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46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 userDrawn="1"/>
        </p:nvSpPr>
        <p:spPr>
          <a:xfrm>
            <a:off x="0" y="3832224"/>
            <a:ext cx="9144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1534" y="4149725"/>
            <a:ext cx="77724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641534" y="5260975"/>
            <a:ext cx="77724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14812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555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366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091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9144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323726" cy="4525963"/>
          </a:xfrm>
        </p:spPr>
        <p:txBody>
          <a:bodyPr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157778" y="6363505"/>
            <a:ext cx="3069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/>
                <a:cs typeface="Arial"/>
              </a:rPr>
              <a:t>Nome Cognome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assoc.prof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 ABC </a:t>
            </a:r>
            <a:r>
              <a:rPr lang="it-IT" sz="1200" b="1" baseline="0" dirty="0" err="1">
                <a:solidFill>
                  <a:srgbClr val="FFFFFF"/>
                </a:solidFill>
                <a:latin typeface="Arial"/>
                <a:cs typeface="Arial"/>
              </a:rPr>
              <a:t>Dept</a:t>
            </a:r>
            <a:r>
              <a:rPr lang="it-IT" sz="1200" b="1" baseline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lang="it-IT" sz="1200" b="1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48007" y="1089904"/>
            <a:ext cx="9036647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898" y="6346378"/>
            <a:ext cx="2780124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8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192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00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095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442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597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758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29/05/2024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80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88521" y="139166"/>
            <a:ext cx="8581043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14345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961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ctrTitle" idx="4294967295"/>
          </p:nvPr>
        </p:nvSpPr>
        <p:spPr>
          <a:xfrm>
            <a:off x="641534" y="4149725"/>
            <a:ext cx="7772400" cy="968375"/>
          </a:xfrm>
        </p:spPr>
        <p:txBody>
          <a:bodyPr>
            <a:noAutofit/>
          </a:bodyPr>
          <a:lstStyle/>
          <a:p>
            <a:pPr algn="ctr"/>
            <a:r>
              <a:rPr lang="it-IT" sz="2800" dirty="0"/>
              <a:t>Firma convenzione </a:t>
            </a:r>
            <a:br>
              <a:rPr lang="it-IT" sz="2800" dirty="0"/>
            </a:br>
            <a:r>
              <a:rPr lang="it-IT" sz="2800" dirty="0"/>
              <a:t>Politecnico di Milano e Veneranda Fabbrica del Duomo di Milano</a:t>
            </a:r>
          </a:p>
        </p:txBody>
      </p:sp>
      <p:sp>
        <p:nvSpPr>
          <p:cNvPr id="11" name="Sottotitolo 10"/>
          <p:cNvSpPr>
            <a:spLocks noGrp="1"/>
          </p:cNvSpPr>
          <p:nvPr>
            <p:ph type="subTitle" idx="4294967295"/>
          </p:nvPr>
        </p:nvSpPr>
        <p:spPr>
          <a:xfrm>
            <a:off x="641534" y="5743574"/>
            <a:ext cx="7772400" cy="70802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Aula Magna – Rettorato</a:t>
            </a:r>
          </a:p>
          <a:p>
            <a:pPr algn="ctr"/>
            <a:r>
              <a:rPr lang="it-IT" b="1" dirty="0">
                <a:solidFill>
                  <a:schemeClr val="bg1"/>
                </a:solidFill>
              </a:rPr>
              <a:t>Mercoledì 27 maggio 2015</a:t>
            </a:r>
          </a:p>
          <a:p>
            <a:endParaRPr lang="it-IT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36" y="1663827"/>
            <a:ext cx="3084576" cy="1301496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" name="Gruppo 7"/>
          <p:cNvGrpSpPr/>
          <p:nvPr/>
        </p:nvGrpSpPr>
        <p:grpSpPr>
          <a:xfrm>
            <a:off x="48007" y="3816351"/>
            <a:ext cx="9036647" cy="180000"/>
            <a:chOff x="1218340" y="275867"/>
            <a:chExt cx="17715122" cy="567843"/>
          </a:xfrm>
        </p:grpSpPr>
        <p:cxnSp>
          <p:nvCxnSpPr>
            <p:cNvPr id="9" name="Connettore 1 8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9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Titolo 1"/>
          <p:cNvSpPr txBox="1">
            <a:spLocks/>
          </p:cNvSpPr>
          <p:nvPr/>
        </p:nvSpPr>
        <p:spPr>
          <a:xfrm>
            <a:off x="641534" y="4149725"/>
            <a:ext cx="7772400" cy="96837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131" name="Sottotitolo 2"/>
          <p:cNvSpPr txBox="1">
            <a:spLocks/>
          </p:cNvSpPr>
          <p:nvPr/>
        </p:nvSpPr>
        <p:spPr>
          <a:xfrm>
            <a:off x="641534" y="5118100"/>
            <a:ext cx="7772400" cy="1333500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>
                <a:solidFill>
                  <a:schemeClr val="bg1"/>
                </a:solidFill>
              </a:rPr>
              <a:t>Fare clic per modificare lo stile del sottotitolo dello schema</a:t>
            </a:r>
          </a:p>
        </p:txBody>
      </p:sp>
      <p:sp>
        <p:nvSpPr>
          <p:cNvPr id="2" name="CasellaDiTesto 1"/>
          <p:cNvSpPr txBox="1"/>
          <p:nvPr/>
        </p:nvSpPr>
        <p:spPr>
          <a:xfrm>
            <a:off x="4908066" y="2047875"/>
            <a:ext cx="288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Inserimento secondo logo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949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54E5C8-D04F-8D97-C759-DEB2DC834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1E2BB2-ADFC-18AD-94F2-319A2AED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CAMBIO DI CORSIA : WH 2</a:t>
            </a:r>
          </a:p>
          <a:p>
            <a:r>
              <a:rPr lang="en-GB" dirty="0"/>
              <a:t>- Comparison between dry </a:t>
            </a:r>
            <a:r>
              <a:rPr lang="en-GB" dirty="0" err="1"/>
              <a:t>cambio</a:t>
            </a:r>
            <a:r>
              <a:rPr lang="en-GB" dirty="0"/>
              <a:t> di </a:t>
            </a:r>
            <a:r>
              <a:rPr lang="en-GB" dirty="0" err="1"/>
              <a:t>corsia</a:t>
            </a:r>
            <a:r>
              <a:rPr lang="en-GB" dirty="0"/>
              <a:t> e non</a:t>
            </a:r>
          </a:p>
          <a:p>
            <a:r>
              <a:rPr lang="en-GB" dirty="0"/>
              <a:t>- Plot </a:t>
            </a:r>
            <a:r>
              <a:rPr lang="en-GB" dirty="0" err="1"/>
              <a:t>traiettoria</a:t>
            </a:r>
            <a:r>
              <a:rPr lang="en-GB" dirty="0"/>
              <a:t> + </a:t>
            </a:r>
            <a:r>
              <a:rPr lang="en-GB" dirty="0" err="1"/>
              <a:t>streer</a:t>
            </a:r>
            <a:r>
              <a:rPr lang="en-GB" dirty="0"/>
              <a:t> angle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vede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curva e poi </a:t>
            </a:r>
            <a:r>
              <a:rPr lang="en-GB" dirty="0" err="1"/>
              <a:t>controsterza</a:t>
            </a:r>
            <a:r>
              <a:rPr lang="en-GB" dirty="0"/>
              <a:t> per </a:t>
            </a:r>
            <a:r>
              <a:rPr lang="en-GB" dirty="0" err="1"/>
              <a:t>rimettersi</a:t>
            </a:r>
            <a:r>
              <a:rPr lang="en-GB" dirty="0"/>
              <a:t> </a:t>
            </a:r>
            <a:r>
              <a:rPr lang="en-GB" dirty="0" err="1"/>
              <a:t>dittri</a:t>
            </a:r>
            <a:r>
              <a:rPr lang="en-GB" dirty="0"/>
              <a:t> + load on the wheels </a:t>
            </a:r>
          </a:p>
        </p:txBody>
      </p:sp>
    </p:spTree>
    <p:extLst>
      <p:ext uri="{BB962C8B-B14F-4D97-AF65-F5344CB8AC3E}">
        <p14:creationId xmlns:p14="http://schemas.microsoft.com/office/powerpoint/2010/main" val="4164551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2994EF-F28C-D1F9-1142-4E4B4428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F9D69B-8B18-A6B9-238B-0EB098C90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2045"/>
            <a:ext cx="8323726" cy="4525963"/>
          </a:xfrm>
        </p:spPr>
        <p:txBody>
          <a:bodyPr/>
          <a:lstStyle/>
          <a:p>
            <a:r>
              <a:rPr lang="en-GB" dirty="0"/>
              <a:t>TUNNEL:</a:t>
            </a:r>
          </a:p>
          <a:p>
            <a:pPr marL="342900" indent="-342900">
              <a:buFontTx/>
              <a:buChar char="-"/>
            </a:pPr>
            <a:r>
              <a:rPr lang="en-GB" dirty="0" err="1"/>
              <a:t>all’entrata</a:t>
            </a:r>
            <a:r>
              <a:rPr lang="en-GB" dirty="0"/>
              <a:t> </a:t>
            </a:r>
            <a:r>
              <a:rPr lang="en-GB" dirty="0" err="1"/>
              <a:t>transitorio</a:t>
            </a:r>
            <a:r>
              <a:rPr lang="en-GB" dirty="0"/>
              <a:t>, </a:t>
            </a:r>
            <a:r>
              <a:rPr lang="en-GB" dirty="0" err="1"/>
              <a:t>dovuto</a:t>
            </a:r>
            <a:r>
              <a:rPr lang="en-GB" dirty="0"/>
              <a:t> al </a:t>
            </a:r>
            <a:r>
              <a:rPr lang="en-GB" dirty="0" err="1"/>
              <a:t>fatto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aerodinamiche</a:t>
            </a:r>
            <a:r>
              <a:rPr lang="en-GB" dirty="0"/>
              <a:t> </a:t>
            </a:r>
            <a:r>
              <a:rPr lang="en-GB" dirty="0" err="1"/>
              <a:t>stanno</a:t>
            </a:r>
            <a:r>
              <a:rPr lang="en-GB" dirty="0"/>
              <a:t> </a:t>
            </a:r>
            <a:r>
              <a:rPr lang="en-GB" dirty="0" err="1"/>
              <a:t>agendo</a:t>
            </a:r>
            <a:r>
              <a:rPr lang="en-GB" dirty="0"/>
              <a:t> e poi ad un </a:t>
            </a:r>
            <a:r>
              <a:rPr lang="en-GB" dirty="0" err="1"/>
              <a:t>certo</a:t>
            </a:r>
            <a:r>
              <a:rPr lang="en-GB" dirty="0"/>
              <a:t> punto </a:t>
            </a:r>
            <a:r>
              <a:rPr lang="en-GB" dirty="0" err="1"/>
              <a:t>smettono</a:t>
            </a:r>
            <a:r>
              <a:rPr lang="en-GB" dirty="0"/>
              <a:t> (il camion </a:t>
            </a:r>
            <a:r>
              <a:rPr lang="en-GB" dirty="0" err="1"/>
              <a:t>rolla</a:t>
            </a:r>
            <a:r>
              <a:rPr lang="en-GB" dirty="0"/>
              <a:t> </a:t>
            </a:r>
            <a:r>
              <a:rPr lang="en-GB" dirty="0" err="1"/>
              <a:t>leggermente</a:t>
            </a:r>
            <a:r>
              <a:rPr lang="en-GB" dirty="0"/>
              <a:t> e </a:t>
            </a:r>
            <a:r>
              <a:rPr lang="en-GB" dirty="0" err="1"/>
              <a:t>continuamente</a:t>
            </a:r>
            <a:r>
              <a:rPr lang="en-GB" dirty="0"/>
              <a:t>). Sono circa 4 </a:t>
            </a:r>
            <a:r>
              <a:rPr lang="en-GB" dirty="0" err="1"/>
              <a:t>oscillazioni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Sideslip </a:t>
            </a:r>
            <a:r>
              <a:rPr lang="en-GB" dirty="0" err="1"/>
              <a:t>invece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spegne</a:t>
            </a:r>
            <a:r>
              <a:rPr lang="en-GB" dirty="0"/>
              <a:t> </a:t>
            </a:r>
          </a:p>
          <a:p>
            <a:pPr marL="342900" indent="-342900">
              <a:buFontTx/>
              <a:buChar char="-"/>
            </a:pPr>
            <a:r>
              <a:rPr lang="en-GB" dirty="0"/>
              <a:t>In </a:t>
            </a:r>
            <a:r>
              <a:rPr lang="en-GB" dirty="0" err="1"/>
              <a:t>entrata</a:t>
            </a:r>
            <a:r>
              <a:rPr lang="en-GB" dirty="0"/>
              <a:t> </a:t>
            </a:r>
            <a:r>
              <a:rPr lang="en-GB" dirty="0" err="1"/>
              <a:t>tende</a:t>
            </a:r>
            <a:r>
              <a:rPr lang="en-GB" dirty="0"/>
              <a:t> a </a:t>
            </a:r>
            <a:r>
              <a:rPr lang="en-GB" dirty="0" err="1"/>
              <a:t>riportarsi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</a:t>
            </a:r>
            <a:r>
              <a:rPr lang="en-GB" dirty="0" err="1"/>
              <a:t>traiettoria</a:t>
            </a:r>
            <a:r>
              <a:rPr lang="en-GB" dirty="0"/>
              <a:t> di </a:t>
            </a:r>
            <a:r>
              <a:rPr lang="en-GB" dirty="0" err="1"/>
              <a:t>riferimento</a:t>
            </a:r>
            <a:r>
              <a:rPr lang="en-GB" dirty="0"/>
              <a:t> in modo </a:t>
            </a:r>
            <a:r>
              <a:rPr lang="en-GB" dirty="0" err="1"/>
              <a:t>tranquillo</a:t>
            </a:r>
            <a:r>
              <a:rPr lang="en-GB" dirty="0"/>
              <a:t> (</a:t>
            </a:r>
            <a:r>
              <a:rPr lang="en-GB" dirty="0" err="1"/>
              <a:t>parte</a:t>
            </a:r>
            <a:r>
              <a:rPr lang="en-GB" dirty="0"/>
              <a:t> </a:t>
            </a:r>
            <a:r>
              <a:rPr lang="en-GB" dirty="0" err="1"/>
              <a:t>proporzionale</a:t>
            </a:r>
            <a:r>
              <a:rPr lang="en-GB" dirty="0"/>
              <a:t> del PD) 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 err="1"/>
              <a:t>All’uscita</a:t>
            </a:r>
            <a:r>
              <a:rPr lang="en-GB" dirty="0"/>
              <a:t> </a:t>
            </a:r>
            <a:r>
              <a:rPr lang="en-GB" dirty="0" err="1"/>
              <a:t>viene</a:t>
            </a:r>
            <a:r>
              <a:rPr lang="en-GB" dirty="0"/>
              <a:t> di nuovo </a:t>
            </a:r>
            <a:r>
              <a:rPr lang="en-GB" dirty="0" err="1"/>
              <a:t>sballotato</a:t>
            </a:r>
            <a:r>
              <a:rPr lang="en-GB" dirty="0"/>
              <a:t> e </a:t>
            </a:r>
            <a:r>
              <a:rPr lang="en-GB" dirty="0" err="1"/>
              <a:t>prosegue</a:t>
            </a:r>
            <a:r>
              <a:rPr lang="en-GB" dirty="0"/>
              <a:t> poi come sempre </a:t>
            </a:r>
          </a:p>
        </p:txBody>
      </p:sp>
    </p:spTree>
    <p:extLst>
      <p:ext uri="{BB962C8B-B14F-4D97-AF65-F5344CB8AC3E}">
        <p14:creationId xmlns:p14="http://schemas.microsoft.com/office/powerpoint/2010/main" val="81337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ABE19-503D-F0DD-16FB-9FAB71C0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FF38CC-5833-2827-1C42-94CD1D34F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5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81478" y="365308"/>
            <a:ext cx="8581043" cy="840400"/>
          </a:xfrm>
        </p:spPr>
        <p:txBody>
          <a:bodyPr>
            <a:normAutofit/>
          </a:bodyPr>
          <a:lstStyle/>
          <a:p>
            <a:pPr algn="ctr"/>
            <a:r>
              <a:rPr lang="it-IT" sz="3000" dirty="0"/>
              <a:t>Topic </a:t>
            </a:r>
            <a:r>
              <a:rPr lang="it-IT" sz="3000" dirty="0" err="1"/>
              <a:t>Explanation</a:t>
            </a:r>
            <a:r>
              <a:rPr lang="it-IT" sz="3000" dirty="0"/>
              <a:t> and </a:t>
            </a:r>
            <a:r>
              <a:rPr lang="it-IT" sz="3000" dirty="0" err="1"/>
              <a:t>Main</a:t>
            </a:r>
            <a:r>
              <a:rPr lang="it-IT" sz="3000" dirty="0"/>
              <a:t> Analysis Goals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10137" y="1423220"/>
            <a:ext cx="8323726" cy="4525963"/>
          </a:xfrm>
        </p:spPr>
        <p:txBody>
          <a:bodyPr/>
          <a:lstStyle/>
          <a:p>
            <a:r>
              <a:rPr lang="it-IT" dirty="0"/>
              <a:t>Wind </a:t>
            </a:r>
            <a:r>
              <a:rPr lang="it-IT" dirty="0" err="1"/>
              <a:t>effects</a:t>
            </a:r>
            <a:r>
              <a:rPr lang="it-IT" dirty="0"/>
              <a:t> on a </a:t>
            </a:r>
            <a:r>
              <a:rPr lang="en-GB" dirty="0"/>
              <a:t>truck considering different conditions: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Meteorological factors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Load fraction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Roll stiffness distribution (front and rear axials)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Lane changes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Entry and exit from a tunnel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364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92EA49-0682-515F-BB0A-9C22159D4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37" y="1393723"/>
            <a:ext cx="8323726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Knowing aerodynamics coefficients from WT tests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Considering different strong wind conditions, with different characteristics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evaluate the aerodynamics loads, with a lumped parameters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considered the equilibrium along z-axes and moment equilibrium along roll (determining the overturning) and yaw axes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Fy</a:t>
            </a:r>
            <a:r>
              <a:rPr lang="en-GB" dirty="0"/>
              <a:t> and yaw moment are the ones which causes the side slip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Reaction between ground and wheels are calculated taking in account </a:t>
            </a:r>
            <a:r>
              <a:rPr lang="en-GB" dirty="0" err="1"/>
              <a:t>Pacejka</a:t>
            </a:r>
            <a:r>
              <a:rPr lang="en-GB" dirty="0"/>
              <a:t> model + slip angle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Equation of motion are integrated using ode45 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726BCF-32A9-7AA8-DC3C-86704C53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78" y="367635"/>
            <a:ext cx="8581043" cy="840400"/>
          </a:xfrm>
        </p:spPr>
        <p:txBody>
          <a:bodyPr>
            <a:normAutofit/>
          </a:bodyPr>
          <a:lstStyle/>
          <a:p>
            <a:r>
              <a:rPr lang="en-GB" sz="3000" dirty="0"/>
              <a:t>Methodological approach </a:t>
            </a:r>
          </a:p>
        </p:txBody>
      </p:sp>
    </p:spTree>
    <p:extLst>
      <p:ext uri="{BB962C8B-B14F-4D97-AF65-F5344CB8AC3E}">
        <p14:creationId xmlns:p14="http://schemas.microsoft.com/office/powerpoint/2010/main" val="1152934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5E72C6-B711-A019-E8F1-5140D190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D5DF39-B271-BFD2-84C2-3F9242418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52716"/>
            <a:ext cx="8323726" cy="45259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Tau roll effect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In input we have the trajectory followed by the truck and the driver is modelled as a path follower proportional-derivative control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Obtaining the … (</a:t>
            </a:r>
            <a:r>
              <a:rPr lang="en-GB" dirty="0" err="1"/>
              <a:t>cosa</a:t>
            </a:r>
            <a:r>
              <a:rPr lang="en-GB" dirty="0"/>
              <a:t> </a:t>
            </a:r>
            <a:r>
              <a:rPr lang="en-GB" dirty="0" err="1"/>
              <a:t>c’è</a:t>
            </a:r>
            <a:r>
              <a:rPr lang="en-GB" dirty="0"/>
              <a:t> </a:t>
            </a:r>
            <a:r>
              <a:rPr lang="en-GB" dirty="0" err="1"/>
              <a:t>nei</a:t>
            </a:r>
            <a:r>
              <a:rPr lang="en-GB" dirty="0"/>
              <a:t> </a:t>
            </a:r>
            <a:r>
              <a:rPr lang="en-GB" dirty="0" err="1"/>
              <a:t>plottini</a:t>
            </a:r>
            <a:r>
              <a:rPr lang="en-GB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 = 60s, V = 50 km/h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Cambio di </a:t>
            </a:r>
            <a:r>
              <a:rPr lang="en-GB" dirty="0" err="1"/>
              <a:t>corsia</a:t>
            </a:r>
            <a:r>
              <a:rPr lang="en-GB" dirty="0"/>
              <a:t> : </a:t>
            </a:r>
            <a:r>
              <a:rPr lang="en-GB" dirty="0" err="1"/>
              <a:t>cambio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y e </a:t>
            </a:r>
            <a:r>
              <a:rPr lang="en-GB" dirty="0" err="1"/>
              <a:t>variazione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traiettoria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Entrata/</a:t>
            </a:r>
            <a:r>
              <a:rPr lang="en-GB" dirty="0" err="1"/>
              <a:t>uscita</a:t>
            </a:r>
            <a:r>
              <a:rPr lang="en-GB" dirty="0"/>
              <a:t> tunnel : </a:t>
            </a:r>
            <a:r>
              <a:rPr lang="en-GB" dirty="0" err="1"/>
              <a:t>velocità</a:t>
            </a:r>
            <a:r>
              <a:rPr lang="en-GB" dirty="0"/>
              <a:t> del </a:t>
            </a:r>
            <a:r>
              <a:rPr lang="en-GB" dirty="0" err="1"/>
              <a:t>vento</a:t>
            </a:r>
            <a:r>
              <a:rPr lang="en-GB" dirty="0"/>
              <a:t> </a:t>
            </a:r>
            <a:r>
              <a:rPr lang="en-GB" dirty="0" err="1"/>
              <a:t>pari</a:t>
            </a:r>
            <a:r>
              <a:rPr lang="en-GB" dirty="0"/>
              <a:t> a 0.5 m/s </a:t>
            </a:r>
            <a:r>
              <a:rPr lang="en-GB" dirty="0" err="1"/>
              <a:t>nel</a:t>
            </a:r>
            <a:r>
              <a:rPr lang="en-GB" dirty="0"/>
              <a:t> tunnel (da 20 a 40 s </a:t>
            </a:r>
            <a:r>
              <a:rPr lang="en-GB" dirty="0" err="1"/>
              <a:t>siamo</a:t>
            </a:r>
            <a:r>
              <a:rPr lang="en-GB" dirty="0"/>
              <a:t> in galleria) </a:t>
            </a:r>
          </a:p>
        </p:txBody>
      </p:sp>
    </p:spTree>
    <p:extLst>
      <p:ext uri="{BB962C8B-B14F-4D97-AF65-F5344CB8AC3E}">
        <p14:creationId xmlns:p14="http://schemas.microsoft.com/office/powerpoint/2010/main" val="3418754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15DCBE-C5D1-587D-165E-14A53EFAB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D7C30C-6035-D3BD-6FBE-673877449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33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0BAB68-8F54-8B26-C555-AB9C9354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0AEE9D-C59E-15FE-3F52-679635AB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99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3FFF0E-27E1-8353-87D8-CFCDDDAE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78" y="311637"/>
            <a:ext cx="8581043" cy="840400"/>
          </a:xfrm>
        </p:spPr>
        <p:txBody>
          <a:bodyPr>
            <a:normAutofit/>
          </a:bodyPr>
          <a:lstStyle/>
          <a:p>
            <a:pPr algn="ctr"/>
            <a:r>
              <a:rPr lang="en-GB" sz="3000" dirty="0"/>
              <a:t>Main 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8B89DDC-EE88-C78B-50CA-9852DAC51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2045"/>
            <a:ext cx="8323726" cy="4525963"/>
          </a:xfrm>
        </p:spPr>
        <p:txBody>
          <a:bodyPr>
            <a:normAutofit fontScale="550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We analysed all 6 wind history with different meteorological conditions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Wind 1-4 (Dry- </a:t>
            </a:r>
            <a:r>
              <a:rPr lang="en-GB" dirty="0" err="1"/>
              <a:t>cambio</a:t>
            </a:r>
            <a:r>
              <a:rPr lang="en-GB" dirty="0"/>
              <a:t> </a:t>
            </a:r>
            <a:r>
              <a:rPr lang="en-GB" dirty="0" err="1"/>
              <a:t>velocità</a:t>
            </a:r>
            <a:r>
              <a:rPr lang="en-GB" dirty="0"/>
              <a:t>) : </a:t>
            </a:r>
            <a:r>
              <a:rPr lang="en-GB" dirty="0" err="1"/>
              <a:t>aumenta</a:t>
            </a:r>
            <a:r>
              <a:rPr lang="en-GB" dirty="0"/>
              <a:t> la </a:t>
            </a:r>
            <a:r>
              <a:rPr lang="en-GB" dirty="0" err="1"/>
              <a:t>velocità</a:t>
            </a:r>
            <a:r>
              <a:rPr lang="en-GB" dirty="0"/>
              <a:t> </a:t>
            </a:r>
            <a:r>
              <a:rPr lang="en-GB" dirty="0" err="1"/>
              <a:t>nella</a:t>
            </a:r>
            <a:r>
              <a:rPr lang="en-GB" dirty="0"/>
              <a:t> 4 e side slip, </a:t>
            </a:r>
            <a:r>
              <a:rPr lang="en-GB" dirty="0" err="1"/>
              <a:t>quindi</a:t>
            </a:r>
            <a:r>
              <a:rPr lang="en-GB" dirty="0"/>
              <a:t>  </a:t>
            </a:r>
          </a:p>
          <a:p>
            <a:r>
              <a:rPr lang="en-GB" dirty="0"/>
              <a:t>	 non cambia </a:t>
            </a:r>
            <a:r>
              <a:rPr lang="en-GB" dirty="0" err="1"/>
              <a:t>l’andamento</a:t>
            </a:r>
            <a:r>
              <a:rPr lang="en-GB" dirty="0"/>
              <a:t>, ma il modulo e </a:t>
            </a:r>
            <a:r>
              <a:rPr lang="en-GB" dirty="0" err="1"/>
              <a:t>intensità</a:t>
            </a:r>
            <a:r>
              <a:rPr lang="en-GB" dirty="0"/>
              <a:t>  </a:t>
            </a:r>
            <a:r>
              <a:rPr lang="en-GB" dirty="0" err="1"/>
              <a:t>delle</a:t>
            </a:r>
            <a:r>
              <a:rPr lang="en-GB" dirty="0"/>
              <a:t> </a:t>
            </a:r>
            <a:r>
              <a:rPr lang="en-GB" dirty="0" err="1"/>
              <a:t>forze</a:t>
            </a:r>
            <a:r>
              <a:rPr lang="en-GB" dirty="0"/>
              <a:t> 	e </a:t>
            </a:r>
            <a:r>
              <a:rPr lang="en-GB" dirty="0" err="1"/>
              <a:t>momento</a:t>
            </a:r>
            <a:r>
              <a:rPr lang="en-GB" dirty="0"/>
              <a:t> </a:t>
            </a:r>
            <a:r>
              <a:rPr lang="en-GB" dirty="0" err="1"/>
              <a:t>aerodinamico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</a:p>
          <a:p>
            <a:r>
              <a:rPr lang="en-GB" dirty="0"/>
              <a:t>	</a:t>
            </a:r>
            <a:r>
              <a:rPr lang="en-GB" dirty="0" err="1"/>
              <a:t>traiettoria</a:t>
            </a:r>
            <a:r>
              <a:rPr lang="en-GB" dirty="0"/>
              <a:t> : </a:t>
            </a:r>
            <a:r>
              <a:rPr lang="en-GB" dirty="0" err="1"/>
              <a:t>nella</a:t>
            </a:r>
            <a:r>
              <a:rPr lang="en-GB" dirty="0"/>
              <a:t> 4 il camion è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sbilanciato</a:t>
            </a:r>
            <a:r>
              <a:rPr lang="en-GB" dirty="0"/>
              <a:t> 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Wind 1-3 (Dry- </a:t>
            </a:r>
            <a:r>
              <a:rPr lang="en-GB" dirty="0" err="1"/>
              <a:t>cambio</a:t>
            </a:r>
            <a:r>
              <a:rPr lang="en-GB" dirty="0"/>
              <a:t> di turbulence) : </a:t>
            </a:r>
          </a:p>
          <a:p>
            <a:r>
              <a:rPr lang="en-GB" dirty="0"/>
              <a:t>	</a:t>
            </a:r>
            <a:r>
              <a:rPr lang="en-GB" dirty="0" err="1"/>
              <a:t>contenuto</a:t>
            </a:r>
            <a:r>
              <a:rPr lang="en-GB" dirty="0"/>
              <a:t> in </a:t>
            </a:r>
            <a:r>
              <a:rPr lang="en-GB" dirty="0" err="1"/>
              <a:t>frequenza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distribuita</a:t>
            </a:r>
            <a:r>
              <a:rPr lang="en-GB" dirty="0"/>
              <a:t> ad </a:t>
            </a:r>
            <a:r>
              <a:rPr lang="en-GB" dirty="0" err="1"/>
              <a:t>alte</a:t>
            </a:r>
            <a:r>
              <a:rPr lang="en-GB" dirty="0"/>
              <a:t> </a:t>
            </a:r>
            <a:r>
              <a:rPr lang="en-GB" dirty="0" err="1"/>
              <a:t>frequenze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nella</a:t>
            </a:r>
            <a:r>
              <a:rPr lang="en-GB" dirty="0">
                <a:sym typeface="Wingdings" panose="05000000000000000000" pitchFamily="2" charset="2"/>
              </a:rPr>
              <a:t> prima 	</a:t>
            </a:r>
            <a:r>
              <a:rPr lang="en-GB" dirty="0" err="1">
                <a:sym typeface="Wingdings" panose="05000000000000000000" pitchFamily="2" charset="2"/>
              </a:rPr>
              <a:t>si</a:t>
            </a:r>
            <a:r>
              <a:rPr lang="en-GB" dirty="0">
                <a:sym typeface="Wingdings" panose="05000000000000000000" pitchFamily="2" charset="2"/>
              </a:rPr>
              <a:t> ha un </a:t>
            </a:r>
            <a:r>
              <a:rPr lang="en-GB" dirty="0" err="1">
                <a:sym typeface="Wingdings" panose="05000000000000000000" pitchFamily="2" charset="2"/>
              </a:rPr>
              <a:t>andamento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più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piatto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mentre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nella</a:t>
            </a:r>
            <a:r>
              <a:rPr lang="en-GB" dirty="0">
                <a:sym typeface="Wingdings" panose="05000000000000000000" pitchFamily="2" charset="2"/>
              </a:rPr>
              <a:t> 3 </a:t>
            </a:r>
            <a:r>
              <a:rPr lang="en-GB" dirty="0" err="1">
                <a:sym typeface="Wingdings" panose="05000000000000000000" pitchFamily="2" charset="2"/>
              </a:rPr>
              <a:t>si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hanno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maggiori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picchi</a:t>
            </a:r>
            <a:r>
              <a:rPr lang="en-GB" dirty="0">
                <a:sym typeface="Wingdings" panose="05000000000000000000" pitchFamily="2" charset="2"/>
              </a:rPr>
              <a:t>  	di forza </a:t>
            </a:r>
            <a:endParaRPr lang="en-GB" dirty="0"/>
          </a:p>
          <a:p>
            <a:r>
              <a:rPr lang="en-GB" dirty="0"/>
              <a:t>	yaw angle e speed  : </a:t>
            </a:r>
            <a:r>
              <a:rPr lang="en-GB" dirty="0" err="1"/>
              <a:t>valore</a:t>
            </a:r>
            <a:r>
              <a:rPr lang="en-GB" dirty="0"/>
              <a:t> medio simile ma </a:t>
            </a:r>
            <a:r>
              <a:rPr lang="en-GB" dirty="0" err="1"/>
              <a:t>picchi</a:t>
            </a:r>
            <a:r>
              <a:rPr lang="en-GB" dirty="0"/>
              <a:t> </a:t>
            </a:r>
            <a:r>
              <a:rPr lang="en-GB" dirty="0" err="1"/>
              <a:t>diversi</a:t>
            </a:r>
            <a:r>
              <a:rPr lang="en-GB" dirty="0"/>
              <a:t> </a:t>
            </a:r>
          </a:p>
          <a:p>
            <a:r>
              <a:rPr lang="en-GB" dirty="0"/>
              <a:t>Nelle load on the wheels : </a:t>
            </a:r>
            <a:r>
              <a:rPr lang="en-GB" dirty="0" err="1"/>
              <a:t>siamo</a:t>
            </a:r>
            <a:r>
              <a:rPr lang="en-GB" dirty="0"/>
              <a:t> </a:t>
            </a:r>
            <a:r>
              <a:rPr lang="en-GB" dirty="0" err="1"/>
              <a:t>comunque</a:t>
            </a:r>
            <a:r>
              <a:rPr lang="en-GB" dirty="0"/>
              <a:t> safe </a:t>
            </a:r>
            <a:r>
              <a:rPr lang="en-GB" dirty="0" err="1"/>
              <a:t>perchè</a:t>
            </a:r>
            <a:r>
              <a:rPr lang="en-GB" dirty="0"/>
              <a:t> il </a:t>
            </a:r>
            <a:r>
              <a:rPr lang="en-GB" dirty="0" err="1"/>
              <a:t>valore</a:t>
            </a:r>
            <a:r>
              <a:rPr lang="en-GB" dirty="0"/>
              <a:t> medio è circa 0,6 ma con </a:t>
            </a:r>
            <a:r>
              <a:rPr lang="en-GB" dirty="0" err="1"/>
              <a:t>maggiori</a:t>
            </a:r>
            <a:r>
              <a:rPr lang="en-GB" dirty="0"/>
              <a:t> </a:t>
            </a:r>
            <a:r>
              <a:rPr lang="en-GB" dirty="0" err="1"/>
              <a:t>picchi</a:t>
            </a:r>
            <a:r>
              <a:rPr lang="en-GB" dirty="0"/>
              <a:t> </a:t>
            </a:r>
          </a:p>
          <a:p>
            <a:r>
              <a:rPr lang="en-GB" dirty="0"/>
              <a:t>	il resto </a:t>
            </a:r>
            <a:r>
              <a:rPr lang="en-GB" dirty="0" err="1"/>
              <a:t>viene</a:t>
            </a:r>
            <a:r>
              <a:rPr lang="en-GB" dirty="0"/>
              <a:t> a </a:t>
            </a:r>
            <a:r>
              <a:rPr lang="en-GB" dirty="0" err="1"/>
              <a:t>cascata</a:t>
            </a:r>
            <a:r>
              <a:rPr lang="en-GB" dirty="0"/>
              <a:t> 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Wind 5 (Dry-Wet-Snow)</a:t>
            </a:r>
          </a:p>
          <a:p>
            <a:r>
              <a:rPr lang="en-GB" dirty="0"/>
              <a:t>         </a:t>
            </a:r>
            <a:r>
              <a:rPr lang="en-GB" dirty="0" err="1"/>
              <a:t>Reazioni</a:t>
            </a:r>
            <a:r>
              <a:rPr lang="en-GB" dirty="0"/>
              <a:t> al </a:t>
            </a:r>
            <a:r>
              <a:rPr lang="en-GB" dirty="0" err="1"/>
              <a:t>terreno</a:t>
            </a:r>
            <a:r>
              <a:rPr lang="en-GB" dirty="0"/>
              <a:t> </a:t>
            </a:r>
            <a:r>
              <a:rPr lang="en-GB" dirty="0" err="1"/>
              <a:t>stesso</a:t>
            </a:r>
            <a:r>
              <a:rPr lang="en-GB" dirty="0"/>
              <a:t> </a:t>
            </a:r>
            <a:r>
              <a:rPr lang="en-GB" dirty="0" err="1"/>
              <a:t>ordine</a:t>
            </a:r>
            <a:r>
              <a:rPr lang="en-GB" dirty="0"/>
              <a:t> di grandezza e </a:t>
            </a:r>
            <a:r>
              <a:rPr lang="en-GB" dirty="0" err="1"/>
              <a:t>stessi</a:t>
            </a:r>
            <a:r>
              <a:rPr lang="en-GB" dirty="0"/>
              <a:t>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aerodinamiche</a:t>
            </a:r>
            <a:r>
              <a:rPr lang="en-GB" dirty="0"/>
              <a:t> </a:t>
            </a:r>
            <a:r>
              <a:rPr lang="en-GB" dirty="0" err="1"/>
              <a:t>perchè</a:t>
            </a:r>
            <a:r>
              <a:rPr lang="en-GB" dirty="0"/>
              <a:t> </a:t>
            </a:r>
            <a:r>
              <a:rPr lang="en-GB" dirty="0" err="1"/>
              <a:t>stessi</a:t>
            </a:r>
            <a:r>
              <a:rPr lang="en-GB" dirty="0"/>
              <a:t> coefficient. Il </a:t>
            </a:r>
            <a:r>
              <a:rPr lang="en-GB" dirty="0" err="1"/>
              <a:t>cambiamento</a:t>
            </a:r>
            <a:r>
              <a:rPr lang="en-GB" dirty="0"/>
              <a:t> </a:t>
            </a:r>
            <a:r>
              <a:rPr lang="en-GB" dirty="0" err="1"/>
              <a:t>significativo</a:t>
            </a:r>
            <a:r>
              <a:rPr lang="en-GB" dirty="0"/>
              <a:t> è </a:t>
            </a:r>
            <a:r>
              <a:rPr lang="en-GB" dirty="0" err="1"/>
              <a:t>sulla</a:t>
            </a:r>
            <a:r>
              <a:rPr lang="en-GB" dirty="0"/>
              <a:t> </a:t>
            </a:r>
            <a:r>
              <a:rPr lang="en-GB" dirty="0" err="1"/>
              <a:t>traiettoria</a:t>
            </a:r>
            <a:r>
              <a:rPr lang="en-GB" dirty="0"/>
              <a:t> </a:t>
            </a:r>
            <a:r>
              <a:rPr lang="en-GB" dirty="0" err="1"/>
              <a:t>nei</a:t>
            </a:r>
            <a:r>
              <a:rPr lang="en-GB" dirty="0"/>
              <a:t> 3 </a:t>
            </a:r>
            <a:r>
              <a:rPr lang="en-GB" dirty="0" err="1"/>
              <a:t>casi</a:t>
            </a:r>
            <a:r>
              <a:rPr lang="en-GB" dirty="0"/>
              <a:t>. Dry è </a:t>
            </a:r>
            <a:r>
              <a:rPr lang="en-GB" dirty="0" err="1"/>
              <a:t>molto</a:t>
            </a:r>
            <a:r>
              <a:rPr lang="en-GB" dirty="0"/>
              <a:t> </a:t>
            </a:r>
            <a:r>
              <a:rPr lang="en-GB" dirty="0" err="1"/>
              <a:t>contenuta</a:t>
            </a:r>
            <a:r>
              <a:rPr lang="en-GB" dirty="0"/>
              <a:t>, </a:t>
            </a:r>
            <a:r>
              <a:rPr lang="en-GB" dirty="0" err="1"/>
              <a:t>intorno</a:t>
            </a:r>
            <a:r>
              <a:rPr lang="en-GB" dirty="0"/>
              <a:t> a 0.1. Nel </a:t>
            </a:r>
            <a:r>
              <a:rPr lang="en-GB" dirty="0" err="1"/>
              <a:t>caso</a:t>
            </a:r>
            <a:r>
              <a:rPr lang="en-GB" dirty="0"/>
              <a:t> Wet </a:t>
            </a:r>
            <a:r>
              <a:rPr lang="en-GB" dirty="0" err="1"/>
              <a:t>c’è</a:t>
            </a:r>
            <a:r>
              <a:rPr lang="en-GB" dirty="0"/>
              <a:t> un Maggiore </a:t>
            </a:r>
            <a:r>
              <a:rPr lang="en-GB" dirty="0" err="1"/>
              <a:t>spostamento</a:t>
            </a:r>
            <a:r>
              <a:rPr lang="en-GB" dirty="0"/>
              <a:t>. Roll </a:t>
            </a:r>
            <a:r>
              <a:rPr lang="en-GB" dirty="0" err="1"/>
              <a:t>più</a:t>
            </a:r>
            <a:r>
              <a:rPr lang="en-GB" dirty="0"/>
              <a:t> o </a:t>
            </a:r>
            <a:r>
              <a:rPr lang="en-GB" dirty="0" err="1"/>
              <a:t>meno</a:t>
            </a:r>
            <a:r>
              <a:rPr lang="en-GB" dirty="0"/>
              <a:t> </a:t>
            </a:r>
            <a:r>
              <a:rPr lang="en-GB" dirty="0" err="1"/>
              <a:t>stesso</a:t>
            </a:r>
            <a:r>
              <a:rPr lang="en-GB" dirty="0"/>
              <a:t> </a:t>
            </a:r>
            <a:r>
              <a:rPr lang="en-GB" dirty="0" err="1"/>
              <a:t>andamento</a:t>
            </a:r>
            <a:r>
              <a:rPr lang="en-GB" dirty="0"/>
              <a:t>. Nella snow </a:t>
            </a:r>
            <a:r>
              <a:rPr lang="en-GB" dirty="0" err="1"/>
              <a:t>c’è</a:t>
            </a:r>
            <a:r>
              <a:rPr lang="en-GB" dirty="0"/>
              <a:t> un </a:t>
            </a:r>
            <a:r>
              <a:rPr lang="en-GB" dirty="0" err="1"/>
              <a:t>picco</a:t>
            </a:r>
            <a:r>
              <a:rPr lang="en-GB" dirty="0"/>
              <a:t> </a:t>
            </a:r>
            <a:r>
              <a:rPr lang="en-GB" dirty="0" err="1"/>
              <a:t>pronunciato</a:t>
            </a:r>
            <a:r>
              <a:rPr lang="en-GB" dirty="0"/>
              <a:t> di 2 </a:t>
            </a:r>
            <a:r>
              <a:rPr lang="en-GB" dirty="0" err="1"/>
              <a:t>metri</a:t>
            </a:r>
            <a:r>
              <a:rPr lang="en-GB" dirty="0"/>
              <a:t>, il camion ha </a:t>
            </a:r>
            <a:r>
              <a:rPr lang="en-GB" dirty="0" err="1"/>
              <a:t>sbandato</a:t>
            </a:r>
            <a:r>
              <a:rPr lang="en-GB" dirty="0"/>
              <a:t> e </a:t>
            </a:r>
            <a:r>
              <a:rPr lang="en-GB" dirty="0" err="1"/>
              <a:t>cambiato</a:t>
            </a:r>
            <a:r>
              <a:rPr lang="en-GB" dirty="0"/>
              <a:t> </a:t>
            </a:r>
            <a:r>
              <a:rPr lang="en-GB" dirty="0" err="1"/>
              <a:t>corsia</a:t>
            </a:r>
            <a:r>
              <a:rPr lang="en-GB" dirty="0"/>
              <a:t>. Nel side slip angle </a:t>
            </a:r>
            <a:r>
              <a:rPr lang="en-GB" dirty="0" err="1"/>
              <a:t>c’è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“</a:t>
            </a:r>
            <a:r>
              <a:rPr lang="en-GB" dirty="0" err="1"/>
              <a:t>buca</a:t>
            </a:r>
            <a:r>
              <a:rPr lang="en-GB" dirty="0"/>
              <a:t>”,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perchè</a:t>
            </a:r>
            <a:r>
              <a:rPr lang="en-GB" dirty="0"/>
              <a:t> il camion è </a:t>
            </a:r>
            <a:r>
              <a:rPr lang="en-GB" dirty="0" err="1"/>
              <a:t>stato</a:t>
            </a:r>
            <a:r>
              <a:rPr lang="en-GB" dirty="0"/>
              <a:t> spinto dal </a:t>
            </a:r>
            <a:r>
              <a:rPr lang="en-GB" dirty="0" err="1"/>
              <a:t>vento</a:t>
            </a:r>
            <a:r>
              <a:rPr lang="en-GB" dirty="0"/>
              <a:t> e il </a:t>
            </a:r>
            <a:r>
              <a:rPr lang="en-GB" dirty="0" err="1"/>
              <a:t>conducnto</a:t>
            </a:r>
            <a:r>
              <a:rPr lang="en-GB" dirty="0"/>
              <a:t> per </a:t>
            </a:r>
            <a:r>
              <a:rPr lang="en-GB" dirty="0" err="1"/>
              <a:t>reagire</a:t>
            </a:r>
            <a:r>
              <a:rPr lang="en-GB" dirty="0"/>
              <a:t>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conrosterzare</a:t>
            </a:r>
            <a:r>
              <a:rPr lang="en-GB" dirty="0"/>
              <a:t>. </a:t>
            </a:r>
            <a:r>
              <a:rPr lang="en-GB" dirty="0" err="1"/>
              <a:t>Questo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vede</a:t>
            </a:r>
            <a:r>
              <a:rPr lang="en-GB" dirty="0"/>
              <a:t> </a:t>
            </a:r>
            <a:r>
              <a:rPr lang="en-GB" dirty="0" err="1"/>
              <a:t>anche</a:t>
            </a:r>
            <a:r>
              <a:rPr lang="en-GB" dirty="0"/>
              <a:t> </a:t>
            </a:r>
            <a:r>
              <a:rPr lang="en-GB" dirty="0" err="1"/>
              <a:t>nello</a:t>
            </a:r>
            <a:r>
              <a:rPr lang="en-GB" dirty="0"/>
              <a:t> steer angle (</a:t>
            </a:r>
            <a:r>
              <a:rPr lang="en-GB" dirty="0" err="1"/>
              <a:t>picco</a:t>
            </a:r>
            <a:r>
              <a:rPr lang="en-GB" dirty="0"/>
              <a:t> di 25/30 </a:t>
            </a:r>
            <a:r>
              <a:rPr lang="en-GB" dirty="0" err="1"/>
              <a:t>gradi</a:t>
            </a:r>
            <a:r>
              <a:rPr lang="en-GB" dirty="0"/>
              <a:t>, il </a:t>
            </a:r>
            <a:r>
              <a:rPr lang="en-GB" dirty="0" err="1"/>
              <a:t>conducento</a:t>
            </a:r>
            <a:r>
              <a:rPr lang="en-GB" dirty="0"/>
              <a:t> </a:t>
            </a:r>
            <a:r>
              <a:rPr lang="en-GB" dirty="0" err="1"/>
              <a:t>sta</a:t>
            </a:r>
            <a:r>
              <a:rPr lang="en-GB" dirty="0"/>
              <a:t> </a:t>
            </a:r>
            <a:r>
              <a:rPr lang="en-GB" dirty="0" err="1"/>
              <a:t>cercando</a:t>
            </a:r>
            <a:r>
              <a:rPr lang="en-GB" dirty="0"/>
              <a:t> di </a:t>
            </a:r>
            <a:r>
              <a:rPr lang="en-GB" dirty="0" err="1"/>
              <a:t>reagire</a:t>
            </a:r>
            <a:r>
              <a:rPr lang="en-GB" dirty="0"/>
              <a:t> al </a:t>
            </a:r>
            <a:r>
              <a:rPr lang="en-GB" dirty="0" err="1"/>
              <a:t>vento</a:t>
            </a:r>
            <a:r>
              <a:rPr lang="en-GB" dirty="0"/>
              <a:t> </a:t>
            </a:r>
            <a:r>
              <a:rPr lang="en-GB" dirty="0" err="1"/>
              <a:t>sterzando</a:t>
            </a:r>
            <a:r>
              <a:rPr lang="en-GB" dirty="0"/>
              <a:t>). La </a:t>
            </a:r>
            <a:r>
              <a:rPr lang="en-GB" dirty="0" err="1"/>
              <a:t>Vy</a:t>
            </a:r>
            <a:r>
              <a:rPr lang="en-GB" dirty="0"/>
              <a:t> </a:t>
            </a:r>
            <a:r>
              <a:rPr lang="en-GB" dirty="0" err="1"/>
              <a:t>diventa</a:t>
            </a:r>
            <a:r>
              <a:rPr lang="en-GB" dirty="0"/>
              <a:t> </a:t>
            </a:r>
            <a:r>
              <a:rPr lang="en-GB" dirty="0" err="1"/>
              <a:t>infatti</a:t>
            </a:r>
            <a:r>
              <a:rPr lang="en-GB" dirty="0"/>
              <a:t> </a:t>
            </a:r>
            <a:r>
              <a:rPr lang="en-GB" dirty="0" err="1"/>
              <a:t>pronunciata</a:t>
            </a:r>
            <a:r>
              <a:rPr lang="en-GB" dirty="0"/>
              <a:t> (</a:t>
            </a:r>
            <a:r>
              <a:rPr lang="en-GB" dirty="0" err="1"/>
              <a:t>grafico</a:t>
            </a:r>
            <a:r>
              <a:rPr lang="en-GB" dirty="0"/>
              <a:t> speed). </a:t>
            </a:r>
            <a:r>
              <a:rPr lang="en-GB" dirty="0" err="1"/>
              <a:t>Anche</a:t>
            </a:r>
            <a:r>
              <a:rPr lang="en-GB" dirty="0"/>
              <a:t> </a:t>
            </a:r>
            <a:r>
              <a:rPr lang="en-GB" dirty="0" err="1"/>
              <a:t>nello</a:t>
            </a:r>
            <a:r>
              <a:rPr lang="en-GB" dirty="0"/>
              <a:t> Yaw rate cambia </a:t>
            </a:r>
            <a:r>
              <a:rPr lang="en-GB" dirty="0" err="1"/>
              <a:t>ordine</a:t>
            </a:r>
            <a:r>
              <a:rPr lang="en-GB" dirty="0"/>
              <a:t> di grandezza, </a:t>
            </a:r>
            <a:r>
              <a:rPr lang="en-GB" dirty="0" err="1"/>
              <a:t>dovuto</a:t>
            </a:r>
            <a:r>
              <a:rPr lang="en-GB" dirty="0"/>
              <a:t> al </a:t>
            </a:r>
            <a:r>
              <a:rPr lang="en-GB" dirty="0" err="1"/>
              <a:t>fatto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la </a:t>
            </a:r>
            <a:r>
              <a:rPr lang="en-GB" dirty="0" err="1"/>
              <a:t>componente</a:t>
            </a:r>
            <a:r>
              <a:rPr lang="en-GB" dirty="0"/>
              <a:t> </a:t>
            </a:r>
            <a:r>
              <a:rPr lang="en-GB" dirty="0" err="1"/>
              <a:t>tangenziale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forza </a:t>
            </a:r>
            <a:r>
              <a:rPr lang="en-GB" dirty="0" err="1"/>
              <a:t>scambiata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</a:t>
            </a:r>
            <a:r>
              <a:rPr lang="en-GB" dirty="0" err="1"/>
              <a:t>ruota</a:t>
            </a:r>
            <a:r>
              <a:rPr lang="en-GB" dirty="0"/>
              <a:t> e </a:t>
            </a:r>
            <a:r>
              <a:rPr lang="en-GB" dirty="0" err="1"/>
              <a:t>terreno</a:t>
            </a:r>
            <a:r>
              <a:rPr lang="en-GB" dirty="0"/>
              <a:t> è </a:t>
            </a:r>
            <a:r>
              <a:rPr lang="en-GB" dirty="0" err="1"/>
              <a:t>mwno</a:t>
            </a:r>
            <a:r>
              <a:rPr lang="en-GB" dirty="0"/>
              <a:t> intense, </a:t>
            </a:r>
            <a:r>
              <a:rPr lang="en-GB" dirty="0" err="1"/>
              <a:t>attrito</a:t>
            </a:r>
            <a:r>
              <a:rPr lang="en-GB" dirty="0"/>
              <a:t> </a:t>
            </a:r>
            <a:r>
              <a:rPr lang="en-GB" dirty="0" err="1"/>
              <a:t>molto</a:t>
            </a:r>
            <a:r>
              <a:rPr lang="en-GB" dirty="0"/>
              <a:t> </a:t>
            </a:r>
            <a:r>
              <a:rPr lang="en-GB" dirty="0" err="1"/>
              <a:t>minore</a:t>
            </a:r>
            <a:r>
              <a:rPr lang="en-GB" dirty="0"/>
              <a:t>.</a:t>
            </a:r>
          </a:p>
          <a:p>
            <a:r>
              <a:rPr lang="en-GB" dirty="0"/>
              <a:t>	</a:t>
            </a:r>
          </a:p>
          <a:p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50825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A74424-759F-89A4-725E-BF6E04EC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B0D14F-685A-8858-4ADE-9B151946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LOAD RATIO (</a:t>
            </a:r>
            <a:r>
              <a:rPr lang="en-GB" dirty="0" err="1"/>
              <a:t>salvare</a:t>
            </a:r>
            <a:r>
              <a:rPr lang="en-GB" dirty="0"/>
              <a:t> </a:t>
            </a:r>
            <a:r>
              <a:rPr lang="en-GB" dirty="0" err="1"/>
              <a:t>immagini</a:t>
            </a:r>
            <a:r>
              <a:rPr lang="en-GB" dirty="0"/>
              <a:t>): </a:t>
            </a:r>
            <a:r>
              <a:rPr lang="en-GB" dirty="0" err="1"/>
              <a:t>importante</a:t>
            </a:r>
            <a:r>
              <a:rPr lang="en-GB" dirty="0"/>
              <a:t> load on wheels WH6</a:t>
            </a:r>
          </a:p>
          <a:p>
            <a:pPr marL="342900" indent="-342900">
              <a:buFontTx/>
              <a:buChar char="-"/>
            </a:pPr>
            <a:r>
              <a:rPr lang="en-GB" dirty="0"/>
              <a:t>A camion </a:t>
            </a:r>
            <a:r>
              <a:rPr lang="en-GB" dirty="0" err="1"/>
              <a:t>scarico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ribalta</a:t>
            </a:r>
            <a:r>
              <a:rPr lang="en-GB" dirty="0"/>
              <a:t> (N </a:t>
            </a:r>
            <a:r>
              <a:rPr lang="en-GB" dirty="0" err="1"/>
              <a:t>va</a:t>
            </a:r>
            <a:r>
              <a:rPr lang="en-GB" dirty="0"/>
              <a:t> a 0.25) + tempo in cui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ribalta</a:t>
            </a:r>
            <a:r>
              <a:rPr lang="en-GB" dirty="0"/>
              <a:t> </a:t>
            </a:r>
          </a:p>
          <a:p>
            <a:pPr marL="342900" indent="-342900">
              <a:buFontTx/>
              <a:buChar char="-"/>
            </a:pPr>
            <a:r>
              <a:rPr lang="en-GB" dirty="0"/>
              <a:t> con 0,5 Dry non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ribalta</a:t>
            </a:r>
            <a:r>
              <a:rPr lang="en-GB" dirty="0"/>
              <a:t> ma </a:t>
            </a:r>
            <a:r>
              <a:rPr lang="en-GB" dirty="0" err="1"/>
              <a:t>siamo</a:t>
            </a:r>
            <a:r>
              <a:rPr lang="en-GB" dirty="0"/>
              <a:t> al </a:t>
            </a:r>
            <a:r>
              <a:rPr lang="en-GB" dirty="0" err="1"/>
              <a:t>limite</a:t>
            </a:r>
            <a:r>
              <a:rPr lang="en-GB" dirty="0"/>
              <a:t>, </a:t>
            </a:r>
            <a:r>
              <a:rPr lang="en-GB" dirty="0" err="1"/>
              <a:t>così</a:t>
            </a:r>
            <a:r>
              <a:rPr lang="en-GB" dirty="0"/>
              <a:t> come wet, </a:t>
            </a:r>
            <a:r>
              <a:rPr lang="en-GB" dirty="0" err="1"/>
              <a:t>mentre</a:t>
            </a:r>
            <a:r>
              <a:rPr lang="en-GB" dirty="0"/>
              <a:t> snow </a:t>
            </a:r>
            <a:r>
              <a:rPr lang="en-GB" dirty="0" err="1"/>
              <a:t>sbanda</a:t>
            </a:r>
            <a:r>
              <a:rPr lang="en-GB" dirty="0"/>
              <a:t> </a:t>
            </a:r>
            <a:r>
              <a:rPr lang="en-GB" dirty="0" err="1"/>
              <a:t>malamente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</a:t>
            </a:r>
          </a:p>
          <a:p>
            <a:pPr marL="342900" indent="-342900">
              <a:buFontTx/>
              <a:buChar char="-"/>
            </a:pPr>
            <a:r>
              <a:rPr lang="en-GB" dirty="0"/>
              <a:t> 0,75 quasi </a:t>
            </a:r>
            <a:r>
              <a:rPr lang="en-GB" dirty="0" err="1"/>
              <a:t>pieno</a:t>
            </a:r>
            <a:r>
              <a:rPr lang="en-GB" dirty="0"/>
              <a:t> </a:t>
            </a:r>
            <a:r>
              <a:rPr lang="en-GB" dirty="0" err="1"/>
              <a:t>carico</a:t>
            </a:r>
            <a:r>
              <a:rPr lang="en-GB" dirty="0"/>
              <a:t>, con la snow </a:t>
            </a:r>
            <a:r>
              <a:rPr lang="en-GB" dirty="0" err="1"/>
              <a:t>siamo</a:t>
            </a:r>
            <a:r>
              <a:rPr lang="en-GB" dirty="0"/>
              <a:t> in </a:t>
            </a:r>
            <a:r>
              <a:rPr lang="en-GB" dirty="0" err="1"/>
              <a:t>sbandamento</a:t>
            </a:r>
            <a:r>
              <a:rPr lang="en-GB" dirty="0"/>
              <a:t> 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87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D7CBE8-0805-56C6-719B-C53A9F99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955445-58C3-5879-7F4E-00392CCCF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TAU ROLL: Loads on the wheels  (WH 6)</a:t>
            </a:r>
          </a:p>
          <a:p>
            <a:pPr marL="342900" indent="-342900">
              <a:buFontTx/>
              <a:buChar char="-"/>
            </a:pPr>
            <a:r>
              <a:rPr lang="en-GB" dirty="0"/>
              <a:t>0.25 (75 </a:t>
            </a:r>
            <a:r>
              <a:rPr lang="en-GB" dirty="0" err="1"/>
              <a:t>dietro</a:t>
            </a:r>
            <a:r>
              <a:rPr lang="en-GB" dirty="0"/>
              <a:t> - rigida, 25 </a:t>
            </a:r>
            <a:r>
              <a:rPr lang="en-GB" dirty="0" err="1"/>
              <a:t>davanti</a:t>
            </a:r>
            <a:r>
              <a:rPr lang="en-GB" dirty="0"/>
              <a:t> - </a:t>
            </a:r>
            <a:r>
              <a:rPr lang="en-GB" dirty="0" err="1"/>
              <a:t>flessibile</a:t>
            </a:r>
            <a:r>
              <a:rPr lang="en-GB" dirty="0"/>
              <a:t>) :  </a:t>
            </a:r>
            <a:r>
              <a:rPr lang="en-GB" dirty="0" err="1"/>
              <a:t>gialla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sta</a:t>
            </a:r>
            <a:r>
              <a:rPr lang="en-GB" dirty="0"/>
              <a:t> </a:t>
            </a:r>
            <a:r>
              <a:rPr lang="en-GB" dirty="0" err="1"/>
              <a:t>caricando</a:t>
            </a:r>
            <a:r>
              <a:rPr lang="en-GB" dirty="0"/>
              <a:t>, </a:t>
            </a:r>
            <a:r>
              <a:rPr lang="en-GB" dirty="0" err="1"/>
              <a:t>mentre</a:t>
            </a:r>
            <a:r>
              <a:rPr lang="en-GB" dirty="0"/>
              <a:t> viola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scarica</a:t>
            </a:r>
            <a:r>
              <a:rPr lang="en-GB" dirty="0"/>
              <a:t> + quelle </a:t>
            </a:r>
            <a:r>
              <a:rPr lang="en-GB" dirty="0" err="1"/>
              <a:t>davanti</a:t>
            </a:r>
            <a:r>
              <a:rPr lang="en-GB" dirty="0"/>
              <a:t>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capaci</a:t>
            </a:r>
            <a:r>
              <a:rPr lang="en-GB" dirty="0"/>
              <a:t> di </a:t>
            </a:r>
            <a:r>
              <a:rPr lang="en-GB" dirty="0" err="1"/>
              <a:t>trasferire</a:t>
            </a:r>
            <a:r>
              <a:rPr lang="en-GB" dirty="0"/>
              <a:t> il </a:t>
            </a:r>
            <a:r>
              <a:rPr lang="en-GB" dirty="0" err="1"/>
              <a:t>carico</a:t>
            </a:r>
            <a:r>
              <a:rPr lang="en-GB" dirty="0"/>
              <a:t> bene </a:t>
            </a:r>
          </a:p>
          <a:p>
            <a:pPr marL="342900" indent="-342900">
              <a:buFontTx/>
              <a:buChar char="-"/>
            </a:pPr>
            <a:r>
              <a:rPr lang="en-GB" dirty="0"/>
              <a:t>0,5 : non </a:t>
            </a:r>
            <a:r>
              <a:rPr lang="en-GB" dirty="0" err="1"/>
              <a:t>si</a:t>
            </a:r>
            <a:r>
              <a:rPr lang="en-GB" dirty="0"/>
              <a:t> è </a:t>
            </a:r>
            <a:r>
              <a:rPr lang="en-GB" dirty="0" err="1"/>
              <a:t>ribaltato</a:t>
            </a:r>
            <a:r>
              <a:rPr lang="en-GB" dirty="0"/>
              <a:t> ma </a:t>
            </a:r>
            <a:r>
              <a:rPr lang="en-GB" dirty="0" err="1"/>
              <a:t>siamo</a:t>
            </a:r>
            <a:r>
              <a:rPr lang="en-GB" dirty="0"/>
              <a:t> </a:t>
            </a:r>
            <a:r>
              <a:rPr lang="en-GB" dirty="0" err="1"/>
              <a:t>molto</a:t>
            </a:r>
            <a:r>
              <a:rPr lang="en-GB" dirty="0"/>
              <a:t> </a:t>
            </a:r>
            <a:r>
              <a:rPr lang="en-GB" dirty="0" err="1"/>
              <a:t>vicini</a:t>
            </a:r>
            <a:r>
              <a:rPr lang="en-GB" dirty="0"/>
              <a:t>, </a:t>
            </a:r>
            <a:r>
              <a:rPr lang="en-GB" dirty="0" err="1"/>
              <a:t>quindi</a:t>
            </a:r>
            <a:r>
              <a:rPr lang="en-GB" dirty="0"/>
              <a:t> </a:t>
            </a:r>
            <a:r>
              <a:rPr lang="en-GB" dirty="0" err="1"/>
              <a:t>sarebbe</a:t>
            </a:r>
            <a:r>
              <a:rPr lang="en-GB" dirty="0"/>
              <a:t> </a:t>
            </a:r>
            <a:r>
              <a:rPr lang="en-GB" dirty="0" err="1"/>
              <a:t>meglio</a:t>
            </a:r>
            <a:r>
              <a:rPr lang="en-GB" dirty="0"/>
              <a:t> non fare </a:t>
            </a:r>
            <a:r>
              <a:rPr lang="en-GB" dirty="0" err="1"/>
              <a:t>transitare</a:t>
            </a:r>
            <a:r>
              <a:rPr lang="en-GB" dirty="0"/>
              <a:t> il camion in </a:t>
            </a:r>
            <a:r>
              <a:rPr lang="en-GB" dirty="0" err="1"/>
              <a:t>quella</a:t>
            </a:r>
            <a:r>
              <a:rPr lang="en-GB" dirty="0"/>
              <a:t> </a:t>
            </a:r>
            <a:r>
              <a:rPr lang="en-GB" dirty="0" err="1"/>
              <a:t>strada</a:t>
            </a: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/>
              <a:t>0,75 : </a:t>
            </a:r>
            <a:r>
              <a:rPr lang="en-GB" dirty="0" err="1"/>
              <a:t>siamo</a:t>
            </a:r>
            <a:r>
              <a:rPr lang="en-GB" dirty="0"/>
              <a:t> safe </a:t>
            </a:r>
          </a:p>
          <a:p>
            <a:pPr marL="342900" indent="-342900">
              <a:buFontTx/>
              <a:buChar char="-"/>
            </a:pPr>
            <a:endParaRPr lang="en-GB" dirty="0"/>
          </a:p>
          <a:p>
            <a:pPr marL="342900" indent="-342900">
              <a:buFontTx/>
              <a:buChar char="-"/>
            </a:pPr>
            <a:r>
              <a:rPr lang="en-GB" dirty="0" err="1"/>
              <a:t>Meglio</a:t>
            </a:r>
            <a:r>
              <a:rPr lang="en-GB" dirty="0"/>
              <a:t> </a:t>
            </a:r>
            <a:r>
              <a:rPr lang="en-GB" dirty="0" err="1"/>
              <a:t>ammorbidire</a:t>
            </a:r>
            <a:r>
              <a:rPr lang="en-GB" dirty="0"/>
              <a:t> </a:t>
            </a:r>
            <a:r>
              <a:rPr lang="en-GB" dirty="0" err="1"/>
              <a:t>l’asse</a:t>
            </a:r>
            <a:r>
              <a:rPr lang="en-GB" dirty="0"/>
              <a:t> </a:t>
            </a:r>
            <a:r>
              <a:rPr lang="en-GB" dirty="0" err="1"/>
              <a:t>posteriore</a:t>
            </a:r>
            <a:r>
              <a:rPr lang="en-GB" dirty="0"/>
              <a:t> rispetto </a:t>
            </a:r>
            <a:r>
              <a:rPr lang="en-GB" dirty="0" err="1"/>
              <a:t>all’anteriore</a:t>
            </a:r>
            <a:r>
              <a:rPr lang="en-GB" dirty="0"/>
              <a:t> per </a:t>
            </a:r>
            <a:r>
              <a:rPr lang="en-GB" dirty="0" err="1"/>
              <a:t>posizione</a:t>
            </a:r>
            <a:r>
              <a:rPr lang="en-GB" dirty="0"/>
              <a:t> del </a:t>
            </a:r>
            <a:r>
              <a:rPr lang="en-GB" dirty="0" err="1"/>
              <a:t>baricentro</a:t>
            </a:r>
            <a:r>
              <a:rPr lang="en-GB" dirty="0"/>
              <a:t> ( </a:t>
            </a:r>
            <a:r>
              <a:rPr lang="en-GB" dirty="0" err="1"/>
              <a:t>baricentro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</a:t>
            </a:r>
            <a:r>
              <a:rPr lang="en-GB" dirty="0" err="1"/>
              <a:t>vicino</a:t>
            </a:r>
            <a:r>
              <a:rPr lang="en-GB" dirty="0"/>
              <a:t> </a:t>
            </a:r>
            <a:r>
              <a:rPr lang="en-GB" dirty="0" err="1"/>
              <a:t>alla</a:t>
            </a:r>
            <a:r>
              <a:rPr lang="en-GB" dirty="0"/>
              <a:t> </a:t>
            </a:r>
            <a:r>
              <a:rPr lang="en-GB" dirty="0" err="1"/>
              <a:t>ruota</a:t>
            </a:r>
            <a:r>
              <a:rPr lang="en-GB" dirty="0"/>
              <a:t> </a:t>
            </a:r>
            <a:r>
              <a:rPr lang="en-GB" dirty="0" err="1"/>
              <a:t>dietro</a:t>
            </a:r>
            <a:r>
              <a:rPr lang="en-GB" dirty="0"/>
              <a:t>, </a:t>
            </a:r>
            <a:r>
              <a:rPr lang="en-GB" dirty="0" err="1"/>
              <a:t>quindi</a:t>
            </a:r>
            <a:r>
              <a:rPr lang="en-GB" dirty="0"/>
              <a:t> le </a:t>
            </a:r>
            <a:r>
              <a:rPr lang="en-GB" dirty="0" err="1"/>
              <a:t>forze</a:t>
            </a:r>
            <a:r>
              <a:rPr lang="en-GB" dirty="0"/>
              <a:t> </a:t>
            </a:r>
            <a:r>
              <a:rPr lang="en-GB" dirty="0" err="1"/>
              <a:t>più</a:t>
            </a:r>
            <a:r>
              <a:rPr lang="en-GB" dirty="0"/>
              <a:t> intense </a:t>
            </a:r>
            <a:r>
              <a:rPr lang="en-GB" dirty="0" err="1"/>
              <a:t>sono</a:t>
            </a:r>
            <a:r>
              <a:rPr lang="en-GB" dirty="0"/>
              <a:t> </a:t>
            </a:r>
            <a:r>
              <a:rPr lang="en-GB" dirty="0" err="1"/>
              <a:t>dietro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61405747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</Template>
  <TotalTime>230</TotalTime>
  <Words>796</Words>
  <Application>Microsoft Office PowerPoint</Application>
  <PresentationFormat>Presentazione su schermo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Arial</vt:lpstr>
      <vt:lpstr>Wingdings</vt:lpstr>
      <vt:lpstr>POLI</vt:lpstr>
      <vt:lpstr>Firma convenzione  Politecnico di Milano e Veneranda Fabbrica del Duomo di Milano</vt:lpstr>
      <vt:lpstr>Topic Explanation and Main Analysis Goals </vt:lpstr>
      <vt:lpstr>Methodological approach </vt:lpstr>
      <vt:lpstr>Presentazione standard di PowerPoint</vt:lpstr>
      <vt:lpstr>Presentazione standard di PowerPoint</vt:lpstr>
      <vt:lpstr>Presentazione standard di PowerPoint</vt:lpstr>
      <vt:lpstr>Main Results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Silvia Danesi</cp:lastModifiedBy>
  <cp:revision>26</cp:revision>
  <dcterms:created xsi:type="dcterms:W3CDTF">2015-05-26T12:27:57Z</dcterms:created>
  <dcterms:modified xsi:type="dcterms:W3CDTF">2024-05-29T07:14:05Z</dcterms:modified>
</cp:coreProperties>
</file>