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974"/>
    <a:srgbClr val="EEB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1853E-EF80-48D6-B8E6-9AFCEF9E5379}" v="90" dt="2023-12-04T23:15:38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920F6-FBD9-4EAC-9B5D-A9A5AB9C676A}" type="datetimeFigureOut">
              <a:t>12/6/2023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2696D-543B-4288-BBBB-AC9471A1D562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259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Rajouter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mon</a:t>
            </a:r>
            <a:r>
              <a:rPr lang="en-US" dirty="0">
                <a:cs typeface="Calibri"/>
              </a:rPr>
              <a:t> nom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bas </a:t>
            </a:r>
            <a:r>
              <a:rPr lang="en-US" dirty="0" err="1">
                <a:cs typeface="Calibri"/>
              </a:rPr>
              <a:t>sx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2696D-543B-4288-BBBB-AC9471A1D562}" type="slidenum"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140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63413-7BE8-7042-D55E-898806126D0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161588" y="190500"/>
            <a:ext cx="1874837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E" sz="1200">
                <a:solidFill>
                  <a:srgbClr val="FF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22782" y="1409493"/>
            <a:ext cx="9132957" cy="4033078"/>
          </a:xfrm>
          <a:solidFill>
            <a:srgbClr val="FEB97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err="1">
                <a:ea typeface="Calibri Light"/>
                <a:cs typeface="Calibri Light"/>
              </a:rPr>
              <a:t>Implementez</a:t>
            </a:r>
            <a:r>
              <a:rPr lang="de-DE" dirty="0">
                <a:ea typeface="Calibri Light"/>
                <a:cs typeface="Calibri Light"/>
              </a:rPr>
              <a:t> </a:t>
            </a:r>
            <a:r>
              <a:rPr lang="de-DE" dirty="0" err="1">
                <a:ea typeface="Calibri Light"/>
                <a:cs typeface="Calibri Light"/>
              </a:rPr>
              <a:t>un</a:t>
            </a:r>
            <a:r>
              <a:rPr lang="de-DE" dirty="0">
                <a:ea typeface="Calibri Light"/>
                <a:cs typeface="Calibri Light"/>
              </a:rPr>
              <a:t> modele de </a:t>
            </a:r>
            <a:r>
              <a:rPr lang="de-DE" dirty="0" err="1">
                <a:ea typeface="Calibri Light"/>
                <a:cs typeface="Calibri Light"/>
              </a:rPr>
              <a:t>scoring</a:t>
            </a:r>
            <a:endParaRPr lang="de-DE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50805-166E-8522-885F-D2B762832ABB}"/>
              </a:ext>
            </a:extLst>
          </p:cNvPr>
          <p:cNvSpPr txBox="1"/>
          <p:nvPr/>
        </p:nvSpPr>
        <p:spPr>
          <a:xfrm>
            <a:off x="7661709" y="6450168"/>
            <a:ext cx="282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Silvia </a:t>
            </a:r>
            <a:r>
              <a:rPr lang="en-US" dirty="0" err="1"/>
              <a:t>Franzè</a:t>
            </a:r>
            <a:r>
              <a:rPr lang="en-US" dirty="0"/>
              <a:t> – Data Scientist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E6B0E0-0511-65E5-95F1-6E126B7F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301" y="2600234"/>
            <a:ext cx="70649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Force et Waterfall Plots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force plot et waterfall plot avec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interprétations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spécifiques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2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CC4784-3305-224A-3481-7E9A953A4B71}"/>
              </a:ext>
            </a:extLst>
          </p:cNvPr>
          <p:cNvSpPr txBox="1"/>
          <p:nvPr/>
        </p:nvSpPr>
        <p:spPr>
          <a:xfrm>
            <a:off x="2213264" y="2369128"/>
            <a:ext cx="52543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Söhne"/>
              </a:rPr>
              <a:t>Slide 11: Limites et Améliorations Possibles</a:t>
            </a:r>
          </a:p>
          <a:p>
            <a:pPr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Discussion sur les limites du projet actuel et les améliorations futures envisagées</a:t>
            </a:r>
          </a:p>
        </p:txBody>
      </p:sp>
    </p:spTree>
    <p:extLst>
      <p:ext uri="{BB962C8B-B14F-4D97-AF65-F5344CB8AC3E}">
        <p14:creationId xmlns:p14="http://schemas.microsoft.com/office/powerpoint/2010/main" val="273748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6A64B95-8F49-343A-1044-EA1CD89215CA}"/>
              </a:ext>
            </a:extLst>
          </p:cNvPr>
          <p:cNvSpPr txBox="1"/>
          <p:nvPr/>
        </p:nvSpPr>
        <p:spPr>
          <a:xfrm>
            <a:off x="2386446" y="2377787"/>
            <a:ext cx="50811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öhne"/>
              </a:rPr>
              <a:t>Slide 12: </a:t>
            </a:r>
            <a:r>
              <a:rPr lang="en-US" b="1" dirty="0" err="1">
                <a:latin typeface="Söhne"/>
              </a:rPr>
              <a:t>Présentation</a:t>
            </a:r>
            <a:r>
              <a:rPr lang="en-US" b="1" dirty="0">
                <a:latin typeface="Söhne"/>
              </a:rPr>
              <a:t> du Pipeline de </a:t>
            </a:r>
            <a:r>
              <a:rPr lang="en-US" b="1" dirty="0" err="1">
                <a:latin typeface="Söhne"/>
              </a:rPr>
              <a:t>Déploiement</a:t>
            </a:r>
            <a:r>
              <a:rPr lang="en-US" b="1" dirty="0">
                <a:latin typeface="Söhne"/>
              </a:rPr>
              <a:t> (2 minutes)</a:t>
            </a:r>
          </a:p>
          <a:p>
            <a:pPr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Explication du </a:t>
            </a:r>
            <a:r>
              <a:rPr lang="en-US" dirty="0" err="1">
                <a:latin typeface="Arial" panose="020B0604020202020204" pitchFamily="34" charset="0"/>
              </a:rPr>
              <a:t>d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iagramme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pipeline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pipeline de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déploiement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: Git, GitHub, tests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unitaires</a:t>
            </a: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38E2DF-1869-F035-8F0E-FA6A6738A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8297"/>
            <a:ext cx="89418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12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Déploiement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pipeline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déploiement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incluant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 et GitHub.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5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C72F23F-7C40-D8C4-B093-4196B482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88" y="2505670"/>
            <a:ext cx="94327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13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Tests Unitaires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Exemples de tests unitaires utilisés dans le projet.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8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53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37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68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60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11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C61044-E5AF-71C4-73C0-0693D0C9954E}"/>
              </a:ext>
            </a:extLst>
          </p:cNvPr>
          <p:cNvSpPr txBox="1"/>
          <p:nvPr/>
        </p:nvSpPr>
        <p:spPr>
          <a:xfrm>
            <a:off x="2507673" y="1217468"/>
            <a:ext cx="58258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öhne"/>
              </a:rPr>
              <a:t>Rappel de la </a:t>
            </a:r>
            <a:r>
              <a:rPr lang="en-US" b="1" dirty="0" err="1">
                <a:latin typeface="Söhne"/>
              </a:rPr>
              <a:t>Problématique</a:t>
            </a:r>
            <a:r>
              <a:rPr lang="en-US" b="1" dirty="0">
                <a:latin typeface="Söhne"/>
              </a:rPr>
              <a:t> et </a:t>
            </a:r>
            <a:r>
              <a:rPr lang="en-US" b="1" dirty="0" err="1">
                <a:latin typeface="Söhne"/>
              </a:rPr>
              <a:t>Présentation</a:t>
            </a:r>
            <a:r>
              <a:rPr lang="en-US" b="1" dirty="0">
                <a:latin typeface="Söhne"/>
              </a:rPr>
              <a:t> du Jeu de </a:t>
            </a:r>
            <a:r>
              <a:rPr lang="en-US" b="1" dirty="0" err="1">
                <a:latin typeface="Söhne"/>
              </a:rPr>
              <a:t>Données</a:t>
            </a:r>
            <a:r>
              <a:rPr lang="en-US" b="1" dirty="0">
                <a:latin typeface="Söhne"/>
              </a:rPr>
              <a:t> (3 minutes)</a:t>
            </a:r>
          </a:p>
          <a:p>
            <a:pPr>
              <a:buChar char="•"/>
            </a:pPr>
            <a:r>
              <a:rPr lang="en-US" dirty="0" err="1">
                <a:solidFill>
                  <a:srgbClr val="D1D5DB"/>
                </a:solidFill>
                <a:latin typeface="Söhne"/>
              </a:rPr>
              <a:t>Bref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aperçu du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projet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et de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ses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objectifs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>
              <a:buChar char="•"/>
            </a:pPr>
            <a:r>
              <a:rPr lang="en-US" dirty="0" err="1">
                <a:solidFill>
                  <a:srgbClr val="D1D5DB"/>
                </a:solidFill>
                <a:latin typeface="Söhne"/>
              </a:rPr>
              <a:t>Présentation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des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données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utilisées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(typologies,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déséquilibre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des classes, etc.)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C17500-3450-DCF6-750B-010EFEC89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24" y="4544538"/>
            <a:ext cx="98145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Introduction au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Brève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description du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enjeux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économiques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financiers).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Objectifs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clairs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6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AC1ED4-820A-8A26-3BA4-E3042F18B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41" y="1512481"/>
            <a:ext cx="811409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3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Détails sur les Données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de données : informations personnelles, financières, et de crédit.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Graphique montrant la distribution des classes (bons vs mauvais payeurs).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Mentionnez brièvement les défis posés par le déséquilibre des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E6D149-25F9-DD98-6E86-10F80CDC04F1}"/>
              </a:ext>
            </a:extLst>
          </p:cNvPr>
          <p:cNvSpPr txBox="1"/>
          <p:nvPr/>
        </p:nvSpPr>
        <p:spPr>
          <a:xfrm>
            <a:off x="888423" y="-3464"/>
            <a:ext cx="987829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Söhne"/>
              </a:rPr>
              <a:t>Slides 4-7: Présentation de la Modélisation (8 minutes)</a:t>
            </a:r>
          </a:p>
          <a:p>
            <a:pPr marL="228600" indent="-228600">
              <a:buChar char="•"/>
            </a:pPr>
            <a:r>
              <a:rPr lang="en-US" b="1">
                <a:solidFill>
                  <a:srgbClr val="D1D5DB"/>
                </a:solidFill>
                <a:latin typeface="Söhne"/>
              </a:rPr>
              <a:t>Prétraitement des Données</a:t>
            </a:r>
          </a:p>
          <a:p>
            <a:pPr marL="228600" lvl="1" indent="-228600"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Explication des étapes de prétraitement et de rééquilibrage (SMOTE)</a:t>
            </a:r>
          </a:p>
          <a:p>
            <a:pPr marL="228600" indent="-228600">
              <a:buChar char="•"/>
            </a:pPr>
            <a:r>
              <a:rPr lang="en-US" b="1">
                <a:solidFill>
                  <a:srgbClr val="D1D5DB"/>
                </a:solidFill>
                <a:latin typeface="Söhne"/>
              </a:rPr>
              <a:t>Sélection des Caractéristiques</a:t>
            </a:r>
          </a:p>
          <a:p>
            <a:pPr marL="228600" lvl="1" indent="-228600"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Méthodes utilisées pour la sélection des caractéristiques</a:t>
            </a:r>
          </a:p>
          <a:p>
            <a:pPr marL="228600" indent="-228600">
              <a:buChar char="•"/>
            </a:pPr>
            <a:r>
              <a:rPr lang="en-US" b="1">
                <a:solidFill>
                  <a:srgbClr val="D1D5DB"/>
                </a:solidFill>
                <a:latin typeface="Söhne"/>
              </a:rPr>
              <a:t>Division des Données et Entraînement des Modèles</a:t>
            </a:r>
          </a:p>
          <a:p>
            <a:pPr marL="228600" lvl="1" indent="-228600"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Explication de la division des données, des modèles testés, et du processus de GridSearchCV</a:t>
            </a:r>
          </a:p>
          <a:p>
            <a:pPr marL="228600" indent="-228600">
              <a:buChar char="•"/>
            </a:pPr>
            <a:r>
              <a:rPr lang="en-US" b="1">
                <a:solidFill>
                  <a:srgbClr val="D1D5DB"/>
                </a:solidFill>
                <a:latin typeface="Söhne"/>
              </a:rPr>
              <a:t>Meilleurs Paramètres et Performances de LightGBM</a:t>
            </a:r>
          </a:p>
          <a:p>
            <a:pPr marL="228600" lvl="1" indent="-228600"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Détails sur les paramètres optimaux de LightGBM et ses performances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781ADEE-41B7-017B-27EC-FB82E01BD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5" y="4044024"/>
            <a:ext cx="103856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4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Prétraitement des Données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 des étapes principales du prétraitement.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Illustration ou schéma montrant l'effet du SMOTE.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9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E6694C-8413-E995-6154-291D6FF618DE}"/>
              </a:ext>
            </a:extLst>
          </p:cNvPr>
          <p:cNvSpPr txBox="1"/>
          <p:nvPr/>
        </p:nvSpPr>
        <p:spPr>
          <a:xfrm>
            <a:off x="796491" y="1150566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Slide 5</a:t>
            </a:r>
            <a:r>
              <a:rPr lang="fr-FR" dirty="0"/>
              <a:t>: Sélection des Caractéristiques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Graphique ou tableau montrant le processus de sélection des caractéristiques.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de l'impact de la réduction des caractéristiques</a:t>
            </a:r>
          </a:p>
        </p:txBody>
      </p:sp>
    </p:spTree>
    <p:extLst>
      <p:ext uri="{BB962C8B-B14F-4D97-AF65-F5344CB8AC3E}">
        <p14:creationId xmlns:p14="http://schemas.microsoft.com/office/powerpoint/2010/main" val="1774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D9C84C-6086-1D0F-B39D-6C7C3F61B23D}"/>
              </a:ext>
            </a:extLst>
          </p:cNvPr>
          <p:cNvSpPr txBox="1"/>
          <p:nvPr/>
        </p:nvSpPr>
        <p:spPr>
          <a:xfrm>
            <a:off x="3147460" y="2483318"/>
            <a:ext cx="5998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Slide 6</a:t>
            </a:r>
            <a:r>
              <a:rPr lang="fr-FR" dirty="0"/>
              <a:t>: Division des Données et Entraînement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Schéma illustrant la division des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Brève présentation des trois modèles et justification du choix</a:t>
            </a:r>
          </a:p>
        </p:txBody>
      </p:sp>
    </p:spTree>
    <p:extLst>
      <p:ext uri="{BB962C8B-B14F-4D97-AF65-F5344CB8AC3E}">
        <p14:creationId xmlns:p14="http://schemas.microsoft.com/office/powerpoint/2010/main" val="118498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8DCF88-B7B1-B369-ABDB-AE773EF9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533" y="2228671"/>
            <a:ext cx="82392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7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Performances de LightGBM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Tableau résumant les meilleurs paramètres de LightGBM.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Graphiques de performance (ROC AUC, précision).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9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369D2B-3841-02C2-06CB-B5136D4DBC1A}"/>
              </a:ext>
            </a:extLst>
          </p:cNvPr>
          <p:cNvSpPr txBox="1"/>
          <p:nvPr/>
        </p:nvSpPr>
        <p:spPr>
          <a:xfrm>
            <a:off x="3209060" y="2386446"/>
            <a:ext cx="42585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Söhne"/>
              </a:rPr>
              <a:t>Slide 8: Fonction Coût Métier et Détermination du Seuil</a:t>
            </a:r>
          </a:p>
          <a:p>
            <a:pPr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Explication de la fonction de coût et du processus de sélection du seuil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132B7-071F-96E1-0E05-0B046372D33F}"/>
              </a:ext>
            </a:extLst>
          </p:cNvPr>
          <p:cNvSpPr txBox="1"/>
          <p:nvPr/>
        </p:nvSpPr>
        <p:spPr>
          <a:xfrm>
            <a:off x="1614638" y="404402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Slide 8: Fonction Coût Métier et Détermination du Seuil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Diagramme expliquant la fonction de coût.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Graphique montrant l'impact du choix du seuil sur les faux négatifs/positifs.</a:t>
            </a:r>
          </a:p>
        </p:txBody>
      </p:sp>
    </p:spTree>
    <p:extLst>
      <p:ext uri="{BB962C8B-B14F-4D97-AF65-F5344CB8AC3E}">
        <p14:creationId xmlns:p14="http://schemas.microsoft.com/office/powerpoint/2010/main" val="393703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2FB9F0-6418-DE74-2655-F1B72459BDF3}"/>
              </a:ext>
            </a:extLst>
          </p:cNvPr>
          <p:cNvSpPr txBox="1"/>
          <p:nvPr/>
        </p:nvSpPr>
        <p:spPr>
          <a:xfrm>
            <a:off x="2247900" y="2386446"/>
            <a:ext cx="52197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Söhne"/>
              </a:rPr>
              <a:t>Slides 9-10: Interprétabilité Globale et Locale du Modèle</a:t>
            </a:r>
          </a:p>
          <a:p>
            <a:pPr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Présentation des Summary Plots, Force Plots et Waterfall Plots</a:t>
            </a:r>
          </a:p>
          <a:p>
            <a:pPr>
              <a:buChar char="•"/>
            </a:pPr>
            <a:r>
              <a:rPr lang="en-US">
                <a:solidFill>
                  <a:srgbClr val="D1D5DB"/>
                </a:solidFill>
                <a:latin typeface="Söhne"/>
              </a:rPr>
              <a:t>Discussion sur l'importance des caractéristiques du modèle</a:t>
            </a:r>
          </a:p>
          <a:p>
            <a:endParaRPr lang="en-US">
              <a:solidFill>
                <a:srgbClr val="D1D5DB"/>
              </a:solidFill>
              <a:latin typeface="Söhne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AA589B-7D0C-9371-76C7-E5264D68A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66" y="4495345"/>
            <a:ext cx="92306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9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Summary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summary plot détaillé avec des explications sur les principales caractéristiques.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50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476</Words>
  <Application>Microsoft Office PowerPoint</Application>
  <PresentationFormat>Widescreen</PresentationFormat>
  <Paragraphs>55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Tema di Office</vt:lpstr>
      <vt:lpstr>Implementez un modele de scoring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Silvia FRANZE</cp:lastModifiedBy>
  <cp:revision>46</cp:revision>
  <dcterms:created xsi:type="dcterms:W3CDTF">2023-12-02T12:04:08Z</dcterms:created>
  <dcterms:modified xsi:type="dcterms:W3CDTF">2023-12-07T15:45:55Z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etDate">
    <vt:lpwstr>2023-12-06T23:19:11Z</vt:lpwstr>
  </property>
  <property fmtid="{D5CDD505-2E9C-101B-9397-08002B2CF9AE}" pid="4" name="MSIP_Label_d2db9220-a04a-4f06-aab9-80cbe5287fb3_Method">
    <vt:lpwstr>Standard</vt:lpwstr>
  </property>
  <property fmtid="{D5CDD505-2E9C-101B-9397-08002B2CF9AE}" pid="5" name="MSIP_Label_d2db9220-a04a-4f06-aab9-80cbe5287fb3_Name">
    <vt:lpwstr>d2db9220-a04a-4f06-aab9-80cbe5287fb3</vt:lpwstr>
  </property>
  <property fmtid="{D5CDD505-2E9C-101B-9397-08002B2CF9AE}" pid="6" name="MSIP_Label_d2db9220-a04a-4f06-aab9-80cbe5287fb3_SiteId">
    <vt:lpwstr>b3f4f7c2-72ce-4192-aba4-d6c7719b5766</vt:lpwstr>
  </property>
  <property fmtid="{D5CDD505-2E9C-101B-9397-08002B2CF9AE}" pid="7" name="MSIP_Label_d2db9220-a04a-4f06-aab9-80cbe5287fb3_ActionId">
    <vt:lpwstr>815d1d1b-497a-437a-9eeb-545c8846517a</vt:lpwstr>
  </property>
  <property fmtid="{D5CDD505-2E9C-101B-9397-08002B2CF9AE}" pid="8" name="MSIP_Label_d2db9220-a04a-4f06-aab9-80cbe5287fb3_ContentBits">
    <vt:lpwstr>1</vt:lpwstr>
  </property>
  <property fmtid="{D5CDD505-2E9C-101B-9397-08002B2CF9AE}" pid="9" name="ClassificationContentMarkingHeaderLocations">
    <vt:lpwstr>Tema di Office:8</vt:lpwstr>
  </property>
  <property fmtid="{D5CDD505-2E9C-101B-9397-08002B2CF9AE}" pid="10" name="ClassificationContentMarkingHeaderText">
    <vt:lpwstr>CONFIDENTIAL &amp; RESTRICTED</vt:lpwstr>
  </property>
</Properties>
</file>