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974"/>
    <a:srgbClr val="EEB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F1853E-EF80-48D6-B8E6-9AFCEF9E5379}" v="90" dt="2023-12-04T23:15:38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920F6-FBD9-4EAC-9B5D-A9A5AB9C676A}" type="datetimeFigureOut">
              <a:t>04/12/2023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2696D-543B-4288-BBBB-AC9471A1D56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259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Rajouter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mon</a:t>
            </a:r>
            <a:r>
              <a:rPr lang="en-US" dirty="0">
                <a:cs typeface="Calibri"/>
              </a:rPr>
              <a:t> nom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bas </a:t>
            </a:r>
            <a:r>
              <a:rPr lang="en-US" dirty="0" err="1">
                <a:cs typeface="Calibri"/>
              </a:rPr>
              <a:t>sx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2696D-543B-4288-BBBB-AC9471A1D562}" type="slidenum"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140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22782" y="1409493"/>
            <a:ext cx="9132957" cy="4033078"/>
          </a:xfrm>
          <a:solidFill>
            <a:srgbClr val="FEB97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err="1">
                <a:ea typeface="Calibri Light"/>
                <a:cs typeface="Calibri Light"/>
              </a:rPr>
              <a:t>Implementez</a:t>
            </a:r>
            <a:r>
              <a:rPr lang="de-DE" dirty="0">
                <a:ea typeface="Calibri Light"/>
                <a:cs typeface="Calibri Light"/>
              </a:rPr>
              <a:t> </a:t>
            </a:r>
            <a:r>
              <a:rPr lang="de-DE" dirty="0" err="1">
                <a:ea typeface="Calibri Light"/>
                <a:cs typeface="Calibri Light"/>
              </a:rPr>
              <a:t>un</a:t>
            </a:r>
            <a:r>
              <a:rPr lang="de-DE" dirty="0">
                <a:ea typeface="Calibri Light"/>
                <a:cs typeface="Calibri Light"/>
              </a:rPr>
              <a:t> modele de </a:t>
            </a:r>
            <a:r>
              <a:rPr lang="de-DE" dirty="0" err="1">
                <a:ea typeface="Calibri Light"/>
                <a:cs typeface="Calibri Light"/>
              </a:rPr>
              <a:t>scoring</a:t>
            </a: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32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8CC4784-3305-224A-3481-7E9A953A4B71}"/>
              </a:ext>
            </a:extLst>
          </p:cNvPr>
          <p:cNvSpPr txBox="1"/>
          <p:nvPr/>
        </p:nvSpPr>
        <p:spPr>
          <a:xfrm>
            <a:off x="2213264" y="2369128"/>
            <a:ext cx="52543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Söhne"/>
              </a:rPr>
              <a:t>Slide 11: Limites et Améliorations Possibles</a:t>
            </a:r>
          </a:p>
          <a:p>
            <a:pPr>
              <a:buChar char="•"/>
            </a:pPr>
            <a:r>
              <a:rPr lang="en-US">
                <a:solidFill>
                  <a:srgbClr val="D1D5DB"/>
                </a:solidFill>
                <a:latin typeface="Söhne"/>
              </a:rPr>
              <a:t>Discussion sur les limites du projet actuel et les améliorations futures envisagées</a:t>
            </a:r>
          </a:p>
        </p:txBody>
      </p:sp>
    </p:spTree>
    <p:extLst>
      <p:ext uri="{BB962C8B-B14F-4D97-AF65-F5344CB8AC3E}">
        <p14:creationId xmlns:p14="http://schemas.microsoft.com/office/powerpoint/2010/main" val="273748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6A64B95-8F49-343A-1044-EA1CD89215CA}"/>
              </a:ext>
            </a:extLst>
          </p:cNvPr>
          <p:cNvSpPr txBox="1"/>
          <p:nvPr/>
        </p:nvSpPr>
        <p:spPr>
          <a:xfrm>
            <a:off x="2386446" y="2377787"/>
            <a:ext cx="508115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Söhne"/>
              </a:rPr>
              <a:t>Slide 12-13: Présentation du Pipeline de Déploiement (2 minutes)</a:t>
            </a:r>
          </a:p>
          <a:p>
            <a:pPr>
              <a:buChar char="•"/>
            </a:pPr>
            <a:r>
              <a:rPr lang="en-US">
                <a:solidFill>
                  <a:srgbClr val="D1D5DB"/>
                </a:solidFill>
                <a:latin typeface="Söhne"/>
              </a:rPr>
              <a:t>Explication du pipeline de déploiement : Git, GitHub, tests unitaires</a:t>
            </a:r>
          </a:p>
        </p:txBody>
      </p:sp>
    </p:spTree>
    <p:extLst>
      <p:ext uri="{BB962C8B-B14F-4D97-AF65-F5344CB8AC3E}">
        <p14:creationId xmlns:p14="http://schemas.microsoft.com/office/powerpoint/2010/main" val="208585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074847E-64FA-F489-2BCA-B45DCC22BA25}"/>
              </a:ext>
            </a:extLst>
          </p:cNvPr>
          <p:cNvSpPr txBox="1"/>
          <p:nvPr/>
        </p:nvSpPr>
        <p:spPr>
          <a:xfrm>
            <a:off x="4113068" y="926522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>
                <a:cs typeface="Calibri"/>
              </a:rPr>
              <a:t>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468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53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37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684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609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11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5C61044-E5AF-71C4-73C0-0693D0C9954E}"/>
              </a:ext>
            </a:extLst>
          </p:cNvPr>
          <p:cNvSpPr txBox="1"/>
          <p:nvPr/>
        </p:nvSpPr>
        <p:spPr>
          <a:xfrm>
            <a:off x="2507673" y="1217468"/>
            <a:ext cx="582583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Söhne"/>
              </a:rPr>
              <a:t>Rappel de la Problématique et Présentation du Jeu de Données (3 minutes)</a:t>
            </a:r>
          </a:p>
          <a:p>
            <a:pPr>
              <a:buChar char="•"/>
            </a:pPr>
            <a:r>
              <a:rPr lang="en-US">
                <a:solidFill>
                  <a:srgbClr val="D1D5DB"/>
                </a:solidFill>
                <a:latin typeface="Söhne"/>
              </a:rPr>
              <a:t>Bref aperçu du projet et de ses objectifs</a:t>
            </a:r>
          </a:p>
          <a:p>
            <a:pPr>
              <a:buChar char="•"/>
            </a:pPr>
            <a:r>
              <a:rPr lang="en-US">
                <a:solidFill>
                  <a:srgbClr val="D1D5DB"/>
                </a:solidFill>
                <a:latin typeface="Söhne"/>
              </a:rPr>
              <a:t>Présentation des données utilisées (typologies, déséquilibre des classes, etc.)</a:t>
            </a:r>
          </a:p>
        </p:txBody>
      </p:sp>
    </p:spTree>
    <p:extLst>
      <p:ext uri="{BB962C8B-B14F-4D97-AF65-F5344CB8AC3E}">
        <p14:creationId xmlns:p14="http://schemas.microsoft.com/office/powerpoint/2010/main" val="335586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2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E6D149-25F9-DD98-6E86-10F80CDC04F1}"/>
              </a:ext>
            </a:extLst>
          </p:cNvPr>
          <p:cNvSpPr txBox="1"/>
          <p:nvPr/>
        </p:nvSpPr>
        <p:spPr>
          <a:xfrm>
            <a:off x="888423" y="-3464"/>
            <a:ext cx="987829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Söhne"/>
              </a:rPr>
              <a:t>Slides 4-7: Présentation de la Modélisation (8 minutes)</a:t>
            </a:r>
          </a:p>
          <a:p>
            <a:pPr marL="228600" indent="-228600">
              <a:buChar char="•"/>
            </a:pPr>
            <a:r>
              <a:rPr lang="en-US" b="1">
                <a:solidFill>
                  <a:srgbClr val="D1D5DB"/>
                </a:solidFill>
                <a:latin typeface="Söhne"/>
              </a:rPr>
              <a:t>Prétraitement des Données</a:t>
            </a:r>
          </a:p>
          <a:p>
            <a:pPr marL="228600" lvl="1" indent="-228600">
              <a:buChar char="•"/>
            </a:pPr>
            <a:r>
              <a:rPr lang="en-US">
                <a:solidFill>
                  <a:srgbClr val="D1D5DB"/>
                </a:solidFill>
                <a:latin typeface="Söhne"/>
              </a:rPr>
              <a:t>Explication des étapes de prétraitement et de rééquilibrage (SMOTE)</a:t>
            </a:r>
          </a:p>
          <a:p>
            <a:pPr marL="228600" indent="-228600">
              <a:buChar char="•"/>
            </a:pPr>
            <a:r>
              <a:rPr lang="en-US" b="1">
                <a:solidFill>
                  <a:srgbClr val="D1D5DB"/>
                </a:solidFill>
                <a:latin typeface="Söhne"/>
              </a:rPr>
              <a:t>Sélection des Caractéristiques</a:t>
            </a:r>
          </a:p>
          <a:p>
            <a:pPr marL="228600" lvl="1" indent="-228600">
              <a:buChar char="•"/>
            </a:pPr>
            <a:r>
              <a:rPr lang="en-US">
                <a:solidFill>
                  <a:srgbClr val="D1D5DB"/>
                </a:solidFill>
                <a:latin typeface="Söhne"/>
              </a:rPr>
              <a:t>Méthodes utilisées pour la sélection des caractéristiques</a:t>
            </a:r>
          </a:p>
          <a:p>
            <a:pPr marL="228600" indent="-228600">
              <a:buChar char="•"/>
            </a:pPr>
            <a:r>
              <a:rPr lang="en-US" b="1">
                <a:solidFill>
                  <a:srgbClr val="D1D5DB"/>
                </a:solidFill>
                <a:latin typeface="Söhne"/>
              </a:rPr>
              <a:t>Division des Données et Entraînement des Modèles</a:t>
            </a:r>
          </a:p>
          <a:p>
            <a:pPr marL="228600" lvl="1" indent="-228600">
              <a:buChar char="•"/>
            </a:pPr>
            <a:r>
              <a:rPr lang="en-US">
                <a:solidFill>
                  <a:srgbClr val="D1D5DB"/>
                </a:solidFill>
                <a:latin typeface="Söhne"/>
              </a:rPr>
              <a:t>Explication de la division des données, des modèles testés, et du processus de GridSearchCV</a:t>
            </a:r>
          </a:p>
          <a:p>
            <a:pPr marL="228600" indent="-228600">
              <a:buChar char="•"/>
            </a:pPr>
            <a:r>
              <a:rPr lang="en-US" b="1">
                <a:solidFill>
                  <a:srgbClr val="D1D5DB"/>
                </a:solidFill>
                <a:latin typeface="Söhne"/>
              </a:rPr>
              <a:t>Meilleurs Paramètres et Performances de LightGBM</a:t>
            </a:r>
          </a:p>
          <a:p>
            <a:pPr marL="228600" lvl="1" indent="-228600">
              <a:buChar char="•"/>
            </a:pPr>
            <a:r>
              <a:rPr lang="en-US">
                <a:solidFill>
                  <a:srgbClr val="D1D5DB"/>
                </a:solidFill>
                <a:latin typeface="Söhne"/>
              </a:rPr>
              <a:t>Détails sur les paramètres optimaux de LightGBM et ses performances</a:t>
            </a:r>
          </a:p>
        </p:txBody>
      </p:sp>
    </p:spTree>
    <p:extLst>
      <p:ext uri="{BB962C8B-B14F-4D97-AF65-F5344CB8AC3E}">
        <p14:creationId xmlns:p14="http://schemas.microsoft.com/office/powerpoint/2010/main" val="253369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498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19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8369D2B-3841-02C2-06CB-B5136D4DBC1A}"/>
              </a:ext>
            </a:extLst>
          </p:cNvPr>
          <p:cNvSpPr txBox="1"/>
          <p:nvPr/>
        </p:nvSpPr>
        <p:spPr>
          <a:xfrm>
            <a:off x="3209060" y="2386446"/>
            <a:ext cx="42585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Söhne"/>
              </a:rPr>
              <a:t>Slide 8: Fonction Coût Métier et Détermination du Seuil</a:t>
            </a:r>
          </a:p>
          <a:p>
            <a:pPr>
              <a:buChar char="•"/>
            </a:pPr>
            <a:r>
              <a:rPr lang="en-US">
                <a:solidFill>
                  <a:srgbClr val="D1D5DB"/>
                </a:solidFill>
                <a:latin typeface="Söhne"/>
              </a:rPr>
              <a:t>Explication de la fonction de coût et du processus de sélection du seuil</a:t>
            </a:r>
          </a:p>
        </p:txBody>
      </p:sp>
    </p:spTree>
    <p:extLst>
      <p:ext uri="{BB962C8B-B14F-4D97-AF65-F5344CB8AC3E}">
        <p14:creationId xmlns:p14="http://schemas.microsoft.com/office/powerpoint/2010/main" val="393703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92FB9F0-6418-DE74-2655-F1B72459BDF3}"/>
              </a:ext>
            </a:extLst>
          </p:cNvPr>
          <p:cNvSpPr txBox="1"/>
          <p:nvPr/>
        </p:nvSpPr>
        <p:spPr>
          <a:xfrm>
            <a:off x="2247900" y="2386446"/>
            <a:ext cx="52197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Söhne"/>
              </a:rPr>
              <a:t>Slides 9-10: Interprétabilité Globale et Locale du Modèle</a:t>
            </a:r>
          </a:p>
          <a:p>
            <a:pPr>
              <a:buChar char="•"/>
            </a:pPr>
            <a:r>
              <a:rPr lang="en-US">
                <a:solidFill>
                  <a:srgbClr val="D1D5DB"/>
                </a:solidFill>
                <a:latin typeface="Söhne"/>
              </a:rPr>
              <a:t>Présentation des Summary Plots, Force Plots et Waterfall Plots</a:t>
            </a:r>
          </a:p>
          <a:p>
            <a:pPr>
              <a:buChar char="•"/>
            </a:pPr>
            <a:r>
              <a:rPr lang="en-US">
                <a:solidFill>
                  <a:srgbClr val="D1D5DB"/>
                </a:solidFill>
                <a:latin typeface="Söhne"/>
              </a:rPr>
              <a:t>Discussion sur l'importance des caractéristiques du modèle</a:t>
            </a:r>
          </a:p>
          <a:p>
            <a:endParaRPr lang="en-US">
              <a:solidFill>
                <a:srgbClr val="D1D5D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53250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Tema di Office</vt:lpstr>
      <vt:lpstr>Implementez un modele de scoring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45</cp:revision>
  <dcterms:created xsi:type="dcterms:W3CDTF">2023-12-02T12:04:08Z</dcterms:created>
  <dcterms:modified xsi:type="dcterms:W3CDTF">2023-12-04T23:19:07Z</dcterms:modified>
</cp:coreProperties>
</file>