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5"/>
    <p:sldMasterId id="2147483698" r:id="rId6"/>
    <p:sldMasterId id="214748369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5143500" cx="9144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CD9FE3C-BD7A-4BF2-8013-D1CC39FD9672}">
  <a:tblStyle styleId="{ACD9FE3C-BD7A-4BF2-8013-D1CC39FD967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142691F-C1FE-450B-BD0E-D26873F172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22" Type="http://schemas.openxmlformats.org/officeDocument/2006/relationships/font" Target="fonts/CenturyGothic-boldItalic.fntdata"/><Relationship Id="rId21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CenturyGothic-regular.fntdata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0621db0eb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60621db0eb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adefd57d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g5adefd57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5adefd57d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791687b1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791687b1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169e92498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5169e9249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5169e92498_0_1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5a2e4325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5a2e4325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5adefd57d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5adefd57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791687b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5791687b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799a2f2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5799a2f2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5a6ab22c97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5a6ab22c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5a6ab22c97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169e92498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g5169e924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to veterans, spouses do tend to stay under-employed than unemployed, while employment is even fewer, confirming the suspicion.</a:t>
            </a:r>
            <a:endParaRPr/>
          </a:p>
        </p:txBody>
      </p:sp>
      <p:sp>
        <p:nvSpPr>
          <p:cNvPr id="698" name="Google Shape;698;g5169e92498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1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Content Slide">
  <p:cSld name="2_Content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81000" y="133350"/>
            <a:ext cx="7086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A5FF"/>
              </a:buClr>
              <a:buSzPts val="3000"/>
              <a:buFont typeface="Century Gothic"/>
              <a:buNone/>
              <a:defRPr b="0" sz="3000" cap="none">
                <a:solidFill>
                  <a:srgbClr val="00A5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381000" y="4736783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9" name="Google Shape;59;p14"/>
          <p:cNvCxnSpPr/>
          <p:nvPr/>
        </p:nvCxnSpPr>
        <p:spPr>
          <a:xfrm>
            <a:off x="152400" y="744538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02336" y="1047750"/>
            <a:ext cx="7065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rgbClr val="555659"/>
              </a:buClr>
              <a:buSzPts val="1800"/>
              <a:buNone/>
              <a:defRPr>
                <a:solidFill>
                  <a:srgbClr val="555659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rgbClr val="00A5FF"/>
              </a:buClr>
              <a:buSzPts val="1800"/>
              <a:buFont typeface="Arial"/>
              <a:buChar char="•"/>
              <a:defRPr sz="1800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rgbClr val="00A5FF"/>
              </a:buClr>
              <a:buSzPts val="1800"/>
              <a:buFont typeface="Arial"/>
              <a:buChar char="•"/>
              <a:defRPr sz="1800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rgbClr val="00A5FF"/>
              </a:buClr>
              <a:buSzPts val="1800"/>
              <a:buFont typeface="Arial"/>
              <a:buChar char="•"/>
              <a:defRPr sz="1800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152400" y="4717098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9795" y="233680"/>
            <a:ext cx="1108458" cy="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7168" y="4792673"/>
            <a:ext cx="1999272" cy="1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33043" r="40" t="0"/>
          <a:stretch/>
        </p:blipFill>
        <p:spPr>
          <a:xfrm>
            <a:off x="4264760" y="746125"/>
            <a:ext cx="4731071" cy="3973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5"/>
          <p:cNvCxnSpPr/>
          <p:nvPr/>
        </p:nvCxnSpPr>
        <p:spPr>
          <a:xfrm>
            <a:off x="152400" y="744538"/>
            <a:ext cx="88434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5"/>
          <p:cNvSpPr/>
          <p:nvPr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152400" y="4717098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304799" y="4746514"/>
            <a:ext cx="249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#TDPARTNERS16</a:t>
            </a:r>
            <a:endParaRPr b="0" i="0" sz="9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146799" y="4746514"/>
            <a:ext cx="2624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GEORGIA WORLD CONGRESS CENTER</a:t>
            </a:r>
            <a:endParaRPr b="0" i="0" sz="9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5"/>
          <p:cNvSpPr txBox="1"/>
          <p:nvPr>
            <p:ph type="ctrTitle"/>
          </p:nvPr>
        </p:nvSpPr>
        <p:spPr>
          <a:xfrm>
            <a:off x="829733" y="1792817"/>
            <a:ext cx="3200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3000"/>
              <a:buFont typeface="Century Gothic"/>
              <a:buNone/>
              <a:defRPr sz="3000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829733" y="3240617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360"/>
              </a:spcBef>
              <a:spcAft>
                <a:spcPts val="0"/>
              </a:spcAft>
              <a:buClr>
                <a:srgbClr val="00A2FF"/>
              </a:buClr>
              <a:buSzPts val="1800"/>
              <a:buNone/>
              <a:defRPr i="0" sz="1800">
                <a:solidFill>
                  <a:srgbClr val="00A2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829733" y="3621617"/>
            <a:ext cx="3886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555659"/>
              </a:buClr>
              <a:buSzPts val="1400"/>
              <a:buNone/>
              <a:defRPr i="1" sz="1400">
                <a:solidFill>
                  <a:srgbClr val="555659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530" y="233680"/>
            <a:ext cx="1108458" cy="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4249" y="346994"/>
            <a:ext cx="3509058" cy="25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49272" y="744538"/>
            <a:ext cx="2442004" cy="39741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59026" y="133350"/>
            <a:ext cx="8832600" cy="621000"/>
          </a:xfrm>
          <a:prstGeom prst="rect">
            <a:avLst/>
          </a:prstGeom>
          <a:solidFill>
            <a:srgbClr val="00A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PAR PPT 2016\ PPT_images\Data_Changes_Everything_Reversed_RGB.png"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799" y="4840218"/>
            <a:ext cx="1581913" cy="1127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>
            <a:off x="152400" y="744538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6"/>
          <p:cNvSpPr/>
          <p:nvPr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152400" y="4717098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09650" y="1047750"/>
            <a:ext cx="7057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A5FF"/>
              </a:buClr>
              <a:buSzPts val="2400"/>
              <a:buFont typeface="Arial"/>
              <a:buChar char="•"/>
              <a:defRPr sz="2400">
                <a:solidFill>
                  <a:srgbClr val="555659"/>
                </a:solidFill>
              </a:defRPr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81000" lvl="3" marL="18288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390525" y="144463"/>
            <a:ext cx="70962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381000" y="4736783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0087" y="229101"/>
            <a:ext cx="1120563" cy="42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7168" y="4792673"/>
            <a:ext cx="1999272" cy="1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628650" y="27384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None/>
              <a:defRPr sz="1350"/>
            </a:lvl2pPr>
            <a:lvl3pPr lvl="2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None/>
              <a:defRPr sz="1350"/>
            </a:lvl3pPr>
            <a:lvl4pPr lvl="3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None/>
              <a:defRPr sz="1350"/>
            </a:lvl4pPr>
            <a:lvl5pPr lvl="4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None/>
              <a:defRPr sz="1350"/>
            </a:lvl5pPr>
            <a:lvl6pPr lvl="5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None/>
              <a:defRPr sz="1350"/>
            </a:lvl6pPr>
            <a:lvl7pPr lvl="6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None/>
              <a:defRPr sz="1350"/>
            </a:lvl7pPr>
            <a:lvl8pPr lvl="7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None/>
              <a:defRPr sz="1350"/>
            </a:lvl8pPr>
            <a:lvl9pPr lvl="8" rtl="0">
              <a:spcBef>
                <a:spcPts val="0"/>
              </a:spcBef>
              <a:spcAft>
                <a:spcPts val="0"/>
              </a:spcAft>
              <a:buSzPts val="1350"/>
              <a:buFont typeface="Arial"/>
              <a:buNone/>
              <a:defRPr sz="1350"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31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55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831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55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831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55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831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55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831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55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831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55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6457951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5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ing Slide">
  <p:cSld name="Ending Slid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49272" y="744538"/>
            <a:ext cx="2442004" cy="39741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81000" y="133350"/>
            <a:ext cx="7239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sz="3200"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81000" y="1352550"/>
            <a:ext cx="6705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A2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Questions/Comments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A2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Follow Me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Twitter @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A2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This Session #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the PARTNERS Mobile App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A2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 To Share Your Virtual Passes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016000" y="1697038"/>
            <a:ext cx="47034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555659"/>
              </a:buClr>
              <a:buSzPts val="1400"/>
              <a:buNone/>
              <a:defRPr sz="1400">
                <a:solidFill>
                  <a:srgbClr val="555659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1244600" y="2266950"/>
            <a:ext cx="4698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555659"/>
              </a:buClr>
              <a:buSzPts val="1400"/>
              <a:buNone/>
              <a:defRPr sz="1400">
                <a:solidFill>
                  <a:srgbClr val="555659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3" type="body"/>
          </p:nvPr>
        </p:nvSpPr>
        <p:spPr>
          <a:xfrm>
            <a:off x="2286000" y="3181350"/>
            <a:ext cx="2514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555659"/>
              </a:buClr>
              <a:buSzPts val="1400"/>
              <a:buNone/>
              <a:defRPr sz="1400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381000" y="4736783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3" name="Google Shape;103;p18"/>
          <p:cNvCxnSpPr/>
          <p:nvPr/>
        </p:nvCxnSpPr>
        <p:spPr>
          <a:xfrm>
            <a:off x="152400" y="744538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8"/>
          <p:cNvSpPr/>
          <p:nvPr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152400" y="4717098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9795" y="233680"/>
            <a:ext cx="1108458" cy="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168" y="4792673"/>
            <a:ext cx="1999272" cy="1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Ending Slide">
  <p:cSld name="2_Ending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49272" y="744538"/>
            <a:ext cx="2442004" cy="397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381000" y="4736783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>
            <a:off x="152400" y="744538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9"/>
          <p:cNvSpPr/>
          <p:nvPr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>
            <a:off x="152400" y="4717098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9795" y="233680"/>
            <a:ext cx="1108458" cy="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168" y="4792673"/>
            <a:ext cx="1999272" cy="1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Ending Slide">
  <p:cSld name="3_Ending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49272" y="744538"/>
            <a:ext cx="2442004" cy="397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81000" y="133350"/>
            <a:ext cx="7239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sz="3200"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81000" y="1352550"/>
            <a:ext cx="6705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A2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Questions/Comments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A2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Meet us at the poster session on Monday !! 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1016000" y="1697038"/>
            <a:ext cx="47034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555659"/>
              </a:buClr>
              <a:buSzPts val="1400"/>
              <a:buNone/>
              <a:defRPr sz="1400">
                <a:solidFill>
                  <a:srgbClr val="555659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381000" y="4736783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2" name="Google Shape;122;p20"/>
          <p:cNvCxnSpPr/>
          <p:nvPr/>
        </p:nvCxnSpPr>
        <p:spPr>
          <a:xfrm>
            <a:off x="152400" y="744538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20"/>
          <p:cNvSpPr/>
          <p:nvPr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>
            <a:off x="152400" y="4717098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9795" y="233680"/>
            <a:ext cx="1108458" cy="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168" y="4792673"/>
            <a:ext cx="1999272" cy="1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Slide">
  <p:cSld name="6_Title Slid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 rotWithShape="1">
          <a:blip r:embed="rId2">
            <a:alphaModFix/>
          </a:blip>
          <a:srcRect b="0" l="0" r="2959" t="0"/>
          <a:stretch/>
        </p:blipFill>
        <p:spPr>
          <a:xfrm>
            <a:off x="4374368" y="749300"/>
            <a:ext cx="4617233" cy="396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type="ctrTitle"/>
          </p:nvPr>
        </p:nvSpPr>
        <p:spPr>
          <a:xfrm>
            <a:off x="829733" y="1792817"/>
            <a:ext cx="3200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3000"/>
              <a:buFont typeface="Century Gothic"/>
              <a:buNone/>
              <a:defRPr sz="3000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" type="subTitle"/>
          </p:nvPr>
        </p:nvSpPr>
        <p:spPr>
          <a:xfrm>
            <a:off x="829733" y="3240617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360"/>
              </a:spcBef>
              <a:spcAft>
                <a:spcPts val="0"/>
              </a:spcAft>
              <a:buClr>
                <a:srgbClr val="00A2FF"/>
              </a:buClr>
              <a:buSzPts val="1800"/>
              <a:buNone/>
              <a:defRPr i="0" sz="1800">
                <a:solidFill>
                  <a:srgbClr val="00A2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829733" y="3621617"/>
            <a:ext cx="3886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555659"/>
              </a:buClr>
              <a:buSzPts val="1400"/>
              <a:buNone/>
              <a:defRPr i="1" sz="1400">
                <a:solidFill>
                  <a:srgbClr val="555659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2" name="Google Shape;132;p21"/>
          <p:cNvCxnSpPr/>
          <p:nvPr/>
        </p:nvCxnSpPr>
        <p:spPr>
          <a:xfrm>
            <a:off x="616021" y="4552950"/>
            <a:ext cx="21162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3" name="Google Shape;133;p21"/>
          <p:cNvCxnSpPr/>
          <p:nvPr/>
        </p:nvCxnSpPr>
        <p:spPr>
          <a:xfrm>
            <a:off x="152400" y="744538"/>
            <a:ext cx="88434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1"/>
          <p:cNvSpPr/>
          <p:nvPr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04799" y="4746514"/>
            <a:ext cx="249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#TDPARTNERS16</a:t>
            </a:r>
            <a:endParaRPr b="0" i="0" sz="9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6146799" y="4746514"/>
            <a:ext cx="2624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GEORGIA WORLD CONGRESS CENTER</a:t>
            </a:r>
            <a:endParaRPr b="0" i="0" sz="9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530" y="233680"/>
            <a:ext cx="1108458" cy="4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1"/>
          <p:cNvCxnSpPr/>
          <p:nvPr/>
        </p:nvCxnSpPr>
        <p:spPr>
          <a:xfrm>
            <a:off x="152400" y="4717098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4249" y="346994"/>
            <a:ext cx="3509058" cy="25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Ending Slide">
  <p:cSld name="1_Ending Slid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49272" y="744538"/>
            <a:ext cx="2442004" cy="3974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381000" y="133350"/>
            <a:ext cx="7239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sz="3200"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81000" y="1352550"/>
            <a:ext cx="6705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A2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Questions/Comments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Email: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A2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Rate This Session #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the PARTNERS Mobile App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A2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 To Share Your Virtual Passes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1016000" y="1697038"/>
            <a:ext cx="47034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555659"/>
              </a:buClr>
              <a:buSzPts val="1400"/>
              <a:buNone/>
              <a:defRPr sz="1400">
                <a:solidFill>
                  <a:srgbClr val="555659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2305050" y="2579212"/>
            <a:ext cx="2514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555659"/>
              </a:buClr>
              <a:buSzPts val="1400"/>
              <a:buNone/>
              <a:defRPr sz="1400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381000" y="4736783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>
            <a:off x="152400" y="744538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22"/>
          <p:cNvSpPr/>
          <p:nvPr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152400" y="4717098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9795" y="233680"/>
            <a:ext cx="1108458" cy="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168" y="4792673"/>
            <a:ext cx="1999272" cy="1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">
  <p:cSld name="5_Title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 rotWithShape="1">
          <a:blip r:embed="rId2">
            <a:alphaModFix/>
          </a:blip>
          <a:srcRect b="11483" l="0" r="6191" t="14475"/>
          <a:stretch/>
        </p:blipFill>
        <p:spPr>
          <a:xfrm>
            <a:off x="4156866" y="745066"/>
            <a:ext cx="4842250" cy="397731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type="ctrTitle"/>
          </p:nvPr>
        </p:nvSpPr>
        <p:spPr>
          <a:xfrm>
            <a:off x="829733" y="1792817"/>
            <a:ext cx="3200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3000"/>
              <a:buFont typeface="Century Gothic"/>
              <a:buNone/>
              <a:defRPr sz="3000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" type="subTitle"/>
          </p:nvPr>
        </p:nvSpPr>
        <p:spPr>
          <a:xfrm>
            <a:off x="829733" y="3240617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360"/>
              </a:spcBef>
              <a:spcAft>
                <a:spcPts val="0"/>
              </a:spcAft>
              <a:buClr>
                <a:srgbClr val="00A2FF"/>
              </a:buClr>
              <a:buSzPts val="1800"/>
              <a:buNone/>
              <a:defRPr i="0" sz="1800">
                <a:solidFill>
                  <a:srgbClr val="00A2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829733" y="3621617"/>
            <a:ext cx="3886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555659"/>
              </a:buClr>
              <a:buSzPts val="1400"/>
              <a:buNone/>
              <a:defRPr i="1" sz="1400">
                <a:solidFill>
                  <a:srgbClr val="555659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7" name="Google Shape;157;p23"/>
          <p:cNvCxnSpPr/>
          <p:nvPr/>
        </p:nvCxnSpPr>
        <p:spPr>
          <a:xfrm>
            <a:off x="616021" y="4552950"/>
            <a:ext cx="21162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8" name="Google Shape;158;p23"/>
          <p:cNvCxnSpPr/>
          <p:nvPr/>
        </p:nvCxnSpPr>
        <p:spPr>
          <a:xfrm>
            <a:off x="152400" y="744538"/>
            <a:ext cx="8839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23"/>
          <p:cNvSpPr/>
          <p:nvPr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3"/>
          <p:cNvCxnSpPr/>
          <p:nvPr/>
        </p:nvCxnSpPr>
        <p:spPr>
          <a:xfrm>
            <a:off x="152400" y="4722384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23"/>
          <p:cNvSpPr txBox="1"/>
          <p:nvPr/>
        </p:nvSpPr>
        <p:spPr>
          <a:xfrm>
            <a:off x="304799" y="4746514"/>
            <a:ext cx="249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#TDPARTNERS16</a:t>
            </a:r>
            <a:endParaRPr b="0" i="0" sz="9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6146799" y="4746514"/>
            <a:ext cx="2624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GEORGIA WORLD CONGRESS CENTER</a:t>
            </a:r>
            <a:endParaRPr b="0" i="0" sz="9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530" y="233680"/>
            <a:ext cx="1108458" cy="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4249" y="346994"/>
            <a:ext cx="3509058" cy="25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 rotWithShape="1">
          <a:blip r:embed="rId2">
            <a:alphaModFix/>
          </a:blip>
          <a:srcRect b="5478" l="0" r="8592" t="6447"/>
          <a:stretch/>
        </p:blipFill>
        <p:spPr>
          <a:xfrm>
            <a:off x="2684680" y="747688"/>
            <a:ext cx="6305700" cy="39694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4"/>
          <p:cNvCxnSpPr/>
          <p:nvPr/>
        </p:nvCxnSpPr>
        <p:spPr>
          <a:xfrm>
            <a:off x="152400" y="744538"/>
            <a:ext cx="88434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24"/>
          <p:cNvSpPr/>
          <p:nvPr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24"/>
          <p:cNvCxnSpPr/>
          <p:nvPr/>
        </p:nvCxnSpPr>
        <p:spPr>
          <a:xfrm>
            <a:off x="152400" y="4717098"/>
            <a:ext cx="88392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24"/>
          <p:cNvSpPr txBox="1"/>
          <p:nvPr/>
        </p:nvSpPr>
        <p:spPr>
          <a:xfrm>
            <a:off x="304799" y="4746514"/>
            <a:ext cx="2497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#TDPARTNERS16</a:t>
            </a:r>
            <a:endParaRPr b="0" i="0" sz="9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6146799" y="4746514"/>
            <a:ext cx="2624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GEORGIA WORLD CONGRESS CENTER</a:t>
            </a:r>
            <a:endParaRPr b="0" i="0" sz="9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24"/>
          <p:cNvSpPr txBox="1"/>
          <p:nvPr>
            <p:ph type="ctrTitle"/>
          </p:nvPr>
        </p:nvSpPr>
        <p:spPr>
          <a:xfrm>
            <a:off x="829733" y="1792817"/>
            <a:ext cx="3200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3000"/>
              <a:buFont typeface="Century Gothic"/>
              <a:buNone/>
              <a:defRPr sz="3000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" type="subTitle"/>
          </p:nvPr>
        </p:nvSpPr>
        <p:spPr>
          <a:xfrm>
            <a:off x="829733" y="3240617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360"/>
              </a:spcBef>
              <a:spcAft>
                <a:spcPts val="0"/>
              </a:spcAft>
              <a:buClr>
                <a:srgbClr val="00A2FF"/>
              </a:buClr>
              <a:buSzPts val="1800"/>
              <a:buNone/>
              <a:defRPr i="0" sz="1800">
                <a:solidFill>
                  <a:srgbClr val="00A2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4" name="Google Shape;174;p24"/>
          <p:cNvSpPr txBox="1"/>
          <p:nvPr>
            <p:ph idx="2" type="body"/>
          </p:nvPr>
        </p:nvSpPr>
        <p:spPr>
          <a:xfrm>
            <a:off x="829733" y="3621617"/>
            <a:ext cx="3886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rgbClr val="555659"/>
              </a:buClr>
              <a:buSzPts val="1400"/>
              <a:buNone/>
              <a:defRPr i="1" sz="1400">
                <a:solidFill>
                  <a:srgbClr val="555659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530" y="233680"/>
            <a:ext cx="1108458" cy="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4249" y="346994"/>
            <a:ext cx="3509058" cy="25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1">
  <p:cSld name="2_Title 1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326572" y="4859383"/>
            <a:ext cx="378900" cy="18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7759337" y="4859383"/>
            <a:ext cx="685800" cy="18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2">
            <a:alphaModFix/>
          </a:blip>
          <a:srcRect b="2704" l="0" r="289" t="1720"/>
          <a:stretch/>
        </p:blipFill>
        <p:spPr>
          <a:xfrm>
            <a:off x="233793" y="232796"/>
            <a:ext cx="8674008" cy="467691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494297" y="92174"/>
            <a:ext cx="4928700" cy="18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​"/>
              <a:defRPr b="1" sz="27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​"/>
              <a:defRPr b="0" sz="1800"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1" sz="1400">
                <a:solidFill>
                  <a:srgbClr val="D8D8D8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0" sz="1400">
                <a:solidFill>
                  <a:srgbClr val="D8D8D8"/>
                </a:solidFill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0" sz="1400">
                <a:solidFill>
                  <a:srgbClr val="D8D8D8"/>
                </a:solidFill>
              </a:defRPr>
            </a:lvl5pPr>
            <a:lvl6pPr indent="-298450" lvl="5" marL="274320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6pPr>
            <a:lvl7pPr indent="-298450" lvl="6" marL="3200400" rtl="0" algn="ctr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7pPr>
            <a:lvl8pPr indent="-298450" lvl="7" marL="3657600" rtl="0" algn="ctr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8pPr>
            <a:lvl9pPr indent="-298450" lvl="8" marL="411480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2" type="body"/>
          </p:nvPr>
        </p:nvSpPr>
        <p:spPr>
          <a:xfrm>
            <a:off x="494297" y="2047338"/>
            <a:ext cx="49287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​"/>
              <a:defRPr b="0" sz="18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​"/>
              <a:defRPr b="0" sz="1800"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1" sz="1400">
                <a:solidFill>
                  <a:srgbClr val="D8D8D8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0" sz="1400">
                <a:solidFill>
                  <a:srgbClr val="D8D8D8"/>
                </a:solidFill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0" sz="1400">
                <a:solidFill>
                  <a:srgbClr val="D8D8D8"/>
                </a:solidFill>
              </a:defRPr>
            </a:lvl5pPr>
            <a:lvl6pPr indent="-298450" lvl="5" marL="274320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6pPr>
            <a:lvl7pPr indent="-298450" lvl="6" marL="3200400" rtl="0" algn="ctr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7pPr>
            <a:lvl8pPr indent="-298450" lvl="7" marL="3657600" rtl="0" algn="ctr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8pPr>
            <a:lvl9pPr indent="-298450" lvl="8" marL="411480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3" type="body"/>
          </p:nvPr>
        </p:nvSpPr>
        <p:spPr>
          <a:xfrm>
            <a:off x="494297" y="3095478"/>
            <a:ext cx="4928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Char char="​"/>
              <a:defRPr b="0" sz="1400">
                <a:solidFill>
                  <a:srgbClr val="BFBFBF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​"/>
              <a:defRPr b="0" sz="1800"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1" sz="1400">
                <a:solidFill>
                  <a:srgbClr val="D8D8D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sz="1400">
                <a:solidFill>
                  <a:srgbClr val="D8D8D8"/>
                </a:solidFill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0" sz="1400">
                <a:solidFill>
                  <a:srgbClr val="D8D8D8"/>
                </a:solidFill>
              </a:defRPr>
            </a:lvl5pPr>
            <a:lvl6pPr indent="-298450" lvl="5" marL="274320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6pPr>
            <a:lvl7pPr indent="-298450" lvl="6" marL="3200400" rtl="0" algn="ctr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7pPr>
            <a:lvl8pPr indent="-298450" lvl="7" marL="3657600" rtl="0" algn="ctr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8pPr>
            <a:lvl9pPr indent="-298450" lvl="8" marL="411480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26" y="3501614"/>
            <a:ext cx="2308029" cy="1453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Agenda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440531" y="1200150"/>
            <a:ext cx="5241300" cy="3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">
  <p:cSld name="Char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440055" y="840436"/>
            <a:ext cx="7887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2" type="body"/>
          </p:nvPr>
        </p:nvSpPr>
        <p:spPr>
          <a:xfrm>
            <a:off x="4572000" y="4434490"/>
            <a:ext cx="37551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207692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i="1" sz="10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3" type="body"/>
          </p:nvPr>
        </p:nvSpPr>
        <p:spPr>
          <a:xfrm>
            <a:off x="428625" y="1543050"/>
            <a:ext cx="38112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">
  <p:cSld name="End Slide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329539" y="4782786"/>
            <a:ext cx="311700" cy="2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7565477" y="4678136"/>
            <a:ext cx="1251900" cy="42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233795" y="232795"/>
            <a:ext cx="8673900" cy="4676700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0580" y="4081003"/>
            <a:ext cx="1340438" cy="25451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-1" y="2361390"/>
            <a:ext cx="9141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209" name="Google Shape;209;p29"/>
          <p:cNvSpPr txBox="1"/>
          <p:nvPr/>
        </p:nvSpPr>
        <p:spPr>
          <a:xfrm>
            <a:off x="-2400" y="4494470"/>
            <a:ext cx="91464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r>
              <a:rPr b="1" lang="en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©2018 Teradata</a:t>
            </a:r>
            <a:endParaRPr b="1" sz="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233795" y="232795"/>
            <a:ext cx="8673900" cy="4676700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-1" y="2361390"/>
            <a:ext cx="9141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6A3CC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212" name="Google Shape;212;p29"/>
          <p:cNvSpPr txBox="1"/>
          <p:nvPr/>
        </p:nvSpPr>
        <p:spPr>
          <a:xfrm>
            <a:off x="233795" y="4536003"/>
            <a:ext cx="86739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r>
              <a:rPr b="1" lang="en" sz="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©2019 Teradata</a:t>
            </a:r>
            <a:endParaRPr b="1" sz="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0816" y="4119771"/>
            <a:ext cx="1059966" cy="22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 1"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>
            <a:off x="7565477" y="4678136"/>
            <a:ext cx="1251900" cy="42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329539" y="4791692"/>
            <a:ext cx="311700" cy="2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233795" y="232795"/>
            <a:ext cx="8673900" cy="46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494297" y="92174"/>
            <a:ext cx="4928700" cy="18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​"/>
              <a:defRPr b="1" sz="2700">
                <a:solidFill>
                  <a:schemeClr val="lt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​"/>
              <a:defRPr b="0" sz="1800"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1" sz="1400">
                <a:solidFill>
                  <a:srgbClr val="D8D8D8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0" sz="1400">
                <a:solidFill>
                  <a:srgbClr val="D8D8D8"/>
                </a:solidFill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0" sz="1400">
                <a:solidFill>
                  <a:srgbClr val="D8D8D8"/>
                </a:solidFill>
              </a:defRPr>
            </a:lvl5pPr>
            <a:lvl6pPr indent="-298450" lvl="5" marL="274320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6pPr>
            <a:lvl7pPr indent="-298450" lvl="6" marL="3200400" rtl="0" algn="ctr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7pPr>
            <a:lvl8pPr indent="-298450" lvl="7" marL="3657600" rtl="0" algn="ctr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8pPr>
            <a:lvl9pPr indent="-298450" lvl="8" marL="411480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0"/>
          <p:cNvSpPr txBox="1"/>
          <p:nvPr>
            <p:ph idx="2" type="body"/>
          </p:nvPr>
        </p:nvSpPr>
        <p:spPr>
          <a:xfrm>
            <a:off x="494297" y="2047338"/>
            <a:ext cx="49287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Char char="​"/>
              <a:defRPr b="0" sz="1800">
                <a:solidFill>
                  <a:srgbClr val="D8D8D8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​"/>
              <a:defRPr b="0" sz="1800"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1" sz="1400">
                <a:solidFill>
                  <a:srgbClr val="D8D8D8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0" sz="1400">
                <a:solidFill>
                  <a:srgbClr val="D8D8D8"/>
                </a:solidFill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0" sz="1400">
                <a:solidFill>
                  <a:srgbClr val="D8D8D8"/>
                </a:solidFill>
              </a:defRPr>
            </a:lvl5pPr>
            <a:lvl6pPr indent="-298450" lvl="5" marL="274320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6pPr>
            <a:lvl7pPr indent="-298450" lvl="6" marL="3200400" rtl="0" algn="ctr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7pPr>
            <a:lvl8pPr indent="-298450" lvl="7" marL="3657600" rtl="0" algn="ctr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8pPr>
            <a:lvl9pPr indent="-298450" lvl="8" marL="411480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3" type="body"/>
          </p:nvPr>
        </p:nvSpPr>
        <p:spPr>
          <a:xfrm>
            <a:off x="494297" y="3095478"/>
            <a:ext cx="4928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0" sz="1400">
                <a:solidFill>
                  <a:srgbClr val="D8D8D8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​"/>
              <a:defRPr b="0" sz="1800"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1" sz="1400">
                <a:solidFill>
                  <a:srgbClr val="D8D8D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None/>
              <a:defRPr b="0" sz="1400">
                <a:solidFill>
                  <a:srgbClr val="D8D8D8"/>
                </a:solidFill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​"/>
              <a:defRPr b="0" sz="1400">
                <a:solidFill>
                  <a:srgbClr val="D8D8D8"/>
                </a:solidFill>
              </a:defRPr>
            </a:lvl5pPr>
            <a:lvl6pPr indent="-298450" lvl="5" marL="274320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6pPr>
            <a:lvl7pPr indent="-298450" lvl="6" marL="3200400" rtl="0" algn="ctr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7pPr>
            <a:lvl8pPr indent="-298450" lvl="7" marL="3657600" rtl="0" algn="ctr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8pPr>
            <a:lvl9pPr indent="-298450" lvl="8" marL="411480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ts val="1100"/>
              <a:buFont typeface="Arial"/>
              <a:buChar char="​"/>
              <a:defRPr b="0"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with Photo">
  <p:cSld name="Agenda with Photo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/>
          <p:nvPr/>
        </p:nvSpPr>
        <p:spPr>
          <a:xfrm>
            <a:off x="7764651" y="4649491"/>
            <a:ext cx="1139100" cy="49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440531" y="1200150"/>
            <a:ext cx="5241300" cy="3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11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11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11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4" name="Google Shape;224;p31"/>
          <p:cNvSpPr txBox="1"/>
          <p:nvPr>
            <p:ph type="title"/>
          </p:nvPr>
        </p:nvSpPr>
        <p:spPr>
          <a:xfrm>
            <a:off x="440611" y="296619"/>
            <a:ext cx="52404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31"/>
          <p:cNvSpPr/>
          <p:nvPr/>
        </p:nvSpPr>
        <p:spPr>
          <a:xfrm>
            <a:off x="7491448" y="4649491"/>
            <a:ext cx="1412400" cy="49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/>
          <p:nvPr>
            <p:ph idx="2" type="pic"/>
          </p:nvPr>
        </p:nvSpPr>
        <p:spPr>
          <a:xfrm>
            <a:off x="6266260" y="220266"/>
            <a:ext cx="26493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31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">
  <p:cSld name="Content 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440531" y="1543051"/>
            <a:ext cx="52401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2" type="body"/>
          </p:nvPr>
        </p:nvSpPr>
        <p:spPr>
          <a:xfrm>
            <a:off x="440055" y="840436"/>
            <a:ext cx="7887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2" name="Google Shape;232;p32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+ Title Only">
  <p:cSld name="Content + Title Onl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440531" y="1200150"/>
            <a:ext cx="5241300" cy="3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5" name="Google Shape;235;p33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440055" y="840436"/>
            <a:ext cx="7887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0" name="Google Shape;240;p34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34"/>
          <p:cNvSpPr txBox="1"/>
          <p:nvPr>
            <p:ph idx="2" type="body"/>
          </p:nvPr>
        </p:nvSpPr>
        <p:spPr>
          <a:xfrm>
            <a:off x="440531" y="1543195"/>
            <a:ext cx="37551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2" name="Google Shape;242;p34"/>
          <p:cNvSpPr txBox="1"/>
          <p:nvPr>
            <p:ph idx="3" type="body"/>
          </p:nvPr>
        </p:nvSpPr>
        <p:spPr>
          <a:xfrm>
            <a:off x="4572000" y="1543050"/>
            <a:ext cx="37551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+ Title Only">
  <p:cSld name="Two Content + Title Onl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5" name="Google Shape;245;p35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440531" y="1200150"/>
            <a:ext cx="3755100" cy="3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7" name="Google Shape;247;p35"/>
          <p:cNvSpPr txBox="1"/>
          <p:nvPr>
            <p:ph idx="2" type="body"/>
          </p:nvPr>
        </p:nvSpPr>
        <p:spPr>
          <a:xfrm>
            <a:off x="4572000" y="1200034"/>
            <a:ext cx="3755100" cy="3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 Line Header">
  <p:cSld name="Content 2 Line Header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439341" y="1885949"/>
            <a:ext cx="52422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5" name="Google Shape;255;p38"/>
          <p:cNvSpPr txBox="1"/>
          <p:nvPr>
            <p:ph type="title"/>
          </p:nvPr>
        </p:nvSpPr>
        <p:spPr>
          <a:xfrm>
            <a:off x="440611" y="417788"/>
            <a:ext cx="78867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38"/>
          <p:cNvSpPr txBox="1"/>
          <p:nvPr>
            <p:ph idx="2" type="body"/>
          </p:nvPr>
        </p:nvSpPr>
        <p:spPr>
          <a:xfrm>
            <a:off x="440055" y="1207626"/>
            <a:ext cx="7887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7" name="Google Shape;257;p38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 Line Header + Title Only">
  <p:cSld name="Content 2 Line Header + Title 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439341" y="1549921"/>
            <a:ext cx="5242200" cy="3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0" name="Google Shape;260;p39"/>
          <p:cNvSpPr txBox="1"/>
          <p:nvPr>
            <p:ph type="title"/>
          </p:nvPr>
        </p:nvSpPr>
        <p:spPr>
          <a:xfrm>
            <a:off x="440611" y="417788"/>
            <a:ext cx="78867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39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 Line Header + 2 Columns">
  <p:cSld name="Content 2 Line Header + 2 Column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4571999" y="1885949"/>
            <a:ext cx="3758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4" name="Google Shape;264;p40"/>
          <p:cNvSpPr txBox="1"/>
          <p:nvPr>
            <p:ph idx="2" type="body"/>
          </p:nvPr>
        </p:nvSpPr>
        <p:spPr>
          <a:xfrm>
            <a:off x="439341" y="1885950"/>
            <a:ext cx="3758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5" name="Google Shape;265;p40"/>
          <p:cNvSpPr txBox="1"/>
          <p:nvPr>
            <p:ph type="title"/>
          </p:nvPr>
        </p:nvSpPr>
        <p:spPr>
          <a:xfrm>
            <a:off x="440611" y="417788"/>
            <a:ext cx="78867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40"/>
          <p:cNvSpPr txBox="1"/>
          <p:nvPr>
            <p:ph idx="3" type="body"/>
          </p:nvPr>
        </p:nvSpPr>
        <p:spPr>
          <a:xfrm>
            <a:off x="440055" y="1207626"/>
            <a:ext cx="7887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40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 Line Header + 2 Columns + Title Only">
  <p:cSld name="Content 2 Line Header + 2 Columns + Title 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4571999" y="1543050"/>
            <a:ext cx="37581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0" name="Google Shape;270;p41"/>
          <p:cNvSpPr txBox="1"/>
          <p:nvPr>
            <p:ph idx="2" type="body"/>
          </p:nvPr>
        </p:nvSpPr>
        <p:spPr>
          <a:xfrm>
            <a:off x="439341" y="1543051"/>
            <a:ext cx="37581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41"/>
          <p:cNvSpPr txBox="1"/>
          <p:nvPr>
            <p:ph type="title"/>
          </p:nvPr>
        </p:nvSpPr>
        <p:spPr>
          <a:xfrm>
            <a:off x="440611" y="417788"/>
            <a:ext cx="78867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2" name="Google Shape;272;p41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439340" y="1866173"/>
            <a:ext cx="3758100" cy="27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5" name="Google Shape;275;p42"/>
          <p:cNvSpPr txBox="1"/>
          <p:nvPr>
            <p:ph idx="2" type="body"/>
          </p:nvPr>
        </p:nvSpPr>
        <p:spPr>
          <a:xfrm>
            <a:off x="440056" y="1551623"/>
            <a:ext cx="37575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6" name="Google Shape;276;p42"/>
          <p:cNvSpPr txBox="1"/>
          <p:nvPr>
            <p:ph idx="3" type="body"/>
          </p:nvPr>
        </p:nvSpPr>
        <p:spPr>
          <a:xfrm>
            <a:off x="4571999" y="1551623"/>
            <a:ext cx="37551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7" name="Google Shape;277;p42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8" name="Google Shape;278;p42"/>
          <p:cNvSpPr txBox="1"/>
          <p:nvPr>
            <p:ph idx="4" type="body"/>
          </p:nvPr>
        </p:nvSpPr>
        <p:spPr>
          <a:xfrm>
            <a:off x="440055" y="840436"/>
            <a:ext cx="7887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9" name="Google Shape;279;p42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0" name="Google Shape;280;p42"/>
          <p:cNvSpPr txBox="1"/>
          <p:nvPr>
            <p:ph idx="5" type="body"/>
          </p:nvPr>
        </p:nvSpPr>
        <p:spPr>
          <a:xfrm>
            <a:off x="4572000" y="1866173"/>
            <a:ext cx="3755100" cy="27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>
  <p:cSld name="Case Stud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440531" y="1870644"/>
            <a:ext cx="24549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11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3" name="Google Shape;283;p43"/>
          <p:cNvSpPr txBox="1"/>
          <p:nvPr>
            <p:ph idx="2" type="body"/>
          </p:nvPr>
        </p:nvSpPr>
        <p:spPr>
          <a:xfrm>
            <a:off x="440056" y="1543050"/>
            <a:ext cx="2454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4" name="Google Shape;284;p43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5" name="Google Shape;285;p43"/>
          <p:cNvSpPr txBox="1"/>
          <p:nvPr>
            <p:ph idx="3" type="body"/>
          </p:nvPr>
        </p:nvSpPr>
        <p:spPr>
          <a:xfrm>
            <a:off x="440055" y="835741"/>
            <a:ext cx="78870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6" name="Google Shape;286;p43"/>
          <p:cNvSpPr txBox="1"/>
          <p:nvPr>
            <p:ph idx="4" type="body"/>
          </p:nvPr>
        </p:nvSpPr>
        <p:spPr>
          <a:xfrm>
            <a:off x="3156109" y="1543050"/>
            <a:ext cx="2454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7" name="Google Shape;287;p43"/>
          <p:cNvSpPr txBox="1"/>
          <p:nvPr>
            <p:ph idx="5" type="body"/>
          </p:nvPr>
        </p:nvSpPr>
        <p:spPr>
          <a:xfrm>
            <a:off x="5872243" y="1543050"/>
            <a:ext cx="2454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8" name="Google Shape;288;p43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9" name="Google Shape;289;p43"/>
          <p:cNvSpPr txBox="1"/>
          <p:nvPr>
            <p:ph idx="6" type="body"/>
          </p:nvPr>
        </p:nvSpPr>
        <p:spPr>
          <a:xfrm>
            <a:off x="3156108" y="1870644"/>
            <a:ext cx="24549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11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0" name="Google Shape;290;p43"/>
          <p:cNvSpPr txBox="1"/>
          <p:nvPr>
            <p:ph idx="7" type="body"/>
          </p:nvPr>
        </p:nvSpPr>
        <p:spPr>
          <a:xfrm>
            <a:off x="5872243" y="1870644"/>
            <a:ext cx="2454900" cy="27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11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Images + Descriptions ">
  <p:cSld name="3 Images + Descriptions 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440056" y="2762457"/>
            <a:ext cx="2454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3" name="Google Shape;293;p44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44"/>
          <p:cNvSpPr txBox="1"/>
          <p:nvPr>
            <p:ph idx="2" type="body"/>
          </p:nvPr>
        </p:nvSpPr>
        <p:spPr>
          <a:xfrm>
            <a:off x="440055" y="840436"/>
            <a:ext cx="7887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5" name="Google Shape;295;p44"/>
          <p:cNvSpPr txBox="1"/>
          <p:nvPr>
            <p:ph idx="3" type="body"/>
          </p:nvPr>
        </p:nvSpPr>
        <p:spPr>
          <a:xfrm>
            <a:off x="3156149" y="2762457"/>
            <a:ext cx="2454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6" name="Google Shape;296;p44"/>
          <p:cNvSpPr txBox="1"/>
          <p:nvPr>
            <p:ph idx="4" type="body"/>
          </p:nvPr>
        </p:nvSpPr>
        <p:spPr>
          <a:xfrm>
            <a:off x="5872243" y="2762457"/>
            <a:ext cx="2454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7" name="Google Shape;297;p44"/>
          <p:cNvSpPr/>
          <p:nvPr>
            <p:ph idx="5" type="pic"/>
          </p:nvPr>
        </p:nvSpPr>
        <p:spPr>
          <a:xfrm>
            <a:off x="440056" y="1539353"/>
            <a:ext cx="1817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44"/>
          <p:cNvSpPr/>
          <p:nvPr>
            <p:ph idx="6" type="pic"/>
          </p:nvPr>
        </p:nvSpPr>
        <p:spPr>
          <a:xfrm>
            <a:off x="3155435" y="1539353"/>
            <a:ext cx="1817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44"/>
          <p:cNvSpPr/>
          <p:nvPr>
            <p:ph idx="7" type="pic"/>
          </p:nvPr>
        </p:nvSpPr>
        <p:spPr>
          <a:xfrm>
            <a:off x="5872243" y="1539353"/>
            <a:ext cx="1817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44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1" name="Google Shape;301;p44"/>
          <p:cNvSpPr txBox="1"/>
          <p:nvPr>
            <p:ph idx="8" type="body"/>
          </p:nvPr>
        </p:nvSpPr>
        <p:spPr>
          <a:xfrm>
            <a:off x="440531" y="3045690"/>
            <a:ext cx="24549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11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9" type="body"/>
          </p:nvPr>
        </p:nvSpPr>
        <p:spPr>
          <a:xfrm>
            <a:off x="3156067" y="3045690"/>
            <a:ext cx="24549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11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3" name="Google Shape;303;p44"/>
          <p:cNvSpPr txBox="1"/>
          <p:nvPr>
            <p:ph idx="13" type="body"/>
          </p:nvPr>
        </p:nvSpPr>
        <p:spPr>
          <a:xfrm>
            <a:off x="5872243" y="3045690"/>
            <a:ext cx="24549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11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Divider-A">
  <p:cSld name="4_Divider-A"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/>
          <p:nvPr/>
        </p:nvSpPr>
        <p:spPr>
          <a:xfrm>
            <a:off x="329539" y="4782786"/>
            <a:ext cx="311700" cy="2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5"/>
          <p:cNvSpPr/>
          <p:nvPr/>
        </p:nvSpPr>
        <p:spPr>
          <a:xfrm>
            <a:off x="7565477" y="4678136"/>
            <a:ext cx="1251900" cy="42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45"/>
          <p:cNvPicPr preferRelativeResize="0"/>
          <p:nvPr/>
        </p:nvPicPr>
        <p:blipFill rotWithShape="1">
          <a:blip r:embed="rId2">
            <a:alphaModFix/>
          </a:blip>
          <a:srcRect b="3077" l="0" r="0" t="1064"/>
          <a:stretch/>
        </p:blipFill>
        <p:spPr>
          <a:xfrm>
            <a:off x="233796" y="232795"/>
            <a:ext cx="8674013" cy="467690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0" y="2058422"/>
            <a:ext cx="91440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700"/>
              <a:buNone/>
              <a:defRPr b="1" sz="2700">
                <a:solidFill>
                  <a:srgbClr val="16A3CC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9" name="Google Shape;309;p45"/>
          <p:cNvSpPr/>
          <p:nvPr/>
        </p:nvSpPr>
        <p:spPr>
          <a:xfrm>
            <a:off x="392634" y="4266618"/>
            <a:ext cx="2078400" cy="516000"/>
          </a:xfrm>
          <a:prstGeom prst="rect">
            <a:avLst/>
          </a:prstGeom>
          <a:solidFill>
            <a:srgbClr val="38495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543142" y="4506940"/>
            <a:ext cx="1059966" cy="22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+ Image">
  <p:cSld name="Content + Image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440611" y="296619"/>
            <a:ext cx="43548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440054" y="835741"/>
            <a:ext cx="43554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4" name="Google Shape;314;p46"/>
          <p:cNvSpPr/>
          <p:nvPr/>
        </p:nvSpPr>
        <p:spPr>
          <a:xfrm>
            <a:off x="7496684" y="4657725"/>
            <a:ext cx="1225200" cy="3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6"/>
          <p:cNvSpPr/>
          <p:nvPr>
            <p:ph idx="2" type="pic"/>
          </p:nvPr>
        </p:nvSpPr>
        <p:spPr>
          <a:xfrm>
            <a:off x="4795361" y="296466"/>
            <a:ext cx="4154100" cy="46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p46"/>
          <p:cNvSpPr txBox="1"/>
          <p:nvPr>
            <p:ph idx="3" type="body"/>
          </p:nvPr>
        </p:nvSpPr>
        <p:spPr>
          <a:xfrm>
            <a:off x="428625" y="1543050"/>
            <a:ext cx="41433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7" name="Google Shape;317;p46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/>
          <p:nvPr/>
        </p:nvSpPr>
        <p:spPr>
          <a:xfrm>
            <a:off x="384603" y="4731391"/>
            <a:ext cx="309900" cy="24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7"/>
          <p:cNvSpPr/>
          <p:nvPr/>
        </p:nvSpPr>
        <p:spPr>
          <a:xfrm>
            <a:off x="7538566" y="4664487"/>
            <a:ext cx="1131600" cy="31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7"/>
          <p:cNvSpPr/>
          <p:nvPr>
            <p:ph idx="2" type="pic"/>
          </p:nvPr>
        </p:nvSpPr>
        <p:spPr>
          <a:xfrm>
            <a:off x="276225" y="284220"/>
            <a:ext cx="8583900" cy="45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2" name="Google Shape;32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0113" y="1538580"/>
            <a:ext cx="409246" cy="26924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1009241" y="1896848"/>
            <a:ext cx="23658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5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4" name="Google Shape;324;p47"/>
          <p:cNvSpPr txBox="1"/>
          <p:nvPr>
            <p:ph idx="3" type="body"/>
          </p:nvPr>
        </p:nvSpPr>
        <p:spPr>
          <a:xfrm>
            <a:off x="1009241" y="3608784"/>
            <a:ext cx="23658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TR"/>
              <a:buChar char="–"/>
              <a:defRPr i="0" sz="9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325" name="Google Shape;325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0113" y="1538580"/>
            <a:ext cx="409246" cy="26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0113" y="1538580"/>
            <a:ext cx="409246" cy="269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Quotes">
  <p:cSld name="3 Quotes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440055" y="840883"/>
            <a:ext cx="7887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0" name="Google Shape;330;p48"/>
          <p:cNvSpPr txBox="1"/>
          <p:nvPr>
            <p:ph idx="2" type="body"/>
          </p:nvPr>
        </p:nvSpPr>
        <p:spPr>
          <a:xfrm>
            <a:off x="440055" y="1901410"/>
            <a:ext cx="23658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98C92"/>
              </a:buClr>
              <a:buSzPts val="1500"/>
              <a:buNone/>
              <a:defRPr i="0" sz="1500">
                <a:solidFill>
                  <a:srgbClr val="898C9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1" name="Google Shape;331;p48"/>
          <p:cNvSpPr txBox="1"/>
          <p:nvPr>
            <p:ph idx="3" type="body"/>
          </p:nvPr>
        </p:nvSpPr>
        <p:spPr>
          <a:xfrm>
            <a:off x="440055" y="3596201"/>
            <a:ext cx="2365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6A3CC"/>
              </a:buClr>
              <a:buSzPts val="900"/>
              <a:buFont typeface="NTR"/>
              <a:buChar char="–"/>
              <a:defRPr i="0" sz="900">
                <a:solidFill>
                  <a:srgbClr val="16A3CC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2" name="Google Shape;332;p48"/>
          <p:cNvSpPr txBox="1"/>
          <p:nvPr>
            <p:ph idx="4" type="body"/>
          </p:nvPr>
        </p:nvSpPr>
        <p:spPr>
          <a:xfrm>
            <a:off x="3200798" y="1901410"/>
            <a:ext cx="23658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98C92"/>
              </a:buClr>
              <a:buSzPts val="1500"/>
              <a:buNone/>
              <a:defRPr i="0" sz="1500">
                <a:solidFill>
                  <a:srgbClr val="898C9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3" name="Google Shape;333;p48"/>
          <p:cNvSpPr txBox="1"/>
          <p:nvPr>
            <p:ph idx="5" type="body"/>
          </p:nvPr>
        </p:nvSpPr>
        <p:spPr>
          <a:xfrm>
            <a:off x="3200798" y="3596201"/>
            <a:ext cx="2365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6A3CC"/>
              </a:buClr>
              <a:buSzPts val="900"/>
              <a:buFont typeface="NTR"/>
              <a:buChar char="–"/>
              <a:defRPr i="0" sz="900">
                <a:solidFill>
                  <a:srgbClr val="16A3CC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4" name="Google Shape;334;p48"/>
          <p:cNvSpPr txBox="1"/>
          <p:nvPr>
            <p:ph idx="6" type="body"/>
          </p:nvPr>
        </p:nvSpPr>
        <p:spPr>
          <a:xfrm>
            <a:off x="5961539" y="1901410"/>
            <a:ext cx="23658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98C92"/>
              </a:buClr>
              <a:buSzPts val="1500"/>
              <a:buNone/>
              <a:defRPr i="0" sz="1500">
                <a:solidFill>
                  <a:srgbClr val="898C9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5" name="Google Shape;335;p48"/>
          <p:cNvSpPr txBox="1"/>
          <p:nvPr>
            <p:ph idx="7" type="body"/>
          </p:nvPr>
        </p:nvSpPr>
        <p:spPr>
          <a:xfrm>
            <a:off x="5961539" y="3596201"/>
            <a:ext cx="2365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6A3CC"/>
              </a:buClr>
              <a:buSzPts val="900"/>
              <a:buFont typeface="NTR"/>
              <a:buChar char="–"/>
              <a:defRPr i="0" sz="900">
                <a:solidFill>
                  <a:srgbClr val="16A3CC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6" name="Google Shape;336;p48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337" name="Google Shape;33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927" y="1525997"/>
            <a:ext cx="409246" cy="26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6948" y="1525997"/>
            <a:ext cx="409246" cy="26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84472" y="1525997"/>
            <a:ext cx="409246" cy="26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9732" y="1525994"/>
            <a:ext cx="409246" cy="26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5753" y="1525994"/>
            <a:ext cx="409246" cy="26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83277" y="1525994"/>
            <a:ext cx="409246" cy="26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9732" y="1523136"/>
            <a:ext cx="409246" cy="26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5753" y="1523136"/>
            <a:ext cx="409246" cy="26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83277" y="1523136"/>
            <a:ext cx="409246" cy="269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>
  <p:cSld name="Table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440055" y="841231"/>
            <a:ext cx="7887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9" name="Google Shape;349;p49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stitution analysis">
  <p:cSld name="Substitution analysi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440055" y="840883"/>
            <a:ext cx="7887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353" name="Google Shape;353;p50"/>
          <p:cNvGrpSpPr/>
          <p:nvPr/>
        </p:nvGrpSpPr>
        <p:grpSpPr>
          <a:xfrm>
            <a:off x="440035" y="1665792"/>
            <a:ext cx="7787954" cy="2828981"/>
            <a:chOff x="530477" y="1569454"/>
            <a:chExt cx="11124060" cy="4315760"/>
          </a:xfrm>
        </p:grpSpPr>
        <p:grpSp>
          <p:nvGrpSpPr>
            <p:cNvPr id="354" name="Google Shape;354;p50"/>
            <p:cNvGrpSpPr/>
            <p:nvPr/>
          </p:nvGrpSpPr>
          <p:grpSpPr>
            <a:xfrm>
              <a:off x="530477" y="1905323"/>
              <a:ext cx="11124060" cy="3979891"/>
              <a:chOff x="540000" y="1834981"/>
              <a:chExt cx="11109617" cy="3974724"/>
            </a:xfrm>
          </p:grpSpPr>
          <p:sp>
            <p:nvSpPr>
              <p:cNvPr id="355" name="Google Shape;355;p50"/>
              <p:cNvSpPr/>
              <p:nvPr/>
            </p:nvSpPr>
            <p:spPr>
              <a:xfrm>
                <a:off x="540000" y="1834981"/>
                <a:ext cx="2896500" cy="3974100"/>
              </a:xfrm>
              <a:prstGeom prst="homePlate">
                <a:avLst>
                  <a:gd fmla="val 23349" name="adj"/>
                </a:avLst>
              </a:prstGeom>
              <a:noFill/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162000" spcFirstLastPara="1" rIns="40500" wrap="square" tIns="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rgbClr val="3C3C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50"/>
              <p:cNvSpPr/>
              <p:nvPr/>
            </p:nvSpPr>
            <p:spPr>
              <a:xfrm>
                <a:off x="5809486" y="1836000"/>
                <a:ext cx="3093900" cy="3972900"/>
              </a:xfrm>
              <a:prstGeom prst="chevron">
                <a:avLst>
                  <a:gd fmla="val 21007" name="adj"/>
                </a:avLst>
              </a:prstGeom>
              <a:noFill/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10125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rgbClr val="3C3C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50"/>
              <p:cNvSpPr/>
              <p:nvPr/>
            </p:nvSpPr>
            <p:spPr>
              <a:xfrm>
                <a:off x="8555717" y="1836000"/>
                <a:ext cx="3093900" cy="3972900"/>
              </a:xfrm>
              <a:prstGeom prst="chevron">
                <a:avLst>
                  <a:gd fmla="val 21007" name="adj"/>
                </a:avLst>
              </a:prstGeom>
              <a:noFill/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10125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rgbClr val="3C3C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8" name="Google Shape;358;p50"/>
              <p:cNvGrpSpPr/>
              <p:nvPr/>
            </p:nvGrpSpPr>
            <p:grpSpPr>
              <a:xfrm>
                <a:off x="3075316" y="1834981"/>
                <a:ext cx="3089820" cy="3974724"/>
                <a:chOff x="3075316" y="1834982"/>
                <a:chExt cx="3089820" cy="3974724"/>
              </a:xfrm>
            </p:grpSpPr>
            <p:sp>
              <p:nvSpPr>
                <p:cNvPr id="359" name="Google Shape;359;p50"/>
                <p:cNvSpPr/>
                <p:nvPr/>
              </p:nvSpPr>
              <p:spPr>
                <a:xfrm flipH="1">
                  <a:off x="3075316" y="1834982"/>
                  <a:ext cx="2824374" cy="1175700"/>
                </a:xfrm>
                <a:custGeom>
                  <a:rect b="b" l="l" r="r" t="t"/>
                  <a:pathLst>
                    <a:path extrusionOk="0" h="1237579" w="2824374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32400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00">
                    <a:solidFill>
                      <a:srgbClr val="3C3C3B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50"/>
                <p:cNvSpPr/>
                <p:nvPr/>
              </p:nvSpPr>
              <p:spPr>
                <a:xfrm>
                  <a:off x="3080574" y="4511538"/>
                  <a:ext cx="2865702" cy="1298168"/>
                </a:xfrm>
                <a:custGeom>
                  <a:rect b="b" l="l" r="r" t="t"/>
                  <a:pathLst>
                    <a:path extrusionOk="0" h="1366493" w="2865702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324000" spcFirstLastPara="1" rIns="405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00">
                    <a:solidFill>
                      <a:srgbClr val="3C3C3B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50"/>
                <p:cNvSpPr/>
                <p:nvPr/>
              </p:nvSpPr>
              <p:spPr>
                <a:xfrm>
                  <a:off x="3527720" y="3194800"/>
                  <a:ext cx="2637416" cy="1178026"/>
                </a:xfrm>
                <a:custGeom>
                  <a:rect b="b" l="l" r="r" t="t"/>
                  <a:pathLst>
                    <a:path extrusionOk="0" h="1240027" w="2637416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283500" spcFirstLastPara="1" rIns="20250" wrap="square" tIns="0">
                  <a:noAutofit/>
                </a:bodyPr>
                <a:lstStyle/>
                <a:p>
                  <a:pPr indent="0" lvl="0" marL="508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00">
                    <a:solidFill>
                      <a:srgbClr val="3C3C3B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62" name="Google Shape;362;p50"/>
            <p:cNvSpPr/>
            <p:nvPr/>
          </p:nvSpPr>
          <p:spPr>
            <a:xfrm>
              <a:off x="8757224" y="1643054"/>
              <a:ext cx="431100" cy="456300"/>
            </a:xfrm>
            <a:prstGeom prst="ellipse">
              <a:avLst/>
            </a:prstGeom>
            <a:solidFill>
              <a:srgbClr val="F3744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100"/>
            </a:p>
          </p:txBody>
        </p:sp>
        <p:sp>
          <p:nvSpPr>
            <p:cNvPr id="363" name="Google Shape;363;p50"/>
            <p:cNvSpPr/>
            <p:nvPr/>
          </p:nvSpPr>
          <p:spPr>
            <a:xfrm>
              <a:off x="763190" y="1569454"/>
              <a:ext cx="431100" cy="460200"/>
            </a:xfrm>
            <a:prstGeom prst="ellipse">
              <a:avLst/>
            </a:prstGeom>
            <a:solidFill>
              <a:srgbClr val="F3744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100"/>
            </a:p>
          </p:txBody>
        </p:sp>
        <p:sp>
          <p:nvSpPr>
            <p:cNvPr id="364" name="Google Shape;364;p50"/>
            <p:cNvSpPr/>
            <p:nvPr/>
          </p:nvSpPr>
          <p:spPr>
            <a:xfrm>
              <a:off x="6036347" y="1643051"/>
              <a:ext cx="431100" cy="460200"/>
            </a:xfrm>
            <a:prstGeom prst="ellipse">
              <a:avLst/>
            </a:prstGeom>
            <a:solidFill>
              <a:srgbClr val="F3744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</p:grpSp>
      <p:sp>
        <p:nvSpPr>
          <p:cNvPr id="365" name="Google Shape;365;p50"/>
          <p:cNvSpPr txBox="1"/>
          <p:nvPr>
            <p:ph idx="2" type="body"/>
          </p:nvPr>
        </p:nvSpPr>
        <p:spPr>
          <a:xfrm>
            <a:off x="603171" y="1885950"/>
            <a:ext cx="1513200" cy="26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6" name="Google Shape;366;p50"/>
          <p:cNvSpPr txBox="1"/>
          <p:nvPr>
            <p:ph idx="3" type="body"/>
          </p:nvPr>
        </p:nvSpPr>
        <p:spPr>
          <a:xfrm>
            <a:off x="2450833" y="1967543"/>
            <a:ext cx="1513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7" name="Google Shape;367;p50"/>
          <p:cNvSpPr txBox="1"/>
          <p:nvPr>
            <p:ph idx="4" type="body"/>
          </p:nvPr>
        </p:nvSpPr>
        <p:spPr>
          <a:xfrm>
            <a:off x="2813485" y="2756535"/>
            <a:ext cx="1513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8" name="Google Shape;368;p50"/>
          <p:cNvSpPr txBox="1"/>
          <p:nvPr>
            <p:ph idx="5" type="body"/>
          </p:nvPr>
        </p:nvSpPr>
        <p:spPr>
          <a:xfrm>
            <a:off x="2450833" y="3672509"/>
            <a:ext cx="15132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9" name="Google Shape;369;p50"/>
          <p:cNvSpPr txBox="1"/>
          <p:nvPr>
            <p:ph idx="6" type="body"/>
          </p:nvPr>
        </p:nvSpPr>
        <p:spPr>
          <a:xfrm>
            <a:off x="4621217" y="1885950"/>
            <a:ext cx="1402800" cy="26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0" name="Google Shape;370;p50"/>
          <p:cNvSpPr txBox="1"/>
          <p:nvPr>
            <p:ph idx="7" type="body"/>
          </p:nvPr>
        </p:nvSpPr>
        <p:spPr>
          <a:xfrm>
            <a:off x="6572306" y="1885950"/>
            <a:ext cx="1363500" cy="26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371" name="Google Shape;371;p50"/>
          <p:cNvGrpSpPr/>
          <p:nvPr/>
        </p:nvGrpSpPr>
        <p:grpSpPr>
          <a:xfrm>
            <a:off x="440035" y="1665792"/>
            <a:ext cx="7787954" cy="2828981"/>
            <a:chOff x="530477" y="1569454"/>
            <a:chExt cx="11124060" cy="4315760"/>
          </a:xfrm>
        </p:grpSpPr>
        <p:grpSp>
          <p:nvGrpSpPr>
            <p:cNvPr id="372" name="Google Shape;372;p50"/>
            <p:cNvGrpSpPr/>
            <p:nvPr/>
          </p:nvGrpSpPr>
          <p:grpSpPr>
            <a:xfrm>
              <a:off x="530477" y="1905323"/>
              <a:ext cx="11124060" cy="3979891"/>
              <a:chOff x="540000" y="1834981"/>
              <a:chExt cx="11109617" cy="3974724"/>
            </a:xfrm>
          </p:grpSpPr>
          <p:sp>
            <p:nvSpPr>
              <p:cNvPr id="373" name="Google Shape;373;p50"/>
              <p:cNvSpPr/>
              <p:nvPr/>
            </p:nvSpPr>
            <p:spPr>
              <a:xfrm>
                <a:off x="540000" y="1834981"/>
                <a:ext cx="2896500" cy="3974100"/>
              </a:xfrm>
              <a:prstGeom prst="homePlate">
                <a:avLst>
                  <a:gd fmla="val 23349" name="adj"/>
                </a:avLst>
              </a:prstGeom>
              <a:noFill/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162000" spcFirstLastPara="1" rIns="40500" wrap="square" tIns="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rgbClr val="3C3C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50"/>
              <p:cNvSpPr/>
              <p:nvPr/>
            </p:nvSpPr>
            <p:spPr>
              <a:xfrm>
                <a:off x="5809486" y="1836000"/>
                <a:ext cx="3093900" cy="3972900"/>
              </a:xfrm>
              <a:prstGeom prst="chevron">
                <a:avLst>
                  <a:gd fmla="val 21007" name="adj"/>
                </a:avLst>
              </a:prstGeom>
              <a:noFill/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10125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rgbClr val="3C3C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50"/>
              <p:cNvSpPr/>
              <p:nvPr/>
            </p:nvSpPr>
            <p:spPr>
              <a:xfrm>
                <a:off x="8555717" y="1836000"/>
                <a:ext cx="3093900" cy="3972900"/>
              </a:xfrm>
              <a:prstGeom prst="chevron">
                <a:avLst>
                  <a:gd fmla="val 21007" name="adj"/>
                </a:avLst>
              </a:prstGeom>
              <a:noFill/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10125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rgbClr val="3C3C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6" name="Google Shape;376;p50"/>
              <p:cNvGrpSpPr/>
              <p:nvPr/>
            </p:nvGrpSpPr>
            <p:grpSpPr>
              <a:xfrm>
                <a:off x="3075316" y="1834981"/>
                <a:ext cx="3089820" cy="3974724"/>
                <a:chOff x="3075316" y="1834982"/>
                <a:chExt cx="3089820" cy="3974724"/>
              </a:xfrm>
            </p:grpSpPr>
            <p:sp>
              <p:nvSpPr>
                <p:cNvPr id="377" name="Google Shape;377;p50"/>
                <p:cNvSpPr/>
                <p:nvPr/>
              </p:nvSpPr>
              <p:spPr>
                <a:xfrm flipH="1">
                  <a:off x="3075316" y="1834982"/>
                  <a:ext cx="2824374" cy="1175700"/>
                </a:xfrm>
                <a:custGeom>
                  <a:rect b="b" l="l" r="r" t="t"/>
                  <a:pathLst>
                    <a:path extrusionOk="0" h="1237579" w="2824374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32400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00">
                    <a:solidFill>
                      <a:srgbClr val="3C3C3B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50"/>
                <p:cNvSpPr/>
                <p:nvPr/>
              </p:nvSpPr>
              <p:spPr>
                <a:xfrm>
                  <a:off x="3080574" y="4511538"/>
                  <a:ext cx="2865702" cy="1298168"/>
                </a:xfrm>
                <a:custGeom>
                  <a:rect b="b" l="l" r="r" t="t"/>
                  <a:pathLst>
                    <a:path extrusionOk="0" h="1366493" w="2865702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324000" spcFirstLastPara="1" rIns="405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00">
                    <a:solidFill>
                      <a:srgbClr val="3C3C3B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50"/>
                <p:cNvSpPr/>
                <p:nvPr/>
              </p:nvSpPr>
              <p:spPr>
                <a:xfrm>
                  <a:off x="3527720" y="3194800"/>
                  <a:ext cx="2637416" cy="1178026"/>
                </a:xfrm>
                <a:custGeom>
                  <a:rect b="b" l="l" r="r" t="t"/>
                  <a:pathLst>
                    <a:path extrusionOk="0" h="1240027" w="2637416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283500" spcFirstLastPara="1" rIns="20250" wrap="square" tIns="0">
                  <a:noAutofit/>
                </a:bodyPr>
                <a:lstStyle/>
                <a:p>
                  <a:pPr indent="0" lvl="0" marL="508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00">
                    <a:solidFill>
                      <a:srgbClr val="3C3C3B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80" name="Google Shape;380;p50"/>
            <p:cNvSpPr/>
            <p:nvPr/>
          </p:nvSpPr>
          <p:spPr>
            <a:xfrm>
              <a:off x="8757224" y="1643054"/>
              <a:ext cx="431100" cy="456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100"/>
            </a:p>
          </p:txBody>
        </p:sp>
        <p:sp>
          <p:nvSpPr>
            <p:cNvPr id="381" name="Google Shape;381;p50"/>
            <p:cNvSpPr/>
            <p:nvPr/>
          </p:nvSpPr>
          <p:spPr>
            <a:xfrm>
              <a:off x="763190" y="1569454"/>
              <a:ext cx="431100" cy="46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100"/>
            </a:p>
          </p:txBody>
        </p:sp>
        <p:sp>
          <p:nvSpPr>
            <p:cNvPr id="382" name="Google Shape;382;p50"/>
            <p:cNvSpPr/>
            <p:nvPr/>
          </p:nvSpPr>
          <p:spPr>
            <a:xfrm>
              <a:off x="6036347" y="1643051"/>
              <a:ext cx="431100" cy="46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</p:grpSp>
      <p:grpSp>
        <p:nvGrpSpPr>
          <p:cNvPr id="383" name="Google Shape;383;p50"/>
          <p:cNvGrpSpPr/>
          <p:nvPr/>
        </p:nvGrpSpPr>
        <p:grpSpPr>
          <a:xfrm>
            <a:off x="440035" y="1665792"/>
            <a:ext cx="7787954" cy="2828981"/>
            <a:chOff x="530477" y="1569454"/>
            <a:chExt cx="11124060" cy="4315760"/>
          </a:xfrm>
        </p:grpSpPr>
        <p:grpSp>
          <p:nvGrpSpPr>
            <p:cNvPr id="384" name="Google Shape;384;p50"/>
            <p:cNvGrpSpPr/>
            <p:nvPr/>
          </p:nvGrpSpPr>
          <p:grpSpPr>
            <a:xfrm>
              <a:off x="530477" y="1905323"/>
              <a:ext cx="11124060" cy="3979891"/>
              <a:chOff x="540000" y="1834981"/>
              <a:chExt cx="11109617" cy="3974724"/>
            </a:xfrm>
          </p:grpSpPr>
          <p:sp>
            <p:nvSpPr>
              <p:cNvPr id="385" name="Google Shape;385;p50"/>
              <p:cNvSpPr/>
              <p:nvPr/>
            </p:nvSpPr>
            <p:spPr>
              <a:xfrm>
                <a:off x="540000" y="1834981"/>
                <a:ext cx="2896500" cy="3974100"/>
              </a:xfrm>
              <a:prstGeom prst="homePlate">
                <a:avLst>
                  <a:gd fmla="val 23349" name="adj"/>
                </a:avLst>
              </a:prstGeom>
              <a:noFill/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162000" spcFirstLastPara="1" rIns="40500" wrap="square" tIns="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rgbClr val="3C3C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50"/>
              <p:cNvSpPr/>
              <p:nvPr/>
            </p:nvSpPr>
            <p:spPr>
              <a:xfrm>
                <a:off x="5809486" y="1836000"/>
                <a:ext cx="3093900" cy="3972900"/>
              </a:xfrm>
              <a:prstGeom prst="chevron">
                <a:avLst>
                  <a:gd fmla="val 21007" name="adj"/>
                </a:avLst>
              </a:prstGeom>
              <a:noFill/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10125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rgbClr val="3C3C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50"/>
              <p:cNvSpPr/>
              <p:nvPr/>
            </p:nvSpPr>
            <p:spPr>
              <a:xfrm>
                <a:off x="8555717" y="1836000"/>
                <a:ext cx="3093900" cy="3972900"/>
              </a:xfrm>
              <a:prstGeom prst="chevron">
                <a:avLst>
                  <a:gd fmla="val 21007" name="adj"/>
                </a:avLst>
              </a:prstGeom>
              <a:noFill/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10125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rgbClr val="3C3C3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8" name="Google Shape;388;p50"/>
              <p:cNvGrpSpPr/>
              <p:nvPr/>
            </p:nvGrpSpPr>
            <p:grpSpPr>
              <a:xfrm>
                <a:off x="3075316" y="1834981"/>
                <a:ext cx="3089820" cy="3974724"/>
                <a:chOff x="3075316" y="1834982"/>
                <a:chExt cx="3089820" cy="3974724"/>
              </a:xfrm>
            </p:grpSpPr>
            <p:sp>
              <p:nvSpPr>
                <p:cNvPr id="389" name="Google Shape;389;p50"/>
                <p:cNvSpPr/>
                <p:nvPr/>
              </p:nvSpPr>
              <p:spPr>
                <a:xfrm flipH="1">
                  <a:off x="3075316" y="1834982"/>
                  <a:ext cx="2824374" cy="1175700"/>
                </a:xfrm>
                <a:custGeom>
                  <a:rect b="b" l="l" r="r" t="t"/>
                  <a:pathLst>
                    <a:path extrusionOk="0" h="1237579" w="2824374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324000" spcFirstLastPara="1" rIns="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00">
                    <a:solidFill>
                      <a:srgbClr val="3C3C3B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50"/>
                <p:cNvSpPr/>
                <p:nvPr/>
              </p:nvSpPr>
              <p:spPr>
                <a:xfrm>
                  <a:off x="3080574" y="4511538"/>
                  <a:ext cx="2865702" cy="1298168"/>
                </a:xfrm>
                <a:custGeom>
                  <a:rect b="b" l="l" r="r" t="t"/>
                  <a:pathLst>
                    <a:path extrusionOk="0" h="1366493" w="2865702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324000" spcFirstLastPara="1" rIns="405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00">
                    <a:solidFill>
                      <a:srgbClr val="3C3C3B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50"/>
                <p:cNvSpPr/>
                <p:nvPr/>
              </p:nvSpPr>
              <p:spPr>
                <a:xfrm>
                  <a:off x="3527720" y="3194800"/>
                  <a:ext cx="2637416" cy="1178026"/>
                </a:xfrm>
                <a:custGeom>
                  <a:rect b="b" l="l" r="r" t="t"/>
                  <a:pathLst>
                    <a:path extrusionOk="0" h="1240027" w="2637416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BFBFB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283500" spcFirstLastPara="1" rIns="20250" wrap="square" tIns="0">
                  <a:noAutofit/>
                </a:bodyPr>
                <a:lstStyle/>
                <a:p>
                  <a:pPr indent="0" lvl="0" marL="5080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00">
                    <a:solidFill>
                      <a:srgbClr val="3C3C3B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92" name="Google Shape;392;p50"/>
            <p:cNvSpPr/>
            <p:nvPr/>
          </p:nvSpPr>
          <p:spPr>
            <a:xfrm>
              <a:off x="8757224" y="1643054"/>
              <a:ext cx="431100" cy="456300"/>
            </a:xfrm>
            <a:prstGeom prst="ellipse">
              <a:avLst/>
            </a:prstGeom>
            <a:solidFill>
              <a:srgbClr val="16A3C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100"/>
            </a:p>
          </p:txBody>
        </p:sp>
        <p:sp>
          <p:nvSpPr>
            <p:cNvPr id="393" name="Google Shape;393;p50"/>
            <p:cNvSpPr/>
            <p:nvPr/>
          </p:nvSpPr>
          <p:spPr>
            <a:xfrm>
              <a:off x="763190" y="1569454"/>
              <a:ext cx="431100" cy="460200"/>
            </a:xfrm>
            <a:prstGeom prst="ellipse">
              <a:avLst/>
            </a:prstGeom>
            <a:solidFill>
              <a:srgbClr val="16A3C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100"/>
            </a:p>
          </p:txBody>
        </p:sp>
        <p:sp>
          <p:nvSpPr>
            <p:cNvPr id="394" name="Google Shape;394;p50"/>
            <p:cNvSpPr/>
            <p:nvPr/>
          </p:nvSpPr>
          <p:spPr>
            <a:xfrm>
              <a:off x="6036347" y="1643051"/>
              <a:ext cx="431100" cy="460200"/>
            </a:xfrm>
            <a:prstGeom prst="ellipse">
              <a:avLst/>
            </a:prstGeom>
            <a:solidFill>
              <a:srgbClr val="16A3C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</p:grpSp>
      <p:sp>
        <p:nvSpPr>
          <p:cNvPr id="395" name="Google Shape;395;p50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ep process chart ">
  <p:cSld name="Step process chart 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8" name="Google Shape;398;p51"/>
          <p:cNvSpPr txBox="1"/>
          <p:nvPr>
            <p:ph idx="1" type="body"/>
          </p:nvPr>
        </p:nvSpPr>
        <p:spPr>
          <a:xfrm>
            <a:off x="440055" y="841230"/>
            <a:ext cx="7887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94951"/>
              </a:buClr>
              <a:buSzPts val="1900"/>
              <a:buNone/>
              <a:defRPr sz="1900">
                <a:solidFill>
                  <a:srgbClr val="39495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399" name="Google Shape;399;p51"/>
          <p:cNvGrpSpPr/>
          <p:nvPr/>
        </p:nvGrpSpPr>
        <p:grpSpPr>
          <a:xfrm>
            <a:off x="440907" y="1542445"/>
            <a:ext cx="7860730" cy="3111096"/>
            <a:chOff x="540000" y="1618871"/>
            <a:chExt cx="11263404" cy="4457797"/>
          </a:xfrm>
        </p:grpSpPr>
        <p:grpSp>
          <p:nvGrpSpPr>
            <p:cNvPr id="400" name="Google Shape;400;p51"/>
            <p:cNvGrpSpPr/>
            <p:nvPr/>
          </p:nvGrpSpPr>
          <p:grpSpPr>
            <a:xfrm>
              <a:off x="540000" y="3591297"/>
              <a:ext cx="11263404" cy="519901"/>
              <a:chOff x="540000" y="3400125"/>
              <a:chExt cx="11263404" cy="519901"/>
            </a:xfrm>
          </p:grpSpPr>
          <p:sp>
            <p:nvSpPr>
              <p:cNvPr id="401" name="Google Shape;401;p51"/>
              <p:cNvSpPr/>
              <p:nvPr/>
            </p:nvSpPr>
            <p:spPr>
              <a:xfrm>
                <a:off x="540000" y="3400126"/>
                <a:ext cx="2088600" cy="519900"/>
              </a:xfrm>
              <a:prstGeom prst="homePlate">
                <a:avLst>
                  <a:gd fmla="val 36314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394951"/>
                    </a:solidFill>
                    <a:latin typeface="Arial"/>
                    <a:ea typeface="Arial"/>
                    <a:cs typeface="Arial"/>
                    <a:sym typeface="Arial"/>
                  </a:rPr>
                  <a:t>STEP 1</a:t>
                </a:r>
                <a:endParaRPr sz="1100"/>
              </a:p>
            </p:txBody>
          </p:sp>
          <p:sp>
            <p:nvSpPr>
              <p:cNvPr id="402" name="Google Shape;402;p51"/>
              <p:cNvSpPr/>
              <p:nvPr/>
            </p:nvSpPr>
            <p:spPr>
              <a:xfrm>
                <a:off x="2374960" y="3400126"/>
                <a:ext cx="2088600" cy="519900"/>
              </a:xfrm>
              <a:prstGeom prst="chevron">
                <a:avLst>
                  <a:gd fmla="val 35094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394951"/>
                    </a:solidFill>
                    <a:latin typeface="Arial"/>
                    <a:ea typeface="Arial"/>
                    <a:cs typeface="Arial"/>
                    <a:sym typeface="Arial"/>
                  </a:rPr>
                  <a:t>STEP 2</a:t>
                </a:r>
                <a:endParaRPr sz="1100"/>
              </a:p>
            </p:txBody>
          </p:sp>
          <p:sp>
            <p:nvSpPr>
              <p:cNvPr id="403" name="Google Shape;403;p51"/>
              <p:cNvSpPr/>
              <p:nvPr/>
            </p:nvSpPr>
            <p:spPr>
              <a:xfrm>
                <a:off x="4209922" y="3400126"/>
                <a:ext cx="2088600" cy="519900"/>
              </a:xfrm>
              <a:prstGeom prst="chevron">
                <a:avLst>
                  <a:gd fmla="val 35094" name="adj"/>
                </a:avLst>
              </a:pr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394951"/>
                    </a:solidFill>
                    <a:latin typeface="Arial"/>
                    <a:ea typeface="Arial"/>
                    <a:cs typeface="Arial"/>
                    <a:sym typeface="Arial"/>
                  </a:rPr>
                  <a:t>STEP 3</a:t>
                </a:r>
                <a:endParaRPr sz="1100"/>
              </a:p>
            </p:txBody>
          </p:sp>
          <p:sp>
            <p:nvSpPr>
              <p:cNvPr id="404" name="Google Shape;404;p51"/>
              <p:cNvSpPr/>
              <p:nvPr/>
            </p:nvSpPr>
            <p:spPr>
              <a:xfrm>
                <a:off x="6044882" y="3400126"/>
                <a:ext cx="2088600" cy="519900"/>
              </a:xfrm>
              <a:prstGeom prst="chevron">
                <a:avLst>
                  <a:gd fmla="val 35094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STEP 4</a:t>
                </a:r>
                <a:endParaRPr sz="1100"/>
              </a:p>
            </p:txBody>
          </p:sp>
          <p:sp>
            <p:nvSpPr>
              <p:cNvPr id="405" name="Google Shape;405;p51"/>
              <p:cNvSpPr/>
              <p:nvPr/>
            </p:nvSpPr>
            <p:spPr>
              <a:xfrm>
                <a:off x="7879844" y="3400126"/>
                <a:ext cx="2088600" cy="519900"/>
              </a:xfrm>
              <a:prstGeom prst="chevron">
                <a:avLst>
                  <a:gd fmla="val 35094" name="adj"/>
                </a:avLst>
              </a:pr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STEP 5</a:t>
                </a:r>
                <a:endParaRPr sz="1100"/>
              </a:p>
            </p:txBody>
          </p:sp>
          <p:sp>
            <p:nvSpPr>
              <p:cNvPr id="406" name="Google Shape;406;p51"/>
              <p:cNvSpPr/>
              <p:nvPr/>
            </p:nvSpPr>
            <p:spPr>
              <a:xfrm>
                <a:off x="9714804" y="3400125"/>
                <a:ext cx="2088600" cy="519900"/>
              </a:xfrm>
              <a:prstGeom prst="chevron">
                <a:avLst>
                  <a:gd fmla="val 35094" name="adj"/>
                </a:avLst>
              </a:prstGeom>
              <a:solidFill>
                <a:srgbClr val="394951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STEP 6</a:t>
                </a:r>
                <a:endParaRPr sz="1100"/>
              </a:p>
            </p:txBody>
          </p:sp>
        </p:grpSp>
        <p:cxnSp>
          <p:nvCxnSpPr>
            <p:cNvPr id="407" name="Google Shape;407;p51"/>
            <p:cNvCxnSpPr/>
            <p:nvPr/>
          </p:nvCxnSpPr>
          <p:spPr>
            <a:xfrm rot="10800000">
              <a:off x="540000" y="1618871"/>
              <a:ext cx="0" cy="17043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8" name="Google Shape;408;p51"/>
            <p:cNvCxnSpPr/>
            <p:nvPr/>
          </p:nvCxnSpPr>
          <p:spPr>
            <a:xfrm rot="10800000">
              <a:off x="2374962" y="4381668"/>
              <a:ext cx="0" cy="1695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9" name="Google Shape;409;p51"/>
            <p:cNvCxnSpPr/>
            <p:nvPr/>
          </p:nvCxnSpPr>
          <p:spPr>
            <a:xfrm rot="10800000">
              <a:off x="4209922" y="1618871"/>
              <a:ext cx="0" cy="17043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0" name="Google Shape;410;p51"/>
            <p:cNvCxnSpPr/>
            <p:nvPr/>
          </p:nvCxnSpPr>
          <p:spPr>
            <a:xfrm rot="10800000">
              <a:off x="7879844" y="1618871"/>
              <a:ext cx="0" cy="17043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1" name="Google Shape;411;p51"/>
            <p:cNvCxnSpPr/>
            <p:nvPr/>
          </p:nvCxnSpPr>
          <p:spPr>
            <a:xfrm rot="10800000">
              <a:off x="6044883" y="4381668"/>
              <a:ext cx="0" cy="1695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51"/>
            <p:cNvCxnSpPr/>
            <p:nvPr/>
          </p:nvCxnSpPr>
          <p:spPr>
            <a:xfrm rot="10800000">
              <a:off x="9714804" y="4381668"/>
              <a:ext cx="0" cy="1695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13" name="Google Shape;413;p51"/>
          <p:cNvSpPr txBox="1"/>
          <p:nvPr>
            <p:ph idx="2" type="body"/>
          </p:nvPr>
        </p:nvSpPr>
        <p:spPr>
          <a:xfrm>
            <a:off x="440908" y="1543050"/>
            <a:ext cx="1457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37373"/>
              </a:buClr>
              <a:buSzPts val="1200"/>
              <a:buNone/>
              <a:defRPr b="0" sz="1200">
                <a:solidFill>
                  <a:srgbClr val="73737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4" name="Google Shape;414;p51"/>
          <p:cNvSpPr txBox="1"/>
          <p:nvPr>
            <p:ph idx="3" type="body"/>
          </p:nvPr>
        </p:nvSpPr>
        <p:spPr>
          <a:xfrm>
            <a:off x="3003133" y="1543050"/>
            <a:ext cx="1457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37373"/>
              </a:buClr>
              <a:buSzPts val="1200"/>
              <a:buNone/>
              <a:defRPr b="0" sz="1200">
                <a:solidFill>
                  <a:srgbClr val="73737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5" name="Google Shape;415;p51"/>
          <p:cNvSpPr txBox="1"/>
          <p:nvPr>
            <p:ph idx="4" type="body"/>
          </p:nvPr>
        </p:nvSpPr>
        <p:spPr>
          <a:xfrm>
            <a:off x="5565358" y="1543050"/>
            <a:ext cx="1457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37373"/>
              </a:buClr>
              <a:buSzPts val="1200"/>
              <a:buNone/>
              <a:defRPr b="0" sz="1200">
                <a:solidFill>
                  <a:srgbClr val="73737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6" name="Google Shape;416;p51"/>
          <p:cNvSpPr txBox="1"/>
          <p:nvPr>
            <p:ph idx="5" type="body"/>
          </p:nvPr>
        </p:nvSpPr>
        <p:spPr>
          <a:xfrm>
            <a:off x="1736308" y="3571875"/>
            <a:ext cx="1457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37373"/>
              </a:buClr>
              <a:buSzPts val="1200"/>
              <a:buNone/>
              <a:defRPr b="0" sz="1200">
                <a:solidFill>
                  <a:srgbClr val="73737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7" name="Google Shape;417;p51"/>
          <p:cNvSpPr txBox="1"/>
          <p:nvPr>
            <p:ph idx="6" type="body"/>
          </p:nvPr>
        </p:nvSpPr>
        <p:spPr>
          <a:xfrm>
            <a:off x="4298533" y="3571875"/>
            <a:ext cx="1457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37373"/>
              </a:buClr>
              <a:buSzPts val="1200"/>
              <a:buNone/>
              <a:defRPr b="0" sz="1200">
                <a:solidFill>
                  <a:srgbClr val="73737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8" name="Google Shape;418;p51"/>
          <p:cNvSpPr txBox="1"/>
          <p:nvPr>
            <p:ph idx="7" type="body"/>
          </p:nvPr>
        </p:nvSpPr>
        <p:spPr>
          <a:xfrm>
            <a:off x="6860758" y="3571875"/>
            <a:ext cx="1457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37373"/>
              </a:buClr>
              <a:buSzPts val="1200"/>
              <a:buNone/>
              <a:defRPr b="0" sz="1200">
                <a:solidFill>
                  <a:srgbClr val="73737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419" name="Google Shape;419;p51"/>
          <p:cNvGrpSpPr/>
          <p:nvPr/>
        </p:nvGrpSpPr>
        <p:grpSpPr>
          <a:xfrm>
            <a:off x="440907" y="1542445"/>
            <a:ext cx="7860730" cy="3111096"/>
            <a:chOff x="540000" y="1618871"/>
            <a:chExt cx="11263404" cy="4457797"/>
          </a:xfrm>
        </p:grpSpPr>
        <p:grpSp>
          <p:nvGrpSpPr>
            <p:cNvPr id="420" name="Google Shape;420;p51"/>
            <p:cNvGrpSpPr/>
            <p:nvPr/>
          </p:nvGrpSpPr>
          <p:grpSpPr>
            <a:xfrm>
              <a:off x="540000" y="3591297"/>
              <a:ext cx="11263404" cy="519901"/>
              <a:chOff x="540000" y="3400125"/>
              <a:chExt cx="11263404" cy="519901"/>
            </a:xfrm>
          </p:grpSpPr>
          <p:sp>
            <p:nvSpPr>
              <p:cNvPr id="421" name="Google Shape;421;p51"/>
              <p:cNvSpPr/>
              <p:nvPr/>
            </p:nvSpPr>
            <p:spPr>
              <a:xfrm>
                <a:off x="540000" y="3400126"/>
                <a:ext cx="2088600" cy="519900"/>
              </a:xfrm>
              <a:prstGeom prst="homePlate">
                <a:avLst>
                  <a:gd fmla="val 36314" name="adj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394951"/>
                    </a:solidFill>
                    <a:latin typeface="Arial"/>
                    <a:ea typeface="Arial"/>
                    <a:cs typeface="Arial"/>
                    <a:sym typeface="Arial"/>
                  </a:rPr>
                  <a:t>STEP 1</a:t>
                </a:r>
                <a:endParaRPr sz="1100"/>
              </a:p>
            </p:txBody>
          </p:sp>
          <p:sp>
            <p:nvSpPr>
              <p:cNvPr id="422" name="Google Shape;422;p51"/>
              <p:cNvSpPr/>
              <p:nvPr/>
            </p:nvSpPr>
            <p:spPr>
              <a:xfrm>
                <a:off x="2374960" y="3400126"/>
                <a:ext cx="2088600" cy="519900"/>
              </a:xfrm>
              <a:prstGeom prst="chevron">
                <a:avLst>
                  <a:gd fmla="val 35094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394951"/>
                    </a:solidFill>
                    <a:latin typeface="Arial"/>
                    <a:ea typeface="Arial"/>
                    <a:cs typeface="Arial"/>
                    <a:sym typeface="Arial"/>
                  </a:rPr>
                  <a:t>STEP 2</a:t>
                </a:r>
                <a:endParaRPr sz="1100"/>
              </a:p>
            </p:txBody>
          </p:sp>
          <p:sp>
            <p:nvSpPr>
              <p:cNvPr id="423" name="Google Shape;423;p51"/>
              <p:cNvSpPr/>
              <p:nvPr/>
            </p:nvSpPr>
            <p:spPr>
              <a:xfrm>
                <a:off x="4209922" y="3400126"/>
                <a:ext cx="2088600" cy="519900"/>
              </a:xfrm>
              <a:prstGeom prst="chevron">
                <a:avLst>
                  <a:gd fmla="val 35094" name="adj"/>
                </a:avLst>
              </a:prstGeom>
              <a:solidFill>
                <a:srgbClr val="CECECE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394951"/>
                    </a:solidFill>
                    <a:latin typeface="Arial"/>
                    <a:ea typeface="Arial"/>
                    <a:cs typeface="Arial"/>
                    <a:sym typeface="Arial"/>
                  </a:rPr>
                  <a:t>STEP 3</a:t>
                </a:r>
                <a:endParaRPr sz="1100"/>
              </a:p>
            </p:txBody>
          </p:sp>
          <p:sp>
            <p:nvSpPr>
              <p:cNvPr id="424" name="Google Shape;424;p51"/>
              <p:cNvSpPr/>
              <p:nvPr/>
            </p:nvSpPr>
            <p:spPr>
              <a:xfrm>
                <a:off x="6044882" y="3400126"/>
                <a:ext cx="2088600" cy="519900"/>
              </a:xfrm>
              <a:prstGeom prst="chevron">
                <a:avLst>
                  <a:gd fmla="val 35094" name="adj"/>
                </a:avLst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STEP 4</a:t>
                </a:r>
                <a:endParaRPr sz="1100"/>
              </a:p>
            </p:txBody>
          </p:sp>
          <p:sp>
            <p:nvSpPr>
              <p:cNvPr id="425" name="Google Shape;425;p51"/>
              <p:cNvSpPr/>
              <p:nvPr/>
            </p:nvSpPr>
            <p:spPr>
              <a:xfrm>
                <a:off x="7879844" y="3400126"/>
                <a:ext cx="2088600" cy="519900"/>
              </a:xfrm>
              <a:prstGeom prst="chevron">
                <a:avLst>
                  <a:gd fmla="val 35094" name="adj"/>
                </a:avLst>
              </a:pr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STEP 5</a:t>
                </a:r>
                <a:endParaRPr sz="1100"/>
              </a:p>
            </p:txBody>
          </p:sp>
          <p:sp>
            <p:nvSpPr>
              <p:cNvPr id="426" name="Google Shape;426;p51"/>
              <p:cNvSpPr/>
              <p:nvPr/>
            </p:nvSpPr>
            <p:spPr>
              <a:xfrm>
                <a:off x="9714804" y="3400125"/>
                <a:ext cx="2088600" cy="519900"/>
              </a:xfrm>
              <a:prstGeom prst="chevron">
                <a:avLst>
                  <a:gd fmla="val 35094" name="adj"/>
                </a:avLst>
              </a:prstGeom>
              <a:solidFill>
                <a:srgbClr val="394951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STEP 6</a:t>
                </a:r>
                <a:endParaRPr sz="1100"/>
              </a:p>
            </p:txBody>
          </p:sp>
        </p:grpSp>
        <p:cxnSp>
          <p:nvCxnSpPr>
            <p:cNvPr id="427" name="Google Shape;427;p51"/>
            <p:cNvCxnSpPr/>
            <p:nvPr/>
          </p:nvCxnSpPr>
          <p:spPr>
            <a:xfrm rot="10800000">
              <a:off x="540000" y="1618871"/>
              <a:ext cx="0" cy="17043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8" name="Google Shape;428;p51"/>
            <p:cNvCxnSpPr/>
            <p:nvPr/>
          </p:nvCxnSpPr>
          <p:spPr>
            <a:xfrm rot="10800000">
              <a:off x="2374962" y="4381668"/>
              <a:ext cx="0" cy="1695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9" name="Google Shape;429;p51"/>
            <p:cNvCxnSpPr/>
            <p:nvPr/>
          </p:nvCxnSpPr>
          <p:spPr>
            <a:xfrm rot="10800000">
              <a:off x="4209922" y="1618871"/>
              <a:ext cx="0" cy="17043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0" name="Google Shape;430;p51"/>
            <p:cNvCxnSpPr/>
            <p:nvPr/>
          </p:nvCxnSpPr>
          <p:spPr>
            <a:xfrm rot="10800000">
              <a:off x="7879844" y="1618871"/>
              <a:ext cx="0" cy="17043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1" name="Google Shape;431;p51"/>
            <p:cNvCxnSpPr/>
            <p:nvPr/>
          </p:nvCxnSpPr>
          <p:spPr>
            <a:xfrm rot="10800000">
              <a:off x="6044883" y="4381668"/>
              <a:ext cx="0" cy="1695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2" name="Google Shape;432;p51"/>
            <p:cNvCxnSpPr/>
            <p:nvPr/>
          </p:nvCxnSpPr>
          <p:spPr>
            <a:xfrm rot="10800000">
              <a:off x="9714804" y="4381668"/>
              <a:ext cx="0" cy="1695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33" name="Google Shape;433;p51"/>
          <p:cNvGrpSpPr/>
          <p:nvPr/>
        </p:nvGrpSpPr>
        <p:grpSpPr>
          <a:xfrm>
            <a:off x="440907" y="1542445"/>
            <a:ext cx="7860730" cy="3111096"/>
            <a:chOff x="540000" y="1618871"/>
            <a:chExt cx="11263404" cy="4457797"/>
          </a:xfrm>
        </p:grpSpPr>
        <p:grpSp>
          <p:nvGrpSpPr>
            <p:cNvPr id="434" name="Google Shape;434;p51"/>
            <p:cNvGrpSpPr/>
            <p:nvPr/>
          </p:nvGrpSpPr>
          <p:grpSpPr>
            <a:xfrm>
              <a:off x="540000" y="3591297"/>
              <a:ext cx="11263404" cy="519901"/>
              <a:chOff x="540000" y="3400125"/>
              <a:chExt cx="11263404" cy="519901"/>
            </a:xfrm>
          </p:grpSpPr>
          <p:sp>
            <p:nvSpPr>
              <p:cNvPr id="435" name="Google Shape;435;p51"/>
              <p:cNvSpPr/>
              <p:nvPr/>
            </p:nvSpPr>
            <p:spPr>
              <a:xfrm>
                <a:off x="540000" y="3400126"/>
                <a:ext cx="2088600" cy="519900"/>
              </a:xfrm>
              <a:prstGeom prst="homePlate">
                <a:avLst>
                  <a:gd fmla="val 36314" name="adj"/>
                </a:avLst>
              </a:prstGeom>
              <a:solidFill>
                <a:srgbClr val="E0E3E5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STEP 1</a:t>
                </a:r>
                <a:endParaRPr sz="1100"/>
              </a:p>
            </p:txBody>
          </p:sp>
          <p:sp>
            <p:nvSpPr>
              <p:cNvPr id="436" name="Google Shape;436;p51"/>
              <p:cNvSpPr/>
              <p:nvPr/>
            </p:nvSpPr>
            <p:spPr>
              <a:xfrm>
                <a:off x="2374960" y="3400126"/>
                <a:ext cx="2088600" cy="519900"/>
              </a:xfrm>
              <a:prstGeom prst="chevron">
                <a:avLst>
                  <a:gd fmla="val 35094" name="adj"/>
                </a:avLst>
              </a:prstGeom>
              <a:solidFill>
                <a:srgbClr val="C2C8CB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STEP 2</a:t>
                </a:r>
                <a:endParaRPr sz="1100"/>
              </a:p>
            </p:txBody>
          </p:sp>
          <p:sp>
            <p:nvSpPr>
              <p:cNvPr id="437" name="Google Shape;437;p51"/>
              <p:cNvSpPr/>
              <p:nvPr/>
            </p:nvSpPr>
            <p:spPr>
              <a:xfrm>
                <a:off x="4209922" y="3400126"/>
                <a:ext cx="2088600" cy="519900"/>
              </a:xfrm>
              <a:prstGeom prst="chevron">
                <a:avLst>
                  <a:gd fmla="val 35094" name="adj"/>
                </a:avLst>
              </a:prstGeom>
              <a:solidFill>
                <a:srgbClr val="A4ACB2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STEP 3</a:t>
                </a:r>
                <a:endParaRPr sz="1100"/>
              </a:p>
            </p:txBody>
          </p:sp>
          <p:sp>
            <p:nvSpPr>
              <p:cNvPr id="438" name="Google Shape;438;p51"/>
              <p:cNvSpPr/>
              <p:nvPr/>
            </p:nvSpPr>
            <p:spPr>
              <a:xfrm>
                <a:off x="6044882" y="3400126"/>
                <a:ext cx="2088600" cy="519900"/>
              </a:xfrm>
              <a:prstGeom prst="chevron">
                <a:avLst>
                  <a:gd fmla="val 35094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STEP 4</a:t>
                </a:r>
                <a:endParaRPr sz="1100"/>
              </a:p>
            </p:txBody>
          </p:sp>
          <p:sp>
            <p:nvSpPr>
              <p:cNvPr id="439" name="Google Shape;439;p51"/>
              <p:cNvSpPr/>
              <p:nvPr/>
            </p:nvSpPr>
            <p:spPr>
              <a:xfrm>
                <a:off x="7879844" y="3400126"/>
                <a:ext cx="2088600" cy="519900"/>
              </a:xfrm>
              <a:prstGeom prst="chevron">
                <a:avLst>
                  <a:gd fmla="val 35094" name="adj"/>
                </a:avLst>
              </a:prstGeom>
              <a:solidFill>
                <a:srgbClr val="50585D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STEP 5</a:t>
                </a:r>
                <a:endParaRPr sz="1100"/>
              </a:p>
            </p:txBody>
          </p:sp>
          <p:sp>
            <p:nvSpPr>
              <p:cNvPr id="440" name="Google Shape;440;p51"/>
              <p:cNvSpPr/>
              <p:nvPr/>
            </p:nvSpPr>
            <p:spPr>
              <a:xfrm>
                <a:off x="9714804" y="3400125"/>
                <a:ext cx="2088600" cy="519900"/>
              </a:xfrm>
              <a:prstGeom prst="chevron">
                <a:avLst>
                  <a:gd fmla="val 35094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81000" lIns="162000" spcFirstLastPara="1" rIns="81000" wrap="square" tIns="81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STEP 6</a:t>
                </a:r>
                <a:endParaRPr sz="1100"/>
              </a:p>
            </p:txBody>
          </p:sp>
        </p:grpSp>
        <p:cxnSp>
          <p:nvCxnSpPr>
            <p:cNvPr id="441" name="Google Shape;441;p51"/>
            <p:cNvCxnSpPr/>
            <p:nvPr/>
          </p:nvCxnSpPr>
          <p:spPr>
            <a:xfrm rot="10800000">
              <a:off x="540000" y="1618871"/>
              <a:ext cx="0" cy="17043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2" name="Google Shape;442;p51"/>
            <p:cNvCxnSpPr/>
            <p:nvPr/>
          </p:nvCxnSpPr>
          <p:spPr>
            <a:xfrm rot="10800000">
              <a:off x="2374962" y="4381668"/>
              <a:ext cx="0" cy="1695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3" name="Google Shape;443;p51"/>
            <p:cNvCxnSpPr/>
            <p:nvPr/>
          </p:nvCxnSpPr>
          <p:spPr>
            <a:xfrm rot="10800000">
              <a:off x="4209922" y="1618871"/>
              <a:ext cx="0" cy="17043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4" name="Google Shape;444;p51"/>
            <p:cNvCxnSpPr/>
            <p:nvPr/>
          </p:nvCxnSpPr>
          <p:spPr>
            <a:xfrm rot="10800000">
              <a:off x="7879844" y="1618871"/>
              <a:ext cx="0" cy="17043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5" name="Google Shape;445;p51"/>
            <p:cNvCxnSpPr/>
            <p:nvPr/>
          </p:nvCxnSpPr>
          <p:spPr>
            <a:xfrm rot="10800000">
              <a:off x="6044883" y="4381668"/>
              <a:ext cx="0" cy="1695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6" name="Google Shape;446;p51"/>
            <p:cNvCxnSpPr/>
            <p:nvPr/>
          </p:nvCxnSpPr>
          <p:spPr>
            <a:xfrm rot="10800000">
              <a:off x="9714804" y="4381668"/>
              <a:ext cx="0" cy="1695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47" name="Google Shape;447;p51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meline">
  <p:cSld name="Timeline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/>
          <p:nvPr/>
        </p:nvSpPr>
        <p:spPr>
          <a:xfrm>
            <a:off x="2410645" y="1546626"/>
            <a:ext cx="5722800" cy="538500"/>
          </a:xfrm>
          <a:prstGeom prst="rect">
            <a:avLst/>
          </a:prstGeom>
          <a:solidFill>
            <a:srgbClr val="394951">
              <a:alpha val="7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2"/>
          <p:cNvSpPr/>
          <p:nvPr/>
        </p:nvSpPr>
        <p:spPr>
          <a:xfrm>
            <a:off x="2410645" y="2102361"/>
            <a:ext cx="5722800" cy="538500"/>
          </a:xfrm>
          <a:prstGeom prst="rect">
            <a:avLst/>
          </a:prstGeom>
          <a:solidFill>
            <a:srgbClr val="394951">
              <a:alpha val="27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2"/>
          <p:cNvSpPr/>
          <p:nvPr/>
        </p:nvSpPr>
        <p:spPr>
          <a:xfrm>
            <a:off x="2410645" y="2658096"/>
            <a:ext cx="5722800" cy="538500"/>
          </a:xfrm>
          <a:prstGeom prst="rect">
            <a:avLst/>
          </a:prstGeom>
          <a:solidFill>
            <a:srgbClr val="394951">
              <a:alpha val="7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2"/>
          <p:cNvSpPr/>
          <p:nvPr/>
        </p:nvSpPr>
        <p:spPr>
          <a:xfrm>
            <a:off x="2410645" y="3213831"/>
            <a:ext cx="5722800" cy="538500"/>
          </a:xfrm>
          <a:prstGeom prst="rect">
            <a:avLst/>
          </a:prstGeom>
          <a:solidFill>
            <a:srgbClr val="394951">
              <a:alpha val="27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2"/>
          <p:cNvSpPr/>
          <p:nvPr/>
        </p:nvSpPr>
        <p:spPr>
          <a:xfrm>
            <a:off x="2410645" y="3769566"/>
            <a:ext cx="5722800" cy="538500"/>
          </a:xfrm>
          <a:prstGeom prst="rect">
            <a:avLst/>
          </a:prstGeom>
          <a:solidFill>
            <a:srgbClr val="394951">
              <a:alpha val="7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2"/>
          <p:cNvSpPr/>
          <p:nvPr/>
        </p:nvSpPr>
        <p:spPr>
          <a:xfrm>
            <a:off x="2410645" y="1546626"/>
            <a:ext cx="5722800" cy="538500"/>
          </a:xfrm>
          <a:prstGeom prst="rect">
            <a:avLst/>
          </a:prstGeom>
          <a:solidFill>
            <a:srgbClr val="394951">
              <a:alpha val="7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2"/>
          <p:cNvSpPr/>
          <p:nvPr/>
        </p:nvSpPr>
        <p:spPr>
          <a:xfrm>
            <a:off x="2410645" y="2098420"/>
            <a:ext cx="5722800" cy="538500"/>
          </a:xfrm>
          <a:prstGeom prst="rect">
            <a:avLst/>
          </a:prstGeom>
          <a:solidFill>
            <a:srgbClr val="394951">
              <a:alpha val="27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52"/>
          <p:cNvSpPr/>
          <p:nvPr/>
        </p:nvSpPr>
        <p:spPr>
          <a:xfrm>
            <a:off x="2410645" y="2658095"/>
            <a:ext cx="5722800" cy="538500"/>
          </a:xfrm>
          <a:prstGeom prst="rect">
            <a:avLst/>
          </a:prstGeom>
          <a:solidFill>
            <a:srgbClr val="394951">
              <a:alpha val="7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2"/>
          <p:cNvSpPr/>
          <p:nvPr/>
        </p:nvSpPr>
        <p:spPr>
          <a:xfrm>
            <a:off x="2410645" y="3209889"/>
            <a:ext cx="5722800" cy="538500"/>
          </a:xfrm>
          <a:prstGeom prst="rect">
            <a:avLst/>
          </a:prstGeom>
          <a:solidFill>
            <a:srgbClr val="394951">
              <a:alpha val="27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2"/>
          <p:cNvSpPr/>
          <p:nvPr/>
        </p:nvSpPr>
        <p:spPr>
          <a:xfrm>
            <a:off x="2410645" y="3769566"/>
            <a:ext cx="5722800" cy="538500"/>
          </a:xfrm>
          <a:prstGeom prst="rect">
            <a:avLst/>
          </a:prstGeom>
          <a:solidFill>
            <a:srgbClr val="394951">
              <a:alpha val="7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2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>
                <a:solidFill>
                  <a:srgbClr val="16A3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0" name="Google Shape;460;p52"/>
          <p:cNvSpPr txBox="1"/>
          <p:nvPr>
            <p:ph idx="1" type="body"/>
          </p:nvPr>
        </p:nvSpPr>
        <p:spPr>
          <a:xfrm>
            <a:off x="440055" y="841231"/>
            <a:ext cx="7887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394951"/>
              </a:buClr>
              <a:buSzPts val="1900"/>
              <a:buNone/>
              <a:defRPr sz="1900">
                <a:solidFill>
                  <a:srgbClr val="39495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461" name="Google Shape;461;p52"/>
          <p:cNvGrpSpPr/>
          <p:nvPr/>
        </p:nvGrpSpPr>
        <p:grpSpPr>
          <a:xfrm>
            <a:off x="2890155" y="1492554"/>
            <a:ext cx="712095" cy="2866321"/>
            <a:chOff x="2468433" y="4038600"/>
            <a:chExt cx="828692" cy="340200"/>
          </a:xfrm>
        </p:grpSpPr>
        <p:cxnSp>
          <p:nvCxnSpPr>
            <p:cNvPr id="462" name="Google Shape;462;p52"/>
            <p:cNvCxnSpPr/>
            <p:nvPr/>
          </p:nvCxnSpPr>
          <p:spPr>
            <a:xfrm>
              <a:off x="2468433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52"/>
            <p:cNvCxnSpPr/>
            <p:nvPr/>
          </p:nvCxnSpPr>
          <p:spPr>
            <a:xfrm>
              <a:off x="2882779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52"/>
            <p:cNvCxnSpPr/>
            <p:nvPr/>
          </p:nvCxnSpPr>
          <p:spPr>
            <a:xfrm>
              <a:off x="3297125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65" name="Google Shape;465;p52"/>
          <p:cNvGrpSpPr/>
          <p:nvPr/>
        </p:nvGrpSpPr>
        <p:grpSpPr>
          <a:xfrm>
            <a:off x="4356698" y="1492554"/>
            <a:ext cx="712095" cy="2866321"/>
            <a:chOff x="2468433" y="4038600"/>
            <a:chExt cx="828692" cy="340200"/>
          </a:xfrm>
        </p:grpSpPr>
        <p:cxnSp>
          <p:nvCxnSpPr>
            <p:cNvPr id="466" name="Google Shape;466;p52"/>
            <p:cNvCxnSpPr/>
            <p:nvPr/>
          </p:nvCxnSpPr>
          <p:spPr>
            <a:xfrm>
              <a:off x="2468433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52"/>
            <p:cNvCxnSpPr/>
            <p:nvPr/>
          </p:nvCxnSpPr>
          <p:spPr>
            <a:xfrm>
              <a:off x="2882779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52"/>
            <p:cNvCxnSpPr/>
            <p:nvPr/>
          </p:nvCxnSpPr>
          <p:spPr>
            <a:xfrm>
              <a:off x="3297125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69" name="Google Shape;469;p52"/>
          <p:cNvGrpSpPr/>
          <p:nvPr/>
        </p:nvGrpSpPr>
        <p:grpSpPr>
          <a:xfrm>
            <a:off x="5750986" y="1492554"/>
            <a:ext cx="712095" cy="2866321"/>
            <a:chOff x="2468433" y="4038600"/>
            <a:chExt cx="828692" cy="340200"/>
          </a:xfrm>
        </p:grpSpPr>
        <p:cxnSp>
          <p:nvCxnSpPr>
            <p:cNvPr id="470" name="Google Shape;470;p52"/>
            <p:cNvCxnSpPr/>
            <p:nvPr/>
          </p:nvCxnSpPr>
          <p:spPr>
            <a:xfrm>
              <a:off x="2468433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52"/>
            <p:cNvCxnSpPr/>
            <p:nvPr/>
          </p:nvCxnSpPr>
          <p:spPr>
            <a:xfrm>
              <a:off x="2882779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52"/>
            <p:cNvCxnSpPr/>
            <p:nvPr/>
          </p:nvCxnSpPr>
          <p:spPr>
            <a:xfrm>
              <a:off x="3297125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73" name="Google Shape;473;p52"/>
          <p:cNvGrpSpPr/>
          <p:nvPr/>
        </p:nvGrpSpPr>
        <p:grpSpPr>
          <a:xfrm>
            <a:off x="7102319" y="1492554"/>
            <a:ext cx="712095" cy="2866321"/>
            <a:chOff x="2468433" y="4038600"/>
            <a:chExt cx="828692" cy="340200"/>
          </a:xfrm>
        </p:grpSpPr>
        <p:cxnSp>
          <p:nvCxnSpPr>
            <p:cNvPr id="474" name="Google Shape;474;p52"/>
            <p:cNvCxnSpPr/>
            <p:nvPr/>
          </p:nvCxnSpPr>
          <p:spPr>
            <a:xfrm>
              <a:off x="2468433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52"/>
            <p:cNvCxnSpPr/>
            <p:nvPr/>
          </p:nvCxnSpPr>
          <p:spPr>
            <a:xfrm>
              <a:off x="2882779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52"/>
            <p:cNvCxnSpPr/>
            <p:nvPr/>
          </p:nvCxnSpPr>
          <p:spPr>
            <a:xfrm>
              <a:off x="3297125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77" name="Google Shape;477;p52"/>
          <p:cNvCxnSpPr/>
          <p:nvPr/>
        </p:nvCxnSpPr>
        <p:spPr>
          <a:xfrm>
            <a:off x="2579609" y="1483566"/>
            <a:ext cx="0" cy="28713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8" name="Google Shape;478;p52"/>
          <p:cNvCxnSpPr/>
          <p:nvPr/>
        </p:nvCxnSpPr>
        <p:spPr>
          <a:xfrm>
            <a:off x="3963941" y="1483566"/>
            <a:ext cx="0" cy="28713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9" name="Google Shape;479;p52"/>
          <p:cNvCxnSpPr/>
          <p:nvPr/>
        </p:nvCxnSpPr>
        <p:spPr>
          <a:xfrm>
            <a:off x="5388986" y="1483566"/>
            <a:ext cx="0" cy="28713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0" name="Google Shape;480;p52"/>
          <p:cNvCxnSpPr/>
          <p:nvPr/>
        </p:nvCxnSpPr>
        <p:spPr>
          <a:xfrm>
            <a:off x="6830421" y="1483566"/>
            <a:ext cx="0" cy="28713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1" name="Google Shape;481;p52"/>
          <p:cNvCxnSpPr/>
          <p:nvPr/>
        </p:nvCxnSpPr>
        <p:spPr>
          <a:xfrm>
            <a:off x="8133405" y="1483566"/>
            <a:ext cx="0" cy="28713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2" name="Google Shape;482;p52"/>
          <p:cNvSpPr txBox="1"/>
          <p:nvPr>
            <p:ph idx="2" type="body"/>
          </p:nvPr>
        </p:nvSpPr>
        <p:spPr>
          <a:xfrm>
            <a:off x="440907" y="1543050"/>
            <a:ext cx="1814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37373"/>
              </a:buClr>
              <a:buSzPts val="1200"/>
              <a:buNone/>
              <a:defRPr b="0" sz="1200">
                <a:solidFill>
                  <a:srgbClr val="73737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3" name="Google Shape;483;p52"/>
          <p:cNvSpPr txBox="1"/>
          <p:nvPr>
            <p:ph idx="3" type="body"/>
          </p:nvPr>
        </p:nvSpPr>
        <p:spPr>
          <a:xfrm>
            <a:off x="440907" y="2114550"/>
            <a:ext cx="1814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37373"/>
              </a:buClr>
              <a:buSzPts val="1200"/>
              <a:buNone/>
              <a:defRPr b="0" sz="1200">
                <a:solidFill>
                  <a:srgbClr val="73737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4" name="Google Shape;484;p52"/>
          <p:cNvSpPr txBox="1"/>
          <p:nvPr>
            <p:ph idx="4" type="body"/>
          </p:nvPr>
        </p:nvSpPr>
        <p:spPr>
          <a:xfrm>
            <a:off x="440907" y="2667000"/>
            <a:ext cx="1814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37373"/>
              </a:buClr>
              <a:buSzPts val="1200"/>
              <a:buNone/>
              <a:defRPr b="0" sz="1200">
                <a:solidFill>
                  <a:srgbClr val="73737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5" name="Google Shape;485;p52"/>
          <p:cNvSpPr txBox="1"/>
          <p:nvPr>
            <p:ph idx="5" type="body"/>
          </p:nvPr>
        </p:nvSpPr>
        <p:spPr>
          <a:xfrm>
            <a:off x="440907" y="3248025"/>
            <a:ext cx="1814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37373"/>
              </a:buClr>
              <a:buSzPts val="1200"/>
              <a:buNone/>
              <a:defRPr b="0" sz="1200">
                <a:solidFill>
                  <a:srgbClr val="73737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6" name="Google Shape;486;p52"/>
          <p:cNvSpPr txBox="1"/>
          <p:nvPr>
            <p:ph idx="6" type="body"/>
          </p:nvPr>
        </p:nvSpPr>
        <p:spPr>
          <a:xfrm>
            <a:off x="440907" y="3848100"/>
            <a:ext cx="1814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37373"/>
              </a:buClr>
              <a:buSzPts val="1200"/>
              <a:buNone/>
              <a:defRPr b="0" sz="1200">
                <a:solidFill>
                  <a:srgbClr val="73737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7" name="Google Shape;487;p52"/>
          <p:cNvSpPr txBox="1"/>
          <p:nvPr>
            <p:ph idx="7" type="body"/>
          </p:nvPr>
        </p:nvSpPr>
        <p:spPr>
          <a:xfrm>
            <a:off x="2691149" y="2119891"/>
            <a:ext cx="17388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8" name="Google Shape;488;p52"/>
          <p:cNvSpPr txBox="1"/>
          <p:nvPr>
            <p:ph idx="8" type="body"/>
          </p:nvPr>
        </p:nvSpPr>
        <p:spPr>
          <a:xfrm>
            <a:off x="4758074" y="2119891"/>
            <a:ext cx="17388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9" name="Google Shape;489;p52"/>
          <p:cNvSpPr txBox="1"/>
          <p:nvPr>
            <p:ph idx="9" type="body"/>
          </p:nvPr>
        </p:nvSpPr>
        <p:spPr>
          <a:xfrm>
            <a:off x="4958098" y="1624591"/>
            <a:ext cx="17388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0" name="Google Shape;490;p52"/>
          <p:cNvSpPr txBox="1"/>
          <p:nvPr>
            <p:ph idx="13" type="body"/>
          </p:nvPr>
        </p:nvSpPr>
        <p:spPr>
          <a:xfrm>
            <a:off x="2691149" y="2624716"/>
            <a:ext cx="17388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1" name="Google Shape;491;p52"/>
          <p:cNvSpPr txBox="1"/>
          <p:nvPr/>
        </p:nvSpPr>
        <p:spPr>
          <a:xfrm>
            <a:off x="2579609" y="4457207"/>
            <a:ext cx="1384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 sz="1100"/>
          </a:p>
        </p:txBody>
      </p:sp>
      <p:sp>
        <p:nvSpPr>
          <p:cNvPr id="492" name="Google Shape;492;p52"/>
          <p:cNvSpPr txBox="1"/>
          <p:nvPr/>
        </p:nvSpPr>
        <p:spPr>
          <a:xfrm>
            <a:off x="3990624" y="4457207"/>
            <a:ext cx="1384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endParaRPr sz="1100"/>
          </a:p>
        </p:txBody>
      </p:sp>
      <p:sp>
        <p:nvSpPr>
          <p:cNvPr id="493" name="Google Shape;493;p52"/>
          <p:cNvSpPr txBox="1"/>
          <p:nvPr/>
        </p:nvSpPr>
        <p:spPr>
          <a:xfrm>
            <a:off x="5448932" y="4457207"/>
            <a:ext cx="1384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 sz="1100"/>
          </a:p>
        </p:txBody>
      </p:sp>
      <p:sp>
        <p:nvSpPr>
          <p:cNvPr id="494" name="Google Shape;494;p52"/>
          <p:cNvSpPr txBox="1"/>
          <p:nvPr/>
        </p:nvSpPr>
        <p:spPr>
          <a:xfrm>
            <a:off x="6859947" y="4457207"/>
            <a:ext cx="1384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Q4</a:t>
            </a:r>
            <a:endParaRPr sz="1100"/>
          </a:p>
        </p:txBody>
      </p:sp>
      <p:sp>
        <p:nvSpPr>
          <p:cNvPr id="495" name="Google Shape;495;p52"/>
          <p:cNvSpPr/>
          <p:nvPr/>
        </p:nvSpPr>
        <p:spPr>
          <a:xfrm>
            <a:off x="2410645" y="1546626"/>
            <a:ext cx="5722800" cy="538500"/>
          </a:xfrm>
          <a:prstGeom prst="rect">
            <a:avLst/>
          </a:prstGeom>
          <a:solidFill>
            <a:srgbClr val="394951">
              <a:alpha val="7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2"/>
          <p:cNvSpPr/>
          <p:nvPr/>
        </p:nvSpPr>
        <p:spPr>
          <a:xfrm>
            <a:off x="2410645" y="2098420"/>
            <a:ext cx="5722800" cy="538500"/>
          </a:xfrm>
          <a:prstGeom prst="rect">
            <a:avLst/>
          </a:prstGeom>
          <a:solidFill>
            <a:srgbClr val="394951">
              <a:alpha val="27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2"/>
          <p:cNvSpPr/>
          <p:nvPr/>
        </p:nvSpPr>
        <p:spPr>
          <a:xfrm>
            <a:off x="2410645" y="2658095"/>
            <a:ext cx="5722800" cy="538500"/>
          </a:xfrm>
          <a:prstGeom prst="rect">
            <a:avLst/>
          </a:prstGeom>
          <a:solidFill>
            <a:srgbClr val="394951">
              <a:alpha val="7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2"/>
          <p:cNvSpPr/>
          <p:nvPr/>
        </p:nvSpPr>
        <p:spPr>
          <a:xfrm>
            <a:off x="2410645" y="3209889"/>
            <a:ext cx="5722800" cy="538500"/>
          </a:xfrm>
          <a:prstGeom prst="rect">
            <a:avLst/>
          </a:prstGeom>
          <a:solidFill>
            <a:srgbClr val="394951">
              <a:alpha val="275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2"/>
          <p:cNvSpPr/>
          <p:nvPr/>
        </p:nvSpPr>
        <p:spPr>
          <a:xfrm>
            <a:off x="2410645" y="3769566"/>
            <a:ext cx="5722800" cy="538500"/>
          </a:xfrm>
          <a:prstGeom prst="rect">
            <a:avLst/>
          </a:prstGeom>
          <a:solidFill>
            <a:srgbClr val="394951">
              <a:alpha val="7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0" name="Google Shape;500;p52"/>
          <p:cNvGrpSpPr/>
          <p:nvPr/>
        </p:nvGrpSpPr>
        <p:grpSpPr>
          <a:xfrm>
            <a:off x="2890155" y="1492554"/>
            <a:ext cx="712095" cy="2866321"/>
            <a:chOff x="2468433" y="4038600"/>
            <a:chExt cx="828692" cy="340200"/>
          </a:xfrm>
        </p:grpSpPr>
        <p:cxnSp>
          <p:nvCxnSpPr>
            <p:cNvPr id="501" name="Google Shape;501;p52"/>
            <p:cNvCxnSpPr/>
            <p:nvPr/>
          </p:nvCxnSpPr>
          <p:spPr>
            <a:xfrm>
              <a:off x="2468433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52"/>
            <p:cNvCxnSpPr/>
            <p:nvPr/>
          </p:nvCxnSpPr>
          <p:spPr>
            <a:xfrm>
              <a:off x="2882779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52"/>
            <p:cNvCxnSpPr/>
            <p:nvPr/>
          </p:nvCxnSpPr>
          <p:spPr>
            <a:xfrm>
              <a:off x="3297125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04" name="Google Shape;504;p52"/>
          <p:cNvGrpSpPr/>
          <p:nvPr/>
        </p:nvGrpSpPr>
        <p:grpSpPr>
          <a:xfrm>
            <a:off x="4356698" y="1492554"/>
            <a:ext cx="712095" cy="2866321"/>
            <a:chOff x="2468433" y="4038600"/>
            <a:chExt cx="828692" cy="340200"/>
          </a:xfrm>
        </p:grpSpPr>
        <p:cxnSp>
          <p:nvCxnSpPr>
            <p:cNvPr id="505" name="Google Shape;505;p52"/>
            <p:cNvCxnSpPr/>
            <p:nvPr/>
          </p:nvCxnSpPr>
          <p:spPr>
            <a:xfrm>
              <a:off x="2468433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52"/>
            <p:cNvCxnSpPr/>
            <p:nvPr/>
          </p:nvCxnSpPr>
          <p:spPr>
            <a:xfrm>
              <a:off x="2882779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52"/>
            <p:cNvCxnSpPr/>
            <p:nvPr/>
          </p:nvCxnSpPr>
          <p:spPr>
            <a:xfrm>
              <a:off x="3297125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08" name="Google Shape;508;p52"/>
          <p:cNvGrpSpPr/>
          <p:nvPr/>
        </p:nvGrpSpPr>
        <p:grpSpPr>
          <a:xfrm>
            <a:off x="5750986" y="1492554"/>
            <a:ext cx="712095" cy="2866321"/>
            <a:chOff x="2468433" y="4038600"/>
            <a:chExt cx="828692" cy="340200"/>
          </a:xfrm>
        </p:grpSpPr>
        <p:cxnSp>
          <p:nvCxnSpPr>
            <p:cNvPr id="509" name="Google Shape;509;p52"/>
            <p:cNvCxnSpPr/>
            <p:nvPr/>
          </p:nvCxnSpPr>
          <p:spPr>
            <a:xfrm>
              <a:off x="2468433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52"/>
            <p:cNvCxnSpPr/>
            <p:nvPr/>
          </p:nvCxnSpPr>
          <p:spPr>
            <a:xfrm>
              <a:off x="2882779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52"/>
            <p:cNvCxnSpPr/>
            <p:nvPr/>
          </p:nvCxnSpPr>
          <p:spPr>
            <a:xfrm>
              <a:off x="3297125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12" name="Google Shape;512;p52"/>
          <p:cNvGrpSpPr/>
          <p:nvPr/>
        </p:nvGrpSpPr>
        <p:grpSpPr>
          <a:xfrm>
            <a:off x="7102319" y="1492554"/>
            <a:ext cx="712095" cy="2866321"/>
            <a:chOff x="2468433" y="4038600"/>
            <a:chExt cx="828692" cy="340200"/>
          </a:xfrm>
        </p:grpSpPr>
        <p:cxnSp>
          <p:nvCxnSpPr>
            <p:cNvPr id="513" name="Google Shape;513;p52"/>
            <p:cNvCxnSpPr/>
            <p:nvPr/>
          </p:nvCxnSpPr>
          <p:spPr>
            <a:xfrm>
              <a:off x="2468433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52"/>
            <p:cNvCxnSpPr/>
            <p:nvPr/>
          </p:nvCxnSpPr>
          <p:spPr>
            <a:xfrm>
              <a:off x="2882779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52"/>
            <p:cNvCxnSpPr/>
            <p:nvPr/>
          </p:nvCxnSpPr>
          <p:spPr>
            <a:xfrm>
              <a:off x="3297125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516" name="Google Shape;516;p52"/>
          <p:cNvCxnSpPr/>
          <p:nvPr/>
        </p:nvCxnSpPr>
        <p:spPr>
          <a:xfrm>
            <a:off x="2579609" y="1483566"/>
            <a:ext cx="0" cy="28713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7" name="Google Shape;517;p52"/>
          <p:cNvCxnSpPr/>
          <p:nvPr/>
        </p:nvCxnSpPr>
        <p:spPr>
          <a:xfrm>
            <a:off x="3963941" y="1483566"/>
            <a:ext cx="0" cy="28713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8" name="Google Shape;518;p52"/>
          <p:cNvCxnSpPr/>
          <p:nvPr/>
        </p:nvCxnSpPr>
        <p:spPr>
          <a:xfrm>
            <a:off x="5388986" y="1483566"/>
            <a:ext cx="0" cy="28713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9" name="Google Shape;519;p52"/>
          <p:cNvCxnSpPr/>
          <p:nvPr/>
        </p:nvCxnSpPr>
        <p:spPr>
          <a:xfrm>
            <a:off x="6830421" y="1483566"/>
            <a:ext cx="0" cy="28713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0" name="Google Shape;520;p52"/>
          <p:cNvCxnSpPr/>
          <p:nvPr/>
        </p:nvCxnSpPr>
        <p:spPr>
          <a:xfrm>
            <a:off x="8133405" y="1483566"/>
            <a:ext cx="0" cy="28713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1" name="Google Shape;521;p52"/>
          <p:cNvSpPr txBox="1"/>
          <p:nvPr/>
        </p:nvSpPr>
        <p:spPr>
          <a:xfrm>
            <a:off x="2579609" y="4457207"/>
            <a:ext cx="1384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 sz="1100"/>
          </a:p>
        </p:txBody>
      </p:sp>
      <p:sp>
        <p:nvSpPr>
          <p:cNvPr id="522" name="Google Shape;522;p52"/>
          <p:cNvSpPr txBox="1"/>
          <p:nvPr/>
        </p:nvSpPr>
        <p:spPr>
          <a:xfrm>
            <a:off x="3990624" y="4457207"/>
            <a:ext cx="1384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endParaRPr sz="1100"/>
          </a:p>
        </p:txBody>
      </p:sp>
      <p:sp>
        <p:nvSpPr>
          <p:cNvPr id="523" name="Google Shape;523;p52"/>
          <p:cNvSpPr txBox="1"/>
          <p:nvPr/>
        </p:nvSpPr>
        <p:spPr>
          <a:xfrm>
            <a:off x="5448932" y="4457207"/>
            <a:ext cx="1384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 sz="1100"/>
          </a:p>
        </p:txBody>
      </p:sp>
      <p:sp>
        <p:nvSpPr>
          <p:cNvPr id="524" name="Google Shape;524;p52"/>
          <p:cNvSpPr txBox="1"/>
          <p:nvPr/>
        </p:nvSpPr>
        <p:spPr>
          <a:xfrm>
            <a:off x="6859947" y="4457207"/>
            <a:ext cx="1384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Q4</a:t>
            </a:r>
            <a:endParaRPr sz="1100"/>
          </a:p>
        </p:txBody>
      </p:sp>
      <p:grpSp>
        <p:nvGrpSpPr>
          <p:cNvPr id="525" name="Google Shape;525;p52"/>
          <p:cNvGrpSpPr/>
          <p:nvPr/>
        </p:nvGrpSpPr>
        <p:grpSpPr>
          <a:xfrm>
            <a:off x="2890155" y="1492554"/>
            <a:ext cx="712095" cy="2866321"/>
            <a:chOff x="2468433" y="4038600"/>
            <a:chExt cx="828692" cy="340200"/>
          </a:xfrm>
        </p:grpSpPr>
        <p:cxnSp>
          <p:nvCxnSpPr>
            <p:cNvPr id="526" name="Google Shape;526;p52"/>
            <p:cNvCxnSpPr/>
            <p:nvPr/>
          </p:nvCxnSpPr>
          <p:spPr>
            <a:xfrm>
              <a:off x="2468433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16A3CC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52"/>
            <p:cNvCxnSpPr/>
            <p:nvPr/>
          </p:nvCxnSpPr>
          <p:spPr>
            <a:xfrm>
              <a:off x="2882779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16A3CC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52"/>
            <p:cNvCxnSpPr/>
            <p:nvPr/>
          </p:nvCxnSpPr>
          <p:spPr>
            <a:xfrm>
              <a:off x="3297125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16A3CC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29" name="Google Shape;529;p52"/>
          <p:cNvGrpSpPr/>
          <p:nvPr/>
        </p:nvGrpSpPr>
        <p:grpSpPr>
          <a:xfrm>
            <a:off x="4356698" y="1492554"/>
            <a:ext cx="712095" cy="2866321"/>
            <a:chOff x="2468433" y="4038600"/>
            <a:chExt cx="828692" cy="340200"/>
          </a:xfrm>
        </p:grpSpPr>
        <p:cxnSp>
          <p:nvCxnSpPr>
            <p:cNvPr id="530" name="Google Shape;530;p52"/>
            <p:cNvCxnSpPr/>
            <p:nvPr/>
          </p:nvCxnSpPr>
          <p:spPr>
            <a:xfrm>
              <a:off x="2468433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52"/>
            <p:cNvCxnSpPr/>
            <p:nvPr/>
          </p:nvCxnSpPr>
          <p:spPr>
            <a:xfrm>
              <a:off x="2882779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52"/>
            <p:cNvCxnSpPr/>
            <p:nvPr/>
          </p:nvCxnSpPr>
          <p:spPr>
            <a:xfrm>
              <a:off x="3297125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33" name="Google Shape;533;p52"/>
          <p:cNvGrpSpPr/>
          <p:nvPr/>
        </p:nvGrpSpPr>
        <p:grpSpPr>
          <a:xfrm>
            <a:off x="5750986" y="1492554"/>
            <a:ext cx="712095" cy="2866321"/>
            <a:chOff x="2468433" y="4038600"/>
            <a:chExt cx="828692" cy="340200"/>
          </a:xfrm>
        </p:grpSpPr>
        <p:cxnSp>
          <p:nvCxnSpPr>
            <p:cNvPr id="534" name="Google Shape;534;p52"/>
            <p:cNvCxnSpPr/>
            <p:nvPr/>
          </p:nvCxnSpPr>
          <p:spPr>
            <a:xfrm>
              <a:off x="2468433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52"/>
            <p:cNvCxnSpPr/>
            <p:nvPr/>
          </p:nvCxnSpPr>
          <p:spPr>
            <a:xfrm>
              <a:off x="2882779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52"/>
            <p:cNvCxnSpPr/>
            <p:nvPr/>
          </p:nvCxnSpPr>
          <p:spPr>
            <a:xfrm>
              <a:off x="3297125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37" name="Google Shape;537;p52"/>
          <p:cNvGrpSpPr/>
          <p:nvPr/>
        </p:nvGrpSpPr>
        <p:grpSpPr>
          <a:xfrm>
            <a:off x="7102319" y="1492554"/>
            <a:ext cx="712095" cy="2866321"/>
            <a:chOff x="2468433" y="4038600"/>
            <a:chExt cx="828692" cy="340200"/>
          </a:xfrm>
        </p:grpSpPr>
        <p:cxnSp>
          <p:nvCxnSpPr>
            <p:cNvPr id="538" name="Google Shape;538;p52"/>
            <p:cNvCxnSpPr/>
            <p:nvPr/>
          </p:nvCxnSpPr>
          <p:spPr>
            <a:xfrm>
              <a:off x="2468433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9" name="Google Shape;539;p52"/>
            <p:cNvCxnSpPr/>
            <p:nvPr/>
          </p:nvCxnSpPr>
          <p:spPr>
            <a:xfrm>
              <a:off x="2882779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0" name="Google Shape;540;p52"/>
            <p:cNvCxnSpPr/>
            <p:nvPr/>
          </p:nvCxnSpPr>
          <p:spPr>
            <a:xfrm>
              <a:off x="3297125" y="4038600"/>
              <a:ext cx="0" cy="340200"/>
            </a:xfrm>
            <a:prstGeom prst="straightConnector1">
              <a:avLst/>
            </a:prstGeom>
            <a:noFill/>
            <a:ln cap="rnd" cmpd="sng" w="12700">
              <a:solidFill>
                <a:srgbClr val="E0E3E5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541" name="Google Shape;541;p52"/>
          <p:cNvCxnSpPr/>
          <p:nvPr/>
        </p:nvCxnSpPr>
        <p:spPr>
          <a:xfrm>
            <a:off x="2579609" y="1483566"/>
            <a:ext cx="0" cy="28713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2" name="Google Shape;542;p52"/>
          <p:cNvCxnSpPr/>
          <p:nvPr/>
        </p:nvCxnSpPr>
        <p:spPr>
          <a:xfrm>
            <a:off x="3963941" y="1483566"/>
            <a:ext cx="0" cy="28713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3" name="Google Shape;543;p52"/>
          <p:cNvCxnSpPr/>
          <p:nvPr/>
        </p:nvCxnSpPr>
        <p:spPr>
          <a:xfrm>
            <a:off x="5388986" y="1483566"/>
            <a:ext cx="0" cy="28713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4" name="Google Shape;544;p52"/>
          <p:cNvCxnSpPr/>
          <p:nvPr/>
        </p:nvCxnSpPr>
        <p:spPr>
          <a:xfrm>
            <a:off x="6830421" y="1483566"/>
            <a:ext cx="0" cy="28713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5" name="Google Shape;545;p52"/>
          <p:cNvCxnSpPr/>
          <p:nvPr/>
        </p:nvCxnSpPr>
        <p:spPr>
          <a:xfrm>
            <a:off x="8133405" y="1483566"/>
            <a:ext cx="0" cy="28713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6" name="Google Shape;546;p52"/>
          <p:cNvSpPr txBox="1"/>
          <p:nvPr/>
        </p:nvSpPr>
        <p:spPr>
          <a:xfrm>
            <a:off x="2579609" y="4457207"/>
            <a:ext cx="1384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Q1</a:t>
            </a:r>
            <a:endParaRPr sz="1100"/>
          </a:p>
        </p:txBody>
      </p:sp>
      <p:sp>
        <p:nvSpPr>
          <p:cNvPr id="547" name="Google Shape;547;p52"/>
          <p:cNvSpPr txBox="1"/>
          <p:nvPr/>
        </p:nvSpPr>
        <p:spPr>
          <a:xfrm>
            <a:off x="3990624" y="4457207"/>
            <a:ext cx="1384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Q2</a:t>
            </a:r>
            <a:endParaRPr sz="1100"/>
          </a:p>
        </p:txBody>
      </p:sp>
      <p:sp>
        <p:nvSpPr>
          <p:cNvPr id="548" name="Google Shape;548;p52"/>
          <p:cNvSpPr txBox="1"/>
          <p:nvPr/>
        </p:nvSpPr>
        <p:spPr>
          <a:xfrm>
            <a:off x="5448932" y="4457207"/>
            <a:ext cx="1384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Q3</a:t>
            </a:r>
            <a:endParaRPr sz="1100"/>
          </a:p>
        </p:txBody>
      </p:sp>
      <p:sp>
        <p:nvSpPr>
          <p:cNvPr id="549" name="Google Shape;549;p52"/>
          <p:cNvSpPr txBox="1"/>
          <p:nvPr/>
        </p:nvSpPr>
        <p:spPr>
          <a:xfrm>
            <a:off x="6859947" y="4457207"/>
            <a:ext cx="13845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rPr>
              <a:t>Q4</a:t>
            </a:r>
            <a:endParaRPr sz="1100"/>
          </a:p>
        </p:txBody>
      </p:sp>
      <p:sp>
        <p:nvSpPr>
          <p:cNvPr id="550" name="Google Shape;550;p52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44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29" Type="http://schemas.openxmlformats.org/officeDocument/2006/relationships/theme" Target="../theme/theme4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190750"/>
            <a:ext cx="381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3257550"/>
            <a:ext cx="41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05311" y="4699352"/>
            <a:ext cx="1059966" cy="22422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>
            <p:ph type="title"/>
          </p:nvPr>
        </p:nvSpPr>
        <p:spPr>
          <a:xfrm>
            <a:off x="440611" y="296619"/>
            <a:ext cx="7886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A3CC"/>
              </a:buClr>
              <a:buSzPts val="2300"/>
              <a:buFont typeface="Arial"/>
              <a:buNone/>
              <a:defRPr b="1" i="0" sz="2300" u="none" cap="none" strike="noStrike">
                <a:solidFill>
                  <a:srgbClr val="16A3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0" name="Google Shape;180;p25"/>
          <p:cNvSpPr txBox="1"/>
          <p:nvPr/>
        </p:nvSpPr>
        <p:spPr>
          <a:xfrm>
            <a:off x="382313" y="4795241"/>
            <a:ext cx="2463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382313" y="4795241"/>
            <a:ext cx="2463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/>
          <p:nvPr>
            <p:ph idx="10" type="dt"/>
          </p:nvPr>
        </p:nvSpPr>
        <p:spPr>
          <a:xfrm>
            <a:off x="699959" y="4835224"/>
            <a:ext cx="20574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440611" y="1200150"/>
            <a:ext cx="7886700" cy="3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02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5"/>
          <p:cNvSpPr/>
          <p:nvPr/>
        </p:nvSpPr>
        <p:spPr>
          <a:xfrm>
            <a:off x="440611" y="4835224"/>
            <a:ext cx="128700" cy="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16A3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16A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70">
          <p15:clr>
            <a:srgbClr val="F26B43"/>
          </p15:clr>
        </p15:guide>
        <p15:guide id="2" orient="horz" pos="306">
          <p15:clr>
            <a:srgbClr val="F26B43"/>
          </p15:clr>
        </p15:guide>
        <p15:guide id="3" orient="horz" pos="756">
          <p15:clr>
            <a:srgbClr val="F26B43"/>
          </p15:clr>
        </p15:guide>
        <p15:guide id="4" orient="horz" pos="2934">
          <p15:clr>
            <a:srgbClr val="F26B43"/>
          </p15:clr>
        </p15:guide>
        <p15:guide id="5" orient="horz" pos="972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Relationship Id="rId4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Relationship Id="rId6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3"/>
          <p:cNvSpPr txBox="1"/>
          <p:nvPr>
            <p:ph idx="1" type="body"/>
          </p:nvPr>
        </p:nvSpPr>
        <p:spPr>
          <a:xfrm>
            <a:off x="513618" y="267788"/>
            <a:ext cx="38688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-1714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​"/>
            </a:pPr>
            <a:r>
              <a:rPr lang="en"/>
              <a:t>D7</a:t>
            </a:r>
            <a:r>
              <a:rPr lang="en">
                <a:solidFill>
                  <a:schemeClr val="lt1"/>
                </a:solidFill>
              </a:rPr>
              <a:t>- UC San Diego</a:t>
            </a:r>
            <a:endParaRPr/>
          </a:p>
          <a:p>
            <a:pPr indent="-17145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​"/>
            </a:pPr>
            <a:r>
              <a:rPr lang="en"/>
              <a:t>USA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6" name="Google Shape;556;p53"/>
          <p:cNvSpPr txBox="1"/>
          <p:nvPr>
            <p:ph idx="2" type="body"/>
          </p:nvPr>
        </p:nvSpPr>
        <p:spPr>
          <a:xfrm>
            <a:off x="513619" y="2047335"/>
            <a:ext cx="3868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/>
          <a:p>
            <a:pPr indent="-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​"/>
            </a:pPr>
            <a:r>
              <a:rPr lang="en"/>
              <a:t>2019 TUN Data Challenge</a:t>
            </a:r>
            <a:endParaRPr/>
          </a:p>
        </p:txBody>
      </p:sp>
      <p:sp>
        <p:nvSpPr>
          <p:cNvPr id="557" name="Google Shape;557;p53"/>
          <p:cNvSpPr txBox="1"/>
          <p:nvPr>
            <p:ph idx="3" type="body"/>
          </p:nvPr>
        </p:nvSpPr>
        <p:spPr>
          <a:xfrm>
            <a:off x="513619" y="2543178"/>
            <a:ext cx="49287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-889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Char char="​"/>
            </a:pPr>
            <a:r>
              <a:rPr lang="en"/>
              <a:t>Presenter Name:</a:t>
            </a:r>
            <a:endParaRPr/>
          </a:p>
          <a:p>
            <a:pPr indent="-889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Char char="​"/>
            </a:pPr>
            <a:r>
              <a:rPr lang="en"/>
              <a:t>Cheng Gong, Jinrong Gong, Cheng Shen,</a:t>
            </a:r>
            <a:endParaRPr/>
          </a:p>
          <a:p>
            <a:pPr indent="-889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Char char="​"/>
            </a:pPr>
            <a:r>
              <a:rPr lang="en"/>
              <a:t>Zheng Hao Tang, Yujie Xu</a:t>
            </a:r>
            <a:endParaRPr/>
          </a:p>
          <a:p>
            <a:pPr indent="-889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Char char="​"/>
            </a:pPr>
            <a:r>
              <a:rPr lang="en"/>
              <a:t>October, 2019</a:t>
            </a:r>
            <a:endParaRPr/>
          </a:p>
        </p:txBody>
      </p:sp>
      <p:pic>
        <p:nvPicPr>
          <p:cNvPr id="558" name="Google Shape;55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226" y="3501614"/>
            <a:ext cx="2308029" cy="1453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2"/>
          <p:cNvSpPr txBox="1"/>
          <p:nvPr>
            <p:ph idx="12" type="sldNum"/>
          </p:nvPr>
        </p:nvSpPr>
        <p:spPr>
          <a:xfrm>
            <a:off x="381000" y="4736783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62"/>
          <p:cNvSpPr txBox="1"/>
          <p:nvPr>
            <p:ph type="title"/>
          </p:nvPr>
        </p:nvSpPr>
        <p:spPr>
          <a:xfrm>
            <a:off x="156050" y="133350"/>
            <a:ext cx="7086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5FF"/>
              </a:buClr>
              <a:buSzPts val="3000"/>
              <a:buFont typeface="Century Gothic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23" name="Google Shape;723;p62"/>
          <p:cNvSpPr txBox="1"/>
          <p:nvPr/>
        </p:nvSpPr>
        <p:spPr>
          <a:xfrm>
            <a:off x="381000" y="950450"/>
            <a:ext cx="83109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●"/>
            </a:pPr>
            <a:r>
              <a:rPr b="1"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service</a:t>
            </a:r>
            <a:endParaRPr b="1"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○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 profiles, 4-year degree or above, high ranks in the military, 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white ethnicity, and male gender help find job placement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○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most helpful HH service is virtual workshop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○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Registration time is inversely correlated with length of military services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○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south-eastern regions have a higher registration rate than the west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●"/>
            </a:pPr>
            <a:r>
              <a:rPr b="1"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Volunteer service</a:t>
            </a:r>
            <a:endParaRPr b="1"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○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Volunteer Services help clients get higher salary and multiple offers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○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Better management needed to help users find suitable services and get hired faster 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●"/>
            </a:pPr>
            <a:r>
              <a:rPr b="1"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Spouse services</a:t>
            </a:r>
            <a:endParaRPr b="1"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○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Spouses tend to be more underemployed and unemployed.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○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lower the education, the lower the motivation to finish assessment.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○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service provides a greater value to spouses.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4"/>
          <p:cNvSpPr txBox="1"/>
          <p:nvPr>
            <p:ph type="title"/>
          </p:nvPr>
        </p:nvSpPr>
        <p:spPr>
          <a:xfrm>
            <a:off x="381000" y="133350"/>
            <a:ext cx="7086600" cy="71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5FF"/>
              </a:buClr>
              <a:buSzPts val="3000"/>
              <a:buFont typeface="Century Gothic"/>
              <a:buNone/>
            </a:pPr>
            <a:r>
              <a:rPr lang="en"/>
              <a:t>Client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4"/>
          <p:cNvSpPr txBox="1"/>
          <p:nvPr>
            <p:ph idx="1" type="body"/>
          </p:nvPr>
        </p:nvSpPr>
        <p:spPr>
          <a:xfrm>
            <a:off x="381000" y="786050"/>
            <a:ext cx="5068800" cy="114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 average, the clients will find a job in 7 months.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47.4</a:t>
            </a:r>
            <a:r>
              <a:rPr lang="en" sz="1400"/>
              <a:t>% of clients using our Linear SVM model could find a job within 2 month from the predicted date. 75.4% within 4 months. 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565" name="Google Shape;565;p54"/>
          <p:cNvGraphicFramePr/>
          <p:nvPr/>
        </p:nvGraphicFramePr>
        <p:xfrm>
          <a:off x="3654513" y="203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{ACD9FE3C-BD7A-4BF2-8013-D1CC39FD9672}</a:tableStyleId>
              </a:tblPr>
              <a:tblGrid>
                <a:gridCol w="689700"/>
                <a:gridCol w="905225"/>
              </a:tblGrid>
              <a:tr h="29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Months</a:t>
                      </a:r>
                      <a:endParaRPr sz="1200"/>
                    </a:p>
                  </a:txBody>
                  <a:tcPr marT="4570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Accuracy</a:t>
                      </a:r>
                      <a:endParaRPr sz="1200"/>
                    </a:p>
                  </a:txBody>
                  <a:tcPr marT="4570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≤</a:t>
                      </a:r>
                      <a:r>
                        <a:rPr lang="en" sz="1200"/>
                        <a:t> </a:t>
                      </a: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4570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38.186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4570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≤</a:t>
                      </a:r>
                      <a:r>
                        <a:rPr lang="en" sz="1200"/>
                        <a:t> </a:t>
                      </a: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4570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47.355%</a:t>
                      </a:r>
                      <a:endParaRPr/>
                    </a:p>
                  </a:txBody>
                  <a:tcPr marT="4570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≤ </a:t>
                      </a: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4570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63.973%</a:t>
                      </a:r>
                      <a:endParaRPr/>
                    </a:p>
                  </a:txBody>
                  <a:tcPr marT="4570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≤ </a:t>
                      </a: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4570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75.405%</a:t>
                      </a:r>
                      <a:endParaRPr/>
                    </a:p>
                  </a:txBody>
                  <a:tcPr marT="4570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≤ </a:t>
                      </a: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4570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81.625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%</a:t>
                      </a:r>
                      <a:endParaRPr/>
                    </a:p>
                  </a:txBody>
                  <a:tcPr marT="4570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≤ </a:t>
                      </a: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4570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85.409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%</a:t>
                      </a:r>
                      <a:endParaRPr/>
                    </a:p>
                  </a:txBody>
                  <a:tcPr marT="45700" marB="0" marR="0" marL="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566" name="Google Shape;566;p54"/>
          <p:cNvSpPr txBox="1"/>
          <p:nvPr/>
        </p:nvSpPr>
        <p:spPr>
          <a:xfrm>
            <a:off x="3662813" y="3208188"/>
            <a:ext cx="1578300" cy="27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endParaRPr b="1" sz="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7" name="Google Shape;567;p54"/>
          <p:cNvSpPr txBox="1"/>
          <p:nvPr/>
        </p:nvSpPr>
        <p:spPr>
          <a:xfrm>
            <a:off x="3662825" y="2622850"/>
            <a:ext cx="1578300" cy="27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endParaRPr b="1" sz="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8" name="Google Shape;568;p54"/>
          <p:cNvSpPr txBox="1"/>
          <p:nvPr/>
        </p:nvSpPr>
        <p:spPr>
          <a:xfrm>
            <a:off x="3571700" y="4128275"/>
            <a:ext cx="21090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Figure 2: The prediction acc</a:t>
            </a: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uracy </a:t>
            </a:r>
            <a:r>
              <a:rPr b="1"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within given months </a:t>
            </a:r>
            <a:endParaRPr b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9" name="Google Shape;569;p54"/>
          <p:cNvSpPr txBox="1"/>
          <p:nvPr/>
        </p:nvSpPr>
        <p:spPr>
          <a:xfrm>
            <a:off x="5680700" y="850050"/>
            <a:ext cx="2914800" cy="30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Usage:</a:t>
            </a:r>
            <a:endParaRPr b="1"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HH Account and fill in as much detail as possible.   Our model handles the rest.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most predictive features on if a candidate is hired are: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●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Education level (4 year college and above)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●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Military rank (the higher the better)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●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White ethnicity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●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Spouse is Employed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●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Male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0" name="Google Shape;570;p54"/>
          <p:cNvSpPr txBox="1"/>
          <p:nvPr/>
        </p:nvSpPr>
        <p:spPr>
          <a:xfrm>
            <a:off x="440725" y="1931438"/>
            <a:ext cx="3180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Figure 1: Distribution of Hiring Time in Months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1" name="Google Shape;571;p54"/>
          <p:cNvPicPr preferRelativeResize="0"/>
          <p:nvPr/>
        </p:nvPicPr>
        <p:blipFill rotWithShape="1">
          <a:blip r:embed="rId3">
            <a:alphaModFix/>
          </a:blip>
          <a:srcRect b="0" l="5992" r="-2638" t="4333"/>
          <a:stretch/>
        </p:blipFill>
        <p:spPr>
          <a:xfrm>
            <a:off x="700825" y="2295825"/>
            <a:ext cx="2880854" cy="2280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2" name="Google Shape;572;p54"/>
          <p:cNvCxnSpPr/>
          <p:nvPr/>
        </p:nvCxnSpPr>
        <p:spPr>
          <a:xfrm flipH="1">
            <a:off x="2007900" y="3393350"/>
            <a:ext cx="266700" cy="326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3" name="Google Shape;573;p54"/>
          <p:cNvSpPr txBox="1"/>
          <p:nvPr/>
        </p:nvSpPr>
        <p:spPr>
          <a:xfrm>
            <a:off x="2068875" y="2736063"/>
            <a:ext cx="1154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21.8% spent over a year looking for jobs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5"/>
          <p:cNvSpPr txBox="1"/>
          <p:nvPr>
            <p:ph type="title"/>
          </p:nvPr>
        </p:nvSpPr>
        <p:spPr>
          <a:xfrm>
            <a:off x="381000" y="133350"/>
            <a:ext cx="7086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5FF"/>
              </a:buClr>
              <a:buSzPts val="3000"/>
              <a:buFont typeface="Century Gothic"/>
              <a:buNone/>
            </a:pPr>
            <a:r>
              <a:rPr lang="en"/>
              <a:t>Client Services</a:t>
            </a:r>
            <a:endParaRPr/>
          </a:p>
        </p:txBody>
      </p:sp>
      <p:sp>
        <p:nvSpPr>
          <p:cNvPr id="580" name="Google Shape;580;p55"/>
          <p:cNvSpPr txBox="1"/>
          <p:nvPr>
            <p:ph idx="12" type="sldNum"/>
          </p:nvPr>
        </p:nvSpPr>
        <p:spPr>
          <a:xfrm>
            <a:off x="381000" y="4736783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1" name="Google Shape;581;p55"/>
          <p:cNvSpPr txBox="1"/>
          <p:nvPr/>
        </p:nvSpPr>
        <p:spPr>
          <a:xfrm>
            <a:off x="156050" y="749950"/>
            <a:ext cx="48342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 person is more likely to find a job if he or she uses Linkedin as preferred contact methods.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Among all the services in HH, virtual workshop is the most helpful ones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2" name="Google Shape;58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250" y="834850"/>
            <a:ext cx="3823725" cy="339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3" name="Google Shape;583;p55"/>
          <p:cNvCxnSpPr/>
          <p:nvPr/>
        </p:nvCxnSpPr>
        <p:spPr>
          <a:xfrm>
            <a:off x="8248650" y="2915750"/>
            <a:ext cx="333300" cy="656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" name="Google Shape;584;p55"/>
          <p:cNvSpPr txBox="1"/>
          <p:nvPr/>
        </p:nvSpPr>
        <p:spPr>
          <a:xfrm>
            <a:off x="4990325" y="4228425"/>
            <a:ext cx="38238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Figure 4: The boxplots on time to get hired vs whether the client participates in a services 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5" name="Google Shape;585;p55"/>
          <p:cNvSpPr txBox="1"/>
          <p:nvPr/>
        </p:nvSpPr>
        <p:spPr>
          <a:xfrm>
            <a:off x="3736300" y="2291788"/>
            <a:ext cx="11838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The most popular method of contact is Telephone.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Among all LinkedIn users, 49% were hired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Need more workshops to encourage LinkedIn usage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6" name="Google Shape;586;p55"/>
          <p:cNvSpPr txBox="1"/>
          <p:nvPr/>
        </p:nvSpPr>
        <p:spPr>
          <a:xfrm>
            <a:off x="615525" y="1883650"/>
            <a:ext cx="3823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Figure 3: </a:t>
            </a: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% hired among each Preferred Contact Method</a:t>
            </a:r>
            <a:endParaRPr b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7" name="Google Shape;587;p55"/>
          <p:cNvPicPr preferRelativeResize="0"/>
          <p:nvPr/>
        </p:nvPicPr>
        <p:blipFill rotWithShape="1">
          <a:blip r:embed="rId4">
            <a:alphaModFix/>
          </a:blip>
          <a:srcRect b="0" l="0" r="0" t="7885"/>
          <a:stretch/>
        </p:blipFill>
        <p:spPr>
          <a:xfrm>
            <a:off x="762000" y="2173938"/>
            <a:ext cx="2904150" cy="2499262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5"/>
          <p:cNvSpPr txBox="1"/>
          <p:nvPr/>
        </p:nvSpPr>
        <p:spPr>
          <a:xfrm>
            <a:off x="1054425" y="2467300"/>
            <a:ext cx="381000" cy="1964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endParaRPr b="1" sz="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00" y="817035"/>
            <a:ext cx="4135800" cy="3308632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56"/>
          <p:cNvSpPr txBox="1"/>
          <p:nvPr>
            <p:ph type="title"/>
          </p:nvPr>
        </p:nvSpPr>
        <p:spPr>
          <a:xfrm>
            <a:off x="381000" y="133350"/>
            <a:ext cx="7086600" cy="71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Services</a:t>
            </a:r>
            <a:endParaRPr/>
          </a:p>
        </p:txBody>
      </p:sp>
      <p:sp>
        <p:nvSpPr>
          <p:cNvPr id="595" name="Google Shape;595;p56"/>
          <p:cNvSpPr txBox="1"/>
          <p:nvPr>
            <p:ph idx="1" type="body"/>
          </p:nvPr>
        </p:nvSpPr>
        <p:spPr>
          <a:xfrm>
            <a:off x="1836975" y="992650"/>
            <a:ext cx="2806200" cy="48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Clients who spend longer in the military register quicker after separation</a:t>
            </a:r>
            <a:endParaRPr sz="1000"/>
          </a:p>
        </p:txBody>
      </p:sp>
      <p:sp>
        <p:nvSpPr>
          <p:cNvPr id="596" name="Google Shape;596;p56"/>
          <p:cNvSpPr txBox="1"/>
          <p:nvPr/>
        </p:nvSpPr>
        <p:spPr>
          <a:xfrm>
            <a:off x="382800" y="4245038"/>
            <a:ext cx="4207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Figure 5 (top): Avg time to register vs length of military service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Figure 6 (bot): Registration rate of HH services in different states*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97" name="Google Shape;597;p56"/>
          <p:cNvCxnSpPr/>
          <p:nvPr/>
        </p:nvCxnSpPr>
        <p:spPr>
          <a:xfrm rot="10800000">
            <a:off x="2877394" y="3779371"/>
            <a:ext cx="326100" cy="21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98" name="Google Shape;598;p56"/>
          <p:cNvPicPr preferRelativeResize="0"/>
          <p:nvPr/>
        </p:nvPicPr>
        <p:blipFill rotWithShape="1">
          <a:blip r:embed="rId4">
            <a:alphaModFix/>
          </a:blip>
          <a:srcRect b="0" l="0" r="2267" t="-2103"/>
          <a:stretch/>
        </p:blipFill>
        <p:spPr>
          <a:xfrm>
            <a:off x="4898625" y="1569525"/>
            <a:ext cx="4016775" cy="292887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56"/>
          <p:cNvSpPr txBox="1"/>
          <p:nvPr/>
        </p:nvSpPr>
        <p:spPr>
          <a:xfrm>
            <a:off x="6707083" y="3764237"/>
            <a:ext cx="287700" cy="24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endParaRPr b="1" sz="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0" name="Google Shape;600;p56"/>
          <p:cNvSpPr txBox="1"/>
          <p:nvPr/>
        </p:nvSpPr>
        <p:spPr>
          <a:xfrm>
            <a:off x="5600941" y="2117133"/>
            <a:ext cx="287700" cy="20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endParaRPr b="1" sz="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1" name="Google Shape;601;p56"/>
          <p:cNvSpPr txBox="1"/>
          <p:nvPr/>
        </p:nvSpPr>
        <p:spPr>
          <a:xfrm>
            <a:off x="7072761" y="2202642"/>
            <a:ext cx="287700" cy="20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endParaRPr b="1" sz="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2" name="Google Shape;602;p56"/>
          <p:cNvSpPr txBox="1"/>
          <p:nvPr/>
        </p:nvSpPr>
        <p:spPr>
          <a:xfrm>
            <a:off x="4762912" y="4423550"/>
            <a:ext cx="41358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Figure 7: Avg time to register HH service</a:t>
            </a: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vs demographic profiles 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3" name="Google Shape;603;p56"/>
          <p:cNvSpPr txBox="1"/>
          <p:nvPr/>
        </p:nvSpPr>
        <p:spPr>
          <a:xfrm>
            <a:off x="4515725" y="806000"/>
            <a:ext cx="45180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●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vg time to register: Male : Dr. Male = 1 : 3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Century Gothic"/>
              <a:buChar char="●"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African American and white females need the most time to register</a:t>
            </a:r>
            <a:endParaRPr/>
          </a:p>
        </p:txBody>
      </p:sp>
      <p:sp>
        <p:nvSpPr>
          <p:cNvPr id="604" name="Google Shape;604;p56"/>
          <p:cNvSpPr txBox="1"/>
          <p:nvPr/>
        </p:nvSpPr>
        <p:spPr>
          <a:xfrm>
            <a:off x="364600" y="4697025"/>
            <a:ext cx="3590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</a:rPr>
              <a:t>*</a:t>
            </a:r>
            <a:r>
              <a:rPr lang="en" sz="800">
                <a:solidFill>
                  <a:srgbClr val="666666"/>
                </a:solidFill>
              </a:rPr>
              <a:t>https://www.va.gov/vetdata/veteran_population.asp</a:t>
            </a:r>
            <a:endParaRPr sz="800">
              <a:solidFill>
                <a:srgbClr val="666666"/>
              </a:solidFill>
            </a:endParaRPr>
          </a:p>
        </p:txBody>
      </p:sp>
      <p:cxnSp>
        <p:nvCxnSpPr>
          <p:cNvPr id="605" name="Google Shape;605;p56"/>
          <p:cNvCxnSpPr/>
          <p:nvPr/>
        </p:nvCxnSpPr>
        <p:spPr>
          <a:xfrm flipH="1">
            <a:off x="8266175" y="2102300"/>
            <a:ext cx="255300" cy="10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56"/>
          <p:cNvCxnSpPr>
            <a:stCxn id="595" idx="1"/>
          </p:cNvCxnSpPr>
          <p:nvPr/>
        </p:nvCxnSpPr>
        <p:spPr>
          <a:xfrm flipH="1">
            <a:off x="1383975" y="1235500"/>
            <a:ext cx="453000" cy="42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7"/>
          <p:cNvSpPr txBox="1"/>
          <p:nvPr>
            <p:ph type="title"/>
          </p:nvPr>
        </p:nvSpPr>
        <p:spPr>
          <a:xfrm>
            <a:off x="381000" y="133350"/>
            <a:ext cx="7086600" cy="71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Program (Effectiveness)</a:t>
            </a:r>
            <a:endParaRPr/>
          </a:p>
        </p:txBody>
      </p:sp>
      <p:sp>
        <p:nvSpPr>
          <p:cNvPr id="612" name="Google Shape;612;p57"/>
          <p:cNvSpPr txBox="1"/>
          <p:nvPr>
            <p:ph idx="1" type="body"/>
          </p:nvPr>
        </p:nvSpPr>
        <p:spPr>
          <a:xfrm>
            <a:off x="153075" y="755200"/>
            <a:ext cx="7869600" cy="35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Volunteer program manages to benefit clients by </a:t>
            </a:r>
            <a:r>
              <a:rPr b="1" lang="en" sz="1400"/>
              <a:t>improving their salary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13" name="Google Shape;613;p57"/>
          <p:cNvSpPr txBox="1"/>
          <p:nvPr/>
        </p:nvSpPr>
        <p:spPr>
          <a:xfrm>
            <a:off x="6931875" y="1992825"/>
            <a:ext cx="4887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614" name="Google Shape;614;p57"/>
          <p:cNvGrpSpPr/>
          <p:nvPr/>
        </p:nvGrpSpPr>
        <p:grpSpPr>
          <a:xfrm>
            <a:off x="786500" y="1017100"/>
            <a:ext cx="7570997" cy="3257001"/>
            <a:chOff x="786500" y="1017100"/>
            <a:chExt cx="7570997" cy="3257001"/>
          </a:xfrm>
        </p:grpSpPr>
        <p:pic>
          <p:nvPicPr>
            <p:cNvPr id="615" name="Google Shape;615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500" y="1017100"/>
              <a:ext cx="7570997" cy="32570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6" name="Google Shape;616;p57"/>
            <p:cNvCxnSpPr/>
            <p:nvPr/>
          </p:nvCxnSpPr>
          <p:spPr>
            <a:xfrm flipH="1">
              <a:off x="3347700" y="4057750"/>
              <a:ext cx="929400" cy="7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7" name="Google Shape;617;p57"/>
            <p:cNvSpPr txBox="1"/>
            <p:nvPr/>
          </p:nvSpPr>
          <p:spPr>
            <a:xfrm>
              <a:off x="3055500" y="3638475"/>
              <a:ext cx="30330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entury Gothic"/>
                  <a:ea typeface="Century Gothic"/>
                  <a:cs typeface="Century Gothic"/>
                  <a:sym typeface="Century Gothic"/>
                </a:rPr>
                <a:t>Average Salary for service users: </a:t>
              </a:r>
              <a:r>
                <a:rPr b="1" lang="en" sz="1100">
                  <a:latin typeface="Century Gothic"/>
                  <a:ea typeface="Century Gothic"/>
                  <a:cs typeface="Century Gothic"/>
                  <a:sym typeface="Century Gothic"/>
                </a:rPr>
                <a:t>$48,000</a:t>
              </a:r>
              <a:endParaRPr b="1" sz="1100"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entury Gothic"/>
                  <a:ea typeface="Century Gothic"/>
                  <a:cs typeface="Century Gothic"/>
                  <a:sym typeface="Century Gothic"/>
                </a:rPr>
                <a:t>Median Job Search Time: </a:t>
              </a:r>
              <a:r>
                <a:rPr b="1" lang="en" sz="1100">
                  <a:latin typeface="Century Gothic"/>
                  <a:ea typeface="Century Gothic"/>
                  <a:cs typeface="Century Gothic"/>
                  <a:sym typeface="Century Gothic"/>
                </a:rPr>
                <a:t>277 days</a:t>
              </a:r>
              <a:r>
                <a:rPr lang="en" sz="1100"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sz="11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18" name="Google Shape;618;p57"/>
            <p:cNvCxnSpPr/>
            <p:nvPr/>
          </p:nvCxnSpPr>
          <p:spPr>
            <a:xfrm>
              <a:off x="2611675" y="3450475"/>
              <a:ext cx="257700" cy="63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9" name="Google Shape;619;p57"/>
            <p:cNvSpPr txBox="1"/>
            <p:nvPr/>
          </p:nvSpPr>
          <p:spPr>
            <a:xfrm>
              <a:off x="1433925" y="3038950"/>
              <a:ext cx="33585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entury Gothic"/>
                  <a:ea typeface="Century Gothic"/>
                  <a:cs typeface="Century Gothic"/>
                  <a:sym typeface="Century Gothic"/>
                </a:rPr>
                <a:t>Average Salary for non-users: </a:t>
              </a:r>
              <a:r>
                <a:rPr b="1" lang="en" sz="1100">
                  <a:latin typeface="Century Gothic"/>
                  <a:ea typeface="Century Gothic"/>
                  <a:cs typeface="Century Gothic"/>
                  <a:sym typeface="Century Gothic"/>
                </a:rPr>
                <a:t>$40,000</a:t>
              </a:r>
              <a:endParaRPr b="1" sz="1100"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entury Gothic"/>
                  <a:ea typeface="Century Gothic"/>
                  <a:cs typeface="Century Gothic"/>
                  <a:sym typeface="Century Gothic"/>
                </a:rPr>
                <a:t>Median Job Search Time: </a:t>
              </a:r>
              <a:r>
                <a:rPr b="1" lang="en" sz="1100">
                  <a:latin typeface="Century Gothic"/>
                  <a:ea typeface="Century Gothic"/>
                  <a:cs typeface="Century Gothic"/>
                  <a:sym typeface="Century Gothic"/>
                </a:rPr>
                <a:t>238 days</a:t>
              </a:r>
              <a:endParaRPr b="1" sz="11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0" name="Google Shape;620;p57"/>
            <p:cNvSpPr/>
            <p:nvPr/>
          </p:nvSpPr>
          <p:spPr>
            <a:xfrm rot="-3271676">
              <a:off x="4614153" y="751248"/>
              <a:ext cx="639490" cy="4104601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57"/>
          <p:cNvSpPr txBox="1"/>
          <p:nvPr/>
        </p:nvSpPr>
        <p:spPr>
          <a:xfrm>
            <a:off x="6790600" y="2642650"/>
            <a:ext cx="1728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users are more likely to earn high salary.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2" name="Google Shape;622;p57"/>
          <p:cNvSpPr txBox="1"/>
          <p:nvPr/>
        </p:nvSpPr>
        <p:spPr>
          <a:xfrm>
            <a:off x="1323500" y="4757050"/>
            <a:ext cx="1885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3" name="Google Shape;623;p57"/>
          <p:cNvSpPr txBox="1"/>
          <p:nvPr/>
        </p:nvSpPr>
        <p:spPr>
          <a:xfrm>
            <a:off x="2338800" y="4336775"/>
            <a:ext cx="29472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Figure 8: Salary Distribution of Program Users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550" y="1047200"/>
            <a:ext cx="6196526" cy="31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8"/>
          <p:cNvSpPr txBox="1"/>
          <p:nvPr>
            <p:ph type="title"/>
          </p:nvPr>
        </p:nvSpPr>
        <p:spPr>
          <a:xfrm>
            <a:off x="381000" y="133350"/>
            <a:ext cx="7086600" cy="71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 Program (Effectiveness)</a:t>
            </a:r>
            <a:endParaRPr/>
          </a:p>
        </p:txBody>
      </p:sp>
      <p:sp>
        <p:nvSpPr>
          <p:cNvPr id="630" name="Google Shape;630;p58"/>
          <p:cNvSpPr txBox="1"/>
          <p:nvPr>
            <p:ph idx="1" type="body"/>
          </p:nvPr>
        </p:nvSpPr>
        <p:spPr>
          <a:xfrm>
            <a:off x="153075" y="755200"/>
            <a:ext cx="6819900" cy="36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However, most effective service types are not the mostly used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31" name="Google Shape;631;p58"/>
          <p:cNvSpPr txBox="1"/>
          <p:nvPr/>
        </p:nvSpPr>
        <p:spPr>
          <a:xfrm>
            <a:off x="1395725" y="2782225"/>
            <a:ext cx="4887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32" name="Google Shape;632;p58"/>
          <p:cNvCxnSpPr>
            <a:stCxn id="633" idx="3"/>
          </p:cNvCxnSpPr>
          <p:nvPr/>
        </p:nvCxnSpPr>
        <p:spPr>
          <a:xfrm>
            <a:off x="3418878" y="3427286"/>
            <a:ext cx="1594200" cy="685800"/>
          </a:xfrm>
          <a:prstGeom prst="straightConnector1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58"/>
          <p:cNvCxnSpPr>
            <a:stCxn id="635" idx="3"/>
          </p:cNvCxnSpPr>
          <p:nvPr/>
        </p:nvCxnSpPr>
        <p:spPr>
          <a:xfrm>
            <a:off x="3134950" y="3184325"/>
            <a:ext cx="3810600" cy="919500"/>
          </a:xfrm>
          <a:prstGeom prst="straightConnector1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58"/>
          <p:cNvCxnSpPr>
            <a:stCxn id="637" idx="3"/>
          </p:cNvCxnSpPr>
          <p:nvPr/>
        </p:nvCxnSpPr>
        <p:spPr>
          <a:xfrm>
            <a:off x="3418878" y="3701498"/>
            <a:ext cx="2808900" cy="429900"/>
          </a:xfrm>
          <a:prstGeom prst="straightConnector1">
            <a:avLst/>
          </a:prstGeom>
          <a:noFill/>
          <a:ln cap="flat" cmpd="sng" w="9525">
            <a:solidFill>
              <a:srgbClr val="134F5C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38" name="Google Shape;638;p58"/>
          <p:cNvGrpSpPr/>
          <p:nvPr/>
        </p:nvGrpSpPr>
        <p:grpSpPr>
          <a:xfrm>
            <a:off x="766709" y="1401533"/>
            <a:ext cx="2523340" cy="1094978"/>
            <a:chOff x="251875" y="3040475"/>
            <a:chExt cx="1885200" cy="931263"/>
          </a:xfrm>
        </p:grpSpPr>
        <p:sp>
          <p:nvSpPr>
            <p:cNvPr id="639" name="Google Shape;639;p58"/>
            <p:cNvSpPr txBox="1"/>
            <p:nvPr/>
          </p:nvSpPr>
          <p:spPr>
            <a:xfrm>
              <a:off x="251875" y="3745238"/>
              <a:ext cx="18852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Century Gothic"/>
                  <a:ea typeface="Century Gothic"/>
                  <a:cs typeface="Century Gothic"/>
                  <a:sym typeface="Century Gothic"/>
                </a:rPr>
                <a:t>221 Days (Resume Feedback)</a:t>
              </a:r>
              <a:endParaRPr b="1" sz="10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0" name="Google Shape;640;p58"/>
            <p:cNvSpPr txBox="1"/>
            <p:nvPr/>
          </p:nvSpPr>
          <p:spPr>
            <a:xfrm>
              <a:off x="251875" y="3249513"/>
              <a:ext cx="18852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203 Days (Job Search Practices)</a:t>
              </a:r>
              <a:endParaRPr b="1" sz="10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1" name="Google Shape;641;p58"/>
            <p:cNvSpPr txBox="1"/>
            <p:nvPr/>
          </p:nvSpPr>
          <p:spPr>
            <a:xfrm>
              <a:off x="251875" y="3498775"/>
              <a:ext cx="18852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Century Gothic"/>
                  <a:ea typeface="Century Gothic"/>
                  <a:cs typeface="Century Gothic"/>
                  <a:sym typeface="Century Gothic"/>
                </a:rPr>
                <a:t>221 Days (LinkedIn Review)</a:t>
              </a:r>
              <a:endParaRPr b="1" sz="10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2" name="Google Shape;642;p58"/>
            <p:cNvSpPr txBox="1"/>
            <p:nvPr/>
          </p:nvSpPr>
          <p:spPr>
            <a:xfrm>
              <a:off x="251875" y="3040475"/>
              <a:ext cx="1370100" cy="1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entury Gothic"/>
                  <a:ea typeface="Century Gothic"/>
                  <a:cs typeface="Century Gothic"/>
                  <a:sym typeface="Century Gothic"/>
                </a:rPr>
                <a:t>Most Effective</a:t>
              </a:r>
              <a:endParaRPr sz="12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43" name="Google Shape;643;p58"/>
          <p:cNvSpPr txBox="1"/>
          <p:nvPr/>
        </p:nvSpPr>
        <p:spPr>
          <a:xfrm>
            <a:off x="790225" y="2755925"/>
            <a:ext cx="13701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Mostly Used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5" name="Google Shape;635;p58"/>
          <p:cNvSpPr txBox="1"/>
          <p:nvPr/>
        </p:nvSpPr>
        <p:spPr>
          <a:xfrm>
            <a:off x="790150" y="3047225"/>
            <a:ext cx="2344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entury Gothic"/>
                <a:ea typeface="Century Gothic"/>
                <a:cs typeface="Century Gothic"/>
                <a:sym typeface="Century Gothic"/>
              </a:rPr>
              <a:t>38.7%</a:t>
            </a:r>
            <a:r>
              <a:rPr b="1" lang="en" sz="1000">
                <a:latin typeface="Century Gothic"/>
                <a:ea typeface="Century Gothic"/>
                <a:cs typeface="Century Gothic"/>
                <a:sym typeface="Century Gothic"/>
              </a:rPr>
              <a:t> (Mock Interview)</a:t>
            </a:r>
            <a:endParaRPr b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3" name="Google Shape;633;p58"/>
          <p:cNvSpPr txBox="1"/>
          <p:nvPr/>
        </p:nvSpPr>
        <p:spPr>
          <a:xfrm>
            <a:off x="790278" y="3290186"/>
            <a:ext cx="2628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entury Gothic"/>
                <a:ea typeface="Century Gothic"/>
                <a:cs typeface="Century Gothic"/>
                <a:sym typeface="Century Gothic"/>
              </a:rPr>
              <a:t>33.8% (Industry Specific)</a:t>
            </a:r>
            <a:endParaRPr b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7" name="Google Shape;637;p58"/>
          <p:cNvSpPr txBox="1"/>
          <p:nvPr/>
        </p:nvSpPr>
        <p:spPr>
          <a:xfrm>
            <a:off x="790278" y="3564398"/>
            <a:ext cx="2628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entury Gothic"/>
                <a:ea typeface="Century Gothic"/>
                <a:cs typeface="Century Gothic"/>
                <a:sym typeface="Century Gothic"/>
              </a:rPr>
              <a:t>9.3</a:t>
            </a:r>
            <a:r>
              <a:rPr b="1" lang="en" sz="1000">
                <a:latin typeface="Century Gothic"/>
                <a:ea typeface="Century Gothic"/>
                <a:cs typeface="Century Gothic"/>
                <a:sym typeface="Century Gothic"/>
              </a:rPr>
              <a:t>%   (LinkedIn Review)</a:t>
            </a:r>
            <a:endParaRPr b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44" name="Google Shape;644;p58"/>
          <p:cNvCxnSpPr>
            <a:stCxn id="639" idx="3"/>
          </p:cNvCxnSpPr>
          <p:nvPr/>
        </p:nvCxnSpPr>
        <p:spPr>
          <a:xfrm>
            <a:off x="3290049" y="2363352"/>
            <a:ext cx="4575600" cy="12711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58"/>
          <p:cNvCxnSpPr>
            <a:stCxn id="640" idx="3"/>
          </p:cNvCxnSpPr>
          <p:nvPr/>
        </p:nvCxnSpPr>
        <p:spPr>
          <a:xfrm>
            <a:off x="3290049" y="1780479"/>
            <a:ext cx="2440800" cy="1835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58"/>
          <p:cNvCxnSpPr>
            <a:stCxn id="641" idx="3"/>
          </p:cNvCxnSpPr>
          <p:nvPr/>
        </p:nvCxnSpPr>
        <p:spPr>
          <a:xfrm>
            <a:off x="3290049" y="2073561"/>
            <a:ext cx="3177000" cy="1551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" name="Google Shape;647;p58"/>
          <p:cNvSpPr txBox="1"/>
          <p:nvPr/>
        </p:nvSpPr>
        <p:spPr>
          <a:xfrm>
            <a:off x="1323500" y="4757050"/>
            <a:ext cx="18852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8" name="Google Shape;648;p58"/>
          <p:cNvSpPr txBox="1"/>
          <p:nvPr/>
        </p:nvSpPr>
        <p:spPr>
          <a:xfrm>
            <a:off x="3789398" y="4411325"/>
            <a:ext cx="35769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Figure 9 : </a:t>
            </a: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Job Search Time of Different Request Types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78" y="2180550"/>
            <a:ext cx="3676099" cy="2515101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9"/>
          <p:cNvSpPr txBox="1"/>
          <p:nvPr>
            <p:ph type="title"/>
          </p:nvPr>
        </p:nvSpPr>
        <p:spPr>
          <a:xfrm>
            <a:off x="381000" y="133350"/>
            <a:ext cx="6841200" cy="62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Hire and Multiple Offers</a:t>
            </a:r>
            <a:endParaRPr/>
          </a:p>
        </p:txBody>
      </p:sp>
      <p:sp>
        <p:nvSpPr>
          <p:cNvPr id="655" name="Google Shape;655;p59"/>
          <p:cNvSpPr txBox="1"/>
          <p:nvPr>
            <p:ph idx="1" type="body"/>
          </p:nvPr>
        </p:nvSpPr>
        <p:spPr>
          <a:xfrm>
            <a:off x="153075" y="755200"/>
            <a:ext cx="3976500" cy="141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Relatively lower salary for post-hire request clients</a:t>
            </a:r>
            <a:endParaRPr sz="1400"/>
          </a:p>
          <a:p>
            <a:pPr indent="-317500" lvl="0" marL="4572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post-hire requests to find jobs in </a:t>
            </a:r>
            <a:r>
              <a:rPr b="1" lang="en" sz="1400"/>
              <a:t>different locations/positions.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Beneficial for </a:t>
            </a:r>
            <a:r>
              <a:rPr b="1" lang="en" sz="1400"/>
              <a:t>obtaining multiple offers</a:t>
            </a:r>
            <a:r>
              <a:rPr lang="en" sz="1400"/>
              <a:t>.</a:t>
            </a:r>
            <a:endParaRPr sz="1400"/>
          </a:p>
        </p:txBody>
      </p:sp>
      <p:grpSp>
        <p:nvGrpSpPr>
          <p:cNvPr id="656" name="Google Shape;656;p59"/>
          <p:cNvGrpSpPr/>
          <p:nvPr/>
        </p:nvGrpSpPr>
        <p:grpSpPr>
          <a:xfrm>
            <a:off x="4488830" y="851565"/>
            <a:ext cx="4126158" cy="2441727"/>
            <a:chOff x="4488830" y="851565"/>
            <a:chExt cx="4126158" cy="2441727"/>
          </a:xfrm>
        </p:grpSpPr>
        <p:pic>
          <p:nvPicPr>
            <p:cNvPr id="657" name="Google Shape;657;p5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88830" y="851565"/>
              <a:ext cx="3930829" cy="2441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59"/>
            <p:cNvSpPr txBox="1"/>
            <p:nvPr/>
          </p:nvSpPr>
          <p:spPr>
            <a:xfrm>
              <a:off x="5896075" y="1919083"/>
              <a:ext cx="300871" cy="174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9" name="Google Shape;659;p59"/>
            <p:cNvSpPr/>
            <p:nvPr/>
          </p:nvSpPr>
          <p:spPr>
            <a:xfrm rot="2723320">
              <a:off x="5468570" y="1962052"/>
              <a:ext cx="2381522" cy="502037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9"/>
            <p:cNvSpPr txBox="1"/>
            <p:nvPr/>
          </p:nvSpPr>
          <p:spPr>
            <a:xfrm>
              <a:off x="7262326" y="1783052"/>
              <a:ext cx="1352661" cy="370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Clients who submit post-hire requests have relatively lower salary.</a:t>
              </a:r>
              <a:endParaRPr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61" name="Google Shape;661;p59"/>
            <p:cNvCxnSpPr/>
            <p:nvPr/>
          </p:nvCxnSpPr>
          <p:spPr>
            <a:xfrm flipH="1">
              <a:off x="6058457" y="1150547"/>
              <a:ext cx="260643" cy="282843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2" name="Google Shape;662;p59"/>
            <p:cNvSpPr txBox="1"/>
            <p:nvPr/>
          </p:nvSpPr>
          <p:spPr>
            <a:xfrm>
              <a:off x="6319100" y="996337"/>
              <a:ext cx="1467199" cy="370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Salary distribution of all volunteer requests: </a:t>
              </a:r>
              <a:r>
                <a:rPr b="1" lang="en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More with Higher Salary</a:t>
              </a:r>
              <a:endParaRPr b="1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63" name="Google Shape;663;p59"/>
            <p:cNvCxnSpPr>
              <a:stCxn id="664" idx="0"/>
            </p:cNvCxnSpPr>
            <p:nvPr/>
          </p:nvCxnSpPr>
          <p:spPr>
            <a:xfrm rot="10800000">
              <a:off x="5182297" y="1534547"/>
              <a:ext cx="403200" cy="1044600"/>
            </a:xfrm>
            <a:prstGeom prst="straightConnector1">
              <a:avLst/>
            </a:prstGeom>
            <a:noFill/>
            <a:ln cap="flat" cmpd="sng" w="9525">
              <a:solidFill>
                <a:srgbClr val="45818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4" name="Google Shape;664;p59"/>
            <p:cNvSpPr txBox="1"/>
            <p:nvPr/>
          </p:nvSpPr>
          <p:spPr>
            <a:xfrm>
              <a:off x="4851897" y="2579147"/>
              <a:ext cx="1467199" cy="370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Salary distribution of post-hire requests: </a:t>
              </a:r>
              <a:endParaRPr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More with </a:t>
              </a:r>
              <a:r>
                <a:rPr b="1" lang="en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Lower </a:t>
              </a:r>
              <a:r>
                <a:rPr b="1" lang="en" sz="8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Salary</a:t>
              </a:r>
              <a:endParaRPr b="1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65" name="Google Shape;665;p59"/>
          <p:cNvGrpSpPr/>
          <p:nvPr/>
        </p:nvGrpSpPr>
        <p:grpSpPr>
          <a:xfrm>
            <a:off x="1332575" y="2935250"/>
            <a:ext cx="3027200" cy="1644150"/>
            <a:chOff x="6044900" y="2436150"/>
            <a:chExt cx="3027200" cy="1644150"/>
          </a:xfrm>
        </p:grpSpPr>
        <p:sp>
          <p:nvSpPr>
            <p:cNvPr id="666" name="Google Shape;666;p59"/>
            <p:cNvSpPr txBox="1"/>
            <p:nvPr/>
          </p:nvSpPr>
          <p:spPr>
            <a:xfrm>
              <a:off x="7561600" y="3291425"/>
              <a:ext cx="1370100" cy="1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entury Gothic"/>
                  <a:ea typeface="Century Gothic"/>
                  <a:cs typeface="Century Gothic"/>
                  <a:sym typeface="Century Gothic"/>
                </a:rPr>
                <a:t>Mostly Used</a:t>
              </a:r>
              <a:endParaRPr sz="12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7" name="Google Shape;667;p59"/>
            <p:cNvSpPr txBox="1"/>
            <p:nvPr/>
          </p:nvSpPr>
          <p:spPr>
            <a:xfrm>
              <a:off x="7561600" y="3532375"/>
              <a:ext cx="13701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Century Gothic"/>
                  <a:ea typeface="Century Gothic"/>
                  <a:cs typeface="Century Gothic"/>
                  <a:sym typeface="Century Gothic"/>
                </a:rPr>
                <a:t>45.6</a:t>
              </a:r>
              <a:r>
                <a:rPr b="1" lang="en" sz="800">
                  <a:latin typeface="Century Gothic"/>
                  <a:ea typeface="Century Gothic"/>
                  <a:cs typeface="Century Gothic"/>
                  <a:sym typeface="Century Gothic"/>
                </a:rPr>
                <a:t>% (Mock Interview)</a:t>
              </a:r>
              <a:endParaRPr b="1" sz="8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8" name="Google Shape;668;p59"/>
            <p:cNvSpPr txBox="1"/>
            <p:nvPr/>
          </p:nvSpPr>
          <p:spPr>
            <a:xfrm>
              <a:off x="7561600" y="3689800"/>
              <a:ext cx="15105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Century Gothic"/>
                  <a:ea typeface="Century Gothic"/>
                  <a:cs typeface="Century Gothic"/>
                  <a:sym typeface="Century Gothic"/>
                </a:rPr>
                <a:t>41.9% (</a:t>
              </a:r>
              <a:r>
                <a:rPr b="1" lang="en" sz="800">
                  <a:latin typeface="Century Gothic"/>
                  <a:ea typeface="Century Gothic"/>
                  <a:cs typeface="Century Gothic"/>
                  <a:sym typeface="Century Gothic"/>
                </a:rPr>
                <a:t>Industry Specific</a:t>
              </a:r>
              <a:r>
                <a:rPr b="1" lang="en" sz="800">
                  <a:latin typeface="Century Gothic"/>
                  <a:ea typeface="Century Gothic"/>
                  <a:cs typeface="Century Gothic"/>
                  <a:sym typeface="Century Gothic"/>
                </a:rPr>
                <a:t>)</a:t>
              </a:r>
              <a:endParaRPr b="1" sz="8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9" name="Google Shape;669;p59"/>
            <p:cNvSpPr txBox="1"/>
            <p:nvPr/>
          </p:nvSpPr>
          <p:spPr>
            <a:xfrm>
              <a:off x="7561600" y="3853800"/>
              <a:ext cx="1510500" cy="2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r>
                <a:rPr b="1" lang="en" sz="800">
                  <a:latin typeface="Century Gothic"/>
                  <a:ea typeface="Century Gothic"/>
                  <a:cs typeface="Century Gothic"/>
                  <a:sym typeface="Century Gothic"/>
                </a:rPr>
                <a:t>.1%   (Job Search Prac)</a:t>
              </a:r>
              <a:endParaRPr b="1" sz="8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670" name="Google Shape;670;p59"/>
            <p:cNvCxnSpPr/>
            <p:nvPr/>
          </p:nvCxnSpPr>
          <p:spPr>
            <a:xfrm rot="10800000">
              <a:off x="6311900" y="2436150"/>
              <a:ext cx="1315200" cy="125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1" name="Google Shape;671;p59"/>
            <p:cNvCxnSpPr/>
            <p:nvPr/>
          </p:nvCxnSpPr>
          <p:spPr>
            <a:xfrm rot="10800000">
              <a:off x="7277950" y="3632225"/>
              <a:ext cx="369300" cy="23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2" name="Google Shape;672;p59"/>
            <p:cNvCxnSpPr/>
            <p:nvPr/>
          </p:nvCxnSpPr>
          <p:spPr>
            <a:xfrm rot="10800000">
              <a:off x="6044900" y="3687600"/>
              <a:ext cx="1562100" cy="33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673" name="Google Shape;673;p59"/>
          <p:cNvGraphicFramePr/>
          <p:nvPr/>
        </p:nvGraphicFramePr>
        <p:xfrm>
          <a:off x="5077863" y="3691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{3142691F-C1FE-450B-BD0E-D26873F17222}</a:tableStyleId>
              </a:tblPr>
              <a:tblGrid>
                <a:gridCol w="1203025"/>
                <a:gridCol w="881075"/>
                <a:gridCol w="999875"/>
              </a:tblGrid>
              <a:tr h="27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Multiple Offer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 Multiple Offer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7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Volunteer User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6726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7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Non Volunteer User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23604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74" name="Google Shape;67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8600" y="3428675"/>
            <a:ext cx="4930002" cy="1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9"/>
          <p:cNvSpPr txBox="1"/>
          <p:nvPr/>
        </p:nvSpPr>
        <p:spPr>
          <a:xfrm>
            <a:off x="337325" y="4671388"/>
            <a:ext cx="42075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Figure 10 : </a:t>
            </a: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Distribution of Post-Hire Request Types 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6" name="Google Shape;676;p59"/>
          <p:cNvSpPr txBox="1"/>
          <p:nvPr/>
        </p:nvSpPr>
        <p:spPr>
          <a:xfrm>
            <a:off x="3519975" y="4630303"/>
            <a:ext cx="4207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Figure 11 (Top): </a:t>
            </a:r>
            <a:r>
              <a:rPr lang="en" sz="900">
                <a:latin typeface="Century Gothic"/>
                <a:ea typeface="Century Gothic"/>
                <a:cs typeface="Century Gothic"/>
                <a:sym typeface="Century Gothic"/>
              </a:rPr>
              <a:t>Salary of Post-Hire Request Users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entury Gothic"/>
                <a:ea typeface="Century Gothic"/>
                <a:cs typeface="Century Gothic"/>
                <a:sym typeface="Century Gothic"/>
              </a:rPr>
              <a:t>Figure 12 (Bottom): Chi-Square Analysis of Multiple Offer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0"/>
          <p:cNvSpPr txBox="1"/>
          <p:nvPr>
            <p:ph type="title"/>
          </p:nvPr>
        </p:nvSpPr>
        <p:spPr>
          <a:xfrm>
            <a:off x="156050" y="133350"/>
            <a:ext cx="7086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5FF"/>
              </a:buClr>
              <a:buSzPts val="3000"/>
              <a:buFont typeface="Century Gothic"/>
              <a:buNone/>
            </a:pPr>
            <a:r>
              <a:rPr lang="en"/>
              <a:t>Serving Spouse Program</a:t>
            </a:r>
            <a:endParaRPr/>
          </a:p>
        </p:txBody>
      </p:sp>
      <p:sp>
        <p:nvSpPr>
          <p:cNvPr id="683" name="Google Shape;683;p60"/>
          <p:cNvSpPr txBox="1"/>
          <p:nvPr>
            <p:ph idx="12" type="sldNum"/>
          </p:nvPr>
        </p:nvSpPr>
        <p:spPr>
          <a:xfrm>
            <a:off x="381000" y="4736783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4" name="Google Shape;6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50" y="3875001"/>
            <a:ext cx="2069451" cy="8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850" y="3837456"/>
            <a:ext cx="2198851" cy="824195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0"/>
          <p:cNvSpPr txBox="1"/>
          <p:nvPr/>
        </p:nvSpPr>
        <p:spPr>
          <a:xfrm>
            <a:off x="2525625" y="1070400"/>
            <a:ext cx="40746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Arial"/>
              <a:buNone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spouses, a higher education level indicates strictly a lower black rate. (Veterans differ from spouses by having a high black rate for veterans with Doctorate degrees.)</a:t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5556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Arial"/>
              <a:buNone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suggest focussing more on the spouses who only graduated High School to complete the assessment, instead of turning black (out before assessment).</a:t>
            </a:r>
            <a:endParaRPr/>
          </a:p>
        </p:txBody>
      </p:sp>
      <p:pic>
        <p:nvPicPr>
          <p:cNvPr id="687" name="Google Shape;687;p60"/>
          <p:cNvPicPr preferRelativeResize="0"/>
          <p:nvPr/>
        </p:nvPicPr>
        <p:blipFill rotWithShape="1">
          <a:blip r:embed="rId5">
            <a:alphaModFix/>
          </a:blip>
          <a:srcRect b="6120" l="0" r="0" t="0"/>
          <a:stretch/>
        </p:blipFill>
        <p:spPr>
          <a:xfrm>
            <a:off x="6937875" y="1509775"/>
            <a:ext cx="2031826" cy="23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60"/>
          <p:cNvSpPr/>
          <p:nvPr/>
        </p:nvSpPr>
        <p:spPr>
          <a:xfrm>
            <a:off x="7340221" y="1543905"/>
            <a:ext cx="1469490" cy="710879"/>
          </a:xfrm>
          <a:custGeom>
            <a:rect b="b" l="l" r="r" t="t"/>
            <a:pathLst>
              <a:path extrusionOk="0" h="32276" w="81786">
                <a:moveTo>
                  <a:pt x="0" y="0"/>
                </a:moveTo>
                <a:cubicBezTo>
                  <a:pt x="7877" y="4622"/>
                  <a:pt x="36129" y="22592"/>
                  <a:pt x="47260" y="27733"/>
                </a:cubicBezTo>
                <a:cubicBezTo>
                  <a:pt x="58391" y="32874"/>
                  <a:pt x="61033" y="33110"/>
                  <a:pt x="66787" y="30846"/>
                </a:cubicBezTo>
                <a:cubicBezTo>
                  <a:pt x="72541" y="28582"/>
                  <a:pt x="79286" y="16932"/>
                  <a:pt x="81786" y="14149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689" name="Google Shape;689;p60"/>
          <p:cNvPicPr preferRelativeResize="0"/>
          <p:nvPr/>
        </p:nvPicPr>
        <p:blipFill rotWithShape="1">
          <a:blip r:embed="rId6">
            <a:alphaModFix/>
          </a:blip>
          <a:srcRect b="0" l="0" r="0" t="10386"/>
          <a:stretch/>
        </p:blipFill>
        <p:spPr>
          <a:xfrm>
            <a:off x="156125" y="749950"/>
            <a:ext cx="2198849" cy="3176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0" name="Google Shape;690;p60"/>
          <p:cNvCxnSpPr/>
          <p:nvPr/>
        </p:nvCxnSpPr>
        <p:spPr>
          <a:xfrm>
            <a:off x="396212" y="863081"/>
            <a:ext cx="1718700" cy="1509900"/>
          </a:xfrm>
          <a:prstGeom prst="curvedConnector3">
            <a:avLst>
              <a:gd fmla="val 38889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60"/>
          <p:cNvSpPr txBox="1"/>
          <p:nvPr/>
        </p:nvSpPr>
        <p:spPr>
          <a:xfrm>
            <a:off x="2114900" y="3731438"/>
            <a:ext cx="11460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Spouses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2" name="Google Shape;692;p60"/>
          <p:cNvSpPr txBox="1"/>
          <p:nvPr/>
        </p:nvSpPr>
        <p:spPr>
          <a:xfrm>
            <a:off x="5852275" y="3748313"/>
            <a:ext cx="15705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Veterans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3" name="Google Shape;693;p60"/>
          <p:cNvSpPr txBox="1"/>
          <p:nvPr/>
        </p:nvSpPr>
        <p:spPr>
          <a:xfrm>
            <a:off x="2581263" y="3391650"/>
            <a:ext cx="39633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Figure 13: (top) Turning-Black Rate across Education Levels</a:t>
            </a:r>
            <a:endParaRPr b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4" name="Google Shape;694;p60"/>
          <p:cNvSpPr txBox="1"/>
          <p:nvPr/>
        </p:nvSpPr>
        <p:spPr>
          <a:xfrm>
            <a:off x="2586275" y="4253400"/>
            <a:ext cx="3823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Figure 14: (bottom) Population in each Education Level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1"/>
          <p:cNvSpPr txBox="1"/>
          <p:nvPr>
            <p:ph idx="12" type="sldNum"/>
          </p:nvPr>
        </p:nvSpPr>
        <p:spPr>
          <a:xfrm>
            <a:off x="381000" y="4736783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1" name="Google Shape;701;p61"/>
          <p:cNvPicPr preferRelativeResize="0"/>
          <p:nvPr/>
        </p:nvPicPr>
        <p:blipFill rotWithShape="1">
          <a:blip r:embed="rId3">
            <a:alphaModFix/>
          </a:blip>
          <a:srcRect b="0" l="0" r="0" t="15103"/>
          <a:stretch/>
        </p:blipFill>
        <p:spPr>
          <a:xfrm>
            <a:off x="156050" y="1520925"/>
            <a:ext cx="3295726" cy="3194626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61"/>
          <p:cNvSpPr txBox="1"/>
          <p:nvPr/>
        </p:nvSpPr>
        <p:spPr>
          <a:xfrm>
            <a:off x="156050" y="749950"/>
            <a:ext cx="4227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Arial"/>
              <a:buNone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Comparing to veterans, spouses are more under-employed; employment is even fewer.</a:t>
            </a:r>
            <a:endParaRPr/>
          </a:p>
        </p:txBody>
      </p:sp>
      <p:cxnSp>
        <p:nvCxnSpPr>
          <p:cNvPr id="703" name="Google Shape;703;p61"/>
          <p:cNvCxnSpPr/>
          <p:nvPr/>
        </p:nvCxnSpPr>
        <p:spPr>
          <a:xfrm flipH="1">
            <a:off x="1760475" y="3640150"/>
            <a:ext cx="240600" cy="3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61"/>
          <p:cNvCxnSpPr/>
          <p:nvPr/>
        </p:nvCxnSpPr>
        <p:spPr>
          <a:xfrm flipH="1">
            <a:off x="1760475" y="2250225"/>
            <a:ext cx="240600" cy="3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05" name="Google Shape;705;p61"/>
          <p:cNvPicPr preferRelativeResize="0"/>
          <p:nvPr/>
        </p:nvPicPr>
        <p:blipFill rotWithShape="1">
          <a:blip r:embed="rId4">
            <a:alphaModFix/>
          </a:blip>
          <a:srcRect b="4619" l="0" r="0" t="5500"/>
          <a:stretch/>
        </p:blipFill>
        <p:spPr>
          <a:xfrm>
            <a:off x="4434350" y="3507924"/>
            <a:ext cx="4548924" cy="12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61"/>
          <p:cNvSpPr txBox="1"/>
          <p:nvPr/>
        </p:nvSpPr>
        <p:spPr>
          <a:xfrm>
            <a:off x="3506413" y="3763900"/>
            <a:ext cx="8733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 Gothic"/>
                <a:ea typeface="Century Gothic"/>
                <a:cs typeface="Century Gothic"/>
                <a:sym typeface="Century Gothic"/>
              </a:rPr>
              <a:t>Spouses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7" name="Google Shape;707;p61"/>
          <p:cNvSpPr txBox="1"/>
          <p:nvPr>
            <p:ph type="title"/>
          </p:nvPr>
        </p:nvSpPr>
        <p:spPr>
          <a:xfrm>
            <a:off x="156050" y="133350"/>
            <a:ext cx="7086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5FF"/>
              </a:buClr>
              <a:buSzPts val="3000"/>
              <a:buFont typeface="Century Gothic"/>
              <a:buNone/>
            </a:pPr>
            <a:r>
              <a:rPr lang="en"/>
              <a:t>Serving Spouse Program</a:t>
            </a:r>
            <a:endParaRPr/>
          </a:p>
        </p:txBody>
      </p:sp>
      <p:pic>
        <p:nvPicPr>
          <p:cNvPr id="708" name="Google Shape;708;p61"/>
          <p:cNvPicPr preferRelativeResize="0"/>
          <p:nvPr/>
        </p:nvPicPr>
        <p:blipFill rotWithShape="1">
          <a:blip r:embed="rId5">
            <a:alphaModFix/>
          </a:blip>
          <a:srcRect b="0" l="0" r="0" t="1739"/>
          <a:stretch/>
        </p:blipFill>
        <p:spPr>
          <a:xfrm>
            <a:off x="6260625" y="749950"/>
            <a:ext cx="2722649" cy="17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61"/>
          <p:cNvSpPr txBox="1"/>
          <p:nvPr/>
        </p:nvSpPr>
        <p:spPr>
          <a:xfrm>
            <a:off x="4307750" y="749950"/>
            <a:ext cx="2181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5659"/>
              </a:buClr>
              <a:buSzPts val="1400"/>
              <a:buFont typeface="Arial"/>
              <a:buNone/>
            </a:pPr>
            <a:r>
              <a:rPr lang="en">
                <a:solidFill>
                  <a:srgbClr val="5556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However, spouses do better after being in the program.</a:t>
            </a:r>
            <a:endParaRPr/>
          </a:p>
        </p:txBody>
      </p:sp>
      <p:pic>
        <p:nvPicPr>
          <p:cNvPr id="710" name="Google Shape;710;p61"/>
          <p:cNvPicPr preferRelativeResize="0"/>
          <p:nvPr/>
        </p:nvPicPr>
        <p:blipFill rotWithShape="1">
          <a:blip r:embed="rId6">
            <a:alphaModFix/>
          </a:blip>
          <a:srcRect b="5060" l="0" r="0" t="5060"/>
          <a:stretch/>
        </p:blipFill>
        <p:spPr>
          <a:xfrm>
            <a:off x="4434363" y="2300275"/>
            <a:ext cx="4518234" cy="120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61"/>
          <p:cNvSpPr txBox="1"/>
          <p:nvPr/>
        </p:nvSpPr>
        <p:spPr>
          <a:xfrm>
            <a:off x="6916022" y="3845559"/>
            <a:ext cx="798600" cy="35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entury Gothic"/>
                <a:ea typeface="Century Gothic"/>
                <a:cs typeface="Century Gothic"/>
                <a:sym typeface="Century Gothic"/>
              </a:rPr>
              <a:t>           </a:t>
            </a:r>
            <a:r>
              <a:rPr b="1" lang="en" sz="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</a:t>
            </a:r>
            <a:endParaRPr b="1" sz="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&gt;</a:t>
            </a:r>
            <a:endParaRPr b="1" sz="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2" name="Google Shape;712;p61"/>
          <p:cNvSpPr txBox="1"/>
          <p:nvPr/>
        </p:nvSpPr>
        <p:spPr>
          <a:xfrm>
            <a:off x="6916022" y="2627994"/>
            <a:ext cx="798600" cy="351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b="1" lang="en" sz="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 b="1" sz="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b="1" lang="en" sz="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</a:t>
            </a:r>
            <a:endParaRPr b="1" sz="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3" name="Google Shape;713;p61"/>
          <p:cNvSpPr txBox="1"/>
          <p:nvPr/>
        </p:nvSpPr>
        <p:spPr>
          <a:xfrm>
            <a:off x="3474475" y="2477769"/>
            <a:ext cx="937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entury Gothic"/>
                <a:ea typeface="Century Gothic"/>
                <a:cs typeface="Century Gothic"/>
                <a:sym typeface="Century Gothic"/>
              </a:rPr>
              <a:t>General Clients (Veterans)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4" name="Google Shape;714;p61"/>
          <p:cNvSpPr txBox="1"/>
          <p:nvPr/>
        </p:nvSpPr>
        <p:spPr>
          <a:xfrm>
            <a:off x="133925" y="1285950"/>
            <a:ext cx="32070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Figure 15: Population across employment status</a:t>
            </a:r>
            <a:endParaRPr b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5" name="Google Shape;715;p61"/>
          <p:cNvSpPr txBox="1"/>
          <p:nvPr/>
        </p:nvSpPr>
        <p:spPr>
          <a:xfrm>
            <a:off x="4434350" y="1918725"/>
            <a:ext cx="1928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Figure 16: employment status turning into color...</a:t>
            </a:r>
            <a:endParaRPr b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6TDPAR012_PPT_Template_16x9_F1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eme1">
  <a:themeElements>
    <a:clrScheme name="Custom 39">
      <a:dk1>
        <a:srgbClr val="6B767D"/>
      </a:dk1>
      <a:lt1>
        <a:srgbClr val="FFFFFF"/>
      </a:lt1>
      <a:dk2>
        <a:srgbClr val="384951"/>
      </a:dk2>
      <a:lt2>
        <a:srgbClr val="E7E6E6"/>
      </a:lt2>
      <a:accent1>
        <a:srgbClr val="F3753F"/>
      </a:accent1>
      <a:accent2>
        <a:srgbClr val="394850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F375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