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notesMasterIdLst>
    <p:notesMasterId r:id="rId35"/>
  </p:notesMasterIdLst>
  <p:sldIdLst>
    <p:sldId id="256" r:id="rId2"/>
    <p:sldId id="270" r:id="rId3"/>
    <p:sldId id="267" r:id="rId4"/>
    <p:sldId id="271" r:id="rId5"/>
    <p:sldId id="264" r:id="rId6"/>
    <p:sldId id="274" r:id="rId7"/>
    <p:sldId id="273" r:id="rId8"/>
    <p:sldId id="275" r:id="rId9"/>
    <p:sldId id="268" r:id="rId10"/>
    <p:sldId id="276" r:id="rId11"/>
    <p:sldId id="280" r:id="rId12"/>
    <p:sldId id="277" r:id="rId13"/>
    <p:sldId id="278" r:id="rId14"/>
    <p:sldId id="279" r:id="rId15"/>
    <p:sldId id="281" r:id="rId16"/>
    <p:sldId id="292" r:id="rId17"/>
    <p:sldId id="293" r:id="rId18"/>
    <p:sldId id="283" r:id="rId19"/>
    <p:sldId id="286" r:id="rId20"/>
    <p:sldId id="287" r:id="rId21"/>
    <p:sldId id="288" r:id="rId22"/>
    <p:sldId id="290" r:id="rId23"/>
    <p:sldId id="291" r:id="rId24"/>
    <p:sldId id="294" r:id="rId25"/>
    <p:sldId id="282" r:id="rId26"/>
    <p:sldId id="295" r:id="rId27"/>
    <p:sldId id="301" r:id="rId28"/>
    <p:sldId id="296" r:id="rId29"/>
    <p:sldId id="297" r:id="rId30"/>
    <p:sldId id="284" r:id="rId31"/>
    <p:sldId id="299" r:id="rId32"/>
    <p:sldId id="298" r:id="rId33"/>
    <p:sldId id="30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ílvia Mourão" initials="SM" lastIdx="1" clrIdx="0">
    <p:extLst>
      <p:ext uri="{19B8F6BF-5375-455C-9EA6-DF929625EA0E}">
        <p15:presenceInfo xmlns:p15="http://schemas.microsoft.com/office/powerpoint/2012/main" userId="0819160ecef23c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008C"/>
    <a:srgbClr val="1F34AB"/>
    <a:srgbClr val="D5ED92"/>
    <a:srgbClr val="5E8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Destaqu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85311" autoAdjust="0"/>
  </p:normalViewPr>
  <p:slideViewPr>
    <p:cSldViewPr snapToGrid="0">
      <p:cViewPr varScale="1">
        <p:scale>
          <a:sx n="109" d="100"/>
          <a:sy n="109" d="100"/>
        </p:scale>
        <p:origin x="30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63D59-0364-4E2A-94ED-700F37FE0CB9}" type="datetimeFigureOut">
              <a:rPr lang="pt-PT" smtClean="0"/>
              <a:t>28/05/2022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5B793-7219-4584-8712-D87DA8E7853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0445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5B793-7219-4584-8712-D87DA8E7853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5473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5B793-7219-4584-8712-D87DA8E78539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132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5B793-7219-4584-8712-D87DA8E78539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425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5B793-7219-4584-8712-D87DA8E78539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8976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5B793-7219-4584-8712-D87DA8E78539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906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5B793-7219-4584-8712-D87DA8E7853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3368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Dado que não temos muitas medidas numéricas, achamos por bem arranjar mais </a:t>
            </a:r>
            <a:r>
              <a:rPr lang="pt-P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datasets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para caracterizar melhor os dados</a:t>
            </a:r>
            <a:endParaRPr lang="pt-PT" sz="1800" dirty="0"/>
          </a:p>
          <a:p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Recolhemos diversos </a:t>
            </a:r>
            <a:r>
              <a:rPr lang="pt-P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datasets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de várias fontes dividindo-se estes em duas categorias: relativos ao festival da Eurovisão e os que permitem caracterizar colunas dos dados recolhidos, nomeadamente informação sobre os países, géneros de música e acontecimentos anuais.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5B793-7219-4584-8712-D87DA8E7853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565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5B793-7219-4584-8712-D87DA8E7853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5762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Dado que não temos muitas medidas numéricas, achamos por bem arranjar mais </a:t>
            </a:r>
            <a:r>
              <a:rPr lang="pt-P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datasets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para caracterizar melhor os dados</a:t>
            </a:r>
            <a:endParaRPr lang="pt-PT" sz="1800" dirty="0"/>
          </a:p>
          <a:p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Recolhemos diversos </a:t>
            </a:r>
            <a:r>
              <a:rPr lang="pt-PT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datasets</a:t>
            </a:r>
            <a:r>
              <a:rPr lang="pt-P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de várias fontes dividindo-se estes em duas categorias: relativos ao festival da Eurovisão e os que permitem caracterizar colunas dos dados recolhidos, nomeadamente informação sobre os países, géneros de música e acontecimentos anuais.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5B793-7219-4584-8712-D87DA8E7853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0622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5B793-7219-4584-8712-D87DA8E7853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9420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5B793-7219-4584-8712-D87DA8E7853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1206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5B793-7219-4584-8712-D87DA8E7853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3654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5B793-7219-4584-8712-D87DA8E78539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4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7170" y="1041400"/>
            <a:ext cx="6640287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7170" y="3521075"/>
            <a:ext cx="664028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ysClr val="windowText" lastClr="0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9008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27169" y="3602718"/>
            <a:ext cx="6640287" cy="1655762"/>
          </a:xfrm>
        </p:spPr>
        <p:txBody>
          <a:bodyPr>
            <a:normAutofit lnSpcReduction="10000"/>
          </a:bodyPr>
          <a:lstStyle/>
          <a:p>
            <a:r>
              <a:rPr lang="pt-PT" dirty="0"/>
              <a:t>IPAI</a:t>
            </a:r>
          </a:p>
          <a:p>
            <a:r>
              <a:rPr lang="pt-PT" dirty="0"/>
              <a:t>Apresentação Parte 1, 2 e 3</a:t>
            </a:r>
          </a:p>
          <a:p>
            <a:r>
              <a:rPr lang="pt-PT" dirty="0"/>
              <a:t>Grupo 9</a:t>
            </a:r>
          </a:p>
          <a:p>
            <a:r>
              <a:rPr lang="pt-PT" dirty="0"/>
              <a:t>Renato Vaz, Sílvia Mourão, Sofia Freire</a:t>
            </a:r>
          </a:p>
          <a:p>
            <a:endParaRPr lang="pt-PT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127169" y="780143"/>
            <a:ext cx="6640287" cy="2387600"/>
          </a:xfrm>
        </p:spPr>
        <p:txBody>
          <a:bodyPr>
            <a:noAutofit/>
          </a:bodyPr>
          <a:lstStyle/>
          <a:p>
            <a:r>
              <a:rPr lang="pt-PT" sz="4400" dirty="0"/>
              <a:t>Análise de Fatores Que Influenciam o Resultado do Festival da Eurovisão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779FE0D-ACEE-C42E-ECA6-2B490E118B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5" y="2256250"/>
            <a:ext cx="11975690" cy="39973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B0E605D-F29C-35BB-5FD7-A323AE93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</p:spPr>
        <p:txBody>
          <a:bodyPr/>
          <a:lstStyle/>
          <a:p>
            <a:r>
              <a:rPr lang="pt-PT" dirty="0"/>
              <a:t>A Viagem dos Dados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E56679-3DC3-2AEC-D545-A45A8A673A48}"/>
              </a:ext>
            </a:extLst>
          </p:cNvPr>
          <p:cNvSpPr/>
          <p:nvPr/>
        </p:nvSpPr>
        <p:spPr>
          <a:xfrm>
            <a:off x="3854245" y="2467897"/>
            <a:ext cx="727588" cy="550606"/>
          </a:xfrm>
          <a:prstGeom prst="rect">
            <a:avLst/>
          </a:prstGeom>
          <a:noFill/>
          <a:ln w="76200" cap="flat" cmpd="sng" algn="ctr">
            <a:solidFill>
              <a:srgbClr val="D9008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52B85-226D-6EF8-FB05-62694F4CC48B}"/>
              </a:ext>
            </a:extLst>
          </p:cNvPr>
          <p:cNvSpPr/>
          <p:nvPr/>
        </p:nvSpPr>
        <p:spPr>
          <a:xfrm>
            <a:off x="4647948" y="2379406"/>
            <a:ext cx="865240" cy="722929"/>
          </a:xfrm>
          <a:prstGeom prst="rect">
            <a:avLst/>
          </a:prstGeom>
          <a:noFill/>
          <a:ln w="76200" cap="flat" cmpd="sng" algn="ctr">
            <a:solidFill>
              <a:srgbClr val="D9008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B24764-ACBA-5B9C-0E7C-6A764813A7BA}"/>
              </a:ext>
            </a:extLst>
          </p:cNvPr>
          <p:cNvSpPr/>
          <p:nvPr/>
        </p:nvSpPr>
        <p:spPr>
          <a:xfrm>
            <a:off x="3785419" y="3726296"/>
            <a:ext cx="865240" cy="634439"/>
          </a:xfrm>
          <a:prstGeom prst="rect">
            <a:avLst/>
          </a:prstGeom>
          <a:noFill/>
          <a:ln w="76200" cap="flat" cmpd="sng" algn="ctr">
            <a:solidFill>
              <a:srgbClr val="D9008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1F356D-64E7-F049-FDBC-5C4BE91B5312}"/>
              </a:ext>
            </a:extLst>
          </p:cNvPr>
          <p:cNvSpPr/>
          <p:nvPr/>
        </p:nvSpPr>
        <p:spPr>
          <a:xfrm>
            <a:off x="4139380" y="5619135"/>
            <a:ext cx="796414" cy="634439"/>
          </a:xfrm>
          <a:prstGeom prst="rect">
            <a:avLst/>
          </a:prstGeom>
          <a:noFill/>
          <a:ln w="76200" cap="flat" cmpd="sng" algn="ctr">
            <a:solidFill>
              <a:srgbClr val="D9008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107AE3-DF79-EF74-06D6-47F2554757E4}"/>
              </a:ext>
            </a:extLst>
          </p:cNvPr>
          <p:cNvSpPr/>
          <p:nvPr/>
        </p:nvSpPr>
        <p:spPr>
          <a:xfrm>
            <a:off x="6522514" y="4615974"/>
            <a:ext cx="796414" cy="634439"/>
          </a:xfrm>
          <a:prstGeom prst="rect">
            <a:avLst/>
          </a:prstGeom>
          <a:noFill/>
          <a:ln w="76200" cap="flat" cmpd="sng" algn="ctr">
            <a:solidFill>
              <a:srgbClr val="D9008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719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FE07F9-BB21-A367-F93A-167BAB57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</p:spPr>
        <p:txBody>
          <a:bodyPr/>
          <a:lstStyle/>
          <a:p>
            <a:r>
              <a:rPr lang="pt-PT" dirty="0"/>
              <a:t>Preparação das Dimensões e Tabelas de Factos em Python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BE39F04-736A-B2BE-DC9D-28BACD823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65" y="1887794"/>
            <a:ext cx="4061165" cy="4395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4095488-97A7-F218-BEC7-F59A698496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70"/>
          <a:stretch/>
        </p:blipFill>
        <p:spPr bwMode="auto">
          <a:xfrm>
            <a:off x="4825664" y="1887794"/>
            <a:ext cx="4202942" cy="3024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F7FB741-BD31-9F4D-150E-D0ACC3CD9B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911" y="3206054"/>
            <a:ext cx="5731510" cy="3412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A9009C07-9466-539E-055B-7BD2571566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357" y="2481130"/>
            <a:ext cx="5731510" cy="2760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889B514-66C1-43EA-98F2-F722CC9199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909" y="1887794"/>
            <a:ext cx="5731510" cy="4653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385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FE07F9-BB21-A367-F93A-167BAB57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</p:spPr>
        <p:txBody>
          <a:bodyPr/>
          <a:lstStyle/>
          <a:p>
            <a:r>
              <a:rPr lang="pt-PT" dirty="0"/>
              <a:t>Preparação das Dimensões e Tabelas de Factos em Python</a:t>
            </a:r>
          </a:p>
        </p:txBody>
      </p:sp>
      <p:pic>
        <p:nvPicPr>
          <p:cNvPr id="10" name="Imagem 1721935575" descr="Uma imagem com mesa&#10;&#10;Descrição gerada automaticamente">
            <a:extLst>
              <a:ext uri="{FF2B5EF4-FFF2-40B4-BE49-F238E27FC236}">
                <a16:creationId xmlns:a16="http://schemas.microsoft.com/office/drawing/2014/main" id="{F5575051-27F8-70D7-F1BF-1725A79C6B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6" b="4431"/>
          <a:stretch/>
        </p:blipFill>
        <p:spPr>
          <a:xfrm>
            <a:off x="2105637" y="1724316"/>
            <a:ext cx="5453744" cy="507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6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779FE0D-ACEE-C42E-ECA6-2B490E118B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5" y="2256250"/>
            <a:ext cx="11975690" cy="39973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B0E605D-F29C-35BB-5FD7-A323AE93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</p:spPr>
        <p:txBody>
          <a:bodyPr/>
          <a:lstStyle/>
          <a:p>
            <a:r>
              <a:rPr lang="pt-PT" dirty="0"/>
              <a:t>A Viagem dos Dados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52B85-226D-6EF8-FB05-62694F4CC48B}"/>
              </a:ext>
            </a:extLst>
          </p:cNvPr>
          <p:cNvSpPr/>
          <p:nvPr/>
        </p:nvSpPr>
        <p:spPr>
          <a:xfrm>
            <a:off x="4647948" y="2379406"/>
            <a:ext cx="865240" cy="722929"/>
          </a:xfrm>
          <a:prstGeom prst="rect">
            <a:avLst/>
          </a:prstGeom>
          <a:noFill/>
          <a:ln w="76200" cap="flat" cmpd="sng" algn="ctr">
            <a:solidFill>
              <a:srgbClr val="D9008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B24764-ACBA-5B9C-0E7C-6A764813A7BA}"/>
              </a:ext>
            </a:extLst>
          </p:cNvPr>
          <p:cNvSpPr/>
          <p:nvPr/>
        </p:nvSpPr>
        <p:spPr>
          <a:xfrm>
            <a:off x="3785419" y="3726296"/>
            <a:ext cx="865240" cy="634439"/>
          </a:xfrm>
          <a:prstGeom prst="rect">
            <a:avLst/>
          </a:prstGeom>
          <a:noFill/>
          <a:ln w="76200" cap="flat" cmpd="sng" algn="ctr">
            <a:solidFill>
              <a:srgbClr val="D9008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1F356D-64E7-F049-FDBC-5C4BE91B5312}"/>
              </a:ext>
            </a:extLst>
          </p:cNvPr>
          <p:cNvSpPr/>
          <p:nvPr/>
        </p:nvSpPr>
        <p:spPr>
          <a:xfrm>
            <a:off x="4139380" y="5619135"/>
            <a:ext cx="796414" cy="634439"/>
          </a:xfrm>
          <a:prstGeom prst="rect">
            <a:avLst/>
          </a:prstGeom>
          <a:noFill/>
          <a:ln w="76200" cap="flat" cmpd="sng" algn="ctr">
            <a:solidFill>
              <a:srgbClr val="D9008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107AE3-DF79-EF74-06D6-47F2554757E4}"/>
              </a:ext>
            </a:extLst>
          </p:cNvPr>
          <p:cNvSpPr/>
          <p:nvPr/>
        </p:nvSpPr>
        <p:spPr>
          <a:xfrm>
            <a:off x="6522514" y="4615974"/>
            <a:ext cx="796414" cy="634439"/>
          </a:xfrm>
          <a:prstGeom prst="rect">
            <a:avLst/>
          </a:prstGeom>
          <a:noFill/>
          <a:ln w="76200" cap="flat" cmpd="sng" algn="ctr">
            <a:solidFill>
              <a:srgbClr val="D9008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4D3A18-740E-B1C9-E5F1-822C3CE02B70}"/>
              </a:ext>
            </a:extLst>
          </p:cNvPr>
          <p:cNvSpPr/>
          <p:nvPr/>
        </p:nvSpPr>
        <p:spPr>
          <a:xfrm>
            <a:off x="5657273" y="2357256"/>
            <a:ext cx="2491939" cy="1369040"/>
          </a:xfrm>
          <a:prstGeom prst="rect">
            <a:avLst/>
          </a:prstGeom>
          <a:noFill/>
          <a:ln w="76200" cap="flat" cmpd="sng" algn="ctr">
            <a:solidFill>
              <a:srgbClr val="D9008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6690E-070D-0402-5A4D-E92EBA858F63}"/>
              </a:ext>
            </a:extLst>
          </p:cNvPr>
          <p:cNvSpPr/>
          <p:nvPr/>
        </p:nvSpPr>
        <p:spPr>
          <a:xfrm>
            <a:off x="4736507" y="3531983"/>
            <a:ext cx="865240" cy="1240984"/>
          </a:xfrm>
          <a:prstGeom prst="rect">
            <a:avLst/>
          </a:prstGeom>
          <a:noFill/>
          <a:ln w="76200" cap="flat" cmpd="sng" algn="ctr">
            <a:solidFill>
              <a:srgbClr val="D9008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24FB05-E3DC-16F3-1B3B-6B10C0AF65DE}"/>
              </a:ext>
            </a:extLst>
          </p:cNvPr>
          <p:cNvSpPr/>
          <p:nvPr/>
        </p:nvSpPr>
        <p:spPr>
          <a:xfrm>
            <a:off x="8862646" y="3872570"/>
            <a:ext cx="962915" cy="1240984"/>
          </a:xfrm>
          <a:prstGeom prst="rect">
            <a:avLst/>
          </a:prstGeom>
          <a:noFill/>
          <a:ln w="76200" cap="flat" cmpd="sng" algn="ctr">
            <a:solidFill>
              <a:srgbClr val="D9008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09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FE07F9-BB21-A367-F93A-167BAB57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</p:spPr>
        <p:txBody>
          <a:bodyPr/>
          <a:lstStyle/>
          <a:p>
            <a:r>
              <a:rPr lang="pt-PT" dirty="0"/>
              <a:t>Dimensões e Tabelas de Factos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4547F-701A-035F-ACD0-063979568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1" y="1742939"/>
            <a:ext cx="8163187" cy="13535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400C79-7237-DDC2-ECC6-E83EB5E4C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43" y="3164003"/>
            <a:ext cx="8831564" cy="195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3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779FE0D-ACEE-C42E-ECA6-2B490E118B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5" y="2256250"/>
            <a:ext cx="11975690" cy="39973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B0E605D-F29C-35BB-5FD7-A323AE93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</p:spPr>
        <p:txBody>
          <a:bodyPr/>
          <a:lstStyle/>
          <a:p>
            <a:r>
              <a:rPr lang="pt-PT" dirty="0"/>
              <a:t>A Viagem dos Dados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4D3A18-740E-B1C9-E5F1-822C3CE02B70}"/>
              </a:ext>
            </a:extLst>
          </p:cNvPr>
          <p:cNvSpPr/>
          <p:nvPr/>
        </p:nvSpPr>
        <p:spPr>
          <a:xfrm>
            <a:off x="5657273" y="2357256"/>
            <a:ext cx="2491939" cy="1369040"/>
          </a:xfrm>
          <a:prstGeom prst="rect">
            <a:avLst/>
          </a:prstGeom>
          <a:noFill/>
          <a:ln w="76200" cap="flat" cmpd="sng" algn="ctr">
            <a:solidFill>
              <a:srgbClr val="D9008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6690E-070D-0402-5A4D-E92EBA858F63}"/>
              </a:ext>
            </a:extLst>
          </p:cNvPr>
          <p:cNvSpPr/>
          <p:nvPr/>
        </p:nvSpPr>
        <p:spPr>
          <a:xfrm>
            <a:off x="4736507" y="3531983"/>
            <a:ext cx="865240" cy="1240984"/>
          </a:xfrm>
          <a:prstGeom prst="rect">
            <a:avLst/>
          </a:prstGeom>
          <a:noFill/>
          <a:ln w="76200" cap="flat" cmpd="sng" algn="ctr">
            <a:solidFill>
              <a:srgbClr val="D9008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24FB05-E3DC-16F3-1B3B-6B10C0AF65DE}"/>
              </a:ext>
            </a:extLst>
          </p:cNvPr>
          <p:cNvSpPr/>
          <p:nvPr/>
        </p:nvSpPr>
        <p:spPr>
          <a:xfrm>
            <a:off x="8862646" y="3872570"/>
            <a:ext cx="962915" cy="1240984"/>
          </a:xfrm>
          <a:prstGeom prst="rect">
            <a:avLst/>
          </a:prstGeom>
          <a:noFill/>
          <a:ln w="76200" cap="flat" cmpd="sng" algn="ctr">
            <a:solidFill>
              <a:srgbClr val="D9008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54EBA7-8601-BD61-E524-A3DE12DB355B}"/>
              </a:ext>
            </a:extLst>
          </p:cNvPr>
          <p:cNvSpPr/>
          <p:nvPr/>
        </p:nvSpPr>
        <p:spPr>
          <a:xfrm>
            <a:off x="11176456" y="3252077"/>
            <a:ext cx="962915" cy="2499793"/>
          </a:xfrm>
          <a:prstGeom prst="rect">
            <a:avLst/>
          </a:prstGeom>
          <a:noFill/>
          <a:ln w="76200" cap="flat" cmpd="sng" algn="ctr">
            <a:solidFill>
              <a:srgbClr val="D9008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258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721935567">
            <a:extLst>
              <a:ext uri="{FF2B5EF4-FFF2-40B4-BE49-F238E27FC236}">
                <a16:creationId xmlns:a16="http://schemas.microsoft.com/office/drawing/2014/main" id="{B6FDB3DD-A315-A735-6787-9AD7ECB57F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0"/>
          <a:stretch/>
        </p:blipFill>
        <p:spPr bwMode="auto">
          <a:xfrm>
            <a:off x="602154" y="601074"/>
            <a:ext cx="5731510" cy="446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1721935568" descr="Uma imagem com mesa&#10;&#10;Descrição gerada automaticamente">
            <a:extLst>
              <a:ext uri="{FF2B5EF4-FFF2-40B4-BE49-F238E27FC236}">
                <a16:creationId xmlns:a16="http://schemas.microsoft.com/office/drawing/2014/main" id="{8970A92C-9972-2896-199F-E04F8A647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178" y="3110176"/>
            <a:ext cx="573151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0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EF5E5-17E4-27F1-002F-B3B34437F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2" y="2053272"/>
            <a:ext cx="8623663" cy="4387352"/>
          </a:xfrm>
        </p:spPr>
        <p:txBody>
          <a:bodyPr/>
          <a:lstStyle/>
          <a:p>
            <a:r>
              <a:rPr lang="pt-PT" dirty="0"/>
              <a:t>SIM!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Mas… A relação não é linear e tem evoluído ao longo do tempo!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EFA570-DC3C-AFA6-2B48-41531F96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</p:spPr>
        <p:txBody>
          <a:bodyPr>
            <a:normAutofit fontScale="90000"/>
          </a:bodyPr>
          <a:lstStyle/>
          <a:p>
            <a:r>
              <a:rPr lang="pt-PT" dirty="0"/>
              <a:t>A língua em que uma música é cantada influencia o seu resultado?</a:t>
            </a:r>
          </a:p>
        </p:txBody>
      </p:sp>
    </p:spTree>
    <p:extLst>
      <p:ext uri="{BB962C8B-B14F-4D97-AF65-F5344CB8AC3E}">
        <p14:creationId xmlns:p14="http://schemas.microsoft.com/office/powerpoint/2010/main" val="3613685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18CD-CF11-F288-E99C-8090F474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9631686" cy="1325563"/>
          </a:xfrm>
        </p:spPr>
        <p:txBody>
          <a:bodyPr>
            <a:normAutofit/>
          </a:bodyPr>
          <a:lstStyle/>
          <a:p>
            <a:r>
              <a:rPr lang="pt-PT" sz="2800" i="1" u="none" strike="noStrike" baseline="0" dirty="0"/>
              <a:t>Existe maior quantidade de países que não se qualificam para a final cuja língua da música não seja o inglês? </a:t>
            </a:r>
            <a:endParaRPr lang="pt-PT" sz="8000" dirty="0"/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6556D633-DE57-D646-93F1-38A29F9CE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69" y="1735369"/>
            <a:ext cx="4952981" cy="241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49354AE4-910A-9135-EA26-F33EFCFAF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661" y="1818709"/>
            <a:ext cx="4588510" cy="23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06FDBF60-ED73-9F2D-504E-29603BDA0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467" y="4315622"/>
            <a:ext cx="4591456" cy="24137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FCFB52-4DEA-9917-DAB3-0F3A1FE7F9AE}"/>
              </a:ext>
            </a:extLst>
          </p:cNvPr>
          <p:cNvSpPr/>
          <p:nvPr/>
        </p:nvSpPr>
        <p:spPr>
          <a:xfrm>
            <a:off x="746620" y="3957878"/>
            <a:ext cx="528507" cy="204668"/>
          </a:xfrm>
          <a:prstGeom prst="rect">
            <a:avLst/>
          </a:prstGeom>
          <a:solidFill>
            <a:srgbClr val="D9008C">
              <a:alpha val="3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5F8780-A093-729A-8A29-C1C1D315C16C}"/>
              </a:ext>
            </a:extLst>
          </p:cNvPr>
          <p:cNvSpPr/>
          <p:nvPr/>
        </p:nvSpPr>
        <p:spPr>
          <a:xfrm>
            <a:off x="5615711" y="3957878"/>
            <a:ext cx="528507" cy="204668"/>
          </a:xfrm>
          <a:prstGeom prst="rect">
            <a:avLst/>
          </a:prstGeom>
          <a:solidFill>
            <a:srgbClr val="D9008C">
              <a:alpha val="3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0660DA-16FA-A987-F2DF-64FEE36BB232}"/>
              </a:ext>
            </a:extLst>
          </p:cNvPr>
          <p:cNvSpPr/>
          <p:nvPr/>
        </p:nvSpPr>
        <p:spPr>
          <a:xfrm>
            <a:off x="2501317" y="6503825"/>
            <a:ext cx="528507" cy="204668"/>
          </a:xfrm>
          <a:prstGeom prst="rect">
            <a:avLst/>
          </a:prstGeom>
          <a:solidFill>
            <a:srgbClr val="D9008C">
              <a:alpha val="3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966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E9462-F68B-F0E3-4152-FFFEE6E0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9740543" cy="1325563"/>
          </a:xfrm>
        </p:spPr>
        <p:txBody>
          <a:bodyPr>
            <a:normAutofit/>
          </a:bodyPr>
          <a:lstStyle/>
          <a:p>
            <a:r>
              <a:rPr lang="pt-PT" sz="2800" i="1" dirty="0"/>
              <a:t>As músicas em Inglês obtém melhores resultados?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636EE37-08AE-0EB3-7F0A-2D3467F2C4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72" y="1984128"/>
            <a:ext cx="3831091" cy="328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A4551E1-EE62-CB4F-1D45-A93FA9B1E4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194" y="2121980"/>
            <a:ext cx="3613377" cy="300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AA476B3-03C5-FA46-27BE-DD16DEDB7162}"/>
              </a:ext>
            </a:extLst>
          </p:cNvPr>
          <p:cNvSpPr txBox="1"/>
          <p:nvPr/>
        </p:nvSpPr>
        <p:spPr>
          <a:xfrm>
            <a:off x="1738442" y="5247241"/>
            <a:ext cx="2138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Com regra de linguagem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50D66D-AFF4-55D8-3D71-509800114A94}"/>
              </a:ext>
            </a:extLst>
          </p:cNvPr>
          <p:cNvSpPr txBox="1"/>
          <p:nvPr/>
        </p:nvSpPr>
        <p:spPr>
          <a:xfrm>
            <a:off x="6017207" y="5199119"/>
            <a:ext cx="2138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Sem regra de linguagem</a:t>
            </a:r>
          </a:p>
        </p:txBody>
      </p:sp>
    </p:spTree>
    <p:extLst>
      <p:ext uri="{BB962C8B-B14F-4D97-AF65-F5344CB8AC3E}">
        <p14:creationId xmlns:p14="http://schemas.microsoft.com/office/powerpoint/2010/main" val="272210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779FE0D-ACEE-C42E-ECA6-2B490E118B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5" y="2256250"/>
            <a:ext cx="11975690" cy="39973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B0E605D-F29C-35BB-5FD7-A323AE93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</p:spPr>
        <p:txBody>
          <a:bodyPr/>
          <a:lstStyle/>
          <a:p>
            <a:r>
              <a:rPr lang="pt-PT" dirty="0"/>
              <a:t>A Viagem dos Dados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8D4897-A925-F9A7-A113-4D70E9B2585F}"/>
              </a:ext>
            </a:extLst>
          </p:cNvPr>
          <p:cNvSpPr/>
          <p:nvPr/>
        </p:nvSpPr>
        <p:spPr>
          <a:xfrm>
            <a:off x="108155" y="4041058"/>
            <a:ext cx="1101213" cy="688258"/>
          </a:xfrm>
          <a:prstGeom prst="rect">
            <a:avLst/>
          </a:prstGeom>
          <a:noFill/>
          <a:ln w="76200" cap="flat" cmpd="sng" algn="ctr">
            <a:solidFill>
              <a:srgbClr val="D9008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925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E9462-F68B-F0E3-4152-FFFEE6E0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9740543" cy="1325563"/>
          </a:xfrm>
        </p:spPr>
        <p:txBody>
          <a:bodyPr>
            <a:normAutofit/>
          </a:bodyPr>
          <a:lstStyle/>
          <a:p>
            <a:r>
              <a:rPr lang="pt-PT" sz="2800" i="1" dirty="0"/>
              <a:t>As músicas em Inglês obtém melhores resultados?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B62457-370B-3F6E-C055-C666CE2F6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9" y="1505547"/>
            <a:ext cx="8900895" cy="408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00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E9462-F68B-F0E3-4152-FFFEE6E0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9740543" cy="1325563"/>
          </a:xfrm>
        </p:spPr>
        <p:txBody>
          <a:bodyPr>
            <a:normAutofit/>
          </a:bodyPr>
          <a:lstStyle/>
          <a:p>
            <a:r>
              <a:rPr lang="pt-PT" sz="2800" i="1" dirty="0"/>
              <a:t>As músicas em Inglês obtém melhores resultados?</a:t>
            </a:r>
          </a:p>
        </p:txBody>
      </p:sp>
      <p:pic>
        <p:nvPicPr>
          <p:cNvPr id="4" name="Picture 1721935562" descr="Chart&#10;&#10;Description automatically generated with low confidence">
            <a:extLst>
              <a:ext uri="{FF2B5EF4-FFF2-40B4-BE49-F238E27FC236}">
                <a16:creationId xmlns:a16="http://schemas.microsoft.com/office/drawing/2014/main" id="{47E6CBAD-DD84-0A31-4E75-BFF6C9838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133" y="1742939"/>
            <a:ext cx="3383733" cy="4953000"/>
          </a:xfrm>
          <a:prstGeom prst="rect">
            <a:avLst/>
          </a:prstGeom>
        </p:spPr>
      </p:pic>
      <p:pic>
        <p:nvPicPr>
          <p:cNvPr id="5" name="Picture 4" descr="Graphical user interface, application, bar chart&#10;&#10;Description automatically generated">
            <a:extLst>
              <a:ext uri="{FF2B5EF4-FFF2-40B4-BE49-F238E27FC236}">
                <a16:creationId xmlns:a16="http://schemas.microsoft.com/office/drawing/2014/main" id="{1C771571-6FA9-5017-1302-47EA7E626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16" y="1742939"/>
            <a:ext cx="337008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51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9890B-C308-EB51-40F3-2694B6CD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2800" dirty="0"/>
              <a:t>Existe alguma diferença entre os resultados do mesmo país entre músicas em inglês ou com a sua língua materna?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8B1F5B-3F79-7ABD-01A6-F7049E4482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4" b="5629"/>
          <a:stretch/>
        </p:blipFill>
        <p:spPr bwMode="auto">
          <a:xfrm>
            <a:off x="404943" y="3429000"/>
            <a:ext cx="7651128" cy="31432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m 2" descr="Uma imagem com mesa&#10;&#10;Descrição gerada automaticamente">
            <a:extLst>
              <a:ext uri="{FF2B5EF4-FFF2-40B4-BE49-F238E27FC236}">
                <a16:creationId xmlns:a16="http://schemas.microsoft.com/office/drawing/2014/main" id="{FC87AC81-A172-0B8E-4F33-5891FF120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42939"/>
            <a:ext cx="3373809" cy="2527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4851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9890B-C308-EB51-40F3-2694B6CD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2800" dirty="0"/>
              <a:t>Existe alguma diferença entre os resultados do mesmo país entre músicas em inglês ou com a sua língua materna?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665C5D-DD29-4F07-4A1A-3DBE8BBE1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3" y="1838455"/>
            <a:ext cx="7702061" cy="4395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3166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EF5E5-17E4-27F1-002F-B3B34437F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2" y="2053272"/>
            <a:ext cx="8623663" cy="4387352"/>
          </a:xfrm>
        </p:spPr>
        <p:txBody>
          <a:bodyPr/>
          <a:lstStyle/>
          <a:p>
            <a:r>
              <a:rPr lang="pt-PT" dirty="0"/>
              <a:t>EM ALGUNS CASOS…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Existem algumas tendências de votação mas estas não são distribuídas igualmente por todos os países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EFA570-DC3C-AFA6-2B48-41531F96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</p:spPr>
        <p:txBody>
          <a:bodyPr>
            <a:normAutofit/>
          </a:bodyPr>
          <a:lstStyle/>
          <a:p>
            <a:r>
              <a:rPr lang="pt-PT" dirty="0"/>
              <a:t>A geografia influencia o resultado dos países?</a:t>
            </a:r>
          </a:p>
        </p:txBody>
      </p:sp>
    </p:spTree>
    <p:extLst>
      <p:ext uri="{BB962C8B-B14F-4D97-AF65-F5344CB8AC3E}">
        <p14:creationId xmlns:p14="http://schemas.microsoft.com/office/powerpoint/2010/main" val="473567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53">
            <a:extLst>
              <a:ext uri="{FF2B5EF4-FFF2-40B4-BE49-F238E27FC236}">
                <a16:creationId xmlns:a16="http://schemas.microsoft.com/office/drawing/2014/main" id="{14157583-1BA2-6726-8C92-A29D5F4112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7" y="2122521"/>
            <a:ext cx="5284176" cy="2871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506D73-A0AB-0095-89E4-280BFB96B6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02"/>
          <a:stretch/>
        </p:blipFill>
        <p:spPr>
          <a:xfrm>
            <a:off x="133220" y="2122520"/>
            <a:ext cx="4113466" cy="277535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7150687-7173-13FA-AC3D-837AD4E7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35" y="555886"/>
            <a:ext cx="8623663" cy="1325563"/>
          </a:xfrm>
        </p:spPr>
        <p:txBody>
          <a:bodyPr>
            <a:normAutofit fontScale="90000"/>
          </a:bodyPr>
          <a:lstStyle/>
          <a:p>
            <a:r>
              <a:rPr lang="pt-PT" dirty="0"/>
              <a:t>Influência do número de vizinhos de um pais na quantidade de pontos recebidos</a:t>
            </a:r>
          </a:p>
        </p:txBody>
      </p:sp>
      <p:pic>
        <p:nvPicPr>
          <p:cNvPr id="10" name="Imagem 55">
            <a:extLst>
              <a:ext uri="{FF2B5EF4-FFF2-40B4-BE49-F238E27FC236}">
                <a16:creationId xmlns:a16="http://schemas.microsoft.com/office/drawing/2014/main" id="{36BE0BF7-304C-59B1-3227-9257E4A4C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42" y="4174168"/>
            <a:ext cx="5443855" cy="260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292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59" descr="Uma imagem com mapa&#10;&#10;Descrição gerada automaticamente">
            <a:extLst>
              <a:ext uri="{FF2B5EF4-FFF2-40B4-BE49-F238E27FC236}">
                <a16:creationId xmlns:a16="http://schemas.microsoft.com/office/drawing/2014/main" id="{23837DB6-A43C-2275-82D0-3481DFBDE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5" t="24300" b="11316"/>
          <a:stretch/>
        </p:blipFill>
        <p:spPr bwMode="auto">
          <a:xfrm>
            <a:off x="1681897" y="1067008"/>
            <a:ext cx="7528211" cy="42858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5" name="Imagem 58" descr="Uma imagem com mesa&#10;&#10;Descrição gerada automaticamente">
            <a:extLst>
              <a:ext uri="{FF2B5EF4-FFF2-40B4-BE49-F238E27FC236}">
                <a16:creationId xmlns:a16="http://schemas.microsoft.com/office/drawing/2014/main" id="{EE3BE74E-E632-540D-049E-D77D2EABF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84241"/>
            <a:ext cx="1681896" cy="232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9376352-7BCA-D185-3FAB-A8C20FF46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9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en-US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orbel" panose="020B050302020402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PT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orbel" panose="020B0503020204020204" pitchFamily="34" charset="0"/>
                <a:cs typeface="Calibri" panose="020F0502020204030204" pitchFamily="34" charset="0"/>
              </a:rPr>
            </a:br>
            <a:br>
              <a:rPr kumimoji="0" lang="pt-PT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orbel" panose="020B0503020204020204" pitchFamily="34" charset="0"/>
                <a:cs typeface="Calibri" panose="020F0502020204030204" pitchFamily="34" charset="0"/>
              </a:rPr>
            </a:br>
            <a:endParaRPr kumimoji="0" lang="pt-PT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57" descr="Uma imagem com texto&#10;&#10;Descrição gerada automaticamente">
            <a:extLst>
              <a:ext uri="{FF2B5EF4-FFF2-40B4-BE49-F238E27FC236}">
                <a16:creationId xmlns:a16="http://schemas.microsoft.com/office/drawing/2014/main" id="{E0EC4B7A-3E1D-FFE7-5BB9-88BF2440D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31510" cy="896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452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2" descr="Uma imagem com mapa&#10;&#10;Descrição gerada automaticamente">
            <a:extLst>
              <a:ext uri="{FF2B5EF4-FFF2-40B4-BE49-F238E27FC236}">
                <a16:creationId xmlns:a16="http://schemas.microsoft.com/office/drawing/2014/main" id="{8B8CEFA7-5B51-5920-8004-E678CFE117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2" t="21505" r="4276" b="8182"/>
          <a:stretch/>
        </p:blipFill>
        <p:spPr bwMode="auto">
          <a:xfrm>
            <a:off x="635107" y="1115732"/>
            <a:ext cx="8006144" cy="46265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m 61" descr="Uma imagem com texto&#10;&#10;Descrição gerada automaticamente">
            <a:extLst>
              <a:ext uri="{FF2B5EF4-FFF2-40B4-BE49-F238E27FC236}">
                <a16:creationId xmlns:a16="http://schemas.microsoft.com/office/drawing/2014/main" id="{01A91855-469C-CDED-B41F-412A75AAC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52559"/>
            <a:ext cx="5731510" cy="1029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0953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9AD47D-FEE1-5146-0EE6-9FF214F91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04803"/>
              </p:ext>
            </p:extLst>
          </p:nvPr>
        </p:nvGraphicFramePr>
        <p:xfrm>
          <a:off x="1753566" y="2098854"/>
          <a:ext cx="5474242" cy="4349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4325">
                  <a:extLst>
                    <a:ext uri="{9D8B030D-6E8A-4147-A177-3AD203B41FA5}">
                      <a16:colId xmlns:a16="http://schemas.microsoft.com/office/drawing/2014/main" val="3718187333"/>
                    </a:ext>
                  </a:extLst>
                </a:gridCol>
                <a:gridCol w="681982">
                  <a:extLst>
                    <a:ext uri="{9D8B030D-6E8A-4147-A177-3AD203B41FA5}">
                      <a16:colId xmlns:a16="http://schemas.microsoft.com/office/drawing/2014/main" val="3563514606"/>
                    </a:ext>
                  </a:extLst>
                </a:gridCol>
                <a:gridCol w="795340">
                  <a:extLst>
                    <a:ext uri="{9D8B030D-6E8A-4147-A177-3AD203B41FA5}">
                      <a16:colId xmlns:a16="http://schemas.microsoft.com/office/drawing/2014/main" val="450683661"/>
                    </a:ext>
                  </a:extLst>
                </a:gridCol>
                <a:gridCol w="682595">
                  <a:extLst>
                    <a:ext uri="{9D8B030D-6E8A-4147-A177-3AD203B41FA5}">
                      <a16:colId xmlns:a16="http://schemas.microsoft.com/office/drawing/2014/main" val="1482215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Combinações de Países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Count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Suporte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Vizinho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extLst>
                  <a:ext uri="{0D108BD9-81ED-4DB2-BD59-A6C34878D82A}">
                    <a16:rowId xmlns:a16="http://schemas.microsoft.com/office/drawing/2014/main" val="3089821781"/>
                  </a:ext>
                </a:extLst>
              </a:tr>
              <a:tr h="20894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 dirty="0" err="1">
                          <a:effectLst/>
                        </a:rPr>
                        <a:t>Norway</a:t>
                      </a:r>
                      <a:r>
                        <a:rPr lang="pt-PT" sz="1100" dirty="0">
                          <a:effectLst/>
                        </a:rPr>
                        <a:t> - </a:t>
                      </a:r>
                      <a:r>
                        <a:rPr lang="pt-PT" sz="1100" dirty="0" err="1">
                          <a:effectLst/>
                        </a:rPr>
                        <a:t>Sweden</a:t>
                      </a:r>
                      <a:r>
                        <a:rPr lang="pt-PT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46 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0.707692 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Sim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extLst>
                  <a:ext uri="{0D108BD9-81ED-4DB2-BD59-A6C34878D82A}">
                    <a16:rowId xmlns:a16="http://schemas.microsoft.com/office/drawing/2014/main" val="738580355"/>
                  </a:ext>
                </a:extLst>
              </a:tr>
              <a:tr h="20894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Sweden -Norway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39 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0.6 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Sim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extLst>
                  <a:ext uri="{0D108BD9-81ED-4DB2-BD59-A6C34878D82A}">
                    <a16:rowId xmlns:a16="http://schemas.microsoft.com/office/drawing/2014/main" val="2354942977"/>
                  </a:ext>
                </a:extLst>
              </a:tr>
              <a:tr h="20894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Ireland -United Kingdom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38 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0.584615 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Sim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extLst>
                  <a:ext uri="{0D108BD9-81ED-4DB2-BD59-A6C34878D82A}">
                    <a16:rowId xmlns:a16="http://schemas.microsoft.com/office/drawing/2014/main" val="1938033035"/>
                  </a:ext>
                </a:extLst>
              </a:tr>
              <a:tr h="20894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United Kingdom - Sweden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38 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0.584615 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Não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extLst>
                  <a:ext uri="{0D108BD9-81ED-4DB2-BD59-A6C34878D82A}">
                    <a16:rowId xmlns:a16="http://schemas.microsoft.com/office/drawing/2014/main" val="344171738"/>
                  </a:ext>
                </a:extLst>
              </a:tr>
              <a:tr h="20894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Sweden - France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37 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0.569231 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Não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extLst>
                  <a:ext uri="{0D108BD9-81ED-4DB2-BD59-A6C34878D82A}">
                    <a16:rowId xmlns:a16="http://schemas.microsoft.com/office/drawing/2014/main" val="3889484874"/>
                  </a:ext>
                </a:extLst>
              </a:tr>
              <a:tr h="20894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Denmark - Sweden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36 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0.553846 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Não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extLst>
                  <a:ext uri="{0D108BD9-81ED-4DB2-BD59-A6C34878D82A}">
                    <a16:rowId xmlns:a16="http://schemas.microsoft.com/office/drawing/2014/main" val="1751057325"/>
                  </a:ext>
                </a:extLst>
              </a:tr>
              <a:tr h="20894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Spain - Italy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36 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0.553846 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Não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extLst>
                  <a:ext uri="{0D108BD9-81ED-4DB2-BD59-A6C34878D82A}">
                    <a16:rowId xmlns:a16="http://schemas.microsoft.com/office/drawing/2014/main" val="1418412600"/>
                  </a:ext>
                </a:extLst>
              </a:tr>
              <a:tr h="20894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Switzerland -United Kingdom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36 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0.553846 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Não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extLst>
                  <a:ext uri="{0D108BD9-81ED-4DB2-BD59-A6C34878D82A}">
                    <a16:rowId xmlns:a16="http://schemas.microsoft.com/office/drawing/2014/main" val="2326853115"/>
                  </a:ext>
                </a:extLst>
              </a:tr>
              <a:tr h="20894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United Kingdom - Ireland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36 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0.553846 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Sim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extLst>
                  <a:ext uri="{0D108BD9-81ED-4DB2-BD59-A6C34878D82A}">
                    <a16:rowId xmlns:a16="http://schemas.microsoft.com/office/drawing/2014/main" val="1447931842"/>
                  </a:ext>
                </a:extLst>
              </a:tr>
              <a:tr h="20894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France - Sweden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35 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0.538462 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Não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extLst>
                  <a:ext uri="{0D108BD9-81ED-4DB2-BD59-A6C34878D82A}">
                    <a16:rowId xmlns:a16="http://schemas.microsoft.com/office/drawing/2014/main" val="2846996585"/>
                  </a:ext>
                </a:extLst>
              </a:tr>
              <a:tr h="20894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Germany - United Kingdom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35 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0.538462 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 dirty="0">
                          <a:effectLst/>
                        </a:rPr>
                        <a:t>Não </a:t>
                      </a:r>
                      <a:endParaRPr lang="en-GB" sz="1100" dirty="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extLst>
                  <a:ext uri="{0D108BD9-81ED-4DB2-BD59-A6C34878D82A}">
                    <a16:rowId xmlns:a16="http://schemas.microsoft.com/office/drawing/2014/main" val="3598144815"/>
                  </a:ext>
                </a:extLst>
              </a:tr>
              <a:tr h="20894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Spain - Germany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35 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0.538462 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Não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extLst>
                  <a:ext uri="{0D108BD9-81ED-4DB2-BD59-A6C34878D82A}">
                    <a16:rowId xmlns:a16="http://schemas.microsoft.com/office/drawing/2014/main" val="3006475344"/>
                  </a:ext>
                </a:extLst>
              </a:tr>
              <a:tr h="20894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Finland - Sweden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34 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0.523077 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Sim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extLst>
                  <a:ext uri="{0D108BD9-81ED-4DB2-BD59-A6C34878D82A}">
                    <a16:rowId xmlns:a16="http://schemas.microsoft.com/office/drawing/2014/main" val="2046715674"/>
                  </a:ext>
                </a:extLst>
              </a:tr>
              <a:tr h="20894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Norway - France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34 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0.523077 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Não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extLst>
                  <a:ext uri="{0D108BD9-81ED-4DB2-BD59-A6C34878D82A}">
                    <a16:rowId xmlns:a16="http://schemas.microsoft.com/office/drawing/2014/main" val="2772117292"/>
                  </a:ext>
                </a:extLst>
              </a:tr>
              <a:tr h="20894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Sweden - Denmark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34 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0.523077 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 dirty="0">
                          <a:effectLst/>
                        </a:rPr>
                        <a:t>Não </a:t>
                      </a:r>
                      <a:endParaRPr lang="en-GB" sz="1100" dirty="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extLst>
                  <a:ext uri="{0D108BD9-81ED-4DB2-BD59-A6C34878D82A}">
                    <a16:rowId xmlns:a16="http://schemas.microsoft.com/office/drawing/2014/main" val="2700846030"/>
                  </a:ext>
                </a:extLst>
              </a:tr>
              <a:tr h="20894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Switzerland - France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34 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0.523077 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Sim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extLst>
                  <a:ext uri="{0D108BD9-81ED-4DB2-BD59-A6C34878D82A}">
                    <a16:rowId xmlns:a16="http://schemas.microsoft.com/office/drawing/2014/main" val="1223424470"/>
                  </a:ext>
                </a:extLst>
              </a:tr>
              <a:tr h="20894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Germany - France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33 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0.507692 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Sim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extLst>
                  <a:ext uri="{0D108BD9-81ED-4DB2-BD59-A6C34878D82A}">
                    <a16:rowId xmlns:a16="http://schemas.microsoft.com/office/drawing/2014/main" val="1283754659"/>
                  </a:ext>
                </a:extLst>
              </a:tr>
              <a:tr h="20894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Spain - Sweden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33 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0.507692 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Não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extLst>
                  <a:ext uri="{0D108BD9-81ED-4DB2-BD59-A6C34878D82A}">
                    <a16:rowId xmlns:a16="http://schemas.microsoft.com/office/drawing/2014/main" val="1237410570"/>
                  </a:ext>
                </a:extLst>
              </a:tr>
              <a:tr h="20894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Sweden - Ireland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33 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0.507692 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Não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extLst>
                  <a:ext uri="{0D108BD9-81ED-4DB2-BD59-A6C34878D82A}">
                    <a16:rowId xmlns:a16="http://schemas.microsoft.com/office/drawing/2014/main" val="1761079193"/>
                  </a:ext>
                </a:extLst>
              </a:tr>
              <a:tr h="208945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United Kingdom - Germany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33 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>
                          <a:effectLst/>
                        </a:rPr>
                        <a:t>0.507692 </a:t>
                      </a:r>
                      <a:endParaRPr lang="en-GB" sz="110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100" dirty="0">
                          <a:effectLst/>
                        </a:rPr>
                        <a:t>Não </a:t>
                      </a:r>
                      <a:endParaRPr lang="en-GB" sz="1100" dirty="0">
                        <a:effectLst/>
                        <a:latin typeface="Corbel" panose="020B0503020204020204" pitchFamily="34" charset="0"/>
                        <a:ea typeface="Corbel" panose="020B0503020204020204" pitchFamily="34" charset="0"/>
                        <a:cs typeface="Miriam" panose="020B0502050101010101" pitchFamily="34" charset="-79"/>
                      </a:endParaRPr>
                    </a:p>
                  </a:txBody>
                  <a:tcPr marL="66176" marR="66176" marT="0" marB="0"/>
                </a:tc>
                <a:extLst>
                  <a:ext uri="{0D108BD9-81ED-4DB2-BD59-A6C34878D82A}">
                    <a16:rowId xmlns:a16="http://schemas.microsoft.com/office/drawing/2014/main" val="1720448227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0552FA72-8B54-319B-605A-75E1C574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35" y="555886"/>
            <a:ext cx="8623663" cy="1325563"/>
          </a:xfrm>
        </p:spPr>
        <p:txBody>
          <a:bodyPr>
            <a:normAutofit/>
          </a:bodyPr>
          <a:lstStyle/>
          <a:p>
            <a:r>
              <a:rPr lang="pt-PT" dirty="0"/>
              <a:t>Entreajuda entre vizinhos ou outros países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0C33B-ED0C-1E47-01C7-56FA90E0CA1F}"/>
              </a:ext>
            </a:extLst>
          </p:cNvPr>
          <p:cNvSpPr/>
          <p:nvPr/>
        </p:nvSpPr>
        <p:spPr>
          <a:xfrm>
            <a:off x="1753566" y="2294792"/>
            <a:ext cx="1288573" cy="170838"/>
          </a:xfrm>
          <a:prstGeom prst="rect">
            <a:avLst/>
          </a:prstGeom>
          <a:solidFill>
            <a:srgbClr val="D9008C">
              <a:alpha val="3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92E8E-586B-97BA-882B-851924E92A58}"/>
              </a:ext>
            </a:extLst>
          </p:cNvPr>
          <p:cNvSpPr/>
          <p:nvPr/>
        </p:nvSpPr>
        <p:spPr>
          <a:xfrm>
            <a:off x="1753565" y="2507514"/>
            <a:ext cx="1288573" cy="170838"/>
          </a:xfrm>
          <a:prstGeom prst="rect">
            <a:avLst/>
          </a:prstGeom>
          <a:solidFill>
            <a:srgbClr val="D9008C">
              <a:alpha val="3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75A053-959E-D6F9-BE3F-9C3616EC85B8}"/>
              </a:ext>
            </a:extLst>
          </p:cNvPr>
          <p:cNvSpPr/>
          <p:nvPr/>
        </p:nvSpPr>
        <p:spPr>
          <a:xfrm>
            <a:off x="1753565" y="2695138"/>
            <a:ext cx="1728189" cy="179151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DCD111-3AF3-BF97-1D5F-91CF3B65F73D}"/>
              </a:ext>
            </a:extLst>
          </p:cNvPr>
          <p:cNvSpPr/>
          <p:nvPr/>
        </p:nvSpPr>
        <p:spPr>
          <a:xfrm>
            <a:off x="1753565" y="3920200"/>
            <a:ext cx="1728189" cy="179151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0E9DB3-0F21-B847-A135-733ED6DA280F}"/>
              </a:ext>
            </a:extLst>
          </p:cNvPr>
          <p:cNvSpPr/>
          <p:nvPr/>
        </p:nvSpPr>
        <p:spPr>
          <a:xfrm>
            <a:off x="6576646" y="2695137"/>
            <a:ext cx="651162" cy="179151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FA811B-221B-C9D7-641F-F20D2B684CA7}"/>
              </a:ext>
            </a:extLst>
          </p:cNvPr>
          <p:cNvSpPr/>
          <p:nvPr/>
        </p:nvSpPr>
        <p:spPr>
          <a:xfrm>
            <a:off x="6576646" y="2310678"/>
            <a:ext cx="644286" cy="170838"/>
          </a:xfrm>
          <a:prstGeom prst="rect">
            <a:avLst/>
          </a:prstGeom>
          <a:solidFill>
            <a:srgbClr val="D9008C">
              <a:alpha val="3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4FF986-F08F-6342-0587-7BE36BE53A5F}"/>
              </a:ext>
            </a:extLst>
          </p:cNvPr>
          <p:cNvSpPr/>
          <p:nvPr/>
        </p:nvSpPr>
        <p:spPr>
          <a:xfrm>
            <a:off x="1753565" y="3103001"/>
            <a:ext cx="1288573" cy="155747"/>
          </a:xfrm>
          <a:prstGeom prst="rect">
            <a:avLst/>
          </a:prstGeom>
          <a:solidFill>
            <a:schemeClr val="accent2">
              <a:lumMod val="75000"/>
              <a:alpha val="34902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92BD8F-47D7-72F1-B308-C352366948AA}"/>
              </a:ext>
            </a:extLst>
          </p:cNvPr>
          <p:cNvSpPr/>
          <p:nvPr/>
        </p:nvSpPr>
        <p:spPr>
          <a:xfrm>
            <a:off x="1753565" y="4163009"/>
            <a:ext cx="1209443" cy="179151"/>
          </a:xfrm>
          <a:prstGeom prst="rect">
            <a:avLst/>
          </a:prstGeom>
          <a:solidFill>
            <a:schemeClr val="accent2">
              <a:lumMod val="75000"/>
              <a:alpha val="34902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E90305-5910-B638-9DC1-2D5DCC380082}"/>
              </a:ext>
            </a:extLst>
          </p:cNvPr>
          <p:cNvSpPr/>
          <p:nvPr/>
        </p:nvSpPr>
        <p:spPr>
          <a:xfrm>
            <a:off x="6559061" y="3103002"/>
            <a:ext cx="651162" cy="155746"/>
          </a:xfrm>
          <a:prstGeom prst="rect">
            <a:avLst/>
          </a:prstGeom>
          <a:solidFill>
            <a:schemeClr val="accent2">
              <a:lumMod val="75000"/>
              <a:alpha val="34902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299CA1-BA78-AF3B-C587-CAFD8272F1A5}"/>
              </a:ext>
            </a:extLst>
          </p:cNvPr>
          <p:cNvSpPr/>
          <p:nvPr/>
        </p:nvSpPr>
        <p:spPr>
          <a:xfrm>
            <a:off x="1753565" y="5216022"/>
            <a:ext cx="1394082" cy="179151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6085C0-BF3B-0538-040B-AF74F7EF7DBC}"/>
              </a:ext>
            </a:extLst>
          </p:cNvPr>
          <p:cNvSpPr/>
          <p:nvPr/>
        </p:nvSpPr>
        <p:spPr>
          <a:xfrm>
            <a:off x="1753565" y="3320747"/>
            <a:ext cx="1394082" cy="179151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182F05-56E5-B022-82C1-17915BA996ED}"/>
              </a:ext>
            </a:extLst>
          </p:cNvPr>
          <p:cNvSpPr/>
          <p:nvPr/>
        </p:nvSpPr>
        <p:spPr>
          <a:xfrm>
            <a:off x="6559061" y="3306514"/>
            <a:ext cx="651162" cy="155746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F15077-1514-3EB4-6BF0-5579A2E22DA0}"/>
              </a:ext>
            </a:extLst>
          </p:cNvPr>
          <p:cNvSpPr/>
          <p:nvPr/>
        </p:nvSpPr>
        <p:spPr>
          <a:xfrm>
            <a:off x="1753565" y="6269035"/>
            <a:ext cx="1877658" cy="158263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0ED51C-8CF1-58C1-7F6F-BE8278D55E33}"/>
              </a:ext>
            </a:extLst>
          </p:cNvPr>
          <p:cNvSpPr/>
          <p:nvPr/>
        </p:nvSpPr>
        <p:spPr>
          <a:xfrm>
            <a:off x="1753565" y="4387546"/>
            <a:ext cx="1877658" cy="158263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F8113A-3A87-D8AD-03B2-0087C832D9BA}"/>
              </a:ext>
            </a:extLst>
          </p:cNvPr>
          <p:cNvSpPr/>
          <p:nvPr/>
        </p:nvSpPr>
        <p:spPr>
          <a:xfrm>
            <a:off x="6576646" y="4371098"/>
            <a:ext cx="651162" cy="174711"/>
          </a:xfrm>
          <a:prstGeom prst="rect">
            <a:avLst/>
          </a:prstGeom>
          <a:solidFill>
            <a:srgbClr val="FF0000">
              <a:alpha val="3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3699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EF5E5-17E4-27F1-002F-B3B34437F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2" y="2053272"/>
            <a:ext cx="8623663" cy="4387352"/>
          </a:xfrm>
        </p:spPr>
        <p:txBody>
          <a:bodyPr/>
          <a:lstStyle/>
          <a:p>
            <a:r>
              <a:rPr lang="pt-PT" dirty="0"/>
              <a:t>Não…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Os dados obtidos não demonstram que exista influência destas componentes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EFA570-DC3C-AFA6-2B48-41531F96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</p:spPr>
        <p:txBody>
          <a:bodyPr>
            <a:normAutofit fontScale="90000"/>
          </a:bodyPr>
          <a:lstStyle/>
          <a:p>
            <a:r>
              <a:rPr lang="pt-PT" dirty="0"/>
              <a:t>As questões da atualidade influenciam o resultado dos países?</a:t>
            </a:r>
          </a:p>
        </p:txBody>
      </p:sp>
    </p:spTree>
    <p:extLst>
      <p:ext uri="{BB962C8B-B14F-4D97-AF65-F5344CB8AC3E}">
        <p14:creationId xmlns:p14="http://schemas.microsoft.com/office/powerpoint/2010/main" val="159018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Etapa de Extração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57C931FF-CDC5-477D-6EB9-D34BC1804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539" y="3079370"/>
            <a:ext cx="3601573" cy="90595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PT" sz="2000" b="0" i="0" dirty="0" err="1">
                <a:effectLst/>
              </a:rPr>
              <a:t>Kaggle</a:t>
            </a:r>
            <a:r>
              <a:rPr lang="pt-PT" sz="2000" b="0" i="0" dirty="0">
                <a:effectLst/>
              </a:rPr>
              <a:t> </a:t>
            </a:r>
            <a:r>
              <a:rPr lang="pt-PT" sz="2000" b="0" i="0" dirty="0" err="1">
                <a:effectLst/>
              </a:rPr>
              <a:t>Public</a:t>
            </a:r>
            <a:r>
              <a:rPr lang="pt-PT" sz="2000" b="0" i="0" dirty="0">
                <a:effectLst/>
              </a:rPr>
              <a:t> Data </a:t>
            </a:r>
            <a:r>
              <a:rPr lang="pt-PT" sz="2000" b="0" i="0" dirty="0" err="1">
                <a:effectLst/>
              </a:rPr>
              <a:t>Platform</a:t>
            </a:r>
            <a:endParaRPr lang="pt-PT" sz="2000" b="0" i="0" dirty="0">
              <a:effectLst/>
            </a:endParaRPr>
          </a:p>
          <a:p>
            <a:pPr marL="0" indent="0" algn="ctr">
              <a:buNone/>
            </a:pPr>
            <a:r>
              <a:rPr lang="pt-PT" sz="2000" b="0" i="0" dirty="0" err="1">
                <a:effectLst/>
              </a:rPr>
              <a:t>World</a:t>
            </a:r>
            <a:r>
              <a:rPr lang="pt-PT" sz="2000" b="0" i="0" dirty="0">
                <a:effectLst/>
              </a:rPr>
              <a:t> </a:t>
            </a:r>
            <a:r>
              <a:rPr lang="pt-PT" sz="2000" b="0" i="0" dirty="0" err="1">
                <a:effectLst/>
              </a:rPr>
              <a:t>Bank</a:t>
            </a:r>
            <a:r>
              <a:rPr lang="pt-PT" sz="2000" b="0" i="0" dirty="0">
                <a:effectLst/>
              </a:rPr>
              <a:t> Data </a:t>
            </a:r>
            <a:r>
              <a:rPr lang="pt-PT" sz="2000" b="0" i="0" dirty="0" err="1">
                <a:effectLst/>
              </a:rPr>
              <a:t>Catalog</a:t>
            </a:r>
            <a:endParaRPr lang="pt-PT" sz="2000" b="0" i="0" dirty="0">
              <a:effectLst/>
            </a:endParaRPr>
          </a:p>
          <a:p>
            <a:pPr marL="0" indent="0" algn="ctr">
              <a:buNone/>
            </a:pPr>
            <a:r>
              <a:rPr lang="pt-PT" sz="2000" dirty="0" err="1"/>
              <a:t>European</a:t>
            </a:r>
            <a:r>
              <a:rPr lang="pt-PT" sz="2000" dirty="0"/>
              <a:t> </a:t>
            </a:r>
            <a:r>
              <a:rPr lang="pt-PT" sz="2000" dirty="0" err="1"/>
              <a:t>Comission</a:t>
            </a:r>
            <a:r>
              <a:rPr lang="pt-PT" sz="2000" dirty="0"/>
              <a:t> Open Data</a:t>
            </a:r>
          </a:p>
        </p:txBody>
      </p:sp>
      <p:sp>
        <p:nvSpPr>
          <p:cNvPr id="8" name="Chaveta à esquerda 7">
            <a:extLst>
              <a:ext uri="{FF2B5EF4-FFF2-40B4-BE49-F238E27FC236}">
                <a16:creationId xmlns:a16="http://schemas.microsoft.com/office/drawing/2014/main" id="{29D3C122-A669-2BC1-F6BF-458CFC30C81F}"/>
              </a:ext>
            </a:extLst>
          </p:cNvPr>
          <p:cNvSpPr/>
          <p:nvPr/>
        </p:nvSpPr>
        <p:spPr>
          <a:xfrm>
            <a:off x="6005039" y="2988929"/>
            <a:ext cx="509954" cy="1009419"/>
          </a:xfrm>
          <a:prstGeom prst="leftBrace">
            <a:avLst>
              <a:gd name="adj1" fmla="val 5126"/>
              <a:gd name="adj2" fmla="val 50000"/>
            </a:avLst>
          </a:prstGeom>
          <a:ln w="19050">
            <a:solidFill>
              <a:srgbClr val="1F3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D48ADF8-CE4A-BC0E-E2B9-60F18E406409}"/>
              </a:ext>
            </a:extLst>
          </p:cNvPr>
          <p:cNvSpPr txBox="1"/>
          <p:nvPr/>
        </p:nvSpPr>
        <p:spPr>
          <a:xfrm>
            <a:off x="6746265" y="2954170"/>
            <a:ext cx="877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.</a:t>
            </a:r>
            <a:r>
              <a:rPr lang="pt-PT" sz="2000" dirty="0" err="1"/>
              <a:t>csv</a:t>
            </a:r>
            <a:endParaRPr lang="pt-PT" sz="2000" dirty="0"/>
          </a:p>
          <a:p>
            <a:r>
              <a:rPr lang="pt-PT" sz="2000" dirty="0"/>
              <a:t>.</a:t>
            </a:r>
            <a:r>
              <a:rPr lang="pt-PT" sz="2000" dirty="0" err="1"/>
              <a:t>xlsx</a:t>
            </a:r>
            <a:endParaRPr lang="pt-PT" sz="2000" dirty="0"/>
          </a:p>
          <a:p>
            <a:r>
              <a:rPr lang="pt-PT" sz="2000" dirty="0"/>
              <a:t>.</a:t>
            </a:r>
            <a:r>
              <a:rPr lang="pt-PT" sz="2000" dirty="0" err="1"/>
              <a:t>json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440660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721935557">
            <a:extLst>
              <a:ext uri="{FF2B5EF4-FFF2-40B4-BE49-F238E27FC236}">
                <a16:creationId xmlns:a16="http://schemas.microsoft.com/office/drawing/2014/main" id="{D6DA2953-6D7D-4960-21CF-3117745E0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91" y="3824864"/>
            <a:ext cx="5731510" cy="242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E2CC6B-BA22-62F2-931D-5625EC541A44}"/>
              </a:ext>
            </a:extLst>
          </p:cNvPr>
          <p:cNvSpPr txBox="1"/>
          <p:nvPr/>
        </p:nvSpPr>
        <p:spPr>
          <a:xfrm>
            <a:off x="625590" y="3105834"/>
            <a:ext cx="82458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pt-PT" sz="2800" i="1" dirty="0">
                <a:solidFill>
                  <a:srgbClr val="D9008C"/>
                </a:solidFill>
                <a:effectLst/>
                <a:latin typeface="+mj-lt"/>
                <a:ea typeface="Corbel" panose="020B0503020204020204" pitchFamily="34" charset="0"/>
                <a:cs typeface="Miriam" panose="020B0502050101010101" pitchFamily="34" charset="-79"/>
              </a:rPr>
              <a:t>Classificaçõe</a:t>
            </a:r>
            <a:r>
              <a:rPr lang="pt-PT" sz="2800" i="1" dirty="0">
                <a:solidFill>
                  <a:srgbClr val="D9008C"/>
                </a:solidFill>
                <a:latin typeface="+mj-lt"/>
                <a:ea typeface="Corbel" panose="020B0503020204020204" pitchFamily="34" charset="0"/>
                <a:cs typeface="Miriam" panose="020B0502050101010101" pitchFamily="34" charset="-79"/>
              </a:rPr>
              <a:t>s em conflitos vs. em tempo de paz</a:t>
            </a:r>
            <a:endParaRPr lang="en-GB" sz="2800" i="1" dirty="0">
              <a:solidFill>
                <a:srgbClr val="D9008C"/>
              </a:solidFill>
              <a:effectLst/>
              <a:latin typeface="+mj-lt"/>
              <a:ea typeface="Corbel" panose="020B0503020204020204" pitchFamily="34" charset="0"/>
              <a:cs typeface="Miriam" panose="020B0502050101010101" pitchFamily="34" charset="-79"/>
            </a:endParaRPr>
          </a:p>
        </p:txBody>
      </p:sp>
      <p:pic>
        <p:nvPicPr>
          <p:cNvPr id="7" name="Imagem 1721935558">
            <a:extLst>
              <a:ext uri="{FF2B5EF4-FFF2-40B4-BE49-F238E27FC236}">
                <a16:creationId xmlns:a16="http://schemas.microsoft.com/office/drawing/2014/main" id="{C7F1F2AF-E98C-7792-96AF-A98440EB2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26" y="785130"/>
            <a:ext cx="5731510" cy="22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4EBF75-5A6B-6879-945A-E7AA5B77D173}"/>
              </a:ext>
            </a:extLst>
          </p:cNvPr>
          <p:cNvSpPr txBox="1"/>
          <p:nvPr/>
        </p:nvSpPr>
        <p:spPr>
          <a:xfrm>
            <a:off x="494950" y="138799"/>
            <a:ext cx="82465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pt-PT" sz="2800" i="1" dirty="0">
                <a:solidFill>
                  <a:srgbClr val="D9008C"/>
                </a:solidFill>
                <a:effectLst/>
                <a:latin typeface="+mj-lt"/>
                <a:ea typeface="Corbel" panose="020B0503020204020204" pitchFamily="34" charset="0"/>
                <a:cs typeface="Miriam" panose="020B0502050101010101" pitchFamily="34" charset="-79"/>
              </a:rPr>
              <a:t>Classificações vs. Emissões de CO2</a:t>
            </a:r>
            <a:endParaRPr lang="en-GB" sz="2800" i="1" dirty="0">
              <a:solidFill>
                <a:srgbClr val="D9008C"/>
              </a:solidFill>
              <a:effectLst/>
              <a:latin typeface="+mj-lt"/>
              <a:ea typeface="Corbel" panose="020B0503020204020204" pitchFamily="34" charset="0"/>
              <a:cs typeface="Miriam" panose="020B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75576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A33B-2FB6-E393-69DC-96F2925C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não significa que não existam exceções!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AC019-1C69-2A6D-3842-0A66A9E47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90" y="1862071"/>
            <a:ext cx="6306993" cy="47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99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EF5E5-17E4-27F1-002F-B3B34437F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2" y="2053272"/>
            <a:ext cx="8623663" cy="4387352"/>
          </a:xfrm>
        </p:spPr>
        <p:txBody>
          <a:bodyPr/>
          <a:lstStyle/>
          <a:p>
            <a:r>
              <a:rPr lang="pt-PT" dirty="0"/>
              <a:t>A ordem de atuação tem influência na classificação média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EFA570-DC3C-AFA6-2B48-41531F96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</p:spPr>
        <p:txBody>
          <a:bodyPr>
            <a:normAutofit/>
          </a:bodyPr>
          <a:lstStyle/>
          <a:p>
            <a:r>
              <a:rPr lang="pt-PT" dirty="0"/>
              <a:t>Outros resultados interessantes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455EAA9-C39A-A7ED-2F76-83B30B4F9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70" y="2171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3073" name="Picture 1721935564" descr="Chart, bar chart&#10;&#10;Description automatically generated">
            <a:extLst>
              <a:ext uri="{FF2B5EF4-FFF2-40B4-BE49-F238E27FC236}">
                <a16:creationId xmlns:a16="http://schemas.microsoft.com/office/drawing/2014/main" id="{D03FAD57-1B62-B1FC-5844-4F453B57C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" b="-1"/>
          <a:stretch/>
        </p:blipFill>
        <p:spPr bwMode="auto">
          <a:xfrm>
            <a:off x="248829" y="2939234"/>
            <a:ext cx="3950864" cy="334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99A9B3-1C50-9DF4-F603-0EA0BC00C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725" y="2628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3076" name="Picture 1721935566" descr="Chart, bar chart&#10;&#10;Description automatically generated">
            <a:extLst>
              <a:ext uri="{FF2B5EF4-FFF2-40B4-BE49-F238E27FC236}">
                <a16:creationId xmlns:a16="http://schemas.microsoft.com/office/drawing/2014/main" id="{0EECECE9-1D20-0612-B0BB-569E85818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777" y="2890838"/>
            <a:ext cx="51816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233834-EFCF-2EC4-1A47-0346CC7F35CF}"/>
              </a:ext>
            </a:extLst>
          </p:cNvPr>
          <p:cNvSpPr txBox="1"/>
          <p:nvPr/>
        </p:nvSpPr>
        <p:spPr>
          <a:xfrm>
            <a:off x="7719528" y="317396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2010s</a:t>
            </a:r>
          </a:p>
        </p:txBody>
      </p:sp>
    </p:spTree>
    <p:extLst>
      <p:ext uri="{BB962C8B-B14F-4D97-AF65-F5344CB8AC3E}">
        <p14:creationId xmlns:p14="http://schemas.microsoft.com/office/powerpoint/2010/main" val="2811043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1CB3-4145-EF8E-E9D4-54C9725B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53" y="875042"/>
            <a:ext cx="8623663" cy="1325563"/>
          </a:xfrm>
        </p:spPr>
        <p:txBody>
          <a:bodyPr/>
          <a:lstStyle/>
          <a:p>
            <a:r>
              <a:rPr lang="pt-PT" dirty="0"/>
              <a:t>Obrigado!</a:t>
            </a:r>
          </a:p>
        </p:txBody>
      </p:sp>
      <p:pic>
        <p:nvPicPr>
          <p:cNvPr id="5122" name="Picture 2" descr="Eurovision Song Contest 2023">
            <a:extLst>
              <a:ext uri="{FF2B5EF4-FFF2-40B4-BE49-F238E27FC236}">
                <a16:creationId xmlns:a16="http://schemas.microsoft.com/office/drawing/2014/main" id="{51DEBC62-E70B-8360-04EE-FFF1407B5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36" y="2060590"/>
            <a:ext cx="7819483" cy="273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05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779FE0D-ACEE-C42E-ECA6-2B490E118B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5" y="2256250"/>
            <a:ext cx="11975690" cy="39973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B0E605D-F29C-35BB-5FD7-A323AE93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</p:spPr>
        <p:txBody>
          <a:bodyPr/>
          <a:lstStyle/>
          <a:p>
            <a:r>
              <a:rPr lang="pt-PT" dirty="0"/>
              <a:t>A Viagem dos Dados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8D4897-A925-F9A7-A113-4D70E9B2585F}"/>
              </a:ext>
            </a:extLst>
          </p:cNvPr>
          <p:cNvSpPr/>
          <p:nvPr/>
        </p:nvSpPr>
        <p:spPr>
          <a:xfrm>
            <a:off x="1671484" y="2182761"/>
            <a:ext cx="1976284" cy="2054942"/>
          </a:xfrm>
          <a:prstGeom prst="rect">
            <a:avLst/>
          </a:prstGeom>
          <a:noFill/>
          <a:ln w="76200" cap="flat" cmpd="sng" algn="ctr">
            <a:solidFill>
              <a:srgbClr val="D9008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1768CD-6C8A-FDFA-B411-6D26AE326F7F}"/>
              </a:ext>
            </a:extLst>
          </p:cNvPr>
          <p:cNvSpPr/>
          <p:nvPr/>
        </p:nvSpPr>
        <p:spPr>
          <a:xfrm>
            <a:off x="108155" y="4041058"/>
            <a:ext cx="1101213" cy="688258"/>
          </a:xfrm>
          <a:prstGeom prst="rect">
            <a:avLst/>
          </a:prstGeom>
          <a:noFill/>
          <a:ln w="76200" cap="flat" cmpd="sng" algn="ctr">
            <a:solidFill>
              <a:srgbClr val="D9008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8289AA-3958-B48E-CC3A-523B168F2707}"/>
              </a:ext>
            </a:extLst>
          </p:cNvPr>
          <p:cNvSpPr/>
          <p:nvPr/>
        </p:nvSpPr>
        <p:spPr>
          <a:xfrm>
            <a:off x="5702709" y="4395018"/>
            <a:ext cx="791497" cy="1194619"/>
          </a:xfrm>
          <a:prstGeom prst="rect">
            <a:avLst/>
          </a:prstGeom>
          <a:noFill/>
          <a:ln w="76200" cap="flat" cmpd="sng" algn="ctr">
            <a:solidFill>
              <a:srgbClr val="D9008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024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848" y="181473"/>
            <a:ext cx="8623663" cy="1325563"/>
          </a:xfrm>
        </p:spPr>
        <p:txBody>
          <a:bodyPr/>
          <a:lstStyle/>
          <a:p>
            <a:r>
              <a:rPr lang="pt-PT" dirty="0" err="1"/>
              <a:t>Datasets</a:t>
            </a:r>
            <a:endParaRPr lang="pt-PT" dirty="0"/>
          </a:p>
        </p:txBody>
      </p:sp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id="{12FA54BB-4DAD-4154-8978-4E981FFCA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863577"/>
              </p:ext>
            </p:extLst>
          </p:nvPr>
        </p:nvGraphicFramePr>
        <p:xfrm>
          <a:off x="1099086" y="1937283"/>
          <a:ext cx="8066779" cy="26481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82148">
                  <a:extLst>
                    <a:ext uri="{9D8B030D-6E8A-4147-A177-3AD203B41FA5}">
                      <a16:colId xmlns:a16="http://schemas.microsoft.com/office/drawing/2014/main" val="3144038347"/>
                    </a:ext>
                  </a:extLst>
                </a:gridCol>
                <a:gridCol w="6684631">
                  <a:extLst>
                    <a:ext uri="{9D8B030D-6E8A-4147-A177-3AD203B41FA5}">
                      <a16:colId xmlns:a16="http://schemas.microsoft.com/office/drawing/2014/main" val="2432958219"/>
                    </a:ext>
                  </a:extLst>
                </a:gridCol>
              </a:tblGrid>
              <a:tr h="324822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err="1"/>
                        <a:t>Dataset</a:t>
                      </a:r>
                      <a:endParaRPr lang="pt-PT" sz="1600" b="1" dirty="0"/>
                    </a:p>
                  </a:txBody>
                  <a:tcPr>
                    <a:solidFill>
                      <a:srgbClr val="1F34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Descrição</a:t>
                      </a:r>
                    </a:p>
                  </a:txBody>
                  <a:tcPr>
                    <a:solidFill>
                      <a:srgbClr val="1F34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778365"/>
                  </a:ext>
                </a:extLst>
              </a:tr>
              <a:tr h="484073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chemeClr val="tx1"/>
                          </a:solidFill>
                        </a:rPr>
                        <a:t>Eurovisão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Votos de todos os países desde 1957 a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535840"/>
                  </a:ext>
                </a:extLst>
              </a:tr>
              <a:tr h="324822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chemeClr val="tx1"/>
                          </a:solidFill>
                        </a:rPr>
                        <a:t>Música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Dados sobre as músicas que participaram na eurovisão (1960-2021)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509262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chemeClr val="tx1"/>
                          </a:solidFill>
                        </a:rPr>
                        <a:t>Vizinhos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Nome e número dos países vizinhos de cada país que participou na eurovisão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334158"/>
                  </a:ext>
                </a:extLst>
              </a:tr>
              <a:tr h="324822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chemeClr val="tx1"/>
                          </a:solidFill>
                        </a:rPr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Lista com os limites administrativos mundiais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556460"/>
                  </a:ext>
                </a:extLst>
              </a:tr>
              <a:tr h="568438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chemeClr val="tx1"/>
                          </a:solidFill>
                        </a:rPr>
                        <a:t>Conflitos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Lista de todos os conflitos mundiais ocorridos depois da 2º Guerra Mundial e os países envolvidos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4197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38CF823-6C7F-5ED8-21AC-DB5DE2C94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066" y="4935179"/>
            <a:ext cx="55721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1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779FE0D-ACEE-C42E-ECA6-2B490E118B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5" y="2256250"/>
            <a:ext cx="11975690" cy="39973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B0E605D-F29C-35BB-5FD7-A323AE93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</p:spPr>
        <p:txBody>
          <a:bodyPr/>
          <a:lstStyle/>
          <a:p>
            <a:r>
              <a:rPr lang="pt-PT" dirty="0"/>
              <a:t>A Viagem dos Dados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8D4897-A925-F9A7-A113-4D70E9B2585F}"/>
              </a:ext>
            </a:extLst>
          </p:cNvPr>
          <p:cNvSpPr/>
          <p:nvPr/>
        </p:nvSpPr>
        <p:spPr>
          <a:xfrm>
            <a:off x="1671484" y="2182761"/>
            <a:ext cx="1976284" cy="2054942"/>
          </a:xfrm>
          <a:prstGeom prst="rect">
            <a:avLst/>
          </a:prstGeom>
          <a:noFill/>
          <a:ln w="76200" cap="flat" cmpd="sng" algn="ctr">
            <a:solidFill>
              <a:srgbClr val="D9008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22E79A-7ED9-B25A-A4E4-B6AF600BC2CB}"/>
              </a:ext>
            </a:extLst>
          </p:cNvPr>
          <p:cNvSpPr/>
          <p:nvPr/>
        </p:nvSpPr>
        <p:spPr>
          <a:xfrm>
            <a:off x="1671484" y="4237703"/>
            <a:ext cx="1976284" cy="2054942"/>
          </a:xfrm>
          <a:prstGeom prst="rect">
            <a:avLst/>
          </a:prstGeom>
          <a:noFill/>
          <a:ln w="76200" cap="flat" cmpd="sng" algn="ctr">
            <a:solidFill>
              <a:srgbClr val="D9008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5AABB7-2FEE-FCBE-E901-4DC18D20F062}"/>
              </a:ext>
            </a:extLst>
          </p:cNvPr>
          <p:cNvSpPr/>
          <p:nvPr/>
        </p:nvSpPr>
        <p:spPr>
          <a:xfrm>
            <a:off x="5702709" y="4395018"/>
            <a:ext cx="791497" cy="1194619"/>
          </a:xfrm>
          <a:prstGeom prst="rect">
            <a:avLst/>
          </a:prstGeom>
          <a:noFill/>
          <a:ln w="76200" cap="flat" cmpd="sng" algn="ctr">
            <a:solidFill>
              <a:srgbClr val="D9008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039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848" y="181473"/>
            <a:ext cx="8623663" cy="1325563"/>
          </a:xfrm>
        </p:spPr>
        <p:txBody>
          <a:bodyPr/>
          <a:lstStyle/>
          <a:p>
            <a:r>
              <a:rPr lang="pt-PT" dirty="0" err="1"/>
              <a:t>Datasets</a:t>
            </a:r>
            <a:endParaRPr lang="pt-PT" dirty="0"/>
          </a:p>
        </p:txBody>
      </p:sp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id="{12FA54BB-4DAD-4154-8978-4E981FFCA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463237"/>
              </p:ext>
            </p:extLst>
          </p:nvPr>
        </p:nvGraphicFramePr>
        <p:xfrm>
          <a:off x="1099086" y="1937283"/>
          <a:ext cx="8066779" cy="229586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82148">
                  <a:extLst>
                    <a:ext uri="{9D8B030D-6E8A-4147-A177-3AD203B41FA5}">
                      <a16:colId xmlns:a16="http://schemas.microsoft.com/office/drawing/2014/main" val="3144038347"/>
                    </a:ext>
                  </a:extLst>
                </a:gridCol>
                <a:gridCol w="6684631">
                  <a:extLst>
                    <a:ext uri="{9D8B030D-6E8A-4147-A177-3AD203B41FA5}">
                      <a16:colId xmlns:a16="http://schemas.microsoft.com/office/drawing/2014/main" val="2432958219"/>
                    </a:ext>
                  </a:extLst>
                </a:gridCol>
              </a:tblGrid>
              <a:tr h="324822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 err="1"/>
                        <a:t>Dataset</a:t>
                      </a:r>
                      <a:endParaRPr lang="pt-PT" sz="1600" b="1" dirty="0"/>
                    </a:p>
                  </a:txBody>
                  <a:tcPr>
                    <a:solidFill>
                      <a:srgbClr val="1F34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Descrição</a:t>
                      </a:r>
                    </a:p>
                  </a:txBody>
                  <a:tcPr>
                    <a:solidFill>
                      <a:srgbClr val="1F34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778365"/>
                  </a:ext>
                </a:extLst>
              </a:tr>
              <a:tr h="324822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chemeClr val="tx1"/>
                          </a:solidFill>
                        </a:rPr>
                        <a:t>Turistas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Número de chegadas de turistas a alojamentos turísticos por país (1990-2019)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03790"/>
                  </a:ext>
                </a:extLst>
              </a:tr>
              <a:tr h="324822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chemeClr val="tx1"/>
                          </a:solidFill>
                        </a:rPr>
                        <a:t>Emissões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Emissões históricas de dióxido de carbono por país 1990-2019)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05131"/>
                  </a:ext>
                </a:extLst>
              </a:tr>
              <a:tr h="324822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chemeClr val="tx1"/>
                          </a:solidFill>
                        </a:rPr>
                        <a:t>PIB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Descrição do PIB per capita (1960-2020)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5965"/>
                  </a:ext>
                </a:extLst>
              </a:tr>
              <a:tr h="375623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chemeClr val="tx1"/>
                          </a:solidFill>
                        </a:rPr>
                        <a:t>População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População de cada país presente na eurovisão (1960-2020)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36308"/>
                  </a:ext>
                </a:extLst>
              </a:tr>
              <a:tr h="324822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chemeClr val="tx1"/>
                          </a:solidFill>
                        </a:rPr>
                        <a:t>Área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Área de cada país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16307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6C4802F-6F10-2D29-33A7-23F51951B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679" y="4572307"/>
            <a:ext cx="56769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3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779FE0D-ACEE-C42E-ECA6-2B490E118B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5" y="2256250"/>
            <a:ext cx="11975690" cy="39973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B0E605D-F29C-35BB-5FD7-A323AE93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</p:spPr>
        <p:txBody>
          <a:bodyPr/>
          <a:lstStyle/>
          <a:p>
            <a:r>
              <a:rPr lang="pt-PT" dirty="0"/>
              <a:t>A Viagem dos Dados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22E79A-7ED9-B25A-A4E4-B6AF600BC2CB}"/>
              </a:ext>
            </a:extLst>
          </p:cNvPr>
          <p:cNvSpPr/>
          <p:nvPr/>
        </p:nvSpPr>
        <p:spPr>
          <a:xfrm>
            <a:off x="1671484" y="4237703"/>
            <a:ext cx="1976284" cy="2054942"/>
          </a:xfrm>
          <a:prstGeom prst="rect">
            <a:avLst/>
          </a:prstGeom>
          <a:noFill/>
          <a:ln w="76200" cap="flat" cmpd="sng" algn="ctr">
            <a:solidFill>
              <a:srgbClr val="D9008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E56679-3DC3-2AEC-D545-A45A8A673A48}"/>
              </a:ext>
            </a:extLst>
          </p:cNvPr>
          <p:cNvSpPr/>
          <p:nvPr/>
        </p:nvSpPr>
        <p:spPr>
          <a:xfrm>
            <a:off x="3854245" y="2467897"/>
            <a:ext cx="727588" cy="550606"/>
          </a:xfrm>
          <a:prstGeom prst="rect">
            <a:avLst/>
          </a:prstGeom>
          <a:noFill/>
          <a:ln w="76200" cap="flat" cmpd="sng" algn="ctr">
            <a:solidFill>
              <a:srgbClr val="D9008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436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770C175F-28E4-D0DF-F16B-A46641794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18" y="748565"/>
            <a:ext cx="8257992" cy="478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59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ergy-Saving-PowerPoint-Template" id="{21844F25-A429-E24F-BC74-68D2A6581939}" vid="{1DB52904-6AD3-4A4E-A84C-562A0CDED6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Eurovision-2022-PowerPoint-Template</Template>
  <TotalTime>775</TotalTime>
  <Words>712</Words>
  <Application>Microsoft Office PowerPoint</Application>
  <PresentationFormat>Widescreen</PresentationFormat>
  <Paragraphs>183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Corbel</vt:lpstr>
      <vt:lpstr>Trebuchet MS</vt:lpstr>
      <vt:lpstr>Office Theme</vt:lpstr>
      <vt:lpstr>Análise de Fatores Que Influenciam o Resultado do Festival da Eurovisão</vt:lpstr>
      <vt:lpstr>A Viagem dos Dados</vt:lpstr>
      <vt:lpstr>Etapa de Extração</vt:lpstr>
      <vt:lpstr>A Viagem dos Dados</vt:lpstr>
      <vt:lpstr>Datasets</vt:lpstr>
      <vt:lpstr>A Viagem dos Dados</vt:lpstr>
      <vt:lpstr>Datasets</vt:lpstr>
      <vt:lpstr>A Viagem dos Dados</vt:lpstr>
      <vt:lpstr>PowerPoint Presentation</vt:lpstr>
      <vt:lpstr>A Viagem dos Dados</vt:lpstr>
      <vt:lpstr>Preparação das Dimensões e Tabelas de Factos em Python</vt:lpstr>
      <vt:lpstr>Preparação das Dimensões e Tabelas de Factos em Python</vt:lpstr>
      <vt:lpstr>A Viagem dos Dados</vt:lpstr>
      <vt:lpstr>Dimensões e Tabelas de Factos</vt:lpstr>
      <vt:lpstr>A Viagem dos Dados</vt:lpstr>
      <vt:lpstr>PowerPoint Presentation</vt:lpstr>
      <vt:lpstr>A língua em que uma música é cantada influencia o seu resultado?</vt:lpstr>
      <vt:lpstr>Existe maior quantidade de países que não se qualificam para a final cuja língua da música não seja o inglês? </vt:lpstr>
      <vt:lpstr>As músicas em Inglês obtém melhores resultados?</vt:lpstr>
      <vt:lpstr>As músicas em Inglês obtém melhores resultados?</vt:lpstr>
      <vt:lpstr>As músicas em Inglês obtém melhores resultados?</vt:lpstr>
      <vt:lpstr>Existe alguma diferença entre os resultados do mesmo país entre músicas em inglês ou com a sua língua materna?</vt:lpstr>
      <vt:lpstr>Existe alguma diferença entre os resultados do mesmo país entre músicas em inglês ou com a sua língua materna?</vt:lpstr>
      <vt:lpstr>A geografia influencia o resultado dos países?</vt:lpstr>
      <vt:lpstr>Influência do número de vizinhos de um pais na quantidade de pontos recebidos</vt:lpstr>
      <vt:lpstr>PowerPoint Presentation</vt:lpstr>
      <vt:lpstr>PowerPoint Presentation</vt:lpstr>
      <vt:lpstr>Entreajuda entre vizinhos ou outros países</vt:lpstr>
      <vt:lpstr>As questões da atualidade influenciam o resultado dos países?</vt:lpstr>
      <vt:lpstr>PowerPoint Presentation</vt:lpstr>
      <vt:lpstr>O que não significa que não existam exceções!</vt:lpstr>
      <vt:lpstr>Outros resultados interessantes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Sílvia Mourão</dc:creator>
  <cp:lastModifiedBy>Silvia Mourao</cp:lastModifiedBy>
  <cp:revision>21</cp:revision>
  <dcterms:created xsi:type="dcterms:W3CDTF">2022-05-01T23:28:38Z</dcterms:created>
  <dcterms:modified xsi:type="dcterms:W3CDTF">2022-05-28T02:02:48Z</dcterms:modified>
</cp:coreProperties>
</file>