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ow" charset="1" panose="00000500000000000000"/>
      <p:regular r:id="rId10"/>
    </p:embeddedFont>
    <p:embeddedFont>
      <p:font typeface="Now Bold" charset="1" panose="00000600000000000000"/>
      <p:regular r:id="rId11"/>
    </p:embeddedFont>
    <p:embeddedFont>
      <p:font typeface="Now Bold" charset="1" panose="00000800000000000000"/>
      <p:regular r:id="rId12"/>
    </p:embeddedFont>
    <p:embeddedFont>
      <p:font typeface="Now Bold Bold" charset="1" panose="00000A00000000000000"/>
      <p:regular r:id="rId13"/>
    </p:embeddedFont>
    <p:embeddedFont>
      <p:font typeface="Prompt Light" charset="1" panose="00000400000000000000"/>
      <p:regular r:id="rId14"/>
    </p:embeddedFont>
    <p:embeddedFont>
      <p:font typeface="Prompt Light Bold" charset="1" panose="00000500000000000000"/>
      <p:regular r:id="rId15"/>
    </p:embeddedFont>
    <p:embeddedFont>
      <p:font typeface="Prompt Light Italics" charset="1" panose="00000400000000000000"/>
      <p:regular r:id="rId16"/>
    </p:embeddedFont>
    <p:embeddedFont>
      <p:font typeface="Prompt Light Bold Italic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43" Target="slides/slide26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pn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18" Target="../media/image19.png" Type="http://schemas.openxmlformats.org/officeDocument/2006/relationships/image"/><Relationship Id="rId19" Target="../media/image20.png" Type="http://schemas.openxmlformats.org/officeDocument/2006/relationships/image"/><Relationship Id="rId2" Target="../media/image3.png" Type="http://schemas.openxmlformats.org/officeDocument/2006/relationships/image"/><Relationship Id="rId20" Target="../media/image21.png" Type="http://schemas.openxmlformats.org/officeDocument/2006/relationships/image"/><Relationship Id="rId21" Target="../media/image22.png" Type="http://schemas.openxmlformats.org/officeDocument/2006/relationships/image"/><Relationship Id="rId22" Target="../media/image23.png" Type="http://schemas.openxmlformats.org/officeDocument/2006/relationships/image"/><Relationship Id="rId23" Target="../media/image24.png" Type="http://schemas.openxmlformats.org/officeDocument/2006/relationships/image"/><Relationship Id="rId24" Target="../media/image25.png" Type="http://schemas.openxmlformats.org/officeDocument/2006/relationships/image"/><Relationship Id="rId25" Target="../media/image26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02163" y="755789"/>
            <a:ext cx="6993150" cy="8775422"/>
            <a:chOff x="0" y="0"/>
            <a:chExt cx="9324200" cy="1170056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>
              <a:alphaModFix amt="90000"/>
            </a:blip>
            <a:srcRect l="34472" t="0" r="34472" b="0"/>
            <a:stretch>
              <a:fillRect/>
            </a:stretch>
          </p:blipFill>
          <p:spPr>
            <a:xfrm>
              <a:off x="0" y="0"/>
              <a:ext cx="9324200" cy="11700562"/>
            </a:xfrm>
            <a:prstGeom prst="rect">
              <a:avLst/>
            </a:prstGeom>
          </p:spPr>
        </p:pic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23566" y="8699361"/>
            <a:ext cx="831850" cy="831850"/>
            <a:chOff x="0" y="0"/>
            <a:chExt cx="1708150" cy="170815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TextBox 6" id="6"/>
          <p:cNvSpPr txBox="true"/>
          <p:nvPr/>
        </p:nvSpPr>
        <p:spPr>
          <a:xfrm rot="-5400000">
            <a:off x="-1027080" y="4916204"/>
            <a:ext cx="5323617" cy="1231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00"/>
              </a:lnSpc>
            </a:pPr>
            <a:r>
              <a:rPr lang="en-US" sz="4000" spc="320">
                <a:solidFill>
                  <a:srgbClr val="F4F5EF"/>
                </a:solidFill>
                <a:latin typeface="Now Bold"/>
              </a:rPr>
              <a:t>GREEN THUMBS GARDEN CAFE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780257" y="1427589"/>
            <a:ext cx="11479043" cy="5270265"/>
            <a:chOff x="0" y="0"/>
            <a:chExt cx="15305391" cy="702702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14300"/>
              <a:ext cx="15305391" cy="5168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5600"/>
                </a:lnSpc>
              </a:pPr>
              <a:r>
                <a:rPr lang="en-US" sz="12000" spc="168">
                  <a:solidFill>
                    <a:srgbClr val="E5FB52"/>
                  </a:solidFill>
                  <a:latin typeface="Now Bold Bold"/>
                </a:rPr>
                <a:t>Gardening</a:t>
              </a:r>
            </a:p>
            <a:p>
              <a:pPr algn="r">
                <a:lnSpc>
                  <a:spcPts val="15600"/>
                </a:lnSpc>
              </a:pPr>
              <a:r>
                <a:rPr lang="en-US" sz="12000" spc="168">
                  <a:solidFill>
                    <a:srgbClr val="E5FB52"/>
                  </a:solidFill>
                  <a:latin typeface="Now Bold Bold"/>
                </a:rPr>
                <a:t>for Food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9657306" y="5405442"/>
              <a:ext cx="5648084" cy="16215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5119"/>
                </a:lnSpc>
              </a:pPr>
              <a:r>
                <a:rPr lang="en-US" sz="3199" spc="63">
                  <a:solidFill>
                    <a:srgbClr val="F4F5EF"/>
                  </a:solidFill>
                  <a:latin typeface="Now"/>
                </a:rPr>
                <a:t>Presented by</a:t>
              </a:r>
            </a:p>
            <a:p>
              <a:pPr algn="r">
                <a:lnSpc>
                  <a:spcPts val="5120"/>
                </a:lnSpc>
              </a:pPr>
              <a:r>
                <a:rPr lang="en-US" sz="3199" spc="63">
                  <a:solidFill>
                    <a:srgbClr val="F4F5EF"/>
                  </a:solidFill>
                  <a:latin typeface="Now"/>
                </a:rPr>
                <a:t>Adora Montminy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16019042" y="8708409"/>
            <a:ext cx="2354552" cy="901533"/>
            <a:chOff x="0" y="0"/>
            <a:chExt cx="1492598" cy="571500"/>
          </a:xfrm>
        </p:grpSpPr>
        <p:sp>
          <p:nvSpPr>
            <p:cNvPr name="Freeform 11" id="11"/>
            <p:cNvSpPr/>
            <p:nvPr/>
          </p:nvSpPr>
          <p:spPr>
            <a:xfrm>
              <a:off x="0" y="255270"/>
              <a:ext cx="1492598" cy="69850"/>
            </a:xfrm>
            <a:custGeom>
              <a:avLst/>
              <a:gdLst/>
              <a:ahLst/>
              <a:cxnLst/>
              <a:rect r="r" b="b" t="t" l="l"/>
              <a:pathLst>
                <a:path h="69850" w="1492598">
                  <a:moveTo>
                    <a:pt x="120176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92598" y="69850"/>
                  </a:lnTo>
                  <a:lnTo>
                    <a:pt x="1492598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4028568" y="8962138"/>
            <a:ext cx="1933588" cy="569073"/>
          </a:xfrm>
          <a:prstGeom prst="rect">
            <a:avLst/>
          </a:prstGeom>
          <a:solidFill>
            <a:srgbClr val="E5FB52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400000">
            <a:off x="13039842" y="4711108"/>
            <a:ext cx="786805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60"/>
              </a:lnSpc>
            </a:pPr>
            <a:r>
              <a:rPr lang="en-US" sz="3400" spc="578">
                <a:solidFill>
                  <a:srgbClr val="F4F5EF"/>
                </a:solidFill>
                <a:latin typeface="Now Bold"/>
              </a:rPr>
              <a:t>HERE'S A FACT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314614"/>
            <a:ext cx="6377466" cy="235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2800" spc="112">
                <a:solidFill>
                  <a:srgbClr val="F4F5EF"/>
                </a:solidFill>
                <a:latin typeface="Now"/>
              </a:rPr>
              <a:t>Start with an outline of topics and identify highlights, which can be applied to whatever subject you plan on discussing.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9164994" y="1070688"/>
            <a:ext cx="6636276" cy="8187612"/>
          </a:xfrm>
          <a:prstGeom prst="rect">
            <a:avLst/>
          </a:prstGeom>
          <a:solidFill>
            <a:srgbClr val="E5FB52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28700" y="1428182"/>
            <a:ext cx="9589570" cy="2930007"/>
            <a:chOff x="0" y="0"/>
            <a:chExt cx="12786093" cy="390667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385850"/>
              <a:ext cx="8503288" cy="1520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LOCAL CHEFS GROW THEIR OWN INGREDIENTS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04775"/>
              <a:ext cx="12786093" cy="2530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5599"/>
                </a:lnSpc>
              </a:pPr>
              <a:r>
                <a:rPr lang="en-US" sz="11999" spc="167">
                  <a:solidFill>
                    <a:srgbClr val="F4F5EF"/>
                  </a:solidFill>
                  <a:latin typeface="Now Bold Bold"/>
                </a:rPr>
                <a:t>8 out of 10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95391" y="9962197"/>
            <a:ext cx="2034571" cy="901533"/>
            <a:chOff x="0" y="0"/>
            <a:chExt cx="1289756" cy="571500"/>
          </a:xfrm>
        </p:grpSpPr>
        <p:sp>
          <p:nvSpPr>
            <p:cNvPr name="Freeform 9" id="9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r="r" b="b" t="t" l="l"/>
              <a:pathLst>
                <a:path h="69850" w="1289756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AutoShape 10" id="10"/>
          <p:cNvSpPr/>
          <p:nvPr/>
        </p:nvSpPr>
        <p:spPr>
          <a:xfrm rot="0">
            <a:off x="14702062" y="7559214"/>
            <a:ext cx="1722784" cy="569073"/>
          </a:xfrm>
          <a:prstGeom prst="rect">
            <a:avLst/>
          </a:prstGeom>
          <a:solidFill>
            <a:srgbClr val="F4F5EF"/>
          </a:solid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94282" y="1028700"/>
            <a:ext cx="6765018" cy="2463828"/>
            <a:chOff x="0" y="0"/>
            <a:chExt cx="9020024" cy="32851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742901"/>
              <a:ext cx="9007147" cy="154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HOW BIG SHOULD YOUR GARDEN BE?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9020024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500"/>
                </a:lnSpc>
              </a:pPr>
              <a:r>
                <a:rPr lang="en-US" sz="6800" spc="224">
                  <a:solidFill>
                    <a:srgbClr val="7ACB53"/>
                  </a:solidFill>
                  <a:latin typeface="Now Bold Bold"/>
                </a:rPr>
                <a:t>Garden Sizes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45632" y="2377766"/>
            <a:ext cx="6024336" cy="6880534"/>
            <a:chOff x="0" y="0"/>
            <a:chExt cx="8032448" cy="917404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376714" y="8804687"/>
              <a:ext cx="1818237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Item 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322546" y="8804687"/>
              <a:ext cx="1818237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Item 2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268378" y="8804687"/>
              <a:ext cx="1818237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Item 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214211" y="8804687"/>
              <a:ext cx="1818237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Item 4</a:t>
              </a:r>
            </a:p>
          </p:txBody>
        </p: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376714" y="160867"/>
              <a:ext cx="7655734" cy="8691445"/>
              <a:chOff x="0" y="0"/>
              <a:chExt cx="7655734" cy="8691445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-6350"/>
                <a:ext cx="7655734" cy="8704145"/>
              </a:xfrm>
              <a:custGeom>
                <a:avLst/>
                <a:gdLst/>
                <a:ahLst/>
                <a:cxnLst/>
                <a:rect r="r" b="b" t="t" l="l"/>
                <a:pathLst>
                  <a:path h="8704145" w="7655734">
                    <a:moveTo>
                      <a:pt x="0" y="0"/>
                    </a:moveTo>
                    <a:lnTo>
                      <a:pt x="7655734" y="0"/>
                    </a:lnTo>
                    <a:lnTo>
                      <a:pt x="7655734" y="12700"/>
                    </a:lnTo>
                    <a:lnTo>
                      <a:pt x="0" y="12700"/>
                    </a:lnTo>
                    <a:close/>
                    <a:moveTo>
                      <a:pt x="0" y="2172861"/>
                    </a:moveTo>
                    <a:lnTo>
                      <a:pt x="7655734" y="2172861"/>
                    </a:lnTo>
                    <a:lnTo>
                      <a:pt x="7655734" y="2185561"/>
                    </a:lnTo>
                    <a:lnTo>
                      <a:pt x="0" y="2185561"/>
                    </a:lnTo>
                    <a:close/>
                    <a:moveTo>
                      <a:pt x="0" y="4345722"/>
                    </a:moveTo>
                    <a:lnTo>
                      <a:pt x="7655734" y="4345722"/>
                    </a:lnTo>
                    <a:lnTo>
                      <a:pt x="7655734" y="4358422"/>
                    </a:lnTo>
                    <a:lnTo>
                      <a:pt x="0" y="4358422"/>
                    </a:lnTo>
                    <a:close/>
                    <a:moveTo>
                      <a:pt x="0" y="6518584"/>
                    </a:moveTo>
                    <a:lnTo>
                      <a:pt x="7655734" y="6518584"/>
                    </a:lnTo>
                    <a:lnTo>
                      <a:pt x="7655734" y="6531284"/>
                    </a:lnTo>
                    <a:lnTo>
                      <a:pt x="0" y="6531284"/>
                    </a:lnTo>
                    <a:close/>
                    <a:moveTo>
                      <a:pt x="0" y="8691445"/>
                    </a:moveTo>
                    <a:lnTo>
                      <a:pt x="7655734" y="8691445"/>
                    </a:lnTo>
                    <a:lnTo>
                      <a:pt x="7655734" y="8704145"/>
                    </a:lnTo>
                    <a:lnTo>
                      <a:pt x="0" y="8704145"/>
                    </a:lnTo>
                    <a:close/>
                  </a:path>
                </a:pathLst>
              </a:custGeom>
              <a:solidFill>
                <a:srgbClr val="222222">
                  <a:alpha val="24705"/>
                </a:srgbClr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376714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40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125236"/>
              <a:ext cx="376714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30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298098"/>
              <a:ext cx="376714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20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470959"/>
              <a:ext cx="376714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10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50654" y="8643820"/>
              <a:ext cx="226060" cy="369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7ACB53"/>
                  </a:solidFill>
                  <a:latin typeface="Arimo"/>
                </a:rPr>
                <a:t>0 </a:t>
              </a:r>
            </a:p>
          </p:txBody>
        </p: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376714" y="160867"/>
              <a:ext cx="7655734" cy="8691445"/>
              <a:chOff x="0" y="0"/>
              <a:chExt cx="7655734" cy="8691445"/>
            </a:xfrm>
          </p:grpSpPr>
          <p:sp>
            <p:nvSpPr>
              <p:cNvPr name="Freeform 18" id="18"/>
              <p:cNvSpPr/>
              <p:nvPr/>
            </p:nvSpPr>
            <p:spPr>
              <a:xfrm>
                <a:off x="0" y="6512234"/>
                <a:ext cx="1818237" cy="2179211"/>
              </a:xfrm>
              <a:custGeom>
                <a:avLst/>
                <a:gdLst/>
                <a:ahLst/>
                <a:cxnLst/>
                <a:rect r="r" b="b" t="t" l="l"/>
                <a:pathLst>
                  <a:path h="2179211" w="1818237">
                    <a:moveTo>
                      <a:pt x="0" y="2179211"/>
                    </a:moveTo>
                    <a:lnTo>
                      <a:pt x="0" y="145459"/>
                    </a:lnTo>
                    <a:cubicBezTo>
                      <a:pt x="0" y="106881"/>
                      <a:pt x="15325" y="69883"/>
                      <a:pt x="42604" y="42604"/>
                    </a:cubicBezTo>
                    <a:cubicBezTo>
                      <a:pt x="69883" y="15325"/>
                      <a:pt x="106881" y="0"/>
                      <a:pt x="145459" y="0"/>
                    </a:cubicBezTo>
                    <a:lnTo>
                      <a:pt x="1672778" y="0"/>
                    </a:lnTo>
                    <a:cubicBezTo>
                      <a:pt x="1711356" y="0"/>
                      <a:pt x="1748354" y="15325"/>
                      <a:pt x="1775633" y="42604"/>
                    </a:cubicBezTo>
                    <a:cubicBezTo>
                      <a:pt x="1802912" y="69883"/>
                      <a:pt x="1818237" y="106881"/>
                      <a:pt x="1818237" y="145459"/>
                    </a:cubicBezTo>
                    <a:lnTo>
                      <a:pt x="1818237" y="2179211"/>
                    </a:lnTo>
                    <a:close/>
                  </a:path>
                </a:pathLst>
              </a:custGeom>
              <a:solidFill>
                <a:srgbClr val="7ACB53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>
                <a:off x="1945832" y="4339372"/>
                <a:ext cx="1818237" cy="4352072"/>
              </a:xfrm>
              <a:custGeom>
                <a:avLst/>
                <a:gdLst/>
                <a:ahLst/>
                <a:cxnLst/>
                <a:rect r="r" b="b" t="t" l="l"/>
                <a:pathLst>
                  <a:path h="4352072" w="1818237">
                    <a:moveTo>
                      <a:pt x="0" y="4352073"/>
                    </a:moveTo>
                    <a:lnTo>
                      <a:pt x="0" y="145459"/>
                    </a:lnTo>
                    <a:cubicBezTo>
                      <a:pt x="0" y="106881"/>
                      <a:pt x="15325" y="69883"/>
                      <a:pt x="42604" y="42604"/>
                    </a:cubicBezTo>
                    <a:cubicBezTo>
                      <a:pt x="69883" y="15325"/>
                      <a:pt x="106881" y="0"/>
                      <a:pt x="145459" y="0"/>
                    </a:cubicBezTo>
                    <a:lnTo>
                      <a:pt x="1672778" y="0"/>
                    </a:lnTo>
                    <a:cubicBezTo>
                      <a:pt x="1711356" y="0"/>
                      <a:pt x="1748354" y="15325"/>
                      <a:pt x="1775633" y="42604"/>
                    </a:cubicBezTo>
                    <a:cubicBezTo>
                      <a:pt x="1802912" y="69883"/>
                      <a:pt x="1818237" y="106881"/>
                      <a:pt x="1818237" y="145459"/>
                    </a:cubicBezTo>
                    <a:lnTo>
                      <a:pt x="1818237" y="4352073"/>
                    </a:lnTo>
                    <a:close/>
                  </a:path>
                </a:pathLst>
              </a:custGeom>
              <a:solidFill>
                <a:srgbClr val="7ACB53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>
                <a:off x="3891665" y="2166511"/>
                <a:ext cx="1818237" cy="6524934"/>
              </a:xfrm>
              <a:custGeom>
                <a:avLst/>
                <a:gdLst/>
                <a:ahLst/>
                <a:cxnLst/>
                <a:rect r="r" b="b" t="t" l="l"/>
                <a:pathLst>
                  <a:path h="6524934" w="1818237">
                    <a:moveTo>
                      <a:pt x="0" y="6524934"/>
                    </a:moveTo>
                    <a:lnTo>
                      <a:pt x="0" y="145459"/>
                    </a:lnTo>
                    <a:cubicBezTo>
                      <a:pt x="0" y="106881"/>
                      <a:pt x="15325" y="69883"/>
                      <a:pt x="42604" y="42604"/>
                    </a:cubicBezTo>
                    <a:cubicBezTo>
                      <a:pt x="69883" y="15325"/>
                      <a:pt x="106880" y="0"/>
                      <a:pt x="145459" y="0"/>
                    </a:cubicBezTo>
                    <a:lnTo>
                      <a:pt x="1672778" y="0"/>
                    </a:lnTo>
                    <a:cubicBezTo>
                      <a:pt x="1711356" y="0"/>
                      <a:pt x="1748354" y="15325"/>
                      <a:pt x="1775632" y="42604"/>
                    </a:cubicBezTo>
                    <a:cubicBezTo>
                      <a:pt x="1802911" y="69883"/>
                      <a:pt x="1818236" y="106881"/>
                      <a:pt x="1818236" y="145459"/>
                    </a:cubicBezTo>
                    <a:lnTo>
                      <a:pt x="1818236" y="6524934"/>
                    </a:lnTo>
                    <a:close/>
                  </a:path>
                </a:pathLst>
              </a:custGeom>
              <a:solidFill>
                <a:srgbClr val="7ACB53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>
                <a:off x="5837497" y="-6350"/>
                <a:ext cx="1818237" cy="8697795"/>
              </a:xfrm>
              <a:custGeom>
                <a:avLst/>
                <a:gdLst/>
                <a:ahLst/>
                <a:cxnLst/>
                <a:rect r="r" b="b" t="t" l="l"/>
                <a:pathLst>
                  <a:path h="8697795" w="1818237">
                    <a:moveTo>
                      <a:pt x="0" y="8697795"/>
                    </a:moveTo>
                    <a:lnTo>
                      <a:pt x="0" y="145459"/>
                    </a:lnTo>
                    <a:cubicBezTo>
                      <a:pt x="0" y="106881"/>
                      <a:pt x="15325" y="69883"/>
                      <a:pt x="42604" y="42604"/>
                    </a:cubicBezTo>
                    <a:cubicBezTo>
                      <a:pt x="69883" y="15325"/>
                      <a:pt x="106881" y="0"/>
                      <a:pt x="145459" y="0"/>
                    </a:cubicBezTo>
                    <a:lnTo>
                      <a:pt x="1672778" y="0"/>
                    </a:lnTo>
                    <a:cubicBezTo>
                      <a:pt x="1711356" y="0"/>
                      <a:pt x="1748354" y="15325"/>
                      <a:pt x="1775633" y="42604"/>
                    </a:cubicBezTo>
                    <a:cubicBezTo>
                      <a:pt x="1802912" y="69883"/>
                      <a:pt x="1818237" y="106881"/>
                      <a:pt x="1818237" y="145459"/>
                    </a:cubicBezTo>
                    <a:lnTo>
                      <a:pt x="1818237" y="8697795"/>
                    </a:lnTo>
                    <a:close/>
                  </a:path>
                </a:pathLst>
              </a:custGeom>
              <a:solidFill>
                <a:srgbClr val="7ACB53"/>
              </a:solidFill>
            </p:spPr>
          </p:sp>
        </p:grp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5494571" y="7944338"/>
            <a:ext cx="1313962" cy="1313962"/>
            <a:chOff x="0" y="0"/>
            <a:chExt cx="1708150" cy="1708150"/>
          </a:xfrm>
        </p:grpSpPr>
        <p:sp>
          <p:nvSpPr>
            <p:cNvPr name="Freeform 23" id="2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5400000">
            <a:off x="16242014" y="6982677"/>
            <a:ext cx="2034571" cy="901533"/>
            <a:chOff x="0" y="0"/>
            <a:chExt cx="1289756" cy="571500"/>
          </a:xfrm>
        </p:grpSpPr>
        <p:sp>
          <p:nvSpPr>
            <p:cNvPr name="Freeform 25" id="25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r="r" b="b" t="t" l="l"/>
              <a:pathLst>
                <a:path h="69850" w="1289756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  <p:sp>
        <p:nvSpPr>
          <p:cNvPr name="TextBox 26" id="26"/>
          <p:cNvSpPr txBox="true"/>
          <p:nvPr/>
        </p:nvSpPr>
        <p:spPr>
          <a:xfrm rot="-5400000">
            <a:off x="-1064400" y="6390345"/>
            <a:ext cx="4922951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7ACB53"/>
                </a:solidFill>
                <a:latin typeface="Prompt Light"/>
              </a:rPr>
              <a:t>Green Thumbs Garden Cafe | Gardening/ for Food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862910" y="5238816"/>
            <a:ext cx="6426335" cy="3632668"/>
          </a:xfrm>
          <a:prstGeom prst="rect">
            <a:avLst/>
          </a:prstGeom>
          <a:solidFill>
            <a:srgbClr val="7ACB53"/>
          </a:solidFill>
        </p:spPr>
      </p:sp>
      <p:sp>
        <p:nvSpPr>
          <p:cNvPr name="AutoShape 3" id="3"/>
          <p:cNvSpPr/>
          <p:nvPr/>
        </p:nvSpPr>
        <p:spPr>
          <a:xfrm rot="0">
            <a:off x="3862910" y="1418667"/>
            <a:ext cx="6426335" cy="3632668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4433192" y="2069966"/>
            <a:ext cx="5285770" cy="1520054"/>
            <a:chOff x="0" y="0"/>
            <a:chExt cx="7047694" cy="202673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23825"/>
              <a:ext cx="7047694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CONTAINER GARDENS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17699"/>
              <a:ext cx="7047694" cy="1209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399" spc="143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433192" y="5889635"/>
            <a:ext cx="5285770" cy="1520054"/>
            <a:chOff x="0" y="0"/>
            <a:chExt cx="7047694" cy="202673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23825"/>
              <a:ext cx="7047694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VERTICAL GARDENS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17699"/>
              <a:ext cx="7047694" cy="1209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399" spc="143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0497059" y="1415516"/>
            <a:ext cx="6426335" cy="3632668"/>
          </a:xfrm>
          <a:prstGeom prst="rect">
            <a:avLst/>
          </a:prstGeom>
          <a:solidFill>
            <a:srgbClr val="7ACB53"/>
          </a:solidFill>
        </p:spPr>
      </p:sp>
      <p:sp>
        <p:nvSpPr>
          <p:cNvPr name="AutoShape 11" id="11"/>
          <p:cNvSpPr/>
          <p:nvPr/>
        </p:nvSpPr>
        <p:spPr>
          <a:xfrm rot="0">
            <a:off x="10497059" y="5238816"/>
            <a:ext cx="6426335" cy="3632668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12" id="12"/>
          <p:cNvGrpSpPr/>
          <p:nvPr/>
        </p:nvGrpSpPr>
        <p:grpSpPr>
          <a:xfrm rot="0">
            <a:off x="11067342" y="2041172"/>
            <a:ext cx="5285770" cy="2120129"/>
            <a:chOff x="0" y="0"/>
            <a:chExt cx="7047694" cy="282683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23825"/>
              <a:ext cx="7047694" cy="1520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GREENHOUSE GARDENS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617799"/>
              <a:ext cx="7047694" cy="1209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399" spc="143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67342" y="5820015"/>
            <a:ext cx="5285770" cy="1520054"/>
            <a:chOff x="0" y="0"/>
            <a:chExt cx="7047694" cy="202673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23825"/>
              <a:ext cx="7047694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PLOTTED GARDENS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17699"/>
              <a:ext cx="7047694" cy="1209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399" spc="143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-5400000">
            <a:off x="-1458870" y="4960186"/>
            <a:ext cx="6671384" cy="192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 spc="220">
                <a:solidFill>
                  <a:srgbClr val="7ACB53"/>
                </a:solidFill>
                <a:latin typeface="Now Bold"/>
              </a:rPr>
              <a:t>TYPES OF EDIBLE GARDENS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028700" y="1028700"/>
            <a:ext cx="967559" cy="967559"/>
            <a:chOff x="0" y="0"/>
            <a:chExt cx="1708150" cy="170815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21" id="21"/>
          <p:cNvGrpSpPr/>
          <p:nvPr/>
        </p:nvGrpSpPr>
        <p:grpSpPr>
          <a:xfrm rot="5400000">
            <a:off x="16084558" y="9836234"/>
            <a:ext cx="1677671" cy="901533"/>
            <a:chOff x="0" y="0"/>
            <a:chExt cx="1063510" cy="571500"/>
          </a:xfrm>
        </p:grpSpPr>
        <p:sp>
          <p:nvSpPr>
            <p:cNvPr name="Freeform 22" id="22"/>
            <p:cNvSpPr/>
            <p:nvPr/>
          </p:nvSpPr>
          <p:spPr>
            <a:xfrm>
              <a:off x="0" y="255270"/>
              <a:ext cx="1063510" cy="69850"/>
            </a:xfrm>
            <a:custGeom>
              <a:avLst/>
              <a:gdLst/>
              <a:ahLst/>
              <a:cxnLst/>
              <a:rect r="r" b="b" t="t" l="l"/>
              <a:pathLst>
                <a:path h="69850" w="1063510">
                  <a:moveTo>
                    <a:pt x="77268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063510" y="69850"/>
                  </a:lnTo>
                  <a:lnTo>
                    <a:pt x="1063510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4665" y="6778943"/>
            <a:ext cx="228360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800" spc="112">
                <a:solidFill>
                  <a:srgbClr val="F4F5EF"/>
                </a:solidFill>
                <a:latin typeface="Now"/>
              </a:rPr>
              <a:t>Carrots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33240" y="6778943"/>
            <a:ext cx="228360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800" spc="112">
                <a:solidFill>
                  <a:srgbClr val="F4F5EF"/>
                </a:solidFill>
                <a:latin typeface="Now"/>
              </a:rPr>
              <a:t>Peas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00204" y="6778943"/>
            <a:ext cx="228360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800" spc="112">
                <a:solidFill>
                  <a:srgbClr val="F4F5EF"/>
                </a:solidFill>
                <a:latin typeface="Now"/>
              </a:rPr>
              <a:t>Cucumbers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72695" y="6778943"/>
            <a:ext cx="228360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800" spc="112">
                <a:solidFill>
                  <a:srgbClr val="F4F5EF"/>
                </a:solidFill>
                <a:latin typeface="Now"/>
              </a:rPr>
              <a:t>Pumpkins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45187" y="6778943"/>
            <a:ext cx="2283608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800" spc="112">
                <a:solidFill>
                  <a:srgbClr val="F4F5EF"/>
                </a:solidFill>
                <a:latin typeface="Now"/>
              </a:rPr>
              <a:t>Radishes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0459987" cy="1910642"/>
            <a:chOff x="0" y="0"/>
            <a:chExt cx="13946650" cy="254752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805420"/>
              <a:ext cx="13946650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E5FB52"/>
                  </a:solidFill>
                  <a:latin typeface="Now Bold"/>
                </a:rPr>
                <a:t>OUR TOP FIVE PICKS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13946650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500"/>
                </a:lnSpc>
              </a:pPr>
              <a:r>
                <a:rPr lang="en-US" sz="6800" spc="224">
                  <a:solidFill>
                    <a:srgbClr val="F4F5EF"/>
                  </a:solidFill>
                  <a:latin typeface="Now Bold Bold"/>
                </a:rPr>
                <a:t>Easy Veggies to Plant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-5400000">
            <a:off x="14579133" y="6390345"/>
            <a:ext cx="4922951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5EF"/>
                </a:solidFill>
                <a:latin typeface="Prompt Light"/>
              </a:rPr>
              <a:t>Green Thumbs Garden Cafe | Gardening for Food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291741" y="1868553"/>
            <a:ext cx="967559" cy="967559"/>
            <a:chOff x="0" y="0"/>
            <a:chExt cx="1708150" cy="170815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AutoShape 13" id="13"/>
          <p:cNvSpPr/>
          <p:nvPr/>
        </p:nvSpPr>
        <p:spPr>
          <a:xfrm rot="0">
            <a:off x="15163885" y="1028700"/>
            <a:ext cx="1611635" cy="501547"/>
          </a:xfrm>
          <a:prstGeom prst="rect">
            <a:avLst/>
          </a:prstGeom>
          <a:solidFill>
            <a:srgbClr val="F4F5EF"/>
          </a:solidFill>
        </p:spPr>
      </p:sp>
      <p:grpSp>
        <p:nvGrpSpPr>
          <p:cNvPr name="Group 14" id="14"/>
          <p:cNvGrpSpPr/>
          <p:nvPr/>
        </p:nvGrpSpPr>
        <p:grpSpPr>
          <a:xfrm rot="5400000">
            <a:off x="11414" y="9362948"/>
            <a:ext cx="2034571" cy="901533"/>
            <a:chOff x="0" y="0"/>
            <a:chExt cx="1289756" cy="571500"/>
          </a:xfrm>
        </p:grpSpPr>
        <p:sp>
          <p:nvSpPr>
            <p:cNvPr name="Freeform 15" id="15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r="r" b="b" t="t" l="l"/>
              <a:pathLst>
                <a:path h="69850" w="1289756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11658" y="8096250"/>
            <a:ext cx="5747642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99"/>
              </a:lnSpc>
            </a:pPr>
            <a:r>
              <a:rPr lang="en-US" sz="3000" spc="450">
                <a:solidFill>
                  <a:srgbClr val="7ACB53"/>
                </a:solidFill>
                <a:latin typeface="Now"/>
              </a:rPr>
              <a:t>COOK WHAT</a:t>
            </a:r>
          </a:p>
          <a:p>
            <a:pPr algn="r">
              <a:lnSpc>
                <a:spcPts val="4800"/>
              </a:lnSpc>
            </a:pPr>
            <a:r>
              <a:rPr lang="en-US" sz="3000" spc="450">
                <a:solidFill>
                  <a:srgbClr val="7ACB53"/>
                </a:solidFill>
                <a:latin typeface="Now"/>
              </a:rPr>
              <a:t>YOU'VE PLANTED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1064400" y="6390345"/>
            <a:ext cx="4922951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7ACB53"/>
                </a:solidFill>
                <a:latin typeface="Prompt Light"/>
              </a:rPr>
              <a:t>Green Thumbs Garden Cafe | Gardening/ for Food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744802" y="755789"/>
            <a:ext cx="5145666" cy="8775422"/>
            <a:chOff x="0" y="0"/>
            <a:chExt cx="6860887" cy="1170056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38574" t="0" r="38574" b="0"/>
            <a:stretch>
              <a:fillRect/>
            </a:stretch>
          </p:blipFill>
          <p:spPr>
            <a:xfrm>
              <a:off x="0" y="0"/>
              <a:ext cx="6860887" cy="11700562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0">
            <a:off x="3244066" y="8962138"/>
            <a:ext cx="1449860" cy="569073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7" id="7"/>
          <p:cNvGrpSpPr/>
          <p:nvPr/>
        </p:nvGrpSpPr>
        <p:grpSpPr>
          <a:xfrm rot="0">
            <a:off x="8446517" y="1028700"/>
            <a:ext cx="9144988" cy="3800034"/>
            <a:chOff x="0" y="0"/>
            <a:chExt cx="12193318" cy="506671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99478"/>
              <a:ext cx="11750377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500"/>
                </a:lnSpc>
              </a:pPr>
              <a:r>
                <a:rPr lang="en-US" sz="6800" spc="224">
                  <a:solidFill>
                    <a:srgbClr val="7ACB53"/>
                  </a:solidFill>
                  <a:latin typeface="Now Bold Bold"/>
                </a:rPr>
                <a:t>Our Garden Guide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1750377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START PLANTING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5400000">
              <a:off x="10599814" y="3473207"/>
              <a:ext cx="1984965" cy="1202044"/>
              <a:chOff x="0" y="0"/>
              <a:chExt cx="943732" cy="5715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255270"/>
                <a:ext cx="943732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943732">
                    <a:moveTo>
                      <a:pt x="652902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943732" y="69850"/>
                    </a:lnTo>
                    <a:lnTo>
                      <a:pt x="943732" y="0"/>
                    </a:lnTo>
                    <a:close/>
                  </a:path>
                </a:pathLst>
              </a:custGeom>
              <a:solidFill>
                <a:srgbClr val="7ACB53"/>
              </a:solidFill>
            </p:spPr>
          </p:sp>
        </p:grp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459987" cy="1826667"/>
            <a:chOff x="0" y="0"/>
            <a:chExt cx="13946650" cy="243555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693452"/>
              <a:ext cx="13946650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KEEP TRACK OF THE CALENDAR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38100"/>
              <a:ext cx="13946650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500"/>
                </a:lnSpc>
              </a:pPr>
              <a:r>
                <a:rPr lang="en-US" sz="6800" spc="224">
                  <a:solidFill>
                    <a:srgbClr val="7ACB53"/>
                  </a:solidFill>
                  <a:latin typeface="Now Bold Bold"/>
                </a:rPr>
                <a:t>Plants for the Season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80328" y="1228840"/>
            <a:ext cx="1530712" cy="901533"/>
            <a:chOff x="0" y="0"/>
            <a:chExt cx="970349" cy="571500"/>
          </a:xfrm>
        </p:grpSpPr>
        <p:sp>
          <p:nvSpPr>
            <p:cNvPr name="Freeform 6" id="6"/>
            <p:cNvSpPr/>
            <p:nvPr/>
          </p:nvSpPr>
          <p:spPr>
            <a:xfrm>
              <a:off x="0" y="255270"/>
              <a:ext cx="970349" cy="69850"/>
            </a:xfrm>
            <a:custGeom>
              <a:avLst/>
              <a:gdLst/>
              <a:ahLst/>
              <a:cxnLst/>
              <a:rect r="r" b="b" t="t" l="l"/>
              <a:pathLst>
                <a:path h="69850" w="970349">
                  <a:moveTo>
                    <a:pt x="6795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70349" y="69850"/>
                  </a:lnTo>
                  <a:lnTo>
                    <a:pt x="970349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5461366"/>
            <a:ext cx="3480274" cy="3000480"/>
            <a:chOff x="0" y="0"/>
            <a:chExt cx="4640365" cy="400064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44822"/>
              <a:ext cx="4640365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SPRING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148663"/>
              <a:ext cx="4640365" cy="1851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7ACB53"/>
                  </a:solidFill>
                  <a:latin typeface="Now"/>
                </a:rPr>
                <a:t>It serves a variety of purposes, making them powerful tools.</a:t>
              </a:r>
            </a:p>
          </p:txBody>
        </p: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685256" cy="685256"/>
              <a:chOff x="0" y="0"/>
              <a:chExt cx="1708150" cy="170815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ACB53"/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5278809" y="5461366"/>
            <a:ext cx="3480274" cy="3000480"/>
            <a:chOff x="0" y="0"/>
            <a:chExt cx="4640365" cy="400064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4822"/>
              <a:ext cx="4640365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SUMMER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148663"/>
              <a:ext cx="4640365" cy="1851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7ACB53"/>
                  </a:solidFill>
                  <a:latin typeface="Now"/>
                </a:rPr>
                <a:t>It serves a variety of purposes, making them powerful tools.</a:t>
              </a:r>
            </a:p>
          </p:txBody>
        </p: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685256" cy="685256"/>
              <a:chOff x="0" y="0"/>
              <a:chExt cx="1708150" cy="1708150"/>
            </a:xfrm>
          </p:grpSpPr>
          <p:sp>
            <p:nvSpPr>
              <p:cNvPr name="Freeform 16" id="1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ACB53"/>
              </a:solidFill>
            </p:spPr>
          </p:sp>
        </p:grpSp>
      </p:grpSp>
      <p:grpSp>
        <p:nvGrpSpPr>
          <p:cNvPr name="Group 17" id="17"/>
          <p:cNvGrpSpPr/>
          <p:nvPr/>
        </p:nvGrpSpPr>
        <p:grpSpPr>
          <a:xfrm rot="0">
            <a:off x="9528917" y="5461366"/>
            <a:ext cx="3480274" cy="3000480"/>
            <a:chOff x="0" y="0"/>
            <a:chExt cx="4640365" cy="400064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144822"/>
              <a:ext cx="4640365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FALL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148663"/>
              <a:ext cx="4640365" cy="1851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7ACB53"/>
                  </a:solidFill>
                  <a:latin typeface="Now"/>
                </a:rPr>
                <a:t>It serves a variety of purposes, making them powerful tools.</a:t>
              </a:r>
            </a:p>
          </p:txBody>
        </p:sp>
        <p:grpSp>
          <p:nvGrpSpPr>
            <p:cNvPr name="Group 20" id="20"/>
            <p:cNvGrpSpPr>
              <a:grpSpLocks noChangeAspect="true"/>
            </p:cNvGrpSpPr>
            <p:nvPr/>
          </p:nvGrpSpPr>
          <p:grpSpPr>
            <a:xfrm rot="0">
              <a:off x="0" y="0"/>
              <a:ext cx="685256" cy="685256"/>
              <a:chOff x="0" y="0"/>
              <a:chExt cx="1708150" cy="1708150"/>
            </a:xfrm>
          </p:grpSpPr>
          <p:sp>
            <p:nvSpPr>
              <p:cNvPr name="Freeform 21" id="2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ACB53"/>
              </a:solidFill>
            </p:spPr>
          </p:sp>
        </p:grpSp>
      </p:grpSp>
      <p:grpSp>
        <p:nvGrpSpPr>
          <p:cNvPr name="Group 22" id="22"/>
          <p:cNvGrpSpPr/>
          <p:nvPr/>
        </p:nvGrpSpPr>
        <p:grpSpPr>
          <a:xfrm rot="0">
            <a:off x="13779026" y="5461366"/>
            <a:ext cx="3480274" cy="3000480"/>
            <a:chOff x="0" y="0"/>
            <a:chExt cx="4640365" cy="4000641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1144822"/>
              <a:ext cx="4640365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WINTER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2148663"/>
              <a:ext cx="4640365" cy="1851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7ACB53"/>
                  </a:solidFill>
                  <a:latin typeface="Now"/>
                </a:rPr>
                <a:t>It serves a variety of purposes, making them powerful tools.</a:t>
              </a:r>
            </a:p>
          </p:txBody>
        </p:sp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0" y="0"/>
              <a:ext cx="685256" cy="685256"/>
              <a:chOff x="0" y="0"/>
              <a:chExt cx="1708150" cy="1708150"/>
            </a:xfrm>
          </p:grpSpPr>
          <p:sp>
            <p:nvSpPr>
              <p:cNvPr name="Freeform 26" id="26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r="r" b="b" t="t" l="l"/>
                <a:pathLst>
                  <a:path h="1708150" w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7ACB53"/>
              </a:solidFill>
            </p:spPr>
          </p:sp>
        </p:grpSp>
      </p:grpSp>
      <p:sp>
        <p:nvSpPr>
          <p:cNvPr name="AutoShape 27" id="27"/>
          <p:cNvSpPr/>
          <p:nvPr/>
        </p:nvSpPr>
        <p:spPr>
          <a:xfrm rot="5400000">
            <a:off x="16113372" y="1605555"/>
            <a:ext cx="1722784" cy="569073"/>
          </a:xfrm>
          <a:prstGeom prst="rect">
            <a:avLst/>
          </a:prstGeom>
          <a:solidFill>
            <a:srgbClr val="7ACB53"/>
          </a:solid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68030" y="7021397"/>
            <a:ext cx="6167524" cy="1565753"/>
            <a:chOff x="0" y="0"/>
            <a:chExt cx="8223366" cy="208767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3825"/>
              <a:ext cx="8223366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USE ORGANIC MATERIALS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78631"/>
              <a:ext cx="8223366" cy="1209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68030" y="4025048"/>
            <a:ext cx="6167524" cy="1565753"/>
            <a:chOff x="0" y="0"/>
            <a:chExt cx="8223366" cy="208767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8223366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SETUP A DRIP SYSTEM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78631"/>
              <a:ext cx="8223366" cy="1209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68030" y="1028700"/>
            <a:ext cx="6167524" cy="1565753"/>
            <a:chOff x="0" y="0"/>
            <a:chExt cx="8223366" cy="208767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8223366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REMOVE WEEDS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78631"/>
              <a:ext cx="8223366" cy="1209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16378476" y="9270322"/>
            <a:ext cx="1761648" cy="901533"/>
            <a:chOff x="0" y="0"/>
            <a:chExt cx="1116744" cy="571500"/>
          </a:xfrm>
        </p:grpSpPr>
        <p:sp>
          <p:nvSpPr>
            <p:cNvPr name="Freeform 12" id="12"/>
            <p:cNvSpPr/>
            <p:nvPr/>
          </p:nvSpPr>
          <p:spPr>
            <a:xfrm>
              <a:off x="0" y="255270"/>
              <a:ext cx="1116744" cy="69850"/>
            </a:xfrm>
            <a:custGeom>
              <a:avLst/>
              <a:gdLst/>
              <a:ahLst/>
              <a:cxnLst/>
              <a:rect r="r" b="b" t="t" l="l"/>
              <a:pathLst>
                <a:path h="69850" w="1116744">
                  <a:moveTo>
                    <a:pt x="82591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16744" y="69850"/>
                  </a:lnTo>
                  <a:lnTo>
                    <a:pt x="1116744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AutoShape 13" id="13"/>
          <p:cNvSpPr/>
          <p:nvPr/>
        </p:nvSpPr>
        <p:spPr>
          <a:xfrm rot="0">
            <a:off x="5246850" y="4229441"/>
            <a:ext cx="3865049" cy="2225275"/>
          </a:xfrm>
          <a:prstGeom prst="rect">
            <a:avLst/>
          </a:prstGeom>
          <a:solidFill>
            <a:srgbClr val="E5FB52"/>
          </a:solid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28700" y="1936884"/>
            <a:ext cx="967559" cy="967559"/>
            <a:chOff x="0" y="0"/>
            <a:chExt cx="1708150" cy="170815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AutoShape 16" id="16"/>
          <p:cNvSpPr/>
          <p:nvPr/>
        </p:nvSpPr>
        <p:spPr>
          <a:xfrm rot="0">
            <a:off x="1512480" y="1028700"/>
            <a:ext cx="1611635" cy="501547"/>
          </a:xfrm>
          <a:prstGeom prst="rect">
            <a:avLst/>
          </a:prstGeom>
          <a:solidFill>
            <a:srgbClr val="F4F5EF"/>
          </a:solidFill>
        </p:spPr>
      </p:sp>
      <p:sp>
        <p:nvSpPr>
          <p:cNvPr name="TextBox 17" id="17"/>
          <p:cNvSpPr txBox="true"/>
          <p:nvPr/>
        </p:nvSpPr>
        <p:spPr>
          <a:xfrm rot="-5400000">
            <a:off x="-735267" y="5621502"/>
            <a:ext cx="5348753" cy="192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 spc="220">
                <a:solidFill>
                  <a:srgbClr val="F4F5EF"/>
                </a:solidFill>
                <a:latin typeface="Now Bold"/>
              </a:rPr>
              <a:t>CARING FOR THE GARDEN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149109" y="1259633"/>
            <a:ext cx="12199724" cy="8229600"/>
          </a:xfrm>
          <a:prstGeom prst="rect">
            <a:avLst/>
          </a:prstGeom>
          <a:solidFill>
            <a:srgbClr val="7ACB53"/>
          </a:solidFill>
        </p:spPr>
      </p:sp>
      <p:sp>
        <p:nvSpPr>
          <p:cNvPr name="TextBox 3" id="3"/>
          <p:cNvSpPr txBox="true"/>
          <p:nvPr/>
        </p:nvSpPr>
        <p:spPr>
          <a:xfrm rot="-5400000">
            <a:off x="14579133" y="6390345"/>
            <a:ext cx="4922951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7ACB53"/>
                </a:solidFill>
                <a:latin typeface="Prompt Light"/>
              </a:rPr>
              <a:t>Green Thumbs Garden Cafe | Gardening for Food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51943" y="6331463"/>
            <a:ext cx="7560018" cy="4123503"/>
            <a:chOff x="0" y="0"/>
            <a:chExt cx="10080024" cy="5498004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0080024" cy="5498004"/>
            </a:xfrm>
            <a:prstGeom prst="rect">
              <a:avLst/>
            </a:prstGeom>
            <a:solidFill>
              <a:srgbClr val="F4F5EF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707524" y="805766"/>
              <a:ext cx="7383600" cy="309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Presentations are communication tools that can be used as demonstrations, lectures, speeches, and more.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28700" y="1301620"/>
            <a:ext cx="967559" cy="967559"/>
            <a:chOff x="0" y="0"/>
            <a:chExt cx="1708150" cy="170815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6115498" y="304079"/>
            <a:ext cx="1761648" cy="901533"/>
            <a:chOff x="0" y="0"/>
            <a:chExt cx="1116744" cy="571500"/>
          </a:xfrm>
        </p:grpSpPr>
        <p:sp>
          <p:nvSpPr>
            <p:cNvPr name="Freeform 10" id="10"/>
            <p:cNvSpPr/>
            <p:nvPr/>
          </p:nvSpPr>
          <p:spPr>
            <a:xfrm>
              <a:off x="0" y="255270"/>
              <a:ext cx="1116744" cy="69850"/>
            </a:xfrm>
            <a:custGeom>
              <a:avLst/>
              <a:gdLst/>
              <a:ahLst/>
              <a:cxnLst/>
              <a:rect r="r" b="b" t="t" l="l"/>
              <a:pathLst>
                <a:path h="69850" w="1116744">
                  <a:moveTo>
                    <a:pt x="82591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16744" y="69850"/>
                  </a:lnTo>
                  <a:lnTo>
                    <a:pt x="1116744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293122"/>
            <a:ext cx="4928870" cy="2420369"/>
            <a:chOff x="0" y="0"/>
            <a:chExt cx="6571827" cy="322715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3825"/>
              <a:ext cx="657182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PLOT CAREFULLY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30575"/>
              <a:ext cx="6571827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79565" y="5293122"/>
            <a:ext cx="4928870" cy="2420369"/>
            <a:chOff x="0" y="0"/>
            <a:chExt cx="6571827" cy="322715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657182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MONITOR WATER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30575"/>
              <a:ext cx="6571827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30430" y="5293122"/>
            <a:ext cx="4928870" cy="2420369"/>
            <a:chOff x="0" y="0"/>
            <a:chExt cx="6571827" cy="322715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657182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BE BEE-FRIENDLY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30575"/>
              <a:ext cx="6571827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99313" y="1028700"/>
            <a:ext cx="10459987" cy="2426742"/>
            <a:chOff x="0" y="0"/>
            <a:chExt cx="13946650" cy="323565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693452"/>
              <a:ext cx="13946650" cy="154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59"/>
                </a:lnSpc>
              </a:pPr>
              <a:r>
                <a:rPr lang="en-US" sz="3400" spc="578">
                  <a:solidFill>
                    <a:srgbClr val="E5FB52"/>
                  </a:solidFill>
                  <a:latin typeface="Now Bold"/>
                </a:rPr>
                <a:t>MAKE THE MOST OF</a:t>
              </a:r>
            </a:p>
            <a:p>
              <a:pPr algn="r">
                <a:lnSpc>
                  <a:spcPts val="4760"/>
                </a:lnSpc>
              </a:pPr>
              <a:r>
                <a:rPr lang="en-US" sz="3400" spc="578">
                  <a:solidFill>
                    <a:srgbClr val="E5FB52"/>
                  </a:solidFill>
                  <a:latin typeface="Now Bold"/>
                </a:rPr>
                <a:t>YOUR GARDEN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38100"/>
              <a:ext cx="13946650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500"/>
                </a:lnSpc>
              </a:pPr>
              <a:r>
                <a:rPr lang="en-US" sz="6800" spc="224">
                  <a:solidFill>
                    <a:srgbClr val="F4F5EF"/>
                  </a:solidFill>
                  <a:latin typeface="Now Bold Bold"/>
                </a:rPr>
                <a:t>Important Reminders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-188266" y="8951266"/>
            <a:ext cx="2277131" cy="901533"/>
            <a:chOff x="0" y="0"/>
            <a:chExt cx="1443520" cy="571500"/>
          </a:xfrm>
        </p:grpSpPr>
        <p:sp>
          <p:nvSpPr>
            <p:cNvPr name="Freeform 15" id="15"/>
            <p:cNvSpPr/>
            <p:nvPr/>
          </p:nvSpPr>
          <p:spPr>
            <a:xfrm>
              <a:off x="0" y="255270"/>
              <a:ext cx="1443520" cy="69850"/>
            </a:xfrm>
            <a:custGeom>
              <a:avLst/>
              <a:gdLst/>
              <a:ahLst/>
              <a:cxnLst/>
              <a:rect r="r" b="b" t="t" l="l"/>
              <a:pathLst>
                <a:path h="69850" w="1443520">
                  <a:moveTo>
                    <a:pt x="11526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43520" y="69850"/>
                  </a:lnTo>
                  <a:lnTo>
                    <a:pt x="1443520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AutoShape 16" id="16"/>
          <p:cNvSpPr/>
          <p:nvPr/>
        </p:nvSpPr>
        <p:spPr>
          <a:xfrm rot="5400000">
            <a:off x="578627" y="2135755"/>
            <a:ext cx="1401694" cy="501547"/>
          </a:xfrm>
          <a:prstGeom prst="rect">
            <a:avLst/>
          </a:prstGeom>
          <a:solidFill>
            <a:srgbClr val="F4F5EF"/>
          </a:solidFill>
        </p:spPr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920912" y="1028700"/>
            <a:ext cx="1313962" cy="1313962"/>
            <a:chOff x="0" y="0"/>
            <a:chExt cx="1708150" cy="170815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70688" y="1280627"/>
            <a:ext cx="8966626" cy="8229600"/>
          </a:xfrm>
          <a:prstGeom prst="rect">
            <a:avLst/>
          </a:prstGeom>
          <a:solidFill>
            <a:srgbClr val="F4F5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9958096" y="1551705"/>
            <a:ext cx="7301204" cy="320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00"/>
              </a:lnSpc>
            </a:pPr>
            <a:r>
              <a:rPr lang="en-US" sz="6800" spc="224">
                <a:solidFill>
                  <a:srgbClr val="F4F5EF"/>
                </a:solidFill>
                <a:latin typeface="Now Bold Bold"/>
              </a:rPr>
              <a:t>What's the best part of an edible garden?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844078" y="7075014"/>
            <a:ext cx="10415222" cy="1910363"/>
            <a:chOff x="0" y="0"/>
            <a:chExt cx="13886963" cy="2547150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13886963" cy="2547150"/>
            </a:xfrm>
            <a:prstGeom prst="rect">
              <a:avLst/>
            </a:prstGeom>
            <a:solidFill>
              <a:srgbClr val="E5FB52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166263" y="479242"/>
              <a:ext cx="11554437" cy="1520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ENJOYING THE FRUITS (AND VEGETABLES) OF YOUR LABOR!</a:t>
              </a: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857932" y="1589805"/>
            <a:ext cx="789109" cy="789109"/>
            <a:chOff x="0" y="0"/>
            <a:chExt cx="1708150" cy="170815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931866" y="1409700"/>
            <a:ext cx="2569143" cy="8125573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4671271" y="1028700"/>
            <a:ext cx="2588029" cy="8264316"/>
            <a:chOff x="0" y="0"/>
            <a:chExt cx="3450705" cy="11019088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43898" t="0" r="43898" b="0"/>
            <a:stretch>
              <a:fillRect/>
            </a:stretch>
          </p:blipFill>
          <p:spPr>
            <a:xfrm>
              <a:off x="0" y="0"/>
              <a:ext cx="3450705" cy="11019088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6072552" y="5468290"/>
            <a:ext cx="7758647" cy="3790010"/>
            <a:chOff x="0" y="0"/>
            <a:chExt cx="10344863" cy="505334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0344863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TOPICS FOR TODAY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564"/>
              <a:ext cx="10344863" cy="3896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59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Why Do We Garden?</a:t>
              </a:r>
            </a:p>
            <a:p>
              <a:pPr algn="r">
                <a:lnSpc>
                  <a:spcPts val="4759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Growing &amp; Buying Our</a:t>
              </a:r>
              <a:r>
                <a:rPr lang="en-US" sz="2799" spc="111">
                  <a:solidFill>
                    <a:srgbClr val="7ACB53"/>
                  </a:solidFill>
                  <a:latin typeface="Now"/>
                </a:rPr>
                <a:t> Food</a:t>
              </a:r>
            </a:p>
            <a:p>
              <a:pPr algn="r">
                <a:lnSpc>
                  <a:spcPts val="4759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Why Grow Food</a:t>
              </a:r>
            </a:p>
            <a:p>
              <a:pPr algn="r">
                <a:lnSpc>
                  <a:spcPts val="4759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History of Edible Landscaping</a:t>
              </a:r>
            </a:p>
            <a:p>
              <a:pPr algn="r">
                <a:lnSpc>
                  <a:spcPts val="4760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Garden Sizes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3787" y="1028700"/>
            <a:ext cx="8454556" cy="4113540"/>
            <a:chOff x="0" y="0"/>
            <a:chExt cx="11272742" cy="54847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419884" y="-38100"/>
              <a:ext cx="10852858" cy="2838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500"/>
                </a:lnSpc>
              </a:pPr>
              <a:r>
                <a:rPr lang="en-US" sz="6800" spc="224">
                  <a:solidFill>
                    <a:srgbClr val="7ACB53"/>
                  </a:solidFill>
                  <a:latin typeface="Now Bold Bold"/>
                </a:rPr>
                <a:t>Presentation Outline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5400000">
              <a:off x="-478816" y="3803860"/>
              <a:ext cx="2159676" cy="1202044"/>
              <a:chOff x="0" y="0"/>
              <a:chExt cx="1026797" cy="571500"/>
            </a:xfrm>
          </p:grpSpPr>
          <p:sp>
            <p:nvSpPr>
              <p:cNvPr name="Freeform 11" id="11"/>
              <p:cNvSpPr/>
              <p:nvPr/>
            </p:nvSpPr>
            <p:spPr>
              <a:xfrm>
                <a:off x="0" y="255270"/>
                <a:ext cx="1026797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1026797">
                    <a:moveTo>
                      <a:pt x="735967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026797" y="69850"/>
                    </a:lnTo>
                    <a:lnTo>
                      <a:pt x="1026797" y="0"/>
                    </a:lnTo>
                    <a:close/>
                  </a:path>
                </a:pathLst>
              </a:custGeom>
              <a:solidFill>
                <a:srgbClr val="7ACB53"/>
              </a:solidFill>
            </p:spPr>
          </p:sp>
        </p:grpSp>
      </p:grpSp>
      <p:sp>
        <p:nvSpPr>
          <p:cNvPr name="AutoShape 12" id="12"/>
          <p:cNvSpPr/>
          <p:nvPr/>
        </p:nvSpPr>
        <p:spPr>
          <a:xfrm rot="0">
            <a:off x="13831199" y="1028700"/>
            <a:ext cx="1680143" cy="569073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28700" y="7789121"/>
            <a:ext cx="1469179" cy="1469179"/>
            <a:chOff x="0" y="0"/>
            <a:chExt cx="1708150" cy="170815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42068" y="6902450"/>
            <a:ext cx="7217232" cy="235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60"/>
              </a:lnSpc>
            </a:pPr>
            <a:r>
              <a:rPr lang="en-US" sz="2800" spc="112">
                <a:solidFill>
                  <a:srgbClr val="F4F5EF"/>
                </a:solidFill>
                <a:latin typeface="Now"/>
              </a:rPr>
              <a:t>Most of the time, they’re presented before an audience. It serves a variety of purposes, making them powerful tools for convincing and teaching.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866234" y="1890709"/>
            <a:ext cx="3820830" cy="3820830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5400000">
            <a:off x="7826721" y="123958"/>
            <a:ext cx="1527659" cy="501547"/>
          </a:xfrm>
          <a:prstGeom prst="rect">
            <a:avLst/>
          </a:prstGeom>
          <a:solidFill>
            <a:srgbClr val="F4F5EF"/>
          </a:solidFill>
        </p:spPr>
      </p:sp>
      <p:sp>
        <p:nvSpPr>
          <p:cNvPr name="TextBox 5" id="5"/>
          <p:cNvSpPr txBox="true"/>
          <p:nvPr/>
        </p:nvSpPr>
        <p:spPr>
          <a:xfrm rot="-5400000">
            <a:off x="-2057203" y="4392216"/>
            <a:ext cx="7868050" cy="192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00"/>
              </a:lnSpc>
            </a:pPr>
            <a:r>
              <a:rPr lang="en-US" sz="5500" spc="220">
                <a:solidFill>
                  <a:srgbClr val="F4F5EF"/>
                </a:solidFill>
                <a:latin typeface="Now Bold"/>
              </a:rPr>
              <a:t>KYLE RAMIREZ: CHEF AND GARDENER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2821551" y="9605308"/>
            <a:ext cx="2277131" cy="901533"/>
            <a:chOff x="0" y="0"/>
            <a:chExt cx="1443520" cy="571500"/>
          </a:xfrm>
        </p:grpSpPr>
        <p:sp>
          <p:nvSpPr>
            <p:cNvPr name="Freeform 7" id="7"/>
            <p:cNvSpPr/>
            <p:nvPr/>
          </p:nvSpPr>
          <p:spPr>
            <a:xfrm>
              <a:off x="0" y="255270"/>
              <a:ext cx="1443520" cy="69850"/>
            </a:xfrm>
            <a:custGeom>
              <a:avLst/>
              <a:gdLst/>
              <a:ahLst/>
              <a:cxnLst/>
              <a:rect r="r" b="b" t="t" l="l"/>
              <a:pathLst>
                <a:path h="69850" w="1443520">
                  <a:moveTo>
                    <a:pt x="11526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43520" y="69850"/>
                  </a:lnTo>
                  <a:lnTo>
                    <a:pt x="1443520" y="0"/>
                  </a:lnTo>
                  <a:close/>
                </a:path>
              </a:pathLst>
            </a:custGeom>
            <a:solidFill>
              <a:srgbClr val="E5FB52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642272" y="1235172"/>
            <a:ext cx="957062" cy="957062"/>
            <a:chOff x="0" y="0"/>
            <a:chExt cx="1708150" cy="170815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29164" y="5886079"/>
            <a:ext cx="4970858" cy="2387841"/>
            <a:chOff x="0" y="0"/>
            <a:chExt cx="6627811" cy="31837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3825"/>
              <a:ext cx="6627811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ABOUT KYLE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87204"/>
              <a:ext cx="6627811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88442" y="5886079"/>
            <a:ext cx="4970858" cy="3029904"/>
            <a:chOff x="0" y="0"/>
            <a:chExt cx="6627811" cy="403987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6627811" cy="1520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HIS FOOD PHILOSOPHY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43288"/>
              <a:ext cx="6627811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It serves a variety of purposes, making them powerful tools.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238642" y="1186869"/>
            <a:ext cx="4473879" cy="6214162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9" id="9"/>
          <p:cNvGrpSpPr/>
          <p:nvPr/>
        </p:nvGrpSpPr>
        <p:grpSpPr>
          <a:xfrm rot="0">
            <a:off x="6529164" y="1810365"/>
            <a:ext cx="9263321" cy="2426742"/>
            <a:chOff x="0" y="0"/>
            <a:chExt cx="12351095" cy="323565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693452"/>
              <a:ext cx="12351095" cy="154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MASTER OF GARDEN</a:t>
              </a:r>
            </a:p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AND KITCHEN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12351095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500"/>
                </a:lnSpc>
              </a:pPr>
              <a:r>
                <a:rPr lang="en-US" sz="6800" spc="224">
                  <a:solidFill>
                    <a:srgbClr val="7ACB53"/>
                  </a:solidFill>
                  <a:latin typeface="Now Bold Bold"/>
                </a:rPr>
                <a:t>Kyle Ramirez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rot="0">
            <a:off x="516800" y="5886079"/>
            <a:ext cx="1023799" cy="501547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28700" y="8469191"/>
            <a:ext cx="789109" cy="789109"/>
            <a:chOff x="0" y="0"/>
            <a:chExt cx="1708150" cy="170815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6120734" y="-51891"/>
            <a:ext cx="2277131" cy="901533"/>
            <a:chOff x="0" y="0"/>
            <a:chExt cx="1443520" cy="571500"/>
          </a:xfrm>
        </p:grpSpPr>
        <p:sp>
          <p:nvSpPr>
            <p:cNvPr name="Freeform 16" id="16"/>
            <p:cNvSpPr/>
            <p:nvPr/>
          </p:nvSpPr>
          <p:spPr>
            <a:xfrm>
              <a:off x="0" y="255270"/>
              <a:ext cx="1443520" cy="69850"/>
            </a:xfrm>
            <a:custGeom>
              <a:avLst/>
              <a:gdLst/>
              <a:ahLst/>
              <a:cxnLst/>
              <a:rect r="r" b="b" t="t" l="l"/>
              <a:pathLst>
                <a:path h="69850" w="1443520">
                  <a:moveTo>
                    <a:pt x="11526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43520" y="69850"/>
                  </a:lnTo>
                  <a:lnTo>
                    <a:pt x="1443520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14979" y="2476407"/>
            <a:ext cx="6314483" cy="177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400" spc="578">
                <a:solidFill>
                  <a:srgbClr val="E5FB52"/>
                </a:solidFill>
                <a:latin typeface="Now Bold"/>
              </a:rPr>
              <a:t>START GROWING</a:t>
            </a:r>
          </a:p>
          <a:p>
            <a:pPr algn="r">
              <a:lnSpc>
                <a:spcPts val="4760"/>
              </a:lnSpc>
            </a:pPr>
            <a:r>
              <a:rPr lang="en-US" sz="3400" spc="578">
                <a:solidFill>
                  <a:srgbClr val="E5FB52"/>
                </a:solidFill>
                <a:latin typeface="Now Bold"/>
              </a:rPr>
              <a:t>THE GARDEN FOR YOUR KITCHEN!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8537" y="6011941"/>
            <a:ext cx="6461442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60"/>
              </a:lnSpc>
            </a:pPr>
            <a:r>
              <a:rPr lang="en-US" sz="2800" spc="112">
                <a:solidFill>
                  <a:srgbClr val="F4F5EF"/>
                </a:solidFill>
                <a:latin typeface="Now"/>
              </a:rPr>
              <a:t>It serves a variety of purposes, making them powerful tools for convincing and teaching.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58537" y="1175672"/>
            <a:ext cx="7329057" cy="4471622"/>
            <a:chOff x="0" y="0"/>
            <a:chExt cx="9772075" cy="5962163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37135" t="8083" r="37135" b="8083"/>
            <a:stretch>
              <a:fillRect/>
            </a:stretch>
          </p:blipFill>
          <p:spPr>
            <a:xfrm>
              <a:off x="0" y="0"/>
              <a:ext cx="4695538" cy="5962163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37135" t="8083" r="37135" b="8083"/>
            <a:stretch>
              <a:fillRect/>
            </a:stretch>
          </p:blipFill>
          <p:spPr>
            <a:xfrm>
              <a:off x="5076538" y="0"/>
              <a:ext cx="4695538" cy="5962163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9300406" y="4639706"/>
            <a:ext cx="7329057" cy="4471622"/>
            <a:chOff x="0" y="0"/>
            <a:chExt cx="9772075" cy="5962163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37135" t="8083" r="37135" b="8083"/>
            <a:stretch>
              <a:fillRect/>
            </a:stretch>
          </p:blipFill>
          <p:spPr>
            <a:xfrm>
              <a:off x="0" y="0"/>
              <a:ext cx="4695538" cy="5962163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37135" t="8083" r="37135" b="8083"/>
            <a:stretch>
              <a:fillRect/>
            </a:stretch>
          </p:blipFill>
          <p:spPr>
            <a:xfrm>
              <a:off x="5076538" y="0"/>
              <a:ext cx="4695538" cy="5962163"/>
            </a:xfrm>
            <a:prstGeom prst="rect">
              <a:avLst/>
            </a:prstGeom>
          </p:spPr>
        </p:pic>
      </p:grpSp>
      <p:sp>
        <p:nvSpPr>
          <p:cNvPr name="AutoShape 10" id="10"/>
          <p:cNvSpPr/>
          <p:nvPr/>
        </p:nvSpPr>
        <p:spPr>
          <a:xfrm rot="-5400000">
            <a:off x="1671491" y="924898"/>
            <a:ext cx="1023799" cy="501547"/>
          </a:xfrm>
          <a:prstGeom prst="rect">
            <a:avLst/>
          </a:prstGeom>
          <a:solidFill>
            <a:srgbClr val="E5FB52"/>
          </a:solidFill>
        </p:spPr>
      </p:sp>
      <p:sp>
        <p:nvSpPr>
          <p:cNvPr name="AutoShape 11" id="11"/>
          <p:cNvSpPr/>
          <p:nvPr/>
        </p:nvSpPr>
        <p:spPr>
          <a:xfrm rot="0">
            <a:off x="13638154" y="8609781"/>
            <a:ext cx="1338712" cy="501547"/>
          </a:xfrm>
          <a:prstGeom prst="rect">
            <a:avLst/>
          </a:prstGeom>
          <a:solidFill>
            <a:srgbClr val="E5FB52"/>
          </a:solid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6629463" y="634146"/>
            <a:ext cx="789109" cy="789109"/>
            <a:chOff x="0" y="0"/>
            <a:chExt cx="1708150" cy="1708150"/>
          </a:xfrm>
        </p:grpSpPr>
        <p:sp>
          <p:nvSpPr>
            <p:cNvPr name="Freeform 13" id="1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26596" y="9662665"/>
            <a:ext cx="2004208" cy="901533"/>
            <a:chOff x="0" y="0"/>
            <a:chExt cx="1270508" cy="571500"/>
          </a:xfrm>
        </p:grpSpPr>
        <p:sp>
          <p:nvSpPr>
            <p:cNvPr name="Freeform 15" id="15"/>
            <p:cNvSpPr/>
            <p:nvPr/>
          </p:nvSpPr>
          <p:spPr>
            <a:xfrm>
              <a:off x="0" y="255270"/>
              <a:ext cx="1270508" cy="69850"/>
            </a:xfrm>
            <a:custGeom>
              <a:avLst/>
              <a:gdLst/>
              <a:ahLst/>
              <a:cxnLst/>
              <a:rect r="r" b="b" t="t" l="l"/>
              <a:pathLst>
                <a:path h="69850" w="1270508">
                  <a:moveTo>
                    <a:pt x="97967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70508" y="69850"/>
                  </a:lnTo>
                  <a:lnTo>
                    <a:pt x="1270508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04585" y="7923653"/>
            <a:ext cx="4047120" cy="1061725"/>
            <a:chOff x="0" y="0"/>
            <a:chExt cx="5396160" cy="141563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5" y="-123825"/>
              <a:ext cx="5396154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PIERCE COLLINS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719250"/>
              <a:ext cx="5396154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Head Chef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60314" y="7923653"/>
            <a:ext cx="4047120" cy="1061725"/>
            <a:chOff x="0" y="0"/>
            <a:chExt cx="5396160" cy="141563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5" y="-123825"/>
              <a:ext cx="5396154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ALICE NESTER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19250"/>
              <a:ext cx="5396154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Garden Manager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36295" y="7923653"/>
            <a:ext cx="4047120" cy="1061725"/>
            <a:chOff x="0" y="0"/>
            <a:chExt cx="5396160" cy="141563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5" y="-123825"/>
              <a:ext cx="5396154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MATT ROOKE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19250"/>
              <a:ext cx="5396154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Head Gardener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-5400000">
            <a:off x="14579133" y="6390345"/>
            <a:ext cx="4922951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5EF"/>
                </a:solidFill>
                <a:latin typeface="Prompt Light"/>
              </a:rPr>
              <a:t>Green Thumbs Garden Cafe | Gardening for Food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1028700"/>
            <a:ext cx="11761624" cy="1805673"/>
            <a:chOff x="0" y="0"/>
            <a:chExt cx="15682165" cy="240756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665461"/>
              <a:ext cx="15682165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E5FB52"/>
                  </a:solidFill>
                  <a:latin typeface="Now Bold"/>
                </a:rPr>
                <a:t>MEET OUR MEMBERS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5682165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500"/>
                </a:lnSpc>
              </a:pPr>
              <a:r>
                <a:rPr lang="en-US" sz="6800" spc="224">
                  <a:solidFill>
                    <a:srgbClr val="F4F5EF"/>
                  </a:solidFill>
                  <a:latin typeface="Now Bold Bold"/>
                </a:rPr>
                <a:t>Our Cafe Team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3947301" y="3323982"/>
            <a:ext cx="1416371" cy="901533"/>
            <a:chOff x="0" y="0"/>
            <a:chExt cx="897867" cy="571500"/>
          </a:xfrm>
        </p:grpSpPr>
        <p:sp>
          <p:nvSpPr>
            <p:cNvPr name="Freeform 16" id="16"/>
            <p:cNvSpPr/>
            <p:nvPr/>
          </p:nvSpPr>
          <p:spPr>
            <a:xfrm>
              <a:off x="0" y="255270"/>
              <a:ext cx="897867" cy="69850"/>
            </a:xfrm>
            <a:custGeom>
              <a:avLst/>
              <a:gdLst/>
              <a:ahLst/>
              <a:cxnLst/>
              <a:rect r="r" b="b" t="t" l="l"/>
              <a:pathLst>
                <a:path h="69850" w="897867">
                  <a:moveTo>
                    <a:pt x="60703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97867" y="69850"/>
                  </a:lnTo>
                  <a:lnTo>
                    <a:pt x="897867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AutoShape 17" id="17"/>
          <p:cNvSpPr/>
          <p:nvPr/>
        </p:nvSpPr>
        <p:spPr>
          <a:xfrm rot="0">
            <a:off x="1935229" y="6463232"/>
            <a:ext cx="1338712" cy="501547"/>
          </a:xfrm>
          <a:prstGeom prst="rect">
            <a:avLst/>
          </a:prstGeom>
          <a:solidFill>
            <a:srgbClr val="E5FB52"/>
          </a:solid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10471320" cy="213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00"/>
              </a:lnSpc>
            </a:pPr>
            <a:r>
              <a:rPr lang="en-US" sz="6800" spc="224">
                <a:solidFill>
                  <a:srgbClr val="7ACB53"/>
                </a:solidFill>
                <a:latin typeface="Now Bold Bold"/>
              </a:rPr>
              <a:t>Easy Recipes</a:t>
            </a:r>
          </a:p>
          <a:p>
            <a:pPr>
              <a:lnSpc>
                <a:spcPts val="8500"/>
              </a:lnSpc>
            </a:pPr>
            <a:r>
              <a:rPr lang="en-US" sz="6800" spc="224">
                <a:solidFill>
                  <a:srgbClr val="7ACB53"/>
                </a:solidFill>
                <a:latin typeface="Now Bold Bold"/>
              </a:rPr>
              <a:t>to Try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888229" y="4913436"/>
            <a:ext cx="7868050" cy="4344864"/>
            <a:chOff x="0" y="0"/>
            <a:chExt cx="10490733" cy="579315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23825"/>
              <a:ext cx="10490733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SUMMER SALAD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71243"/>
              <a:ext cx="10490733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RUSTIC GARDEN SOUP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238317"/>
              <a:ext cx="10490733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VEGGIE PIZZA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34627"/>
              <a:ext cx="10490733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Presentations are communication tools.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929695"/>
              <a:ext cx="10490733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Presentations are communication tools.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096769"/>
              <a:ext cx="10490733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7ACB53"/>
                  </a:solidFill>
                  <a:latin typeface="Now"/>
                </a:rPr>
                <a:t>Presentations are communication tools.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028700" y="4450745"/>
            <a:ext cx="7329083" cy="4849543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11" id="11"/>
          <p:cNvGrpSpPr/>
          <p:nvPr/>
        </p:nvGrpSpPr>
        <p:grpSpPr>
          <a:xfrm rot="-5400000">
            <a:off x="15869412" y="320402"/>
            <a:ext cx="1878243" cy="901533"/>
            <a:chOff x="0" y="0"/>
            <a:chExt cx="1190656" cy="571500"/>
          </a:xfrm>
        </p:grpSpPr>
        <p:sp>
          <p:nvSpPr>
            <p:cNvPr name="Freeform 12" id="12"/>
            <p:cNvSpPr/>
            <p:nvPr/>
          </p:nvSpPr>
          <p:spPr>
            <a:xfrm>
              <a:off x="0" y="255270"/>
              <a:ext cx="1190656" cy="69850"/>
            </a:xfrm>
            <a:custGeom>
              <a:avLst/>
              <a:gdLst/>
              <a:ahLst/>
              <a:cxnLst/>
              <a:rect r="r" b="b" t="t" l="l"/>
              <a:pathLst>
                <a:path h="69850" w="1190656">
                  <a:moveTo>
                    <a:pt x="8998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90656" y="69850"/>
                  </a:lnTo>
                  <a:lnTo>
                    <a:pt x="1190656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5568658" y="634146"/>
            <a:ext cx="789109" cy="789109"/>
            <a:chOff x="0" y="0"/>
            <a:chExt cx="1708150" cy="1708150"/>
          </a:xfrm>
        </p:grpSpPr>
        <p:sp>
          <p:nvSpPr>
            <p:cNvPr name="Freeform 14" id="14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sp>
        <p:nvSpPr>
          <p:cNvPr name="AutoShape 15" id="15"/>
          <p:cNvSpPr/>
          <p:nvPr/>
        </p:nvSpPr>
        <p:spPr>
          <a:xfrm rot="0">
            <a:off x="8015230" y="4408757"/>
            <a:ext cx="1128770" cy="501547"/>
          </a:xfrm>
          <a:prstGeom prst="rect">
            <a:avLst/>
          </a:prstGeom>
          <a:solidFill>
            <a:srgbClr val="7ACB53"/>
          </a:solid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5329834"/>
            <a:ext cx="8115300" cy="3928466"/>
            <a:chOff x="0" y="0"/>
            <a:chExt cx="10820400" cy="523795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1752" y="-123825"/>
              <a:ext cx="10798648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GROWING THE FOOD GARDEN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07639"/>
              <a:ext cx="10798648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GROW AND EAT IT!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739103"/>
              <a:ext cx="10798648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OF GARDENS AND KITCHENS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1752" y="678644"/>
              <a:ext cx="10798648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By Lance McStarly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10107"/>
              <a:ext cx="10798648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By Alistair Crowne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541572"/>
              <a:ext cx="10798648" cy="6963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By Wanda Robbins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22498" y="1301624"/>
            <a:ext cx="10690923" cy="2363760"/>
            <a:chOff x="0" y="0"/>
            <a:chExt cx="14254564" cy="315168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609476"/>
              <a:ext cx="14254564" cy="1542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400" spc="578">
                  <a:solidFill>
                    <a:srgbClr val="E5FB52"/>
                  </a:solidFill>
                  <a:latin typeface="Now Bold"/>
                </a:rPr>
                <a:t>BOOKS TO HELP YOUR</a:t>
              </a:r>
            </a:p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E5FB52"/>
                  </a:solidFill>
                  <a:latin typeface="Now Bold"/>
                </a:rPr>
                <a:t>GARDEN GROW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14254564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500"/>
                </a:lnSpc>
              </a:pPr>
              <a:r>
                <a:rPr lang="en-US" sz="6800" spc="224">
                  <a:solidFill>
                    <a:srgbClr val="F4F5EF"/>
                  </a:solidFill>
                  <a:latin typeface="Now Bold Bold"/>
                </a:rPr>
                <a:t>Gardener's Resources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-5400000">
            <a:off x="-1064396" y="6390345"/>
            <a:ext cx="4922951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5EF"/>
                </a:solidFill>
                <a:latin typeface="Prompt Light"/>
              </a:rPr>
              <a:t>Green Thumbs Garden Cafe | Gardening for Food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6500407" y="8807534"/>
            <a:ext cx="1272163" cy="901533"/>
            <a:chOff x="0" y="0"/>
            <a:chExt cx="806450" cy="571500"/>
          </a:xfrm>
        </p:grpSpPr>
        <p:sp>
          <p:nvSpPr>
            <p:cNvPr name="Freeform 14" id="14"/>
            <p:cNvSpPr/>
            <p:nvPr/>
          </p:nvSpPr>
          <p:spPr>
            <a:xfrm>
              <a:off x="0" y="255270"/>
              <a:ext cx="806450" cy="69850"/>
            </a:xfrm>
            <a:custGeom>
              <a:avLst/>
              <a:gdLst/>
              <a:ahLst/>
              <a:cxnLst/>
              <a:rect r="r" b="b" t="t" l="l"/>
              <a:pathLst>
                <a:path h="69850" w="806450">
                  <a:moveTo>
                    <a:pt x="51562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6450" y="69850"/>
                  </a:lnTo>
                  <a:lnTo>
                    <a:pt x="806450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sp>
        <p:nvSpPr>
          <p:cNvPr name="AutoShape 15" id="15"/>
          <p:cNvSpPr/>
          <p:nvPr/>
        </p:nvSpPr>
        <p:spPr>
          <a:xfrm rot="0">
            <a:off x="3278855" y="5257475"/>
            <a:ext cx="1338712" cy="501547"/>
          </a:xfrm>
          <a:prstGeom prst="rect">
            <a:avLst/>
          </a:prstGeom>
          <a:solidFill>
            <a:srgbClr val="E5FB52"/>
          </a:solid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942736" y="7111339"/>
            <a:ext cx="1805269" cy="180526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8773" y="7111339"/>
            <a:ext cx="1805269" cy="18052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8364529" y="7071681"/>
            <a:ext cx="1884586" cy="188458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6559260" y="7111339"/>
            <a:ext cx="1805269" cy="180526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3648762" y="7111339"/>
            <a:ext cx="1805269" cy="180526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5454031" y="5184471"/>
            <a:ext cx="1805269" cy="1805269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3648762" y="5184471"/>
            <a:ext cx="1805269" cy="180526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1942736" y="5184471"/>
            <a:ext cx="1805269" cy="180526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0288773" y="5205525"/>
            <a:ext cx="1725953" cy="172595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8364529" y="5158032"/>
            <a:ext cx="1805269" cy="1805269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6559260" y="5184471"/>
            <a:ext cx="1805269" cy="1805269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0296849" y="3315864"/>
            <a:ext cx="1709800" cy="1709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15454031" y="3257602"/>
            <a:ext cx="1805269" cy="1805269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13648762" y="3257602"/>
            <a:ext cx="1805269" cy="1805269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11942736" y="3257602"/>
            <a:ext cx="1805269" cy="1805269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0">
            <a:off x="8364529" y="3244382"/>
            <a:ext cx="1805269" cy="1805269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6559260" y="3257602"/>
            <a:ext cx="1805269" cy="180526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15454031" y="7111339"/>
            <a:ext cx="1805269" cy="180526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false" flipV="false" rot="0">
            <a:off x="15454031" y="1330733"/>
            <a:ext cx="1805269" cy="1805269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13648762" y="1330733"/>
            <a:ext cx="1805269" cy="1805269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11942736" y="1330733"/>
            <a:ext cx="1805269" cy="1805269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/>
          <a:srcRect l="0" t="0" r="0" b="0"/>
          <a:stretch>
            <a:fillRect/>
          </a:stretch>
        </p:blipFill>
        <p:spPr>
          <a:xfrm flipH="false" flipV="false" rot="0">
            <a:off x="10249115" y="1330733"/>
            <a:ext cx="1805269" cy="1805269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4"/>
          <a:srcRect l="0" t="0" r="0" b="0"/>
          <a:stretch>
            <a:fillRect/>
          </a:stretch>
        </p:blipFill>
        <p:spPr>
          <a:xfrm flipH="false" flipV="false" rot="0">
            <a:off x="8364529" y="1330733"/>
            <a:ext cx="1805269" cy="1805269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5"/>
          <a:srcRect l="0" t="0" r="0" b="0"/>
          <a:stretch>
            <a:fillRect/>
          </a:stretch>
        </p:blipFill>
        <p:spPr>
          <a:xfrm flipH="false" flipV="false" rot="0">
            <a:off x="6559260" y="1330733"/>
            <a:ext cx="1805269" cy="1805269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 rot="0">
            <a:off x="1028700" y="1392360"/>
            <a:ext cx="4861650" cy="4640116"/>
            <a:chOff x="0" y="0"/>
            <a:chExt cx="6482200" cy="6186822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18367" y="3066270"/>
              <a:ext cx="6463833" cy="3120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  <a:spcBef>
                  <a:spcPct val="0"/>
                </a:spcBef>
              </a:pPr>
              <a:r>
                <a:rPr lang="en-US" sz="2800" spc="112" u="none">
                  <a:solidFill>
                    <a:srgbClr val="F4F5EF"/>
                  </a:solidFill>
                  <a:latin typeface="Now"/>
                </a:rPr>
                <a:t>Use these free, recolourable icons and illustrations in your</a:t>
              </a:r>
            </a:p>
            <a:p>
              <a:pPr algn="l" marL="0" indent="0" lvl="0">
                <a:lnSpc>
                  <a:spcPts val="4760"/>
                </a:lnSpc>
                <a:spcBef>
                  <a:spcPct val="0"/>
                </a:spcBef>
              </a:pPr>
              <a:r>
                <a:rPr lang="en-US" sz="2800" spc="112" u="none">
                  <a:solidFill>
                    <a:srgbClr val="F4F5EF"/>
                  </a:solidFill>
                  <a:latin typeface="Now"/>
                </a:rPr>
                <a:t>Canva design.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38100"/>
              <a:ext cx="6463833" cy="28567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500"/>
                </a:lnSpc>
                <a:spcBef>
                  <a:spcPct val="0"/>
                </a:spcBef>
              </a:pPr>
              <a:r>
                <a:rPr lang="en-US" sz="6800" spc="224" u="none">
                  <a:solidFill>
                    <a:srgbClr val="E5FB52"/>
                  </a:solidFill>
                  <a:latin typeface="Now Bold Bold"/>
                </a:rPr>
                <a:t>Free Resources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-5400000">
            <a:off x="3372612" y="9426302"/>
            <a:ext cx="1878243" cy="901533"/>
            <a:chOff x="0" y="0"/>
            <a:chExt cx="1190656" cy="571500"/>
          </a:xfrm>
        </p:grpSpPr>
        <p:sp>
          <p:nvSpPr>
            <p:cNvPr name="Freeform 30" id="30"/>
            <p:cNvSpPr/>
            <p:nvPr/>
          </p:nvSpPr>
          <p:spPr>
            <a:xfrm>
              <a:off x="0" y="255270"/>
              <a:ext cx="1190656" cy="69850"/>
            </a:xfrm>
            <a:custGeom>
              <a:avLst/>
              <a:gdLst/>
              <a:ahLst/>
              <a:cxnLst/>
              <a:rect r="r" b="b" t="t" l="l"/>
              <a:pathLst>
                <a:path h="69850" w="1190656">
                  <a:moveTo>
                    <a:pt x="8998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90656" y="69850"/>
                  </a:lnTo>
                  <a:lnTo>
                    <a:pt x="11906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2906132" y="9722744"/>
            <a:ext cx="957062" cy="957062"/>
            <a:chOff x="0" y="0"/>
            <a:chExt cx="1708150" cy="1708150"/>
          </a:xfrm>
        </p:grpSpPr>
        <p:sp>
          <p:nvSpPr>
            <p:cNvPr name="Freeform 32" id="3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4F5E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400000">
            <a:off x="13222957" y="4984032"/>
            <a:ext cx="761612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spc="578">
                <a:solidFill>
                  <a:srgbClr val="F4F5EF"/>
                </a:solidFill>
                <a:latin typeface="Now Bold"/>
              </a:rPr>
              <a:t>PLANTING WISDOM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46208" y="881754"/>
            <a:ext cx="14195585" cy="8775422"/>
            <a:chOff x="0" y="0"/>
            <a:chExt cx="18927446" cy="11700562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18479" t="0" r="18479" b="0"/>
            <a:stretch>
              <a:fillRect/>
            </a:stretch>
          </p:blipFill>
          <p:spPr>
            <a:xfrm>
              <a:off x="0" y="0"/>
              <a:ext cx="18927446" cy="11700562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4380706" y="2812749"/>
            <a:ext cx="9526588" cy="4661503"/>
            <a:chOff x="0" y="0"/>
            <a:chExt cx="12702117" cy="621533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04775"/>
              <a:ext cx="12702117" cy="5119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 spc="219">
                  <a:solidFill>
                    <a:srgbClr val="F4F5EF"/>
                  </a:solidFill>
                  <a:latin typeface="Now Bold"/>
                </a:rPr>
                <a:t>THE LOVE OF GARDENING IS A SEED ONCE SOWN THAT NEVER DIES.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231656" y="5494612"/>
              <a:ext cx="10238804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000" spc="450">
                  <a:solidFill>
                    <a:srgbClr val="F4F5EF"/>
                  </a:solidFill>
                  <a:latin typeface="Now"/>
                </a:rPr>
                <a:t>GERTRUDE JEKYLL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407601" y="9099835"/>
            <a:ext cx="1472798" cy="901533"/>
            <a:chOff x="0" y="0"/>
            <a:chExt cx="933637" cy="571500"/>
          </a:xfrm>
        </p:grpSpPr>
        <p:sp>
          <p:nvSpPr>
            <p:cNvPr name="Freeform 9" id="9"/>
            <p:cNvSpPr/>
            <p:nvPr/>
          </p:nvSpPr>
          <p:spPr>
            <a:xfrm>
              <a:off x="0" y="255270"/>
              <a:ext cx="933637" cy="69850"/>
            </a:xfrm>
            <a:custGeom>
              <a:avLst/>
              <a:gdLst/>
              <a:ahLst/>
              <a:cxnLst/>
              <a:rect r="r" b="b" t="t" l="l"/>
              <a:pathLst>
                <a:path h="69850" w="933637">
                  <a:moveTo>
                    <a:pt x="64280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933637" y="69850"/>
                  </a:lnTo>
                  <a:lnTo>
                    <a:pt x="933637" y="0"/>
                  </a:lnTo>
                  <a:close/>
                </a:path>
              </a:pathLst>
            </a:custGeom>
            <a:solidFill>
              <a:srgbClr val="E5FB52"/>
            </a:solidFill>
          </p:spPr>
        </p:sp>
      </p:grpSp>
      <p:sp>
        <p:nvSpPr>
          <p:cNvPr name="AutoShape 10" id="10"/>
          <p:cNvSpPr/>
          <p:nvPr/>
        </p:nvSpPr>
        <p:spPr>
          <a:xfrm rot="-5400000">
            <a:off x="8229692" y="471253"/>
            <a:ext cx="1828617" cy="569073"/>
          </a:xfrm>
          <a:prstGeom prst="rect">
            <a:avLst/>
          </a:prstGeom>
          <a:solidFill>
            <a:srgbClr val="E5FB52"/>
          </a:solidFill>
        </p:spPr>
      </p:sp>
      <p:sp>
        <p:nvSpPr>
          <p:cNvPr name="TextBox 11" id="11"/>
          <p:cNvSpPr txBox="true"/>
          <p:nvPr/>
        </p:nvSpPr>
        <p:spPr>
          <a:xfrm rot="-5400000">
            <a:off x="-2418518" y="4737021"/>
            <a:ext cx="7631195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spc="144">
                <a:solidFill>
                  <a:srgbClr val="F4F5EF"/>
                </a:solidFill>
                <a:latin typeface="Prompt Light"/>
              </a:rPr>
              <a:t>Green Thumbs Garden Cafe</a:t>
            </a:r>
          </a:p>
          <a:p>
            <a:pPr algn="ctr">
              <a:lnSpc>
                <a:spcPts val="3359"/>
              </a:lnSpc>
            </a:pPr>
            <a:r>
              <a:rPr lang="en-US" sz="2400" spc="144">
                <a:solidFill>
                  <a:srgbClr val="F4F5EF"/>
                </a:solidFill>
                <a:latin typeface="Prompt Light"/>
              </a:rPr>
              <a:t>| Gardening/ for Food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10501975" cy="213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00"/>
              </a:lnSpc>
            </a:pPr>
            <a:r>
              <a:rPr lang="en-US" sz="6800" spc="224">
                <a:solidFill>
                  <a:srgbClr val="7ACB53"/>
                </a:solidFill>
                <a:latin typeface="Now Bold Bold"/>
              </a:rPr>
              <a:t>Why Do</a:t>
            </a:r>
          </a:p>
          <a:p>
            <a:pPr>
              <a:lnSpc>
                <a:spcPts val="8500"/>
              </a:lnSpc>
            </a:pPr>
            <a:r>
              <a:rPr lang="en-US" sz="6800" spc="224">
                <a:solidFill>
                  <a:srgbClr val="7ACB53"/>
                </a:solidFill>
                <a:latin typeface="Now Bold Bold"/>
              </a:rPr>
              <a:t>We Garden?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441615" y="5502710"/>
            <a:ext cx="8780104" cy="3247590"/>
            <a:chOff x="0" y="0"/>
            <a:chExt cx="11706805" cy="43301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11706805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A WONDERFUL HOBBY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233436"/>
              <a:ext cx="11706805" cy="309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59"/>
                </a:lnSpc>
              </a:pPr>
              <a:r>
                <a:rPr lang="en-US" sz="2799" spc="111">
                  <a:solidFill>
                    <a:srgbClr val="7ACB53"/>
                  </a:solidFill>
                  <a:latin typeface="Now"/>
                </a:rPr>
                <a:t>Presentations are communication tools that can be used as demonstrations, lectures, speeches, reports, and more. It is mostly presented before an audience.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4395937" y="1028700"/>
            <a:ext cx="1828617" cy="569073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7" id="7"/>
          <p:cNvGrpSpPr/>
          <p:nvPr/>
        </p:nvGrpSpPr>
        <p:grpSpPr>
          <a:xfrm rot="5400000">
            <a:off x="563151" y="9723849"/>
            <a:ext cx="1832631" cy="901533"/>
            <a:chOff x="0" y="0"/>
            <a:chExt cx="1161742" cy="571500"/>
          </a:xfrm>
        </p:grpSpPr>
        <p:sp>
          <p:nvSpPr>
            <p:cNvPr name="Freeform 8" id="8"/>
            <p:cNvSpPr/>
            <p:nvPr/>
          </p:nvSpPr>
          <p:spPr>
            <a:xfrm>
              <a:off x="0" y="255270"/>
              <a:ext cx="1161742" cy="69850"/>
            </a:xfrm>
            <a:custGeom>
              <a:avLst/>
              <a:gdLst/>
              <a:ahLst/>
              <a:cxnLst/>
              <a:rect r="r" b="b" t="t" l="l"/>
              <a:pathLst>
                <a:path h="69850" w="1161742">
                  <a:moveTo>
                    <a:pt x="870912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161742" y="69850"/>
                  </a:lnTo>
                  <a:lnTo>
                    <a:pt x="1161742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5776879" y="1825535"/>
            <a:ext cx="895350" cy="895350"/>
            <a:chOff x="0" y="0"/>
            <a:chExt cx="1708150" cy="1708150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sp>
        <p:nvSpPr>
          <p:cNvPr name="TextBox 11" id="11"/>
          <p:cNvSpPr txBox="true"/>
          <p:nvPr/>
        </p:nvSpPr>
        <p:spPr>
          <a:xfrm rot="-5400000">
            <a:off x="14579133" y="6390345"/>
            <a:ext cx="4922951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7ACB53"/>
                </a:solidFill>
                <a:latin typeface="Prompt Light"/>
              </a:rPr>
              <a:t>Green Thumbs Garden Cafe | Gardening for Food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0"/>
            <a:ext cx="4757930" cy="3099081"/>
            <a:chOff x="0" y="0"/>
            <a:chExt cx="6343907" cy="41321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3825"/>
              <a:ext cx="6343907" cy="1520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ENVIRONMENTALLY FRIENDLY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35524"/>
              <a:ext cx="6343907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Most of the time, they’re presented before an audience.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65035" y="5143500"/>
            <a:ext cx="4757930" cy="2499006"/>
            <a:chOff x="0" y="0"/>
            <a:chExt cx="6343907" cy="33320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634390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AFFORDABLE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35424"/>
              <a:ext cx="6343907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Most of the time, they’re presented before an audience.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01370" y="5143500"/>
            <a:ext cx="4757930" cy="2499006"/>
            <a:chOff x="0" y="0"/>
            <a:chExt cx="6343907" cy="333200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634390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800"/>
                </a:lnSpc>
              </a:pPr>
              <a:r>
                <a:rPr lang="en-US" sz="3000" spc="450">
                  <a:solidFill>
                    <a:srgbClr val="E5FB52"/>
                  </a:solidFill>
                  <a:latin typeface="Now"/>
                </a:rPr>
                <a:t>SUSTAINABLE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035424"/>
              <a:ext cx="6343907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Most of the time, they’re presented before an audience.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990600"/>
            <a:ext cx="10480981" cy="1066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00"/>
              </a:lnSpc>
            </a:pPr>
            <a:r>
              <a:rPr lang="en-US" sz="6800" spc="224">
                <a:solidFill>
                  <a:srgbClr val="F4F5EF"/>
                </a:solidFill>
                <a:latin typeface="Now Bold Bold"/>
              </a:rPr>
              <a:t>Why Grow Food</a:t>
            </a:r>
          </a:p>
        </p:txBody>
      </p:sp>
      <p:grpSp>
        <p:nvGrpSpPr>
          <p:cNvPr name="Group 12" id="12"/>
          <p:cNvGrpSpPr/>
          <p:nvPr/>
        </p:nvGrpSpPr>
        <p:grpSpPr>
          <a:xfrm rot="-10800000">
            <a:off x="-188266" y="8951266"/>
            <a:ext cx="2277131" cy="901533"/>
            <a:chOff x="0" y="0"/>
            <a:chExt cx="1443520" cy="571500"/>
          </a:xfrm>
        </p:grpSpPr>
        <p:sp>
          <p:nvSpPr>
            <p:cNvPr name="Freeform 13" id="13"/>
            <p:cNvSpPr/>
            <p:nvPr/>
          </p:nvSpPr>
          <p:spPr>
            <a:xfrm>
              <a:off x="0" y="255270"/>
              <a:ext cx="1443520" cy="69850"/>
            </a:xfrm>
            <a:custGeom>
              <a:avLst/>
              <a:gdLst/>
              <a:ahLst/>
              <a:cxnLst/>
              <a:rect r="r" b="b" t="t" l="l"/>
              <a:pathLst>
                <a:path h="69850" w="1443520">
                  <a:moveTo>
                    <a:pt x="11526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43520" y="69850"/>
                  </a:lnTo>
                  <a:lnTo>
                    <a:pt x="1443520" y="0"/>
                  </a:lnTo>
                  <a:close/>
                </a:path>
              </a:pathLst>
            </a:custGeom>
            <a:solidFill>
              <a:srgbClr val="E5FB52"/>
            </a:solidFill>
          </p:spPr>
        </p:sp>
      </p:grpSp>
      <p:sp>
        <p:nvSpPr>
          <p:cNvPr name="AutoShape 14" id="14"/>
          <p:cNvSpPr/>
          <p:nvPr/>
        </p:nvSpPr>
        <p:spPr>
          <a:xfrm rot="5400000">
            <a:off x="16202709" y="2109512"/>
            <a:ext cx="1611635" cy="501547"/>
          </a:xfrm>
          <a:prstGeom prst="rect">
            <a:avLst/>
          </a:prstGeom>
          <a:solidFill>
            <a:srgbClr val="E5FB52"/>
          </a:solid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5142762" y="1028700"/>
            <a:ext cx="1240483" cy="1240483"/>
            <a:chOff x="0" y="0"/>
            <a:chExt cx="1708150" cy="170815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E5FB52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2081" y="2314199"/>
            <a:ext cx="6301717" cy="2470608"/>
            <a:chOff x="0" y="0"/>
            <a:chExt cx="8402289" cy="329414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8402289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60"/>
                </a:lnSpc>
              </a:pPr>
              <a:r>
                <a:rPr lang="en-US" sz="3400" spc="578">
                  <a:solidFill>
                    <a:srgbClr val="F4F5EF"/>
                  </a:solidFill>
                  <a:latin typeface="Now Bold"/>
                </a:rPr>
                <a:t>GROWING FOOD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97561"/>
              <a:ext cx="8402289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759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Presentations are</a:t>
              </a:r>
            </a:p>
            <a:p>
              <a:pPr algn="r"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communication tools that can be used as demonstrations.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08405" y="5624310"/>
            <a:ext cx="6301717" cy="2470608"/>
            <a:chOff x="0" y="0"/>
            <a:chExt cx="8402289" cy="329414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8402289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F4F5EF"/>
                  </a:solidFill>
                  <a:latin typeface="Now Bold"/>
                </a:rPr>
                <a:t>BUYING FOOD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97561"/>
              <a:ext cx="8402289" cy="2296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Presentations are communication tools that can be used as demonstrations.</a:t>
              </a: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2396847" y="5552080"/>
            <a:ext cx="5426950" cy="3278406"/>
          </a:xfrm>
          <a:prstGeom prst="rect">
            <a:avLst/>
          </a:prstGeom>
          <a:solidFill>
            <a:srgbClr val="F4F5EF"/>
          </a:solidFill>
        </p:spPr>
      </p:sp>
      <p:sp>
        <p:nvSpPr>
          <p:cNvPr name="AutoShape 9" id="9"/>
          <p:cNvSpPr/>
          <p:nvPr/>
        </p:nvSpPr>
        <p:spPr>
          <a:xfrm rot="0">
            <a:off x="10682578" y="1726404"/>
            <a:ext cx="5426950" cy="3278406"/>
          </a:xfrm>
          <a:prstGeom prst="rect">
            <a:avLst/>
          </a:prstGeom>
          <a:solidFill>
            <a:srgbClr val="F4F5EF"/>
          </a:solidFill>
        </p:spPr>
      </p:sp>
      <p:sp>
        <p:nvSpPr>
          <p:cNvPr name="AutoShape 10" id="10"/>
          <p:cNvSpPr/>
          <p:nvPr/>
        </p:nvSpPr>
        <p:spPr>
          <a:xfrm rot="0">
            <a:off x="1477879" y="7561559"/>
            <a:ext cx="1235950" cy="569073"/>
          </a:xfrm>
          <a:prstGeom prst="rect">
            <a:avLst/>
          </a:prstGeom>
          <a:solidFill>
            <a:srgbClr val="F4F5EF"/>
          </a:solidFill>
        </p:spPr>
      </p:sp>
      <p:sp>
        <p:nvSpPr>
          <p:cNvPr name="AutoShape 11" id="11"/>
          <p:cNvSpPr/>
          <p:nvPr/>
        </p:nvSpPr>
        <p:spPr>
          <a:xfrm rot="-5400000">
            <a:off x="10655117" y="1281053"/>
            <a:ext cx="1235950" cy="569073"/>
          </a:xfrm>
          <a:prstGeom prst="rect">
            <a:avLst/>
          </a:prstGeom>
          <a:solidFill>
            <a:srgbClr val="F4F5EF"/>
          </a:solidFill>
        </p:spPr>
      </p:sp>
      <p:grpSp>
        <p:nvGrpSpPr>
          <p:cNvPr name="Group 12" id="12"/>
          <p:cNvGrpSpPr/>
          <p:nvPr/>
        </p:nvGrpSpPr>
        <p:grpSpPr>
          <a:xfrm rot="5400000">
            <a:off x="7176166" y="5121576"/>
            <a:ext cx="3935669" cy="901533"/>
            <a:chOff x="0" y="0"/>
            <a:chExt cx="2494900" cy="571500"/>
          </a:xfrm>
        </p:grpSpPr>
        <p:sp>
          <p:nvSpPr>
            <p:cNvPr name="Freeform 13" id="13"/>
            <p:cNvSpPr/>
            <p:nvPr/>
          </p:nvSpPr>
          <p:spPr>
            <a:xfrm>
              <a:off x="0" y="255270"/>
              <a:ext cx="2494900" cy="69850"/>
            </a:xfrm>
            <a:custGeom>
              <a:avLst/>
              <a:gdLst/>
              <a:ahLst/>
              <a:cxnLst/>
              <a:rect r="r" b="b" t="t" l="l"/>
              <a:pathLst>
                <a:path h="69850" w="2494900">
                  <a:moveTo>
                    <a:pt x="2204071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494900" y="69850"/>
                  </a:lnTo>
                  <a:lnTo>
                    <a:pt x="2494900" y="0"/>
                  </a:lnTo>
                  <a:close/>
                </a:path>
              </a:pathLst>
            </a:custGeom>
            <a:solidFill>
              <a:srgbClr val="E5FB52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56600" y="1702000"/>
            <a:ext cx="4587217" cy="2696484"/>
            <a:chOff x="0" y="0"/>
            <a:chExt cx="6116289" cy="359531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6116289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FRUITS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00397"/>
              <a:ext cx="6116289" cy="2494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7ACB53"/>
                  </a:solidFill>
                  <a:latin typeface="Now"/>
                </a:rPr>
                <a:t>You can then organize them into your introduction, your main content, and your conclusion.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03010" y="1702000"/>
            <a:ext cx="4587217" cy="2696484"/>
            <a:chOff x="0" y="0"/>
            <a:chExt cx="6116289" cy="35953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6116289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VEGETABLES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00397"/>
              <a:ext cx="6116289" cy="2494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7ACB53"/>
                  </a:solidFill>
                  <a:latin typeface="Now"/>
                </a:rPr>
                <a:t>You can then organize them into your introduction, your main content, and your conclusion.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56600" y="5608325"/>
            <a:ext cx="4587217" cy="2696484"/>
            <a:chOff x="0" y="0"/>
            <a:chExt cx="6116289" cy="359531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6116289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HERBS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00397"/>
              <a:ext cx="6116289" cy="2494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7ACB53"/>
                  </a:solidFill>
                  <a:latin typeface="Now"/>
                </a:rPr>
                <a:t>You can then organize them into your introduction, your main content, and your conclusion.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03010" y="5608325"/>
            <a:ext cx="4587217" cy="2696484"/>
            <a:chOff x="0" y="0"/>
            <a:chExt cx="6116289" cy="359531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6116289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7ACB53"/>
                  </a:solidFill>
                  <a:latin typeface="Now Bold"/>
                </a:rPr>
                <a:t>FLOWERS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100397"/>
              <a:ext cx="6116289" cy="24949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40"/>
                </a:lnSpc>
              </a:pPr>
              <a:r>
                <a:rPr lang="en-US" sz="2400" spc="144">
                  <a:solidFill>
                    <a:srgbClr val="7ACB53"/>
                  </a:solidFill>
                  <a:latin typeface="Now"/>
                </a:rPr>
                <a:t>You can then organize them into your introduction, your main content, and your conclusion.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 rot="-5400000">
            <a:off x="451845" y="2278855"/>
            <a:ext cx="1722784" cy="569073"/>
          </a:xfrm>
          <a:prstGeom prst="rect">
            <a:avLst/>
          </a:prstGeom>
          <a:solidFill>
            <a:srgbClr val="E5FB52"/>
          </a:solid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383790" y="1702000"/>
            <a:ext cx="513942" cy="513942"/>
            <a:chOff x="0" y="0"/>
            <a:chExt cx="1708150" cy="170815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130200" y="1702000"/>
            <a:ext cx="513942" cy="513942"/>
            <a:chOff x="0" y="0"/>
            <a:chExt cx="1708150" cy="1708150"/>
          </a:xfrm>
        </p:grpSpPr>
        <p:sp>
          <p:nvSpPr>
            <p:cNvPr name="Freeform 18" id="1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4383790" y="5608325"/>
            <a:ext cx="513942" cy="513942"/>
            <a:chOff x="0" y="0"/>
            <a:chExt cx="1708150" cy="1708150"/>
          </a:xfrm>
        </p:grpSpPr>
        <p:sp>
          <p:nvSpPr>
            <p:cNvPr name="Freeform 20" id="20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1130200" y="5608325"/>
            <a:ext cx="513942" cy="513942"/>
            <a:chOff x="0" y="0"/>
            <a:chExt cx="1708150" cy="170815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23" id="23"/>
          <p:cNvGrpSpPr/>
          <p:nvPr/>
        </p:nvGrpSpPr>
        <p:grpSpPr>
          <a:xfrm rot="-10800000">
            <a:off x="16690227" y="8807534"/>
            <a:ext cx="2277131" cy="901533"/>
            <a:chOff x="0" y="0"/>
            <a:chExt cx="1443520" cy="571500"/>
          </a:xfrm>
        </p:grpSpPr>
        <p:sp>
          <p:nvSpPr>
            <p:cNvPr name="Freeform 24" id="24"/>
            <p:cNvSpPr/>
            <p:nvPr/>
          </p:nvSpPr>
          <p:spPr>
            <a:xfrm>
              <a:off x="0" y="255270"/>
              <a:ext cx="1443520" cy="69850"/>
            </a:xfrm>
            <a:custGeom>
              <a:avLst/>
              <a:gdLst/>
              <a:ahLst/>
              <a:cxnLst/>
              <a:rect r="r" b="b" t="t" l="l"/>
              <a:pathLst>
                <a:path h="69850" w="1443520">
                  <a:moveTo>
                    <a:pt x="115269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443520" y="69850"/>
                  </a:lnTo>
                  <a:lnTo>
                    <a:pt x="1443520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756898" y="3385845"/>
            <a:ext cx="12774204" cy="901533"/>
            <a:chOff x="0" y="0"/>
            <a:chExt cx="8097827" cy="571500"/>
          </a:xfrm>
        </p:grpSpPr>
        <p:sp>
          <p:nvSpPr>
            <p:cNvPr name="Freeform 3" id="3"/>
            <p:cNvSpPr/>
            <p:nvPr/>
          </p:nvSpPr>
          <p:spPr>
            <a:xfrm>
              <a:off x="0" y="255270"/>
              <a:ext cx="8097827" cy="69850"/>
            </a:xfrm>
            <a:custGeom>
              <a:avLst/>
              <a:gdLst/>
              <a:ahLst/>
              <a:cxnLst/>
              <a:rect r="r" b="b" t="t" l="l"/>
              <a:pathLst>
                <a:path h="69850" w="8097827">
                  <a:moveTo>
                    <a:pt x="780699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8097827" y="69850"/>
                  </a:lnTo>
                  <a:lnTo>
                    <a:pt x="8097827" y="0"/>
                  </a:lnTo>
                  <a:close/>
                </a:path>
              </a:pathLst>
            </a:custGeom>
            <a:solidFill>
              <a:srgbClr val="7ACB5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600496" y="1506327"/>
            <a:ext cx="11087008" cy="4408640"/>
            <a:chOff x="0" y="0"/>
            <a:chExt cx="14782678" cy="587818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30793" t="8674" r="30793" b="8674"/>
            <a:stretch>
              <a:fillRect/>
            </a:stretch>
          </p:blipFill>
          <p:spPr>
            <a:xfrm>
              <a:off x="0" y="0"/>
              <a:ext cx="7010339" cy="5878186"/>
            </a:xfrm>
            <a:prstGeom prst="rect">
              <a:avLst/>
            </a:prstGeom>
          </p:spPr>
        </p:pic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30793" t="8674" r="30793" b="8674"/>
            <a:stretch>
              <a:fillRect/>
            </a:stretch>
          </p:blipFill>
          <p:spPr>
            <a:xfrm>
              <a:off x="7772339" y="0"/>
              <a:ext cx="7010339" cy="5878186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3719391" y="6557581"/>
            <a:ext cx="5138811" cy="2307069"/>
            <a:chOff x="0" y="0"/>
            <a:chExt cx="6851748" cy="307609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564791"/>
              <a:ext cx="6851748" cy="1511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9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OF GARDENERS</a:t>
              </a:r>
            </a:p>
            <a:p>
              <a:pPr algn="ctr"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GROW VEGETABLES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" y="-38100"/>
              <a:ext cx="6851743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00"/>
                </a:lnSpc>
              </a:pPr>
              <a:r>
                <a:rPr lang="en-US" sz="6800" spc="224">
                  <a:solidFill>
                    <a:srgbClr val="7ACB53"/>
                  </a:solidFill>
                  <a:latin typeface="Now Bold Bold"/>
                </a:rPr>
                <a:t>70%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29798" y="6557581"/>
            <a:ext cx="5138811" cy="2307069"/>
            <a:chOff x="0" y="0"/>
            <a:chExt cx="6851748" cy="307609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555266"/>
              <a:ext cx="6851748" cy="1520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3000" spc="450">
                  <a:solidFill>
                    <a:srgbClr val="7ACB53"/>
                  </a:solidFill>
                  <a:latin typeface="Now"/>
                </a:rPr>
                <a:t>GROW OTHER TYPES OF FOOD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" y="-38100"/>
              <a:ext cx="6851743" cy="1409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00"/>
                </a:lnSpc>
              </a:pPr>
              <a:r>
                <a:rPr lang="en-US" sz="6800" spc="224">
                  <a:solidFill>
                    <a:srgbClr val="7ACB53"/>
                  </a:solidFill>
                  <a:latin typeface="Now Bold Bold"/>
                </a:rPr>
                <a:t>30%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 rot="5400000">
            <a:off x="14921640" y="1831253"/>
            <a:ext cx="1218924" cy="569073"/>
          </a:xfrm>
          <a:prstGeom prst="rect">
            <a:avLst/>
          </a:prstGeom>
          <a:solidFill>
            <a:srgbClr val="7ACB53"/>
          </a:solid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094668" y="4884425"/>
            <a:ext cx="1030542" cy="1030542"/>
            <a:chOff x="0" y="0"/>
            <a:chExt cx="1708150" cy="1708150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7ACB53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7ACB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17769" y="5949796"/>
            <a:ext cx="6671384" cy="3161545"/>
            <a:chOff x="0" y="0"/>
            <a:chExt cx="8895178" cy="421539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57150"/>
              <a:ext cx="8895178" cy="742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3400" spc="578">
                  <a:solidFill>
                    <a:srgbClr val="E5FB52"/>
                  </a:solidFill>
                  <a:latin typeface="Now Bold"/>
                </a:rPr>
                <a:t>A CULINARY TRADITION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18710"/>
              <a:ext cx="8867186" cy="309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60"/>
                </a:lnSpc>
              </a:pPr>
              <a:r>
                <a:rPr lang="en-US" sz="2800" spc="112">
                  <a:solidFill>
                    <a:srgbClr val="F4F5EF"/>
                  </a:solidFill>
                  <a:latin typeface="Now"/>
                </a:rPr>
                <a:t>Presentations are communication tools that can be used as demonstrations, lectures, speeches, reports, and more.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-5400000">
            <a:off x="-1064400" y="6390345"/>
            <a:ext cx="4922951" cy="81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spc="144">
                <a:solidFill>
                  <a:srgbClr val="F4F5EF"/>
                </a:solidFill>
                <a:latin typeface="Prompt Light"/>
              </a:rPr>
              <a:t>Green Thumbs Garden Cafe | Gardening/ for Food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11446" y="1735856"/>
            <a:ext cx="7856713" cy="213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500"/>
              </a:lnSpc>
            </a:pPr>
            <a:r>
              <a:rPr lang="en-US" sz="6800" spc="224">
                <a:solidFill>
                  <a:srgbClr val="F4F5EF"/>
                </a:solidFill>
                <a:latin typeface="Now Bold Bold"/>
              </a:rPr>
              <a:t>History of Edible Gardens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6066031" y="8542268"/>
            <a:ext cx="1638807" cy="569073"/>
          </a:xfrm>
          <a:prstGeom prst="rect">
            <a:avLst/>
          </a:prstGeom>
          <a:solidFill>
            <a:srgbClr val="E5FB52"/>
          </a:solidFill>
        </p:spPr>
      </p:sp>
      <p:grpSp>
        <p:nvGrpSpPr>
          <p:cNvPr name="Group 8" id="8"/>
          <p:cNvGrpSpPr/>
          <p:nvPr/>
        </p:nvGrpSpPr>
        <p:grpSpPr>
          <a:xfrm rot="5400000">
            <a:off x="15950873" y="-292393"/>
            <a:ext cx="2034571" cy="901533"/>
            <a:chOff x="0" y="0"/>
            <a:chExt cx="1289756" cy="571500"/>
          </a:xfrm>
        </p:grpSpPr>
        <p:sp>
          <p:nvSpPr>
            <p:cNvPr name="Freeform 9" id="9"/>
            <p:cNvSpPr/>
            <p:nvPr/>
          </p:nvSpPr>
          <p:spPr>
            <a:xfrm>
              <a:off x="0" y="255270"/>
              <a:ext cx="1289756" cy="69850"/>
            </a:xfrm>
            <a:custGeom>
              <a:avLst/>
              <a:gdLst/>
              <a:ahLst/>
              <a:cxnLst/>
              <a:rect r="r" b="b" t="t" l="l"/>
              <a:pathLst>
                <a:path h="69850" w="1289756">
                  <a:moveTo>
                    <a:pt x="99892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1289756" y="69850"/>
                  </a:lnTo>
                  <a:lnTo>
                    <a:pt x="1289756" y="0"/>
                  </a:lnTo>
                  <a:close/>
                </a:path>
              </a:pathLst>
            </a:custGeom>
            <a:solidFill>
              <a:srgbClr val="F4F5E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DAD3BwH9cmo</dc:identifier>
  <dcterms:modified xsi:type="dcterms:W3CDTF">2011-08-01T06:04:30Z</dcterms:modified>
  <cp:revision>1</cp:revision>
</cp:coreProperties>
</file>