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Fira Sans Medium"/>
      <p:regular r:id="rId29"/>
      <p:bold r:id="rId30"/>
      <p:italic r:id="rId31"/>
      <p:boldItalic r:id="rId32"/>
    </p:embeddedFont>
    <p:embeddedFont>
      <p:font typeface="Fira Sans SemiBold"/>
      <p:regular r:id="rId33"/>
      <p:bold r:id="rId34"/>
      <p:italic r:id="rId35"/>
      <p:boldItalic r:id="rId36"/>
    </p:embeddedFont>
    <p:embeddedFont>
      <p:font typeface="Fira Sans"/>
      <p:regular r:id="rId37"/>
      <p:bold r:id="rId38"/>
      <p:italic r:id="rId39"/>
      <p:boldItalic r:id="rId40"/>
    </p:embeddedFont>
    <p:embeddedFont>
      <p:font typeface="Fira Sans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1F4047-F030-49D7-86EA-84F3923ECA16}">
  <a:tblStyle styleId="{7C1F4047-F030-49D7-86EA-84F3923ECA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-boldItalic.fntdata"/><Relationship Id="rId20" Type="http://schemas.openxmlformats.org/officeDocument/2006/relationships/slide" Target="slides/slide15.xml"/><Relationship Id="rId42" Type="http://schemas.openxmlformats.org/officeDocument/2006/relationships/font" Target="fonts/FiraSansLight-bold.fntdata"/><Relationship Id="rId41" Type="http://schemas.openxmlformats.org/officeDocument/2006/relationships/font" Target="fonts/FiraSansLight-regular.fntdata"/><Relationship Id="rId22" Type="http://schemas.openxmlformats.org/officeDocument/2006/relationships/slide" Target="slides/slide17.xml"/><Relationship Id="rId44" Type="http://schemas.openxmlformats.org/officeDocument/2006/relationships/font" Target="fonts/FiraSansLight-boldItalic.fntdata"/><Relationship Id="rId21" Type="http://schemas.openxmlformats.org/officeDocument/2006/relationships/slide" Target="slides/slide16.xml"/><Relationship Id="rId43" Type="http://schemas.openxmlformats.org/officeDocument/2006/relationships/font" Target="fonts/FiraSansLigh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Medium-italic.fntdata"/><Relationship Id="rId30" Type="http://schemas.openxmlformats.org/officeDocument/2006/relationships/font" Target="fonts/FiraSansMedium-bold.fntdata"/><Relationship Id="rId11" Type="http://schemas.openxmlformats.org/officeDocument/2006/relationships/slide" Target="slides/slide6.xml"/><Relationship Id="rId33" Type="http://schemas.openxmlformats.org/officeDocument/2006/relationships/font" Target="fonts/FiraSans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SemiBold-italic.fntdata"/><Relationship Id="rId12" Type="http://schemas.openxmlformats.org/officeDocument/2006/relationships/slide" Target="slides/slide7.xml"/><Relationship Id="rId34" Type="http://schemas.openxmlformats.org/officeDocument/2006/relationships/font" Target="fonts/FiraSansSemiBold-bold.fntdata"/><Relationship Id="rId15" Type="http://schemas.openxmlformats.org/officeDocument/2006/relationships/slide" Target="slides/slide10.xml"/><Relationship Id="rId37" Type="http://schemas.openxmlformats.org/officeDocument/2006/relationships/font" Target="fonts/FiraSans-regular.fntdata"/><Relationship Id="rId14" Type="http://schemas.openxmlformats.org/officeDocument/2006/relationships/slide" Target="slides/slide9.xml"/><Relationship Id="rId36" Type="http://schemas.openxmlformats.org/officeDocument/2006/relationships/font" Target="fonts/FiraSansSemiBold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7609748d3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7609748d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7609748d3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7609748d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97cae2fe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497cae2f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97cae2fe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497cae2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77f8bdb43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77f8bdb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77f8bdb43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77f8bdb4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97cae2fe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497cae2f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97cae2fe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97cae2f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7609748d3_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7609748d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794fccca9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794fccca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497cae2fe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497cae2f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7609748d3_3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7609748d3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77f8bdb43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77f8bdb4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497cae2fe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497cae2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6884de0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6884de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497cae2fe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497cae2f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497cae2fe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497cae2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7609748d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7609748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rect b="b" l="l" r="r" t="t"/>
            <a:pathLst>
              <a:path extrusionOk="0" h="6858000" w="6228079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rect b="b" l="l" r="r" t="t"/>
            <a:pathLst>
              <a:path extrusionOk="0" h="6858000" w="599840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rect b="b" l="l" r="r" t="t"/>
            <a:pathLst>
              <a:path extrusionOk="0" h="4807839" w="3812984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bg>
      <p:bgPr>
        <a:gradFill>
          <a:gsLst>
            <a:gs pos="0">
              <a:schemeClr val="accent2"/>
            </a:gs>
            <a:gs pos="72000">
              <a:schemeClr val="accent3"/>
            </a:gs>
            <a:gs pos="100000">
              <a:schemeClr val="accent3"/>
            </a:gs>
          </a:gsLst>
          <a:lin ang="5400700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 rot="10800000">
            <a:off x="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 rot="10800000">
            <a:off x="7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 rot="10800000">
            <a:off x="9" y="3749421"/>
            <a:ext cx="1378553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745725" y="0"/>
            <a:ext cx="4406366" cy="5143500"/>
          </a:xfrm>
          <a:custGeom>
            <a:rect b="b" l="l" r="r" t="t"/>
            <a:pathLst>
              <a:path extrusionOk="0" h="6858000" w="6228079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907910" y="0"/>
            <a:ext cx="4243868" cy="5143500"/>
          </a:xfrm>
          <a:custGeom>
            <a:rect b="b" l="l" r="r" t="t"/>
            <a:pathLst>
              <a:path extrusionOk="0" h="6858000" w="599840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451122" y="0"/>
            <a:ext cx="2697686" cy="3605879"/>
          </a:xfrm>
          <a:custGeom>
            <a:rect b="b" l="l" r="r" t="t"/>
            <a:pathLst>
              <a:path extrusionOk="0" h="4807839" w="3812984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0" rotWithShape="0" algn="bl" dir="10800000" dist="19050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79100" y="2713913"/>
            <a:ext cx="5040600" cy="44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777400" y="2161800"/>
            <a:ext cx="55893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indent="-406400" lvl="1" marL="9144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indent="-406400" lvl="2" marL="13716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indent="-406400" lvl="3" marL="18288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indent="-406400" lvl="4" marL="22860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indent="-406400" lvl="5" marL="27432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indent="-406400" lvl="6" marL="32004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indent="-406400" lvl="7" marL="3657600" rtl="0" algn="ctr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indent="-406400" lvl="8" marL="4114800" rtl="0" algn="ctr">
              <a:spcBef>
                <a:spcPts val="800"/>
              </a:spcBef>
              <a:spcAft>
                <a:spcPts val="80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3593400" y="2862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9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10800000">
            <a:off x="7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 rot="10800000">
            <a:off x="9" y="3749421"/>
            <a:ext cx="1378553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79100" y="1492425"/>
            <a:ext cx="2168700" cy="29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175738" y="1492425"/>
            <a:ext cx="2168700" cy="29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572375" y="1492425"/>
            <a:ext cx="2168700" cy="29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7217006" y="0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779100" y="4406300"/>
            <a:ext cx="6477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6847856" y="54525"/>
            <a:ext cx="1927002" cy="5143500"/>
          </a:xfrm>
          <a:custGeom>
            <a:rect b="b" l="l" r="r" t="t"/>
            <a:pathLst>
              <a:path extrusionOk="0" h="6858000" w="2569336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0"/>
          <p:cNvSpPr/>
          <p:nvPr/>
        </p:nvSpPr>
        <p:spPr>
          <a:xfrm rot="10800000">
            <a:off x="9" y="3749421"/>
            <a:ext cx="1378553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image" Target="../media/image1.jpg"/><Relationship Id="rId6" Type="http://schemas.openxmlformats.org/officeDocument/2006/relationships/image" Target="../media/image6.jpg"/><Relationship Id="rId7" Type="http://schemas.openxmlformats.org/officeDocument/2006/relationships/image" Target="../media/image10.jpg"/><Relationship Id="rId8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Hahn-Schickard/Automatic-Structured-Pruning/tree/df29c004909e16a6169b240dffe6e0c291243854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edium.com/@sonalimedani/post-training-quantization-with-tensorflow-lite-on-a-keras-model-f373068966c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Relationship Id="rId4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748950" y="1569900"/>
            <a:ext cx="42741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Recognition </a:t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1024675" y="3335250"/>
            <a:ext cx="5073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Per una guida più sicura</a:t>
            </a:r>
            <a:endParaRPr b="1" sz="35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6740800" y="3948050"/>
            <a:ext cx="216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Vito Francone - 872904</a:t>
            </a:r>
            <a:endParaRPr b="1" sz="15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Silvia Ranieri - 878067 </a:t>
            </a:r>
            <a:endParaRPr b="1" sz="15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Allegra Sotgiu - 876621</a:t>
            </a:r>
            <a:endParaRPr b="1" sz="15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15875" y="2300475"/>
            <a:ext cx="4683600" cy="134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"/>
              <a:buChar char="●"/>
            </a:pPr>
            <a:r>
              <a:rPr b="1" lang="en" sz="2200">
                <a:latin typeface="Fira Sans"/>
                <a:ea typeface="Fira Sans"/>
                <a:cs typeface="Fira Sans"/>
                <a:sym typeface="Fira Sans"/>
              </a:rPr>
              <a:t>Max Pooling layer</a:t>
            </a:r>
            <a:endParaRPr sz="1900"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"/>
              <a:buChar char="●"/>
            </a:pPr>
            <a:r>
              <a:rPr b="1" lang="en" sz="2200">
                <a:latin typeface="Fira Sans"/>
                <a:ea typeface="Fira Sans"/>
                <a:cs typeface="Fira Sans"/>
                <a:sym typeface="Fira Sans"/>
              </a:rPr>
              <a:t>1 Convolutional layer</a:t>
            </a:r>
            <a:r>
              <a:rPr b="1" lang="en" sz="2200"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900"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●"/>
            </a:pPr>
            <a:r>
              <a:rPr b="1" lang="en" sz="2200">
                <a:latin typeface="Fira Sans"/>
                <a:ea typeface="Fira Sans"/>
                <a:cs typeface="Fira Sans"/>
                <a:sym typeface="Fira Sans"/>
              </a:rPr>
              <a:t>4 Dense layers:</a:t>
            </a:r>
            <a:r>
              <a:rPr lang="en" sz="1900">
                <a:latin typeface="Fira Sans Light"/>
                <a:ea typeface="Fira Sans Light"/>
                <a:cs typeface="Fira Sans Light"/>
                <a:sym typeface="Fira Sans Light"/>
              </a:rPr>
              <a:t> 1024, 512, 128, 10</a:t>
            </a:r>
            <a:endParaRPr sz="1900"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779100" y="836000"/>
            <a:ext cx="34818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7535" r="5545" t="0"/>
          <a:stretch/>
        </p:blipFill>
        <p:spPr>
          <a:xfrm>
            <a:off x="5236863" y="379625"/>
            <a:ext cx="1773663" cy="460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593625" y="1781325"/>
            <a:ext cx="6962100" cy="171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"/>
              <a:buChar char="●"/>
            </a:pPr>
            <a:r>
              <a:rPr b="1" lang="en" sz="2200">
                <a:latin typeface="Fira Sans"/>
                <a:ea typeface="Fira Sans"/>
                <a:cs typeface="Fira Sans"/>
                <a:sym typeface="Fira Sans"/>
              </a:rPr>
              <a:t>Loss function:</a:t>
            </a:r>
            <a:r>
              <a:rPr b="1" lang="en" sz="220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900"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" sz="1900">
                <a:latin typeface="Fira Sans Light"/>
                <a:ea typeface="Fira Sans Light"/>
                <a:cs typeface="Fira Sans Light"/>
                <a:sym typeface="Fira Sans Light"/>
              </a:rPr>
              <a:t>categorical crossentropy</a:t>
            </a:r>
            <a:endParaRPr sz="1900"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"/>
              <a:buChar char="●"/>
            </a:pPr>
            <a:r>
              <a:rPr b="1" lang="en" sz="2200">
                <a:latin typeface="Fira Sans"/>
                <a:ea typeface="Fira Sans"/>
                <a:cs typeface="Fira Sans"/>
                <a:sym typeface="Fira Sans"/>
              </a:rPr>
              <a:t>Optimizer:</a:t>
            </a:r>
            <a:r>
              <a:rPr b="1" lang="en" sz="220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900">
                <a:latin typeface="Fira Sans Light"/>
                <a:ea typeface="Fira Sans Light"/>
                <a:cs typeface="Fira Sans Light"/>
                <a:sym typeface="Fira Sans Light"/>
              </a:rPr>
              <a:t>adam</a:t>
            </a:r>
            <a:endParaRPr sz="1900"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●"/>
            </a:pPr>
            <a:r>
              <a:rPr b="1" lang="en" sz="2200">
                <a:latin typeface="Fira Sans"/>
                <a:ea typeface="Fira Sans"/>
                <a:cs typeface="Fira Sans"/>
                <a:sym typeface="Fira Sans"/>
              </a:rPr>
              <a:t>Numero di epoche:</a:t>
            </a:r>
            <a:r>
              <a:rPr lang="en" sz="1900">
                <a:latin typeface="Fira Sans Light"/>
                <a:ea typeface="Fira Sans Light"/>
                <a:cs typeface="Fira Sans Light"/>
                <a:sym typeface="Fira Sans Light"/>
              </a:rPr>
              <a:t> 50</a:t>
            </a:r>
            <a:endParaRPr b="1" sz="2200">
              <a:latin typeface="Fira Sans"/>
              <a:ea typeface="Fira Sans"/>
              <a:cs typeface="Fira Sans"/>
              <a:sym typeface="Fira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●"/>
            </a:pPr>
            <a:r>
              <a:rPr b="1" lang="en" sz="2200">
                <a:latin typeface="Fira Sans"/>
                <a:ea typeface="Fira Sans"/>
                <a:cs typeface="Fira Sans"/>
                <a:sym typeface="Fira Sans"/>
              </a:rPr>
              <a:t>Batch size:</a:t>
            </a:r>
            <a:r>
              <a:rPr lang="en" sz="1900">
                <a:latin typeface="Fira Sans Light"/>
                <a:ea typeface="Fira Sans Light"/>
                <a:cs typeface="Fira Sans Light"/>
                <a:sym typeface="Fira Sans Light"/>
              </a:rPr>
              <a:t>  64</a:t>
            </a:r>
            <a:endParaRPr sz="1900"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779100" y="613350"/>
            <a:ext cx="34818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Regolarizzazione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779100" y="2767900"/>
            <a:ext cx="6962100" cy="56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</a:pPr>
            <a:r>
              <a:rPr lang="en" sz="1900">
                <a:solidFill>
                  <a:schemeClr val="accent2"/>
                </a:solidFill>
              </a:rPr>
              <a:t>Regolarizzazione </a:t>
            </a:r>
            <a:r>
              <a:rPr b="1" lang="en" sz="19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L</a:t>
            </a:r>
            <a:r>
              <a:rPr b="1" baseline="-25000" lang="en" sz="19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b="1" lang="en" sz="19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900">
                <a:solidFill>
                  <a:schemeClr val="accent2"/>
                </a:solidFill>
              </a:rPr>
              <a:t>con lambda pari a </a:t>
            </a:r>
            <a:r>
              <a:rPr b="1" lang="en" sz="19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0.01</a:t>
            </a:r>
            <a:endParaRPr sz="1900">
              <a:solidFill>
                <a:schemeClr val="accent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</a:pPr>
            <a:r>
              <a:rPr b="1" lang="en" sz="19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dropout </a:t>
            </a:r>
            <a:r>
              <a:rPr lang="en" sz="1900">
                <a:solidFill>
                  <a:schemeClr val="accent2"/>
                </a:solidFill>
              </a:rPr>
              <a:t>con probabilità pari a </a:t>
            </a:r>
            <a:r>
              <a:rPr b="1" lang="en" sz="19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0.4</a:t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708350" y="1536500"/>
            <a:ext cx="6909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Per ridurre l’overfitting ed ottenere un modello più robusto sono state utilizzate due tecniche di regolarizzazione esplicita: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dei modelli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779100" y="1492425"/>
            <a:ext cx="22350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I</a:t>
            </a:r>
            <a:r>
              <a:rPr lang="en" sz="1500"/>
              <a:t>l primo modello ha un'accuracy pari a 0.82</a:t>
            </a:r>
            <a:endParaRPr sz="1500"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098" y="2191138"/>
            <a:ext cx="1926025" cy="19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866150" y="4223875"/>
            <a:ext cx="176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Confusion matrix del primo modello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4">
            <a:alphaModFix/>
          </a:blip>
          <a:srcRect b="0" l="0" r="16826" t="0"/>
          <a:stretch/>
        </p:blipFill>
        <p:spPr>
          <a:xfrm>
            <a:off x="3412200" y="1883025"/>
            <a:ext cx="3368799" cy="27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697213" y="1391938"/>
            <a:ext cx="22854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Il secondo modello ha un'accuracy pari a 0.71</a:t>
            </a:r>
            <a:endParaRPr sz="1100"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25" y="2133312"/>
            <a:ext cx="1985938" cy="20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953050" y="4203900"/>
            <a:ext cx="223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Confusion matrix del secondo modello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dei modelli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4">
            <a:alphaModFix/>
          </a:blip>
          <a:srcRect b="0" l="0" r="17444" t="0"/>
          <a:stretch/>
        </p:blipFill>
        <p:spPr>
          <a:xfrm>
            <a:off x="3440950" y="1888624"/>
            <a:ext cx="3333750" cy="26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175" y="1210675"/>
            <a:ext cx="1326100" cy="15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/>
        </p:nvSpPr>
        <p:spPr>
          <a:xfrm>
            <a:off x="3897800" y="770250"/>
            <a:ext cx="38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Label				   Prediction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4">
            <a:alphaModFix/>
          </a:blip>
          <a:srcRect b="0" l="-20029" r="20029" t="0"/>
          <a:stretch/>
        </p:blipFill>
        <p:spPr>
          <a:xfrm>
            <a:off x="89500" y="3202927"/>
            <a:ext cx="2212775" cy="14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>
            <p:ph type="title"/>
          </p:nvPr>
        </p:nvSpPr>
        <p:spPr>
          <a:xfrm>
            <a:off x="743000" y="434175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Esempi di errore</a:t>
            </a:r>
            <a:endParaRPr sz="2800"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7225" y="1311975"/>
            <a:ext cx="1833975" cy="12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4052" y="1265913"/>
            <a:ext cx="1255276" cy="12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3897800" y="2534950"/>
            <a:ext cx="3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Glaze</a:t>
            </a: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						Frost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8196" y="3202925"/>
            <a:ext cx="1692039" cy="12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 rotWithShape="1">
          <a:blip r:embed="rId8">
            <a:alphaModFix/>
          </a:blip>
          <a:srcRect b="0" l="0" r="-19345" t="0"/>
          <a:stretch/>
        </p:blipFill>
        <p:spPr>
          <a:xfrm>
            <a:off x="5968449" y="3126100"/>
            <a:ext cx="2120650" cy="134660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3897800" y="4472700"/>
            <a:ext cx="36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Sandstorm</a:t>
            </a: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			              Fogsmog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2441150" y="1848450"/>
            <a:ext cx="9105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2441150" y="3602600"/>
            <a:ext cx="9105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ompressione del modello</a:t>
            </a:r>
            <a:endParaRPr/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779100" y="2713937"/>
            <a:ext cx="5040600" cy="8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"/>
              <a:buChar char="●"/>
            </a:pPr>
            <a:r>
              <a:rPr b="1" lang="en" sz="22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Pruning</a:t>
            </a:r>
            <a:endParaRPr sz="1900">
              <a:solidFill>
                <a:schemeClr val="accen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"/>
              <a:buChar char="●"/>
            </a:pPr>
            <a:r>
              <a:rPr b="1" lang="en" sz="22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Quantizzazione</a:t>
            </a:r>
            <a:endParaRPr sz="22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7062378" y="2810300"/>
            <a:ext cx="1639458" cy="242639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779100" y="1492425"/>
            <a:ext cx="5549700" cy="219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Pruning strutturato</a:t>
            </a:r>
            <a:endParaRPr b="1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Libreria </a:t>
            </a:r>
            <a:r>
              <a:rPr i="1" lang="en"/>
              <a:t>Pruning </a:t>
            </a:r>
            <a:r>
              <a:rPr i="1" lang="en" sz="1500"/>
              <a:t>(Automatic-structured-Pruning)</a:t>
            </a:r>
            <a:endParaRPr i="1"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Quattro fasi di pruning (5% conv, 10% densi)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Metrica utilizzata</a:t>
            </a:r>
            <a:r>
              <a:rPr i="1" lang="en"/>
              <a:t> L2</a:t>
            </a:r>
            <a:endParaRPr i="1"/>
          </a:p>
        </p:txBody>
      </p:sp>
      <p:sp>
        <p:nvSpPr>
          <p:cNvPr id="228" name="Google Shape;228;p28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</a:t>
            </a:r>
            <a:endParaRPr/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3625975" y="4289600"/>
            <a:ext cx="384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GitHub - Hahn-Schickard/Automatic-Structured-Pruning at df29c004909e16a6169b240dffe6e0c291243854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25" y="1233700"/>
            <a:ext cx="3031701" cy="26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837325" y="3878300"/>
            <a:ext cx="182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Grafico dell'accuracy nelle 4 fasi di pruning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837325" y="220425"/>
            <a:ext cx="313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Performance del m</a:t>
            </a:r>
            <a:r>
              <a:rPr b="1" lang="en" sz="18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odello durante il pruning</a:t>
            </a:r>
            <a:endParaRPr b="1" sz="18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200" y="503750"/>
            <a:ext cx="1730425" cy="17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5">
            <a:alphaModFix/>
          </a:blip>
          <a:srcRect b="0" l="0" r="17389" t="0"/>
          <a:stretch/>
        </p:blipFill>
        <p:spPr>
          <a:xfrm>
            <a:off x="4771800" y="2708750"/>
            <a:ext cx="2411300" cy="2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Quantizzazione</a:t>
            </a:r>
            <a:endParaRPr/>
          </a:p>
        </p:txBody>
      </p:sp>
      <p:sp>
        <p:nvSpPr>
          <p:cNvPr id="246" name="Google Shape;246;p30"/>
          <p:cNvSpPr txBox="1"/>
          <p:nvPr>
            <p:ph idx="2" type="body"/>
          </p:nvPr>
        </p:nvSpPr>
        <p:spPr>
          <a:xfrm>
            <a:off x="779100" y="1699475"/>
            <a:ext cx="4059300" cy="22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Trasformazione del modello in formato TFLite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 float32 a int8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Quantizzazione -&gt; </a:t>
            </a:r>
            <a:r>
              <a:rPr lang="en" sz="1800"/>
              <a:t>fattore di compressione 3.65</a:t>
            </a:r>
            <a:endParaRPr sz="1800"/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3625975" y="4289600"/>
            <a:ext cx="384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https://medium.com/@sonalimedani/post-training-quantization-with-tensorflow-lite-on-a-keras-model-f373068966c4</a:t>
            </a:r>
            <a:r>
              <a:rPr lang="en" sz="1100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14248" r="14256" t="0"/>
          <a:stretch/>
        </p:blipFill>
        <p:spPr>
          <a:xfrm>
            <a:off x="3252364" y="1"/>
            <a:ext cx="5529978" cy="5143500"/>
          </a:xfrm>
          <a:custGeom>
            <a:rect b="b" l="l" r="r" t="t"/>
            <a:pathLst>
              <a:path extrusionOk="0" h="21600" w="21600">
                <a:moveTo>
                  <a:pt x="8131" y="0"/>
                </a:moveTo>
                <a:cubicBezTo>
                  <a:pt x="8421" y="1440"/>
                  <a:pt x="8569" y="2909"/>
                  <a:pt x="8568" y="4382"/>
                </a:cubicBezTo>
                <a:cubicBezTo>
                  <a:pt x="8568" y="11553"/>
                  <a:pt x="5165" y="17869"/>
                  <a:pt x="0" y="215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813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4294967295" type="ctrTitle"/>
          </p:nvPr>
        </p:nvSpPr>
        <p:spPr>
          <a:xfrm>
            <a:off x="779100" y="467725"/>
            <a:ext cx="4485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3"/>
                </a:solidFill>
              </a:rPr>
              <a:t>Obiettivi</a:t>
            </a:r>
            <a:endParaRPr sz="3900">
              <a:solidFill>
                <a:schemeClr val="accent3"/>
              </a:solidFill>
            </a:endParaRPr>
          </a:p>
        </p:txBody>
      </p:sp>
      <p:sp>
        <p:nvSpPr>
          <p:cNvPr id="95" name="Google Shape;95;p13"/>
          <p:cNvSpPr txBox="1"/>
          <p:nvPr>
            <p:ph idx="4294967295" type="subTitle"/>
          </p:nvPr>
        </p:nvSpPr>
        <p:spPr>
          <a:xfrm>
            <a:off x="779100" y="2069186"/>
            <a:ext cx="42822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Identificazione di un modello per il task di Weather Recognition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	 		 	 	 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Compressione del modello e aumento della velocità di esecuzione</a:t>
            </a:r>
            <a:endParaRPr b="1" sz="2000"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 a confronto</a:t>
            </a:r>
            <a:endParaRPr/>
          </a:p>
        </p:txBody>
      </p:sp>
      <p:graphicFrame>
        <p:nvGraphicFramePr>
          <p:cNvPr id="254" name="Google Shape;254;p31"/>
          <p:cNvGraphicFramePr/>
          <p:nvPr/>
        </p:nvGraphicFramePr>
        <p:xfrm>
          <a:off x="7791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{7C1F4047-F030-49D7-86EA-84F3923ECA16}</a:tableStyleId>
              </a:tblPr>
              <a:tblGrid>
                <a:gridCol w="1615250"/>
                <a:gridCol w="1615250"/>
                <a:gridCol w="1615250"/>
                <a:gridCol w="1615250"/>
              </a:tblGrid>
              <a:tr h="75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Modello iniziale</a:t>
                      </a:r>
                      <a:endParaRPr sz="12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Modello Pruning</a:t>
                      </a:r>
                      <a:endParaRPr sz="12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Modello Tf Lite</a:t>
                      </a:r>
                      <a:endParaRPr sz="12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Dimensione</a:t>
                      </a:r>
                      <a:endParaRPr sz="12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58.4Mb</a:t>
                      </a:r>
                      <a:endParaRPr sz="26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37.1Mb</a:t>
                      </a:r>
                      <a:endParaRPr sz="26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4.61Mb</a:t>
                      </a:r>
                      <a:endParaRPr sz="16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Tempo  di inferenza</a:t>
                      </a:r>
                      <a:endParaRPr sz="12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5.21</a:t>
                      </a:r>
                      <a:r>
                        <a:rPr lang="en" sz="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secondi</a:t>
                      </a:r>
                      <a:endParaRPr sz="9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2.9</a:t>
                      </a:r>
                      <a:r>
                        <a:rPr lang="en" sz="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secondi</a:t>
                      </a:r>
                      <a:endParaRPr sz="18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-</a:t>
                      </a:r>
                      <a:endParaRPr sz="18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4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Accuracy</a:t>
                      </a:r>
                      <a:endParaRPr sz="12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82.4</a:t>
                      </a:r>
                      <a:endParaRPr sz="16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83.8</a:t>
                      </a:r>
                      <a:endParaRPr sz="16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83.8</a:t>
                      </a:r>
                      <a:endParaRPr sz="180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Esempio di utilizzo</a:t>
            </a:r>
            <a:endParaRPr/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25" y="1470150"/>
            <a:ext cx="3258775" cy="18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11" y="1476750"/>
            <a:ext cx="3261864" cy="18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/>
        </p:nvSpPr>
        <p:spPr>
          <a:xfrm>
            <a:off x="861750" y="3476000"/>
            <a:ext cx="6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Dew								Not bad weather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1115100" y="3876200"/>
            <a:ext cx="563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Light"/>
              <a:buChar char="●"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Se la probabilità è &gt;= 0.7 restituisce la classe più probabile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Light"/>
              <a:buChar char="●"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Se è tra [0.5, 0.7) restituisce la classe più probabile ma dichiara il risultato incerto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Light"/>
              <a:buChar char="●"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Se la probabilità è minore di 0.5 restituisce “bel tempo”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 b="0" l="14248" r="14256" t="0"/>
          <a:stretch/>
        </p:blipFill>
        <p:spPr>
          <a:xfrm>
            <a:off x="3222239" y="1"/>
            <a:ext cx="5529978" cy="5143500"/>
          </a:xfrm>
          <a:custGeom>
            <a:rect b="b" l="l" r="r" t="t"/>
            <a:pathLst>
              <a:path extrusionOk="0" h="21600" w="21600">
                <a:moveTo>
                  <a:pt x="8131" y="0"/>
                </a:moveTo>
                <a:cubicBezTo>
                  <a:pt x="8421" y="1440"/>
                  <a:pt x="8569" y="2909"/>
                  <a:pt x="8568" y="4382"/>
                </a:cubicBezTo>
                <a:cubicBezTo>
                  <a:pt x="8568" y="11553"/>
                  <a:pt x="5165" y="17869"/>
                  <a:pt x="0" y="215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813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1" name="Google Shape;271;p33"/>
          <p:cNvSpPr/>
          <p:nvPr/>
        </p:nvSpPr>
        <p:spPr>
          <a:xfrm>
            <a:off x="7366595" y="0"/>
            <a:ext cx="1777412" cy="5143500"/>
          </a:xfrm>
          <a:custGeom>
            <a:rect b="b" l="l" r="r" t="t"/>
            <a:pathLst>
              <a:path extrusionOk="0" h="6858000" w="2369883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7765453" y="0"/>
            <a:ext cx="1378552" cy="1394079"/>
          </a:xfrm>
          <a:custGeom>
            <a:rect b="b" l="l" r="r" t="t"/>
            <a:pathLst>
              <a:path extrusionOk="0" h="1858772" w="183807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rotWithShape="0" algn="bl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3"/>
          <p:cNvSpPr txBox="1"/>
          <p:nvPr>
            <p:ph idx="4294967295" type="ctrTitle"/>
          </p:nvPr>
        </p:nvSpPr>
        <p:spPr>
          <a:xfrm>
            <a:off x="779100" y="467725"/>
            <a:ext cx="4485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3"/>
                </a:solidFill>
              </a:rPr>
              <a:t>Conclusioni</a:t>
            </a:r>
            <a:endParaRPr sz="3900">
              <a:solidFill>
                <a:schemeClr val="accent3"/>
              </a:solidFill>
            </a:endParaRPr>
          </a:p>
        </p:txBody>
      </p:sp>
      <p:sp>
        <p:nvSpPr>
          <p:cNvPr id="274" name="Google Shape;274;p33"/>
          <p:cNvSpPr txBox="1"/>
          <p:nvPr>
            <p:ph idx="4294967295" type="subTitle"/>
          </p:nvPr>
        </p:nvSpPr>
        <p:spPr>
          <a:xfrm>
            <a:off x="779100" y="1948611"/>
            <a:ext cx="42822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</a:pPr>
            <a:r>
              <a:rPr lang="en" sz="1800">
                <a:latin typeface="Fira Sans"/>
                <a:ea typeface="Fira Sans"/>
                <a:cs typeface="Fira Sans"/>
                <a:sym typeface="Fira Sans"/>
              </a:rPr>
              <a:t>Il modello ottenuto è leggero e veloce nell’inferenza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</a:pPr>
            <a:r>
              <a:rPr lang="en" sz="1800">
                <a:latin typeface="Fira Sans"/>
                <a:ea typeface="Fira Sans"/>
                <a:cs typeface="Fira Sans"/>
                <a:sym typeface="Fira Sans"/>
              </a:rPr>
              <a:t>Integrazione con altri sensori per ottenere migliori risultati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4068600" y="1195450"/>
            <a:ext cx="395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Grazie per l’attenzione!</a:t>
            </a:r>
            <a:endParaRPr b="1" sz="2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779100" y="2713937"/>
            <a:ext cx="5040600" cy="8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"/>
              <a:buChar char="●"/>
            </a:pPr>
            <a:r>
              <a:rPr b="1" lang="en" sz="22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Esplorazione </a:t>
            </a:r>
            <a:endParaRPr b="1" sz="22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"/>
              <a:buChar char="●"/>
            </a:pPr>
            <a:r>
              <a:rPr b="1" lang="en" sz="22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Preprocessing</a:t>
            </a:r>
            <a:endParaRPr b="1" sz="22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7062378" y="2810300"/>
            <a:ext cx="1204570" cy="232629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Esplorazione: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27488" t="0"/>
          <a:stretch/>
        </p:blipFill>
        <p:spPr>
          <a:xfrm>
            <a:off x="293025" y="1456650"/>
            <a:ext cx="4438776" cy="31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5696100" y="1125125"/>
            <a:ext cx="2521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Classi:</a:t>
            </a:r>
            <a:endParaRPr b="1" sz="15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Light"/>
              <a:buChar char="●"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Dew- rugiada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Light"/>
              <a:buChar char="●"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Fogsmog - nebbia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Light"/>
              <a:buChar char="●"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Frost -brina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Light"/>
              <a:buChar char="●"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Glaze- glassatura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Light"/>
              <a:buChar char="●"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Hail - grandine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Light"/>
              <a:buChar char="●"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Lightning - fulmine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Light"/>
              <a:buChar char="●"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Rain - pioggia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Light"/>
              <a:buChar char="●"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Rainbow - arcobaleno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Light"/>
              <a:buChar char="●"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Rime - galaverna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Light"/>
              <a:buChar char="●"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Sandstorm - tempesta di sabbia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Light"/>
              <a:buChar char="●"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Snow - neve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imbalance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DownSampling (600 immagini per classe)</a:t>
            </a:r>
            <a:endParaRPr sz="2200"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74" y="2182225"/>
            <a:ext cx="2916150" cy="2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027" y="2182225"/>
            <a:ext cx="3605223" cy="2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1011275" y="4609250"/>
            <a:ext cx="18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Classi sbilanciate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482725" y="4609250"/>
            <a:ext cx="18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Light"/>
                <a:ea typeface="Fira Sans Light"/>
                <a:cs typeface="Fira Sans Light"/>
                <a:sym typeface="Fira Sans Light"/>
              </a:rPr>
              <a:t>Classi bilanciate</a:t>
            </a:r>
            <a:endParaRPr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72650" y="1604875"/>
            <a:ext cx="6962100" cy="28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Resize a (224,224,3)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Rescaling [-1, 1]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Codifica one-hot encoding</a:t>
            </a:r>
            <a:r>
              <a:rPr lang="en" sz="2200"/>
              <a:t>					</a:t>
            </a:r>
            <a:endParaRPr sz="2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200"/>
              <a:t>Suddivisione in training set 80% dei dati e test-set 20%.	</a:t>
            </a: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rPr lang="en"/>
              <a:t>	 </a:t>
            </a:r>
            <a:endParaRPr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7062378" y="2810300"/>
            <a:ext cx="1604943" cy="23711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2</a:t>
            </a:r>
          </a:p>
        </p:txBody>
      </p:sp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779100" y="2853912"/>
            <a:ext cx="5040600" cy="8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"/>
              <a:buChar char="●"/>
            </a:pPr>
            <a:r>
              <a:rPr b="1" lang="en" sz="22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Base Models</a:t>
            </a:r>
            <a:endParaRPr b="1" sz="22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"/>
              <a:buChar char="●"/>
            </a:pPr>
            <a:r>
              <a:rPr b="1" lang="en" sz="22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Neural Network</a:t>
            </a:r>
            <a:endParaRPr b="1" sz="22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686100" y="753425"/>
            <a:ext cx="350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7535" r="5545" t="0"/>
          <a:stretch/>
        </p:blipFill>
        <p:spPr>
          <a:xfrm>
            <a:off x="5851225" y="674436"/>
            <a:ext cx="1560075" cy="404959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552350" y="1460225"/>
            <a:ext cx="22203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Data Augmentation</a:t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Font typeface="Fira Sans"/>
              <a:buChar char="●"/>
            </a:pPr>
            <a:r>
              <a:rPr b="1" lang="en" sz="1300">
                <a:solidFill>
                  <a:srgbClr val="FF9900"/>
                </a:solidFill>
                <a:latin typeface="Fira Sans"/>
                <a:ea typeface="Fira Sans"/>
                <a:cs typeface="Fira Sans"/>
                <a:sym typeface="Fira Sans"/>
              </a:rPr>
              <a:t>RandomFlip (orizzontale)</a:t>
            </a:r>
            <a:endParaRPr b="1" sz="1300">
              <a:solidFill>
                <a:srgbClr val="FF99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Font typeface="Fira Sans"/>
              <a:buChar char="●"/>
            </a:pPr>
            <a:r>
              <a:rPr b="1" lang="en" sz="1300">
                <a:solidFill>
                  <a:srgbClr val="FF9900"/>
                </a:solidFill>
                <a:latin typeface="Fira Sans"/>
                <a:ea typeface="Fira Sans"/>
                <a:cs typeface="Fira Sans"/>
                <a:sym typeface="Fira Sans"/>
              </a:rPr>
              <a:t>RandomRotation (0.3)</a:t>
            </a:r>
            <a:endParaRPr b="1" sz="1300">
              <a:solidFill>
                <a:srgbClr val="FF99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Font typeface="Fira Sans"/>
              <a:buChar char="●"/>
            </a:pPr>
            <a:r>
              <a:rPr b="1" lang="en" sz="1300">
                <a:solidFill>
                  <a:srgbClr val="FF9900"/>
                </a:solidFill>
                <a:latin typeface="Fira Sans"/>
                <a:ea typeface="Fira Sans"/>
                <a:cs typeface="Fira Sans"/>
                <a:sym typeface="Fira Sans"/>
              </a:rPr>
              <a:t>RandomZoom (0.5)</a:t>
            </a:r>
            <a:endParaRPr b="1" sz="1300">
              <a:solidFill>
                <a:srgbClr val="FF99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Font typeface="Fira Sans"/>
              <a:buChar char="●"/>
            </a:pPr>
            <a:r>
              <a:rPr b="1" lang="en" sz="1300">
                <a:solidFill>
                  <a:srgbClr val="FF9900"/>
                </a:solidFill>
                <a:latin typeface="Fira Sans"/>
                <a:ea typeface="Fira Sans"/>
                <a:cs typeface="Fira Sans"/>
                <a:sym typeface="Fira Sans"/>
              </a:rPr>
              <a:t>RandomContrast (0.5)</a:t>
            </a:r>
            <a:endParaRPr b="1" sz="1300">
              <a:solidFill>
                <a:srgbClr val="FF99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Font typeface="Fira Sans"/>
              <a:buChar char="●"/>
            </a:pPr>
            <a:r>
              <a:rPr b="1" lang="en" sz="1300">
                <a:solidFill>
                  <a:srgbClr val="FF9900"/>
                </a:solidFill>
                <a:latin typeface="Fira Sans"/>
                <a:ea typeface="Fira Sans"/>
                <a:cs typeface="Fira Sans"/>
                <a:sym typeface="Fira Sans"/>
              </a:rPr>
              <a:t>RandomTranslation (0.2)</a:t>
            </a:r>
            <a:endParaRPr b="1" sz="1300">
              <a:solidFill>
                <a:srgbClr val="FF99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2772650" y="2561725"/>
            <a:ext cx="502200" cy="4923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4924200" y="2561725"/>
            <a:ext cx="502200" cy="4923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3439050" y="2376925"/>
            <a:ext cx="141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  <a:latin typeface="Fira Sans"/>
                <a:ea typeface="Fira Sans"/>
                <a:cs typeface="Fira Sans"/>
                <a:sym typeface="Fira Sans"/>
              </a:rPr>
              <a:t>Pre-trained Model</a:t>
            </a:r>
            <a:endParaRPr b="1" sz="1600">
              <a:solidFill>
                <a:srgbClr val="FF99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604750" y="1732675"/>
            <a:ext cx="6962100" cy="134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"/>
              <a:buChar char="●"/>
            </a:pPr>
            <a:r>
              <a:rPr b="1" lang="en" sz="2200">
                <a:latin typeface="Fira Sans"/>
                <a:ea typeface="Fira Sans"/>
                <a:cs typeface="Fira Sans"/>
                <a:sym typeface="Fira Sans"/>
              </a:rPr>
              <a:t>MobileNetV2 </a:t>
            </a:r>
            <a:r>
              <a:rPr lang="en" sz="1900">
                <a:latin typeface="Fira Sans Light"/>
                <a:ea typeface="Fira Sans Light"/>
                <a:cs typeface="Fira Sans Light"/>
                <a:sym typeface="Fira Sans Light"/>
              </a:rPr>
              <a:t>(block_16_project_BN)</a:t>
            </a:r>
            <a:endParaRPr sz="1900"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"/>
              <a:buChar char="●"/>
            </a:pPr>
            <a:r>
              <a:rPr b="1" lang="en" sz="2200">
                <a:latin typeface="Fira Sans"/>
                <a:ea typeface="Fira Sans"/>
                <a:cs typeface="Fira Sans"/>
                <a:sym typeface="Fira Sans"/>
              </a:rPr>
              <a:t>MobileNetV2 </a:t>
            </a:r>
            <a:r>
              <a:rPr lang="en" sz="1900">
                <a:latin typeface="Fira Sans Light"/>
                <a:ea typeface="Fira Sans Light"/>
                <a:cs typeface="Fira Sans Light"/>
                <a:sym typeface="Fira Sans Light"/>
              </a:rPr>
              <a:t>(block_15_project_BN)</a:t>
            </a:r>
            <a:endParaRPr sz="1900"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●"/>
            </a:pPr>
            <a:r>
              <a:rPr b="1" lang="en" sz="2200">
                <a:latin typeface="Fira Sans"/>
                <a:ea typeface="Fira Sans"/>
                <a:cs typeface="Fira Sans"/>
                <a:sym typeface="Fira Sans"/>
              </a:rPr>
              <a:t>DenseNet121 </a:t>
            </a:r>
            <a:r>
              <a:rPr lang="en" sz="1900">
                <a:latin typeface="Fira Sans Light"/>
                <a:ea typeface="Fira Sans Light"/>
                <a:cs typeface="Fira Sans Light"/>
                <a:sym typeface="Fira Sans Light"/>
              </a:rPr>
              <a:t>(block16_2_conv)</a:t>
            </a:r>
            <a:endParaRPr sz="1900"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779100" y="836000"/>
            <a:ext cx="34818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Models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550250" y="3814025"/>
            <a:ext cx="6962100" cy="51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Per via dell</a:t>
            </a:r>
            <a:r>
              <a:rPr lang="en" sz="1600"/>
              <a:t>e performance della rete DenseNet e i tempi di addestramento si è preferito implementare solamente i due modelli MobileNetV2.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