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5" r:id="rId6"/>
    <p:sldId id="262" r:id="rId7"/>
    <p:sldId id="283" r:id="rId8"/>
    <p:sldId id="266" r:id="rId9"/>
    <p:sldId id="292" r:id="rId10"/>
    <p:sldId id="261" r:id="rId11"/>
    <p:sldId id="277" r:id="rId12"/>
    <p:sldId id="289" r:id="rId13"/>
    <p:sldId id="276" r:id="rId14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88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449ECEF-3E94-4732-BFC3-464D975639BA}" type="datetime1">
              <a:rPr lang="es-ES" smtClean="0"/>
              <a:t>26/09/2021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53551-E181-4730-A9E5-DB7143B35D46}" type="datetime1">
              <a:rPr lang="es-ES" smtClean="0"/>
              <a:pPr/>
              <a:t>26/09/2021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1401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328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2334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8191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0003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651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6724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3448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1614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8265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2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tiva de mercado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Marcador de contenid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contenid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27" name="Marcador de contenid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ido d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 EL TEXTO MAESTRO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EDITAR EL TEXTO MAESTRO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á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20" name="Marcador de tex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5" name="Marcador de tex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6" name="Marcador de tex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7" name="Marcador de tex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8" name="Marcador de tex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9" name="Marcador de tex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1" name="Marcador de fech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22" name="Marcador de pie de pá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24" name="Marcador de número de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onogram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6" name="Marcador de tex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Año</a:t>
            </a:r>
          </a:p>
        </p:txBody>
      </p:sp>
      <p:sp>
        <p:nvSpPr>
          <p:cNvPr id="7" name="Marcador de tex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8" name="Marcador de tex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9" name="Marcador de tex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0" name="Marcador de tex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Año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3" name="Marcador de tex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5" name="Marcador de tex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6" name="Marcador de tex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7" name="Marcador de tex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8" name="Marcador de tex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9" name="Marcador de tex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0" name="Marcador de tex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1" name="Marcador de tex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2" name="Marcador de tex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3" name="Marcador de tex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4" name="Marcador de tex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5" name="Marcador de tex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6" name="Marcador de tex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7" name="Marcador de tex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8" name="Marcador de tex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9" name="Marcador de tex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0" name="Marcador de tex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1" name="Marcador de tex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Marcador de fech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37" name="Marcador de pie de pá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38" name="Marcador de número de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 elemento gráfico SmartArt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equipo de 4 persona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7" name="Marcador de posición de imagen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8" name="Marcador de posición de imagen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es-ES" noProof="0"/>
              <a:t>Haga clic en el icono para agregar una imagen</a:t>
            </a:r>
          </a:p>
        </p:txBody>
      </p:sp>
      <p:sp>
        <p:nvSpPr>
          <p:cNvPr id="19" name="Marcador de posición de imagen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equipo de 8 persona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7" name="Marcador de posición de imagen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8" name="Marcador de posición de imagen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es-ES" noProof="0"/>
              <a:t>Haga clic en el icono para agregar una imagen</a:t>
            </a:r>
          </a:p>
        </p:txBody>
      </p:sp>
      <p:sp>
        <p:nvSpPr>
          <p:cNvPr id="19" name="Marcador de posición de imagen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5" name="Marcador de posición de imagen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6" name="Marcador de posición de imagen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7" name="Marcador de posición de imagen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es-ES" noProof="0"/>
              <a:t>Haga clic en el icono para agregar una imagen</a:t>
            </a:r>
          </a:p>
        </p:txBody>
      </p:sp>
      <p:sp>
        <p:nvSpPr>
          <p:cNvPr id="58" name="Marcador de posición de imagen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4" name="Marcador de tex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2" name="Marcador de tex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9" name="Marcador de tex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3" name="Marcador de tex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0" name="Marcador de tex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4" name="Marcador de tex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1" name="Marcador de tex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5" name="Marcador de tex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4" name="Marcador de contenid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EDITAR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contenid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19" name="Marcador de tex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contenid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14" name="Marcador de tex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arcador de contenid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arcador de fech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22" name="Marcador de pie de pá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24" name="Marcador de número de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ier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Marcador de fech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0" name="Marcador de pie de página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11" name="Marcador de número de diapositiva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gram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á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TÍTULO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17" name="Marcador de tex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18" name="Marcador de tex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19" name="Marcador de tex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4" name="Marcador de tex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5" name="Marcador de tex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6" name="Marcador de tex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7" name="Marcador de tex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7" name="Marcador de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1" name="Marcador de tex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AGREGAR UN SUBTÍTULO</a:t>
            </a:r>
          </a:p>
        </p:txBody>
      </p:sp>
      <p:sp>
        <p:nvSpPr>
          <p:cNvPr id="32" name="Marcador de tex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3" name="Marcador de tex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AGREGAR UN SUBTÍTULO</a:t>
            </a:r>
          </a:p>
        </p:txBody>
      </p:sp>
      <p:sp>
        <p:nvSpPr>
          <p:cNvPr id="34" name="Marcador de tex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2" name="Marcador de tex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AGREGAR UN SUBTÍTULO</a:t>
            </a:r>
          </a:p>
        </p:txBody>
      </p:sp>
      <p:sp>
        <p:nvSpPr>
          <p:cNvPr id="13" name="Marcador de tex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á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7" name="Marcador de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8" name="Marcador de tex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9" name="Marcador de tex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0" name="Marcador de tex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3" name="Marcador de tex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4" name="Marcador de tex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arcador de fecha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0" name="Marcador de pie de página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11" name="Marcador de número de diapositiva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lto de secció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tex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2" name="Marcador de tex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3" name="Marcador de tex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4" name="Marcador de tex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6" name="Marcador de tex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7" name="Marcador de fech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8" name="Marcador de pie de pá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19" name="Marcador de número de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tr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 EL TEXTO MAESTRO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EDITAR EL TEXTO MAESTRO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 EL TEXTO MAESTRO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190260"/>
            <a:ext cx="4941771" cy="1366782"/>
          </a:xfrm>
        </p:spPr>
        <p:txBody>
          <a:bodyPr rtlCol="0"/>
          <a:lstStyle/>
          <a:p>
            <a:pPr rtl="0"/>
            <a:r>
              <a:rPr lang="es-ES" sz="4000" dirty="0"/>
              <a:t>Proyecto DAW</a:t>
            </a:r>
            <a:br>
              <a:rPr lang="es-ES" sz="2400" dirty="0"/>
            </a:br>
            <a:r>
              <a:rPr lang="es-ES" sz="2400" dirty="0"/>
              <a:t>Gestión de centrales Hidroeléctricas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es-ES" dirty="0"/>
              <a:t>Silvia González Serrano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/>
          <a:p>
            <a:pPr rtl="0"/>
            <a:r>
              <a:rPr lang="es-ES" dirty="0"/>
              <a:t>2021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3489902" cy="365125"/>
          </a:xfrm>
        </p:spPr>
        <p:txBody>
          <a:bodyPr rtlCol="0"/>
          <a:lstStyle/>
          <a:p>
            <a:pPr rtl="0"/>
            <a:r>
              <a:rPr lang="es-ES" dirty="0"/>
              <a:t>Proyecto DAW / Gestión de centrales hidroeléctricas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 rtlCol="0"/>
          <a:lstStyle/>
          <a:p>
            <a:pPr rtl="0"/>
            <a:r>
              <a:rPr lang="es-ES" dirty="0"/>
              <a:t>INTRODUCCION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2876551"/>
            <a:ext cx="5968536" cy="28950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dirty="0"/>
              <a:t>Aplicación web</a:t>
            </a:r>
          </a:p>
          <a:p>
            <a:pPr rtl="0"/>
            <a:r>
              <a:rPr lang="es-ES" dirty="0"/>
              <a:t>Gestión de entradas y salidas de productos en almacenes</a:t>
            </a:r>
          </a:p>
          <a:p>
            <a:pPr rtl="0"/>
            <a:endParaRPr lang="es-ES" dirty="0"/>
          </a:p>
          <a:p>
            <a:pPr rtl="0"/>
            <a:r>
              <a:rPr lang="es-ES" sz="2000" dirty="0"/>
              <a:t>Motivos:</a:t>
            </a:r>
          </a:p>
          <a:p>
            <a:pPr marL="742950" lvl="1" indent="-285750">
              <a:buFontTx/>
              <a:buChar char="-"/>
            </a:pPr>
            <a:r>
              <a:rPr lang="es-ES" sz="1800" dirty="0"/>
              <a:t>Falta de control sobre el stock de los materiales </a:t>
            </a:r>
          </a:p>
          <a:p>
            <a:pPr marL="742950" lvl="1" indent="-285750">
              <a:buFontTx/>
              <a:buChar char="-"/>
            </a:pPr>
            <a:r>
              <a:rPr lang="es-ES" sz="1800" dirty="0"/>
              <a:t>Centrales dispersas entre si</a:t>
            </a:r>
          </a:p>
          <a:p>
            <a:pPr rtl="0"/>
            <a:endParaRPr lang="es-ES" dirty="0"/>
          </a:p>
          <a:p>
            <a:pPr marL="285750" indent="-285750" rtl="0">
              <a:buFontTx/>
              <a:buChar char="-"/>
            </a:pP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F8C8B5-F6EC-489B-BD0F-CD89A73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s-ES" dirty="0"/>
              <a:t>2021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AEA823-8519-4F9D-81FA-36731310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s-ES" dirty="0"/>
              <a:t>Proyecto DAW / Gestión de centrales hidroeléctricas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231" y="228548"/>
            <a:ext cx="8421688" cy="1110614"/>
          </a:xfrm>
        </p:spPr>
        <p:txBody>
          <a:bodyPr rtlCol="0"/>
          <a:lstStyle/>
          <a:p>
            <a:pPr rtl="0"/>
            <a:r>
              <a:rPr lang="es-ES" dirty="0"/>
              <a:t>MOTIVACION Y 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90975" y="1563833"/>
            <a:ext cx="4610100" cy="365125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rtl="0"/>
            <a:r>
              <a:rPr lang="es-ES" dirty="0"/>
              <a:t>Llevar un control de los materiales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680510" y="1893819"/>
            <a:ext cx="4031030" cy="1057308"/>
          </a:xfrm>
        </p:spPr>
        <p:txBody>
          <a:bodyPr rtlCol="0"/>
          <a:lstStyle/>
          <a:p>
            <a:pPr rtl="0"/>
            <a:r>
              <a:rPr lang="es-ES" dirty="0"/>
              <a:t>Evitar duplicidades de productos</a:t>
            </a:r>
          </a:p>
          <a:p>
            <a:pPr rtl="0"/>
            <a:r>
              <a:rPr lang="es-ES" dirty="0"/>
              <a:t>Ahorro de costos. Reduciendo los gastos de los productos de repuesto.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84226" y="1563833"/>
            <a:ext cx="4495105" cy="365125"/>
          </a:xfrm>
        </p:spPr>
        <p:txBody>
          <a:bodyPr rtlCol="0">
            <a:normAutofit fontScale="92500"/>
          </a:bodyPr>
          <a:lstStyle/>
          <a:p>
            <a:pPr rtl="0"/>
            <a:r>
              <a:rPr lang="es-ES" dirty="0"/>
              <a:t>Llevar un control de los empleados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16263" y="1928958"/>
            <a:ext cx="4031030" cy="1057308"/>
          </a:xfrm>
        </p:spPr>
        <p:txBody>
          <a:bodyPr rtlCol="0"/>
          <a:lstStyle/>
          <a:p>
            <a:pPr rtl="0"/>
            <a:r>
              <a:rPr lang="es-ES" dirty="0"/>
              <a:t>Evitar problemas de extravíos de materiales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038765" y="3239578"/>
            <a:ext cx="3672027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s-ES" dirty="0"/>
              <a:t>Administración de datos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790231" y="3719328"/>
            <a:ext cx="4030282" cy="2287677"/>
          </a:xfrm>
        </p:spPr>
        <p:txBody>
          <a:bodyPr rtlCol="0">
            <a:noAutofit/>
          </a:bodyPr>
          <a:lstStyle/>
          <a:p>
            <a:pPr rtl="0"/>
            <a:r>
              <a:rPr lang="es-ES" dirty="0"/>
              <a:t>Gestionar la información de:</a:t>
            </a:r>
          </a:p>
          <a:p>
            <a:pPr rtl="0"/>
            <a:r>
              <a:rPr lang="es-ES" dirty="0"/>
              <a:t>Centrales </a:t>
            </a:r>
          </a:p>
          <a:p>
            <a:pPr rtl="0"/>
            <a:r>
              <a:rPr lang="es-ES" dirty="0"/>
              <a:t>Empleados</a:t>
            </a:r>
          </a:p>
          <a:p>
            <a:pPr rtl="0"/>
            <a:r>
              <a:rPr lang="es-ES" dirty="0"/>
              <a:t>Proveedores</a:t>
            </a:r>
          </a:p>
          <a:p>
            <a:pPr rtl="0"/>
            <a:r>
              <a:rPr lang="es-ES" dirty="0"/>
              <a:t>Productos</a:t>
            </a:r>
          </a:p>
          <a:p>
            <a:pPr rtl="0"/>
            <a:r>
              <a:rPr lang="es-ES" dirty="0"/>
              <a:t>Almacenes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891588" y="4680605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s-ES" dirty="0"/>
              <a:t>OPTIMIZACIÓN DE COSTES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930595" y="3602299"/>
            <a:ext cx="4031030" cy="692183"/>
          </a:xfrm>
        </p:spPr>
        <p:txBody>
          <a:bodyPr rtlCol="0"/>
          <a:lstStyle/>
          <a:p>
            <a:pPr rtl="0"/>
            <a:r>
              <a:rPr lang="es-ES" dirty="0"/>
              <a:t>Proporcionar a los empleados y administradores un diseño sencillo.</a:t>
            </a:r>
          </a:p>
        </p:txBody>
      </p:sp>
      <p:sp>
        <p:nvSpPr>
          <p:cNvPr id="80" name="Marcador de fecha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s-ES" dirty="0"/>
              <a:t>2021</a:t>
            </a:r>
          </a:p>
        </p:txBody>
      </p:sp>
      <p:sp>
        <p:nvSpPr>
          <p:cNvPr id="81" name="Marcador de pie de página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s-ES" dirty="0"/>
              <a:t>Proyecto DAW / Gestión de centrales hidroeléctricas</a:t>
            </a:r>
          </a:p>
        </p:txBody>
      </p:sp>
      <p:sp>
        <p:nvSpPr>
          <p:cNvPr id="82" name="Marcador de número de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3</a:t>
            </a:fld>
            <a:endParaRPr lang="es-ES" dirty="0"/>
          </a:p>
        </p:txBody>
      </p:sp>
      <p:sp>
        <p:nvSpPr>
          <p:cNvPr id="14" name="Marcador de texto 8">
            <a:extLst>
              <a:ext uri="{FF2B5EF4-FFF2-40B4-BE49-F238E27FC236}">
                <a16:creationId xmlns:a16="http://schemas.microsoft.com/office/drawing/2014/main" id="{D6AB2A5A-4974-42CC-8FEA-9858C6A1C232}"/>
              </a:ext>
            </a:extLst>
          </p:cNvPr>
          <p:cNvSpPr txBox="1">
            <a:spLocks/>
          </p:cNvSpPr>
          <p:nvPr/>
        </p:nvSpPr>
        <p:spPr>
          <a:xfrm>
            <a:off x="6933852" y="3255701"/>
            <a:ext cx="4031945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FÁCIL DE USAR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ADE0F78-2D52-46C6-963E-8ED25DF4D717}"/>
              </a:ext>
            </a:extLst>
          </p:cNvPr>
          <p:cNvSpPr txBox="1"/>
          <p:nvPr/>
        </p:nvSpPr>
        <p:spPr>
          <a:xfrm>
            <a:off x="7224331" y="4970188"/>
            <a:ext cx="34435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Todo el software usado en el desarrollo es gratuito</a:t>
            </a: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36525"/>
            <a:ext cx="8421688" cy="946551"/>
          </a:xfrm>
        </p:spPr>
        <p:txBody>
          <a:bodyPr rtlCol="0"/>
          <a:lstStyle/>
          <a:p>
            <a:pPr rtl="0"/>
            <a:r>
              <a:rPr lang="es-ES" dirty="0"/>
              <a:t>Tecnologías usadas  </a:t>
            </a:r>
          </a:p>
        </p:txBody>
      </p:sp>
      <p:sp>
        <p:nvSpPr>
          <p:cNvPr id="36" name="Marcador de texto 35">
            <a:extLst>
              <a:ext uri="{FF2B5EF4-FFF2-40B4-BE49-F238E27FC236}">
                <a16:creationId xmlns:a16="http://schemas.microsoft.com/office/drawing/2014/main" id="{23BA8AAF-B08B-441B-AAF3-590A56832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1626" y="2451616"/>
            <a:ext cx="1828800" cy="343061"/>
          </a:xfrm>
        </p:spPr>
        <p:txBody>
          <a:bodyPr rtlCol="0"/>
          <a:lstStyle/>
          <a:p>
            <a:pPr rtl="0"/>
            <a:r>
              <a:rPr lang="es-ES" dirty="0"/>
              <a:t>BOOTSTRAP</a:t>
            </a:r>
          </a:p>
          <a:p>
            <a:pPr rtl="0"/>
            <a:endParaRPr lang="es-ES" dirty="0"/>
          </a:p>
        </p:txBody>
      </p:sp>
      <p:sp>
        <p:nvSpPr>
          <p:cNvPr id="49" name="Marcador de texto 48">
            <a:extLst>
              <a:ext uri="{FF2B5EF4-FFF2-40B4-BE49-F238E27FC236}">
                <a16:creationId xmlns:a16="http://schemas.microsoft.com/office/drawing/2014/main" id="{27CB5CB7-B854-4F48-954C-5CF86CC9146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920284" y="2418034"/>
            <a:ext cx="1828800" cy="343061"/>
          </a:xfrm>
        </p:spPr>
        <p:txBody>
          <a:bodyPr rtlCol="0"/>
          <a:lstStyle/>
          <a:p>
            <a:pPr rtl="0"/>
            <a:r>
              <a:rPr lang="es-ES" dirty="0"/>
              <a:t>HTML​</a:t>
            </a:r>
          </a:p>
        </p:txBody>
      </p:sp>
      <p:sp>
        <p:nvSpPr>
          <p:cNvPr id="50" name="Marcador de texto 49">
            <a:extLst>
              <a:ext uri="{FF2B5EF4-FFF2-40B4-BE49-F238E27FC236}">
                <a16:creationId xmlns:a16="http://schemas.microsoft.com/office/drawing/2014/main" id="{540F887C-E8EB-4467-90FE-023D47FFB454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288942" y="2391518"/>
            <a:ext cx="1828800" cy="343061"/>
          </a:xfrm>
        </p:spPr>
        <p:txBody>
          <a:bodyPr rtlCol="0"/>
          <a:lstStyle/>
          <a:p>
            <a:pPr rtl="0"/>
            <a:r>
              <a:rPr lang="es-ES" dirty="0"/>
              <a:t>CSS​</a:t>
            </a:r>
          </a:p>
          <a:p>
            <a:pPr rtl="0"/>
            <a:endParaRPr lang="es-ES" dirty="0"/>
          </a:p>
        </p:txBody>
      </p:sp>
      <p:sp>
        <p:nvSpPr>
          <p:cNvPr id="51" name="Marcador de texto 50">
            <a:extLst>
              <a:ext uri="{FF2B5EF4-FFF2-40B4-BE49-F238E27FC236}">
                <a16:creationId xmlns:a16="http://schemas.microsoft.com/office/drawing/2014/main" id="{C1C77C5B-2A5F-4999-A5BF-F60EA88DE493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732614" y="2391517"/>
            <a:ext cx="1828800" cy="343061"/>
          </a:xfrm>
        </p:spPr>
        <p:txBody>
          <a:bodyPr rtlCol="0"/>
          <a:lstStyle/>
          <a:p>
            <a:pPr rtl="0"/>
            <a:r>
              <a:rPr lang="es-ES" dirty="0"/>
              <a:t>PHP</a:t>
            </a:r>
          </a:p>
        </p:txBody>
      </p:sp>
      <p:sp>
        <p:nvSpPr>
          <p:cNvPr id="64" name="Marcador de texto 63">
            <a:extLst>
              <a:ext uri="{FF2B5EF4-FFF2-40B4-BE49-F238E27FC236}">
                <a16:creationId xmlns:a16="http://schemas.microsoft.com/office/drawing/2014/main" id="{3ECD1D6F-7DAE-4DCC-BBB4-CD519379CDF6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1504156" y="4232452"/>
            <a:ext cx="1828800" cy="343061"/>
          </a:xfrm>
        </p:spPr>
        <p:txBody>
          <a:bodyPr rtlCol="0"/>
          <a:lstStyle/>
          <a:p>
            <a:pPr rtl="0"/>
            <a:r>
              <a:rPr lang="es-ES" dirty="0"/>
              <a:t>XAMPP</a:t>
            </a:r>
          </a:p>
          <a:p>
            <a:pPr rtl="0"/>
            <a:endParaRPr lang="es-ES" dirty="0"/>
          </a:p>
        </p:txBody>
      </p:sp>
      <p:sp>
        <p:nvSpPr>
          <p:cNvPr id="69" name="Marcador de texto 68">
            <a:extLst>
              <a:ext uri="{FF2B5EF4-FFF2-40B4-BE49-F238E27FC236}">
                <a16:creationId xmlns:a16="http://schemas.microsoft.com/office/drawing/2014/main" id="{A5A9CD8D-31A9-4139-87B2-349EA8E14781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3833593" y="4232451"/>
            <a:ext cx="1828800" cy="343061"/>
          </a:xfrm>
        </p:spPr>
        <p:txBody>
          <a:bodyPr rtlCol="0"/>
          <a:lstStyle/>
          <a:p>
            <a:pPr rtl="0"/>
            <a:r>
              <a:rPr lang="es-ES" dirty="0"/>
              <a:t>MySQL</a:t>
            </a:r>
          </a:p>
        </p:txBody>
      </p:sp>
      <p:sp>
        <p:nvSpPr>
          <p:cNvPr id="70" name="Marcador de texto 69">
            <a:extLst>
              <a:ext uri="{FF2B5EF4-FFF2-40B4-BE49-F238E27FC236}">
                <a16:creationId xmlns:a16="http://schemas.microsoft.com/office/drawing/2014/main" id="{58753412-8033-48AD-80DF-945C72BC7335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6288942" y="4232451"/>
            <a:ext cx="1828800" cy="343061"/>
          </a:xfrm>
        </p:spPr>
        <p:txBody>
          <a:bodyPr rtlCol="0"/>
          <a:lstStyle/>
          <a:p>
            <a:pPr rtl="0"/>
            <a:r>
              <a:rPr lang="es-ES" dirty="0"/>
              <a:t>NetBeans</a:t>
            </a:r>
          </a:p>
        </p:txBody>
      </p:sp>
      <p:sp>
        <p:nvSpPr>
          <p:cNvPr id="71" name="Marcador de texto 70">
            <a:extLst>
              <a:ext uri="{FF2B5EF4-FFF2-40B4-BE49-F238E27FC236}">
                <a16:creationId xmlns:a16="http://schemas.microsoft.com/office/drawing/2014/main" id="{A45FE9A3-15E0-49FA-B6E5-DB16CD0C2C8F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8859044" y="4232451"/>
            <a:ext cx="1828800" cy="343061"/>
          </a:xfrm>
        </p:spPr>
        <p:txBody>
          <a:bodyPr rtlCol="0"/>
          <a:lstStyle/>
          <a:p>
            <a:pPr rtl="0"/>
            <a:r>
              <a:rPr lang="es-ES" dirty="0" err="1"/>
              <a:t>PHPSpreadsheet</a:t>
            </a:r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833164A-09D8-4E05-899E-C830A562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s-ES" dirty="0"/>
              <a:t>2021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9EB4DEA-4DCD-421C-A905-7EFCAE898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s-ES" dirty="0"/>
              <a:t>Proyecto DAW / Gestión de centrales hidroeléctricas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E1923C7-5010-4C4F-A932-4BDA0B62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4</a:t>
            </a:fld>
            <a:endParaRPr lang="es-ES" dirty="0"/>
          </a:p>
        </p:txBody>
      </p:sp>
      <p:pic>
        <p:nvPicPr>
          <p:cNvPr id="29" name="Imagen 28" descr="Icono&#10;&#10;Descripción generada automáticamente">
            <a:extLst>
              <a:ext uri="{FF2B5EF4-FFF2-40B4-BE49-F238E27FC236}">
                <a16:creationId xmlns:a16="http://schemas.microsoft.com/office/drawing/2014/main" id="{27FB00CA-0F4E-43F9-A711-FBFD6CC39B9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607" y="1144787"/>
            <a:ext cx="1472837" cy="1181304"/>
          </a:xfrm>
          <a:prstGeom prst="rect">
            <a:avLst/>
          </a:prstGeom>
        </p:spPr>
      </p:pic>
      <p:pic>
        <p:nvPicPr>
          <p:cNvPr id="34" name="Imagen 33" descr="Imagen que contiene reloj&#10;&#10;Descripción generada automáticamente">
            <a:extLst>
              <a:ext uri="{FF2B5EF4-FFF2-40B4-BE49-F238E27FC236}">
                <a16:creationId xmlns:a16="http://schemas.microsoft.com/office/drawing/2014/main" id="{33FCCA52-A708-4C18-A7D3-7286913C405D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645" y="1212607"/>
            <a:ext cx="1060181" cy="1045663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5347E218-FC1E-4CC5-9AE0-5A43D46E1E51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084" y="1212607"/>
            <a:ext cx="1066800" cy="1045663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63CBF84A-1343-459B-BFE1-F26F56C864F1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9044" y="1298623"/>
            <a:ext cx="1603349" cy="877368"/>
          </a:xfrm>
          <a:prstGeom prst="rect">
            <a:avLst/>
          </a:prstGeom>
        </p:spPr>
      </p:pic>
      <p:pic>
        <p:nvPicPr>
          <p:cNvPr id="41" name="Gráfico 16">
            <a:extLst>
              <a:ext uri="{FF2B5EF4-FFF2-40B4-BE49-F238E27FC236}">
                <a16:creationId xmlns:a16="http://schemas.microsoft.com/office/drawing/2014/main" id="{2815991E-B3BB-4DD7-9C40-ECE7B8498FA4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77176" y="3056353"/>
            <a:ext cx="1066800" cy="1060769"/>
          </a:xfrm>
          <a:prstGeom prst="rect">
            <a:avLst/>
          </a:prstGeom>
        </p:spPr>
      </p:pic>
      <p:pic>
        <p:nvPicPr>
          <p:cNvPr id="44" name="Imagen 43">
            <a:extLst>
              <a:ext uri="{FF2B5EF4-FFF2-40B4-BE49-F238E27FC236}">
                <a16:creationId xmlns:a16="http://schemas.microsoft.com/office/drawing/2014/main" id="{9121BA53-4B0D-4297-A629-C8CD70B37C61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819" y="2992088"/>
            <a:ext cx="1318260" cy="1287780"/>
          </a:xfrm>
          <a:prstGeom prst="rect">
            <a:avLst/>
          </a:prstGeom>
        </p:spPr>
      </p:pic>
      <p:pic>
        <p:nvPicPr>
          <p:cNvPr id="47" name="Imagen 46" descr="Forma&#10;&#10;Descripción generada automáticamente con confianza baja">
            <a:extLst>
              <a:ext uri="{FF2B5EF4-FFF2-40B4-BE49-F238E27FC236}">
                <a16:creationId xmlns:a16="http://schemas.microsoft.com/office/drawing/2014/main" id="{67C533E4-2014-43F8-84CA-041A855829F0}"/>
              </a:ext>
            </a:extLst>
          </p:cNvPr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922" y="2884609"/>
            <a:ext cx="1122373" cy="1161265"/>
          </a:xfrm>
          <a:prstGeom prst="rect">
            <a:avLst/>
          </a:prstGeom>
        </p:spPr>
      </p:pic>
      <p:pic>
        <p:nvPicPr>
          <p:cNvPr id="52" name="Imagen 51" descr="Icono&#10;&#10;Descripción generada automáticamente">
            <a:extLst>
              <a:ext uri="{FF2B5EF4-FFF2-40B4-BE49-F238E27FC236}">
                <a16:creationId xmlns:a16="http://schemas.microsoft.com/office/drawing/2014/main" id="{D1BC688A-1E27-4EA7-B1A1-9205A5F94A21}"/>
              </a:ext>
            </a:extLst>
          </p:cNvPr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774" y="2736681"/>
            <a:ext cx="1576640" cy="1380441"/>
          </a:xfrm>
          <a:prstGeom prst="rect">
            <a:avLst/>
          </a:prstGeom>
        </p:spPr>
      </p:pic>
      <p:pic>
        <p:nvPicPr>
          <p:cNvPr id="53" name="Imagen 52">
            <a:extLst>
              <a:ext uri="{FF2B5EF4-FFF2-40B4-BE49-F238E27FC236}">
                <a16:creationId xmlns:a16="http://schemas.microsoft.com/office/drawing/2014/main" id="{3769D6EF-438B-48EB-B07B-7428AEC57BF4}"/>
              </a:ext>
            </a:extLst>
          </p:cNvPr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932" y="4820964"/>
            <a:ext cx="1091287" cy="1066800"/>
          </a:xfrm>
          <a:prstGeom prst="rect">
            <a:avLst/>
          </a:prstGeom>
        </p:spPr>
      </p:pic>
      <p:pic>
        <p:nvPicPr>
          <p:cNvPr id="55" name="Gráfico 22">
            <a:extLst>
              <a:ext uri="{FF2B5EF4-FFF2-40B4-BE49-F238E27FC236}">
                <a16:creationId xmlns:a16="http://schemas.microsoft.com/office/drawing/2014/main" id="{6DAFBADC-4985-4D16-B4FA-66E208401D0C}"/>
              </a:ext>
            </a:extLst>
          </p:cNvPr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121934" y="4690584"/>
            <a:ext cx="1405602" cy="1321024"/>
          </a:xfrm>
          <a:prstGeom prst="rect">
            <a:avLst/>
          </a:prstGeom>
        </p:spPr>
      </p:pic>
      <p:sp>
        <p:nvSpPr>
          <p:cNvPr id="56" name="CuadroTexto 55">
            <a:extLst>
              <a:ext uri="{FF2B5EF4-FFF2-40B4-BE49-F238E27FC236}">
                <a16:creationId xmlns:a16="http://schemas.microsoft.com/office/drawing/2014/main" id="{4AAB65F2-3D95-41C6-A6CE-224F7EFF6462}"/>
              </a:ext>
            </a:extLst>
          </p:cNvPr>
          <p:cNvSpPr txBox="1"/>
          <p:nvPr/>
        </p:nvSpPr>
        <p:spPr>
          <a:xfrm>
            <a:off x="2209800" y="6013288"/>
            <a:ext cx="63539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s-ES" sz="1050" dirty="0">
                <a:solidFill>
                  <a:schemeClr val="bg1"/>
                </a:solidFill>
                <a:latin typeface="+mj-lt"/>
              </a:rPr>
              <a:t>FPDF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DB51225F-11A7-45F9-AC6F-939B1A7AF087}"/>
              </a:ext>
            </a:extLst>
          </p:cNvPr>
          <p:cNvSpPr txBox="1"/>
          <p:nvPr/>
        </p:nvSpPr>
        <p:spPr>
          <a:xfrm>
            <a:off x="4492760" y="6001260"/>
            <a:ext cx="116963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s-ES" sz="1050" dirty="0">
                <a:solidFill>
                  <a:schemeClr val="bg1"/>
                </a:solidFill>
                <a:latin typeface="+mj-lt"/>
              </a:rPr>
              <a:t>Chart.js</a:t>
            </a:r>
          </a:p>
        </p:txBody>
      </p:sp>
    </p:spTree>
    <p:extLst>
      <p:ext uri="{BB962C8B-B14F-4D97-AF65-F5344CB8AC3E}">
        <p14:creationId xmlns:p14="http://schemas.microsoft.com/office/powerpoint/2010/main" val="3396266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95" y="258254"/>
            <a:ext cx="5338439" cy="697976"/>
          </a:xfrm>
        </p:spPr>
        <p:txBody>
          <a:bodyPr rtlCol="0"/>
          <a:lstStyle/>
          <a:p>
            <a:pPr rtl="0"/>
            <a:r>
              <a:rPr lang="es-ES" dirty="0"/>
              <a:t>SOLUCIONES DE DISEÑO</a:t>
            </a:r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s-ES" dirty="0"/>
              <a:t>2021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s-ES" dirty="0"/>
              <a:t>Proyecto DAW / Gestión de centrales hidroeléctricas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5</a:t>
            </a:fld>
            <a:endParaRPr lang="es-ES" dirty="0"/>
          </a:p>
        </p:txBody>
      </p:sp>
      <p:pic>
        <p:nvPicPr>
          <p:cNvPr id="12" name="Imagen 11" descr="Diagrama&#10;&#10;Descripción generada automáticamente">
            <a:extLst>
              <a:ext uri="{FF2B5EF4-FFF2-40B4-BE49-F238E27FC236}">
                <a16:creationId xmlns:a16="http://schemas.microsoft.com/office/drawing/2014/main" id="{3CD5A0C7-63B6-42E7-8202-F788EE0A720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95" y="1067096"/>
            <a:ext cx="3481705" cy="2148840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583EA692-AF68-4250-BC62-2E95CB07B98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726047" y="1508859"/>
            <a:ext cx="2495550" cy="3840282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8C879567-0B95-44BB-9A8A-407492015B3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838335" y="1508859"/>
            <a:ext cx="2257425" cy="2126782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BEE457CC-1FC0-48CB-A01A-8F3A7DB3C6AF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9909044" y="1508859"/>
            <a:ext cx="2076450" cy="2228850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9729F92B-9242-4049-AE5F-F619B5B0D947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1494223" y="3530064"/>
            <a:ext cx="2247900" cy="254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64BC4F-3D59-464A-857E-6F155B36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236" y="771974"/>
            <a:ext cx="8421688" cy="760120"/>
          </a:xfrm>
        </p:spPr>
        <p:txBody>
          <a:bodyPr rtlCol="0"/>
          <a:lstStyle/>
          <a:p>
            <a:pPr rtl="0"/>
            <a:r>
              <a:rPr lang="es-ES" dirty="0"/>
              <a:t>SOLUCIONES DE DISEÑO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8C1455DF-5CEC-44A2-A92D-8E901D15B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7934" y="3115985"/>
            <a:ext cx="1597198" cy="823912"/>
          </a:xfrm>
        </p:spPr>
        <p:txBody>
          <a:bodyPr rtlCol="0"/>
          <a:lstStyle/>
          <a:p>
            <a:pPr rtl="0"/>
            <a:r>
              <a:rPr lang="es-ES" sz="1400" dirty="0"/>
              <a:t>RESPONSIVE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7C7E7B18-D05F-4C44-8718-8C671160FC98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246031" y="3036163"/>
            <a:ext cx="1597198" cy="903734"/>
          </a:xfrm>
        </p:spPr>
        <p:txBody>
          <a:bodyPr rtlCol="0"/>
          <a:lstStyle/>
          <a:p>
            <a:pPr rtl="0"/>
            <a:r>
              <a:rPr lang="es-ES" sz="1400" dirty="0"/>
              <a:t>SESIONES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C4EAD5C6-02F0-4D27-8D85-1BD5EA833D6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667837" y="3053918"/>
            <a:ext cx="1664837" cy="823912"/>
          </a:xfrm>
        </p:spPr>
        <p:txBody>
          <a:bodyPr rtlCol="0"/>
          <a:lstStyle/>
          <a:p>
            <a:pPr rtl="0"/>
            <a:r>
              <a:rPr lang="es-ES" sz="1400" dirty="0"/>
              <a:t>Validaciones de FORMULARIOS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C22D8C-87A6-47AD-8D29-FBBA539EDB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s-ES" dirty="0"/>
              <a:t>2021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346909-C2E0-4F1D-90FC-F5E1D8DF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s-ES" dirty="0"/>
              <a:t>Proyecto DAW / Gestión de centrales hidroeléctricas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C02F21-4E3C-469E-B11C-92142310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854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32045"/>
            <a:ext cx="4621567" cy="585788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Estructura funcional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rtl="0"/>
            <a:r>
              <a:rPr lang="es-ES" dirty="0"/>
              <a:t>Módulo de gestión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rtlCol="0"/>
          <a:lstStyle/>
          <a:p>
            <a:pPr rtl="0"/>
            <a:r>
              <a:rPr lang="es-ES" dirty="0"/>
              <a:t>Módulo DE ENTRADAS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 rtlCol="0"/>
          <a:lstStyle/>
          <a:p>
            <a:pPr rtl="0"/>
            <a:r>
              <a:rPr lang="es-ES" dirty="0"/>
              <a:t>MÓDULO DE SALIDAS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69489" y="4710113"/>
            <a:ext cx="2141764" cy="514350"/>
          </a:xfrm>
        </p:spPr>
        <p:txBody>
          <a:bodyPr rtlCol="0"/>
          <a:lstStyle/>
          <a:p>
            <a:pPr rtl="0"/>
            <a:r>
              <a:rPr lang="es-ES" dirty="0"/>
              <a:t>MÓDULO DE COMPRAS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 rtlCol="0"/>
          <a:lstStyle/>
          <a:p>
            <a:pPr rtl="0"/>
            <a:r>
              <a:rPr lang="es-ES" dirty="0"/>
              <a:t>Módulo donde se administra toda la información disponible en la aplicación</a:t>
            </a:r>
          </a:p>
          <a:p>
            <a:pPr rtl="0"/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82564"/>
            <a:ext cx="5539095" cy="1010842"/>
          </a:xfrm>
        </p:spPr>
        <p:txBody>
          <a:bodyPr rtlCol="0"/>
          <a:lstStyle/>
          <a:p>
            <a:pPr rtl="0"/>
            <a:r>
              <a:rPr lang="es-ES" dirty="0"/>
              <a:t>Módulo donde se realiza la gestión de entradas de productos en los almacenes.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 rtlCol="0"/>
          <a:lstStyle/>
          <a:p>
            <a:pPr rtl="0"/>
            <a:r>
              <a:rPr lang="es-ES" dirty="0"/>
              <a:t>Módulo donde se realiza la gestión de salidas de productos de los almacenes.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 rtlCol="0"/>
          <a:lstStyle/>
          <a:p>
            <a:pPr rtl="0"/>
            <a:r>
              <a:rPr lang="es-ES" dirty="0"/>
              <a:t>Módulo donde se gestionan los pedidos de productos a los proveedores. </a:t>
            </a:r>
          </a:p>
          <a:p>
            <a:pPr rtl="0"/>
            <a:r>
              <a:rPr lang="es-ES" dirty="0"/>
              <a:t>Actualmente no esta implementado. Futura mejora.</a:t>
            </a:r>
          </a:p>
        </p:txBody>
      </p:sp>
      <p:sp>
        <p:nvSpPr>
          <p:cNvPr id="11" name="Marcador de fecha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s-ES" dirty="0"/>
              <a:t>2021</a:t>
            </a:r>
          </a:p>
        </p:txBody>
      </p:sp>
      <p:sp>
        <p:nvSpPr>
          <p:cNvPr id="12" name="Marcador de pie de página 11">
            <a:extLst>
              <a:ext uri="{FF2B5EF4-FFF2-40B4-BE49-F238E27FC236}">
                <a16:creationId xmlns:a16="http://schemas.microsoft.com/office/drawing/2014/main" id="{7312B71A-5E84-41DE-9754-5F6291F6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2" y="6356350"/>
            <a:ext cx="3156853" cy="365125"/>
          </a:xfrm>
        </p:spPr>
        <p:txBody>
          <a:bodyPr rtlCol="0"/>
          <a:lstStyle/>
          <a:p>
            <a:pPr rtl="0"/>
            <a:r>
              <a:rPr lang="es-ES" dirty="0"/>
              <a:t>Proyecto DAW / Gestión de centrales hidroeléctricas</a:t>
            </a:r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57" y="221454"/>
            <a:ext cx="4762501" cy="550903"/>
          </a:xfrm>
        </p:spPr>
        <p:txBody>
          <a:bodyPr rtlCol="0"/>
          <a:lstStyle/>
          <a:p>
            <a:pPr rtl="0"/>
            <a:r>
              <a:rPr lang="es-ES" dirty="0"/>
              <a:t>DESARROLLO - BD</a:t>
            </a:r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es-ES" dirty="0"/>
              <a:t>2021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3686526" cy="365125"/>
          </a:xfrm>
        </p:spPr>
        <p:txBody>
          <a:bodyPr rtlCol="0"/>
          <a:lstStyle/>
          <a:p>
            <a:pPr rtl="0"/>
            <a:r>
              <a:rPr lang="es-ES" dirty="0"/>
              <a:t>Proyecto DAW / Gestión de centrales hidroeléctricas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590322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8</a:t>
            </a:fld>
            <a:endParaRPr lang="es-ES"/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0AB340A3-6947-48C9-A74A-271DB0208F5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2475" y="772358"/>
            <a:ext cx="11125199" cy="558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833" y="4467226"/>
            <a:ext cx="4543592" cy="1524000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FUTURAS AMPLIACIONES Y MEJORAS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s-ES" dirty="0"/>
              <a:t>Cambios en diseño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Al elegir un almacén para sacar productos añadir una paginación y un buscador (Búsqueda de almacén y búsqueda de producto)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s-ES" dirty="0"/>
              <a:t>Generar documentos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959856"/>
            <a:ext cx="5431971" cy="557950"/>
          </a:xfrm>
        </p:spPr>
        <p:txBody>
          <a:bodyPr rtlCol="0"/>
          <a:lstStyle/>
          <a:p>
            <a:pPr rtl="0"/>
            <a:r>
              <a:rPr lang="es-ES" dirty="0"/>
              <a:t>A la hora de generar un archivo EXCEL o PDF poder limitar la salida de datos entre un rango de fechas.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s-ES" dirty="0"/>
              <a:t>Ampliación módulo de salidas 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19680" y="4059652"/>
            <a:ext cx="5431971" cy="557950"/>
          </a:xfrm>
        </p:spPr>
        <p:txBody>
          <a:bodyPr rtlCol="0"/>
          <a:lstStyle/>
          <a:p>
            <a:pPr rtl="0"/>
            <a:r>
              <a:rPr lang="es-ES" dirty="0"/>
              <a:t>Añadiendo una tabla Trabajo en la base de datos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s-ES" dirty="0"/>
              <a:t>Desarrollo módulo de compras</a:t>
            </a:r>
          </a:p>
        </p:txBody>
      </p:sp>
      <p:sp>
        <p:nvSpPr>
          <p:cNvPr id="20" name="Marcador de fecha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es-ES" dirty="0"/>
              <a:t>2021</a:t>
            </a:r>
          </a:p>
        </p:txBody>
      </p:sp>
      <p:sp>
        <p:nvSpPr>
          <p:cNvPr id="21" name="Marcador de pie de página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es-ES" dirty="0"/>
              <a:t>Proyecto DAW / Gestión de centrales hidroeléctricas</a:t>
            </a:r>
          </a:p>
        </p:txBody>
      </p:sp>
      <p:sp>
        <p:nvSpPr>
          <p:cNvPr id="22" name="Marcador de número de diapositiva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theme/theme1.xml><?xml version="1.0" encoding="utf-8"?>
<a:theme xmlns:a="http://schemas.openxmlformats.org/drawingml/2006/main" name="Una sola línea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44_TF56180624_Win32" id="{CCF276C0-2FDF-463F-B45D-4EDBA039C896}" vid="{7446774B-3392-4AFF-ADF4-7FE1E36E528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ventas minimalista tenue</Template>
  <TotalTime>192</TotalTime>
  <Words>377</Words>
  <Application>Microsoft Office PowerPoint</Application>
  <PresentationFormat>Panorámica</PresentationFormat>
  <Paragraphs>98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Tenorite</vt:lpstr>
      <vt:lpstr>Una sola línea</vt:lpstr>
      <vt:lpstr>Proyecto DAW Gestión de centrales Hidroeléctricas</vt:lpstr>
      <vt:lpstr>INTRODUCCION </vt:lpstr>
      <vt:lpstr>MOTIVACION Y Objetivos</vt:lpstr>
      <vt:lpstr>Tecnologías usadas  </vt:lpstr>
      <vt:lpstr>SOLUCIONES DE DISEÑO</vt:lpstr>
      <vt:lpstr>SOLUCIONES DE DISEÑO</vt:lpstr>
      <vt:lpstr>Estructura funcional</vt:lpstr>
      <vt:lpstr>DESARROLLO - BD</vt:lpstr>
      <vt:lpstr>FUTURAS AMPLIACIONES Y MEJORAS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DAW Gestión de centrales Hidroeléctricas</dc:title>
  <dc:creator>Silvia González Serrano</dc:creator>
  <cp:lastModifiedBy>Silvia González Serrano</cp:lastModifiedBy>
  <cp:revision>17</cp:revision>
  <dcterms:created xsi:type="dcterms:W3CDTF">2021-09-23T14:37:42Z</dcterms:created>
  <dcterms:modified xsi:type="dcterms:W3CDTF">2021-09-26T15:54:41Z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