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87" r:id="rId3"/>
    <p:sldId id="269" r:id="rId4"/>
    <p:sldId id="275" r:id="rId5"/>
    <p:sldId id="288" r:id="rId6"/>
    <p:sldId id="289" r:id="rId7"/>
    <p:sldId id="260" r:id="rId8"/>
    <p:sldId id="271" r:id="rId9"/>
    <p:sldId id="261" r:id="rId10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2"/>
      <p:bold r:id="rId13"/>
      <p:italic r:id="rId14"/>
      <p:boldItalic r:id="rId15"/>
    </p:embeddedFont>
    <p:embeddedFont>
      <p:font typeface="Fira Sans Extra Condensed SemiBold" panose="020B0604020202020204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B0DA"/>
    <a:srgbClr val="5F9F3F"/>
    <a:srgbClr val="85C266"/>
    <a:srgbClr val="BF8DC9"/>
    <a:srgbClr val="CBA1D3"/>
    <a:srgbClr val="EBAA41"/>
    <a:srgbClr val="EEB860"/>
    <a:srgbClr val="F2C67E"/>
    <a:srgbClr val="F0BB66"/>
    <a:srgbClr val="EEB3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BE1DEA-9935-4367-A7D7-C577E0E2DDDC}">
  <a:tblStyle styleId="{08BE1DEA-9935-4367-A7D7-C577E0E2DD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46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g53986b4d77ead621_3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7" name="Google Shape;1877;g53986b4d77ead621_3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53986b4d77ead621_1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53986b4d77ead621_16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53986b4d77ead621_2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53986b4d77ead621_2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3986b4d77ead621_2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3986b4d77ead621_2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871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3986b4d77ead621_2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3986b4d77ead621_2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714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3986b4d77ead621_2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3986b4d77ead621_2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53986b4d77ead621_1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53986b4d77ead621_1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e2fff653d8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e2fff653d8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411475"/>
            <a:ext cx="5761200" cy="16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2053675"/>
            <a:ext cx="4114800" cy="3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57200" y="411475"/>
            <a:ext cx="5761200" cy="16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RFM CUSTOMER SEGMENTATION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480060" y="1939375"/>
            <a:ext cx="4114800" cy="3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For period: </a:t>
            </a:r>
            <a:r>
              <a:rPr lang="en-US" sz="1400" dirty="0"/>
              <a:t>2010-12-01 to 2011-12-01</a:t>
            </a:r>
            <a:endParaRPr sz="1400"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214" y="411508"/>
            <a:ext cx="8229764" cy="4320573"/>
            <a:chOff x="457214" y="411508"/>
            <a:chExt cx="8229764" cy="4320573"/>
          </a:xfrm>
        </p:grpSpPr>
        <p:cxnSp>
          <p:nvCxnSpPr>
            <p:cNvPr id="49" name="Google Shape;49;p15"/>
            <p:cNvCxnSpPr>
              <a:stCxn id="50" idx="3"/>
              <a:endCxn id="51" idx="7"/>
            </p:cNvCxnSpPr>
            <p:nvPr/>
          </p:nvCxnSpPr>
          <p:spPr>
            <a:xfrm flipH="1">
              <a:off x="6524249" y="1294102"/>
              <a:ext cx="1280100" cy="1761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15"/>
            <p:cNvCxnSpPr>
              <a:stCxn id="51" idx="2"/>
              <a:endCxn id="53" idx="6"/>
            </p:cNvCxnSpPr>
            <p:nvPr/>
          </p:nvCxnSpPr>
          <p:spPr>
            <a:xfrm flipH="1">
              <a:off x="4661228" y="3131674"/>
              <a:ext cx="1677900" cy="1058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15"/>
            <p:cNvCxnSpPr>
              <a:stCxn id="53" idx="2"/>
              <a:endCxn id="55" idx="6"/>
            </p:cNvCxnSpPr>
            <p:nvPr/>
          </p:nvCxnSpPr>
          <p:spPr>
            <a:xfrm rot="10800000">
              <a:off x="2768985" y="3131666"/>
              <a:ext cx="1713600" cy="1058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6;p15"/>
            <p:cNvCxnSpPr>
              <a:stCxn id="55" idx="2"/>
              <a:endCxn id="57" idx="6"/>
            </p:cNvCxnSpPr>
            <p:nvPr/>
          </p:nvCxnSpPr>
          <p:spPr>
            <a:xfrm flipH="1">
              <a:off x="881438" y="3131614"/>
              <a:ext cx="1743300" cy="61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8" name="Google Shape;58;p15"/>
            <p:cNvGrpSpPr/>
            <p:nvPr/>
          </p:nvGrpSpPr>
          <p:grpSpPr>
            <a:xfrm>
              <a:off x="457214" y="3385326"/>
              <a:ext cx="728701" cy="728701"/>
              <a:chOff x="1786425" y="2013025"/>
              <a:chExt cx="573600" cy="573600"/>
            </a:xfrm>
          </p:grpSpPr>
          <p:sp>
            <p:nvSpPr>
              <p:cNvPr id="59" name="Google Shape;59;p15"/>
              <p:cNvSpPr/>
              <p:nvPr/>
            </p:nvSpPr>
            <p:spPr>
              <a:xfrm>
                <a:off x="1786425" y="2013025"/>
                <a:ext cx="573600" cy="573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2025925" y="2252525"/>
                <a:ext cx="94500" cy="9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15"/>
            <p:cNvGrpSpPr/>
            <p:nvPr/>
          </p:nvGrpSpPr>
          <p:grpSpPr>
            <a:xfrm>
              <a:off x="2258945" y="2693670"/>
              <a:ext cx="875887" cy="875887"/>
              <a:chOff x="3262525" y="1556125"/>
              <a:chExt cx="573600" cy="573600"/>
            </a:xfrm>
          </p:grpSpPr>
          <p:sp>
            <p:nvSpPr>
              <p:cNvPr id="61" name="Google Shape;61;p15"/>
              <p:cNvSpPr/>
              <p:nvPr/>
            </p:nvSpPr>
            <p:spPr>
              <a:xfrm>
                <a:off x="3262525" y="1556125"/>
                <a:ext cx="573600" cy="573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3502075" y="1795675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" name="Google Shape;62;p15"/>
            <p:cNvGrpSpPr/>
            <p:nvPr/>
          </p:nvGrpSpPr>
          <p:grpSpPr>
            <a:xfrm>
              <a:off x="4029596" y="3647403"/>
              <a:ext cx="1084678" cy="1084678"/>
              <a:chOff x="4738613" y="2888163"/>
              <a:chExt cx="573600" cy="573600"/>
            </a:xfrm>
          </p:grpSpPr>
          <p:sp>
            <p:nvSpPr>
              <p:cNvPr id="63" name="Google Shape;63;p15"/>
              <p:cNvSpPr/>
              <p:nvPr/>
            </p:nvSpPr>
            <p:spPr>
              <a:xfrm>
                <a:off x="4738613" y="2888163"/>
                <a:ext cx="573600" cy="573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978163" y="3127725"/>
                <a:ext cx="94500" cy="945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15"/>
            <p:cNvGrpSpPr/>
            <p:nvPr/>
          </p:nvGrpSpPr>
          <p:grpSpPr>
            <a:xfrm>
              <a:off x="5789510" y="2473726"/>
              <a:ext cx="1316125" cy="1316125"/>
              <a:chOff x="6214713" y="2013025"/>
              <a:chExt cx="573600" cy="573600"/>
            </a:xfrm>
          </p:grpSpPr>
          <p:sp>
            <p:nvSpPr>
              <p:cNvPr id="65" name="Google Shape;65;p15"/>
              <p:cNvSpPr/>
              <p:nvPr/>
            </p:nvSpPr>
            <p:spPr>
              <a:xfrm>
                <a:off x="6214713" y="2013025"/>
                <a:ext cx="573600" cy="573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15"/>
              <p:cNvSpPr/>
              <p:nvPr/>
            </p:nvSpPr>
            <p:spPr>
              <a:xfrm>
                <a:off x="6454250" y="2252525"/>
                <a:ext cx="94500" cy="94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" name="Google Shape;66;p15"/>
            <p:cNvGrpSpPr/>
            <p:nvPr/>
          </p:nvGrpSpPr>
          <p:grpSpPr>
            <a:xfrm>
              <a:off x="7105907" y="411508"/>
              <a:ext cx="1581071" cy="1581071"/>
              <a:chOff x="7690825" y="1556125"/>
              <a:chExt cx="573600" cy="573600"/>
            </a:xfrm>
          </p:grpSpPr>
          <p:sp>
            <p:nvSpPr>
              <p:cNvPr id="67" name="Google Shape;67;p15"/>
              <p:cNvSpPr/>
              <p:nvPr/>
            </p:nvSpPr>
            <p:spPr>
              <a:xfrm>
                <a:off x="7690825" y="1556125"/>
                <a:ext cx="573600" cy="573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15"/>
              <p:cNvSpPr/>
              <p:nvPr/>
            </p:nvSpPr>
            <p:spPr>
              <a:xfrm>
                <a:off x="7930375" y="1795663"/>
                <a:ext cx="94500" cy="945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68;p15"/>
            <p:cNvGrpSpPr/>
            <p:nvPr/>
          </p:nvGrpSpPr>
          <p:grpSpPr>
            <a:xfrm>
              <a:off x="4250547" y="3868314"/>
              <a:ext cx="643314" cy="643281"/>
              <a:chOff x="5053900" y="3804850"/>
              <a:chExt cx="483150" cy="483125"/>
            </a:xfrm>
          </p:grpSpPr>
          <p:sp>
            <p:nvSpPr>
              <p:cNvPr id="69" name="Google Shape;69;p15"/>
              <p:cNvSpPr/>
              <p:nvPr/>
            </p:nvSpPr>
            <p:spPr>
              <a:xfrm>
                <a:off x="5053900" y="3804850"/>
                <a:ext cx="483150" cy="483125"/>
              </a:xfrm>
              <a:custGeom>
                <a:avLst/>
                <a:gdLst/>
                <a:ahLst/>
                <a:cxnLst/>
                <a:rect l="l" t="t" r="r" b="b"/>
                <a:pathLst>
                  <a:path w="19326" h="19325" extrusionOk="0">
                    <a:moveTo>
                      <a:pt x="9663" y="1132"/>
                    </a:moveTo>
                    <a:cubicBezTo>
                      <a:pt x="14367" y="1132"/>
                      <a:pt x="18193" y="4958"/>
                      <a:pt x="18193" y="9662"/>
                    </a:cubicBezTo>
                    <a:cubicBezTo>
                      <a:pt x="18193" y="14367"/>
                      <a:pt x="14367" y="18192"/>
                      <a:pt x="9663" y="18192"/>
                    </a:cubicBezTo>
                    <a:cubicBezTo>
                      <a:pt x="4959" y="18192"/>
                      <a:pt x="1133" y="14367"/>
                      <a:pt x="1133" y="9662"/>
                    </a:cubicBezTo>
                    <a:cubicBezTo>
                      <a:pt x="1133" y="4958"/>
                      <a:pt x="4959" y="1132"/>
                      <a:pt x="9663" y="1132"/>
                    </a:cubicBezTo>
                    <a:close/>
                    <a:moveTo>
                      <a:pt x="9663" y="0"/>
                    </a:moveTo>
                    <a:cubicBezTo>
                      <a:pt x="7094" y="0"/>
                      <a:pt x="4669" y="1009"/>
                      <a:pt x="2839" y="2838"/>
                    </a:cubicBezTo>
                    <a:cubicBezTo>
                      <a:pt x="1009" y="4668"/>
                      <a:pt x="1" y="7093"/>
                      <a:pt x="1" y="9662"/>
                    </a:cubicBezTo>
                    <a:cubicBezTo>
                      <a:pt x="1" y="12232"/>
                      <a:pt x="1009" y="14657"/>
                      <a:pt x="2839" y="16486"/>
                    </a:cubicBezTo>
                    <a:cubicBezTo>
                      <a:pt x="4669" y="18316"/>
                      <a:pt x="7094" y="19325"/>
                      <a:pt x="9663" y="19325"/>
                    </a:cubicBezTo>
                    <a:cubicBezTo>
                      <a:pt x="12233" y="19325"/>
                      <a:pt x="14657" y="18316"/>
                      <a:pt x="16487" y="16486"/>
                    </a:cubicBezTo>
                    <a:cubicBezTo>
                      <a:pt x="18317" y="14657"/>
                      <a:pt x="19325" y="12232"/>
                      <a:pt x="19325" y="9662"/>
                    </a:cubicBezTo>
                    <a:cubicBezTo>
                      <a:pt x="19325" y="7093"/>
                      <a:pt x="18317" y="4668"/>
                      <a:pt x="16487" y="2838"/>
                    </a:cubicBezTo>
                    <a:cubicBezTo>
                      <a:pt x="14657" y="1009"/>
                      <a:pt x="12233" y="0"/>
                      <a:pt x="96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5168125" y="3947300"/>
                <a:ext cx="88275" cy="85000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3400" extrusionOk="0">
                    <a:moveTo>
                      <a:pt x="1697" y="1135"/>
                    </a:moveTo>
                    <a:cubicBezTo>
                      <a:pt x="2202" y="1135"/>
                      <a:pt x="2455" y="1742"/>
                      <a:pt x="2099" y="2101"/>
                    </a:cubicBezTo>
                    <a:cubicBezTo>
                      <a:pt x="1983" y="2216"/>
                      <a:pt x="1841" y="2268"/>
                      <a:pt x="1702" y="2268"/>
                    </a:cubicBezTo>
                    <a:cubicBezTo>
                      <a:pt x="1411" y="2268"/>
                      <a:pt x="1133" y="2041"/>
                      <a:pt x="1133" y="1700"/>
                    </a:cubicBezTo>
                    <a:cubicBezTo>
                      <a:pt x="1133" y="1386"/>
                      <a:pt x="1383" y="1135"/>
                      <a:pt x="1697" y="1135"/>
                    </a:cubicBezTo>
                    <a:close/>
                    <a:moveTo>
                      <a:pt x="1697" y="0"/>
                    </a:moveTo>
                    <a:cubicBezTo>
                      <a:pt x="1479" y="0"/>
                      <a:pt x="1258" y="43"/>
                      <a:pt x="1048" y="130"/>
                    </a:cubicBezTo>
                    <a:cubicBezTo>
                      <a:pt x="414" y="392"/>
                      <a:pt x="0" y="1011"/>
                      <a:pt x="0" y="1700"/>
                    </a:cubicBezTo>
                    <a:cubicBezTo>
                      <a:pt x="0" y="2639"/>
                      <a:pt x="758" y="3397"/>
                      <a:pt x="1697" y="3400"/>
                    </a:cubicBezTo>
                    <a:cubicBezTo>
                      <a:pt x="2386" y="3400"/>
                      <a:pt x="3005" y="2983"/>
                      <a:pt x="3267" y="2349"/>
                    </a:cubicBezTo>
                    <a:cubicBezTo>
                      <a:pt x="3530" y="1715"/>
                      <a:pt x="3385" y="984"/>
                      <a:pt x="2899" y="498"/>
                    </a:cubicBezTo>
                    <a:cubicBezTo>
                      <a:pt x="2574" y="173"/>
                      <a:pt x="2139" y="0"/>
                      <a:pt x="16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5334575" y="3947350"/>
                <a:ext cx="88325" cy="84950"/>
              </a:xfrm>
              <a:custGeom>
                <a:avLst/>
                <a:gdLst/>
                <a:ahLst/>
                <a:cxnLst/>
                <a:rect l="l" t="t" r="r" b="b"/>
                <a:pathLst>
                  <a:path w="3533" h="3398" extrusionOk="0">
                    <a:moveTo>
                      <a:pt x="1829" y="1130"/>
                    </a:moveTo>
                    <a:cubicBezTo>
                      <a:pt x="2121" y="1130"/>
                      <a:pt x="2401" y="1356"/>
                      <a:pt x="2401" y="1698"/>
                    </a:cubicBezTo>
                    <a:cubicBezTo>
                      <a:pt x="2401" y="2012"/>
                      <a:pt x="2147" y="2265"/>
                      <a:pt x="1833" y="2265"/>
                    </a:cubicBezTo>
                    <a:cubicBezTo>
                      <a:pt x="1329" y="2265"/>
                      <a:pt x="1075" y="1656"/>
                      <a:pt x="1431" y="1296"/>
                    </a:cubicBezTo>
                    <a:cubicBezTo>
                      <a:pt x="1547" y="1181"/>
                      <a:pt x="1690" y="1130"/>
                      <a:pt x="1829" y="1130"/>
                    </a:cubicBezTo>
                    <a:close/>
                    <a:moveTo>
                      <a:pt x="1833" y="1"/>
                    </a:moveTo>
                    <a:cubicBezTo>
                      <a:pt x="1145" y="1"/>
                      <a:pt x="526" y="415"/>
                      <a:pt x="263" y="1049"/>
                    </a:cubicBezTo>
                    <a:cubicBezTo>
                      <a:pt x="0" y="1683"/>
                      <a:pt x="145" y="2413"/>
                      <a:pt x="631" y="2900"/>
                    </a:cubicBezTo>
                    <a:cubicBezTo>
                      <a:pt x="956" y="3225"/>
                      <a:pt x="1391" y="3397"/>
                      <a:pt x="1833" y="3397"/>
                    </a:cubicBezTo>
                    <a:cubicBezTo>
                      <a:pt x="2052" y="3397"/>
                      <a:pt x="2272" y="3355"/>
                      <a:pt x="2482" y="3268"/>
                    </a:cubicBezTo>
                    <a:cubicBezTo>
                      <a:pt x="3116" y="3005"/>
                      <a:pt x="3533" y="2386"/>
                      <a:pt x="3533" y="1698"/>
                    </a:cubicBezTo>
                    <a:cubicBezTo>
                      <a:pt x="3530" y="759"/>
                      <a:pt x="2772" y="1"/>
                      <a:pt x="18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5170150" y="4060600"/>
                <a:ext cx="250650" cy="113225"/>
              </a:xfrm>
              <a:custGeom>
                <a:avLst/>
                <a:gdLst/>
                <a:ahLst/>
                <a:cxnLst/>
                <a:rect l="l" t="t" r="r" b="b"/>
                <a:pathLst>
                  <a:path w="10026" h="4529" extrusionOk="0">
                    <a:moveTo>
                      <a:pt x="5006" y="0"/>
                    </a:moveTo>
                    <a:cubicBezTo>
                      <a:pt x="2684" y="0"/>
                      <a:pt x="659" y="1572"/>
                      <a:pt x="79" y="3820"/>
                    </a:cubicBezTo>
                    <a:cubicBezTo>
                      <a:pt x="1" y="4125"/>
                      <a:pt x="182" y="4433"/>
                      <a:pt x="487" y="4511"/>
                    </a:cubicBezTo>
                    <a:cubicBezTo>
                      <a:pt x="533" y="4523"/>
                      <a:pt x="580" y="4528"/>
                      <a:pt x="625" y="4528"/>
                    </a:cubicBezTo>
                    <a:cubicBezTo>
                      <a:pt x="878" y="4528"/>
                      <a:pt x="1109" y="4359"/>
                      <a:pt x="1175" y="4103"/>
                    </a:cubicBezTo>
                    <a:cubicBezTo>
                      <a:pt x="1625" y="2352"/>
                      <a:pt x="3205" y="1126"/>
                      <a:pt x="5013" y="1126"/>
                    </a:cubicBezTo>
                    <a:cubicBezTo>
                      <a:pt x="6822" y="1126"/>
                      <a:pt x="8401" y="2352"/>
                      <a:pt x="8851" y="4103"/>
                    </a:cubicBezTo>
                    <a:cubicBezTo>
                      <a:pt x="8917" y="4359"/>
                      <a:pt x="9148" y="4528"/>
                      <a:pt x="9401" y="4528"/>
                    </a:cubicBezTo>
                    <a:cubicBezTo>
                      <a:pt x="9447" y="4528"/>
                      <a:pt x="9493" y="4523"/>
                      <a:pt x="9539" y="4511"/>
                    </a:cubicBezTo>
                    <a:cubicBezTo>
                      <a:pt x="9844" y="4433"/>
                      <a:pt x="10025" y="4125"/>
                      <a:pt x="9947" y="3820"/>
                    </a:cubicBezTo>
                    <a:cubicBezTo>
                      <a:pt x="9368" y="1572"/>
                      <a:pt x="7342" y="0"/>
                      <a:pt x="5020" y="0"/>
                    </a:cubicBezTo>
                    <a:cubicBezTo>
                      <a:pt x="5018" y="0"/>
                      <a:pt x="5015" y="0"/>
                      <a:pt x="5013" y="0"/>
                    </a:cubicBezTo>
                    <a:cubicBezTo>
                      <a:pt x="5011" y="0"/>
                      <a:pt x="5009" y="0"/>
                      <a:pt x="50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73" name="Google Shape;73;p15"/>
            <p:cNvGrpSpPr/>
            <p:nvPr/>
          </p:nvGrpSpPr>
          <p:grpSpPr>
            <a:xfrm>
              <a:off x="605574" y="3533597"/>
              <a:ext cx="432155" cy="432155"/>
              <a:chOff x="5648375" y="3804850"/>
              <a:chExt cx="483125" cy="483125"/>
            </a:xfrm>
          </p:grpSpPr>
          <p:sp>
            <p:nvSpPr>
              <p:cNvPr id="74" name="Google Shape;74;p15"/>
              <p:cNvSpPr/>
              <p:nvPr/>
            </p:nvSpPr>
            <p:spPr>
              <a:xfrm>
                <a:off x="5648375" y="3804850"/>
                <a:ext cx="483125" cy="483125"/>
              </a:xfrm>
              <a:custGeom>
                <a:avLst/>
                <a:gdLst/>
                <a:ahLst/>
                <a:cxnLst/>
                <a:rect l="l" t="t" r="r" b="b"/>
                <a:pathLst>
                  <a:path w="19325" h="19325" extrusionOk="0">
                    <a:moveTo>
                      <a:pt x="9662" y="1132"/>
                    </a:moveTo>
                    <a:cubicBezTo>
                      <a:pt x="14367" y="1132"/>
                      <a:pt x="18192" y="4958"/>
                      <a:pt x="18192" y="9662"/>
                    </a:cubicBezTo>
                    <a:cubicBezTo>
                      <a:pt x="18192" y="14367"/>
                      <a:pt x="14367" y="18192"/>
                      <a:pt x="9662" y="18192"/>
                    </a:cubicBezTo>
                    <a:cubicBezTo>
                      <a:pt x="4958" y="18192"/>
                      <a:pt x="1132" y="14367"/>
                      <a:pt x="1132" y="9662"/>
                    </a:cubicBezTo>
                    <a:cubicBezTo>
                      <a:pt x="1132" y="4958"/>
                      <a:pt x="4958" y="1132"/>
                      <a:pt x="9662" y="1132"/>
                    </a:cubicBezTo>
                    <a:close/>
                    <a:moveTo>
                      <a:pt x="9662" y="0"/>
                    </a:moveTo>
                    <a:cubicBezTo>
                      <a:pt x="7093" y="0"/>
                      <a:pt x="4668" y="1009"/>
                      <a:pt x="2838" y="2838"/>
                    </a:cubicBezTo>
                    <a:cubicBezTo>
                      <a:pt x="1009" y="4668"/>
                      <a:pt x="0" y="7093"/>
                      <a:pt x="0" y="9662"/>
                    </a:cubicBezTo>
                    <a:cubicBezTo>
                      <a:pt x="0" y="12232"/>
                      <a:pt x="1009" y="14657"/>
                      <a:pt x="2838" y="16486"/>
                    </a:cubicBezTo>
                    <a:cubicBezTo>
                      <a:pt x="4668" y="18316"/>
                      <a:pt x="7093" y="19325"/>
                      <a:pt x="9662" y="19325"/>
                    </a:cubicBezTo>
                    <a:cubicBezTo>
                      <a:pt x="12232" y="19325"/>
                      <a:pt x="14656" y="18316"/>
                      <a:pt x="16486" y="16486"/>
                    </a:cubicBezTo>
                    <a:cubicBezTo>
                      <a:pt x="18316" y="14657"/>
                      <a:pt x="19325" y="12232"/>
                      <a:pt x="19325" y="9662"/>
                    </a:cubicBezTo>
                    <a:cubicBezTo>
                      <a:pt x="19325" y="7093"/>
                      <a:pt x="18316" y="4668"/>
                      <a:pt x="16486" y="2838"/>
                    </a:cubicBezTo>
                    <a:cubicBezTo>
                      <a:pt x="14656" y="1009"/>
                      <a:pt x="12232" y="0"/>
                      <a:pt x="96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5762575" y="3947300"/>
                <a:ext cx="88275" cy="85000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3400" extrusionOk="0">
                    <a:moveTo>
                      <a:pt x="1697" y="1135"/>
                    </a:moveTo>
                    <a:cubicBezTo>
                      <a:pt x="2202" y="1135"/>
                      <a:pt x="2455" y="1742"/>
                      <a:pt x="2099" y="2101"/>
                    </a:cubicBezTo>
                    <a:cubicBezTo>
                      <a:pt x="1983" y="2216"/>
                      <a:pt x="1841" y="2268"/>
                      <a:pt x="1702" y="2268"/>
                    </a:cubicBezTo>
                    <a:cubicBezTo>
                      <a:pt x="1411" y="2268"/>
                      <a:pt x="1133" y="2041"/>
                      <a:pt x="1133" y="1700"/>
                    </a:cubicBezTo>
                    <a:cubicBezTo>
                      <a:pt x="1133" y="1386"/>
                      <a:pt x="1383" y="1135"/>
                      <a:pt x="1697" y="1135"/>
                    </a:cubicBezTo>
                    <a:close/>
                    <a:moveTo>
                      <a:pt x="1698" y="0"/>
                    </a:moveTo>
                    <a:cubicBezTo>
                      <a:pt x="1479" y="0"/>
                      <a:pt x="1258" y="43"/>
                      <a:pt x="1048" y="130"/>
                    </a:cubicBezTo>
                    <a:cubicBezTo>
                      <a:pt x="414" y="392"/>
                      <a:pt x="1" y="1011"/>
                      <a:pt x="1" y="1700"/>
                    </a:cubicBezTo>
                    <a:cubicBezTo>
                      <a:pt x="1" y="2639"/>
                      <a:pt x="758" y="3397"/>
                      <a:pt x="1697" y="3400"/>
                    </a:cubicBezTo>
                    <a:cubicBezTo>
                      <a:pt x="2386" y="3400"/>
                      <a:pt x="3005" y="2983"/>
                      <a:pt x="3268" y="2349"/>
                    </a:cubicBezTo>
                    <a:cubicBezTo>
                      <a:pt x="3530" y="1715"/>
                      <a:pt x="3385" y="984"/>
                      <a:pt x="2899" y="498"/>
                    </a:cubicBezTo>
                    <a:cubicBezTo>
                      <a:pt x="2574" y="173"/>
                      <a:pt x="2139" y="0"/>
                      <a:pt x="16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5932425" y="3947300"/>
                <a:ext cx="88250" cy="85000"/>
              </a:xfrm>
              <a:custGeom>
                <a:avLst/>
                <a:gdLst/>
                <a:ahLst/>
                <a:cxnLst/>
                <a:rect l="l" t="t" r="r" b="b"/>
                <a:pathLst>
                  <a:path w="3530" h="3400" extrusionOk="0">
                    <a:moveTo>
                      <a:pt x="1697" y="1135"/>
                    </a:moveTo>
                    <a:cubicBezTo>
                      <a:pt x="2201" y="1135"/>
                      <a:pt x="2455" y="1742"/>
                      <a:pt x="2099" y="2101"/>
                    </a:cubicBezTo>
                    <a:cubicBezTo>
                      <a:pt x="1983" y="2216"/>
                      <a:pt x="1841" y="2268"/>
                      <a:pt x="1702" y="2268"/>
                    </a:cubicBezTo>
                    <a:cubicBezTo>
                      <a:pt x="1411" y="2268"/>
                      <a:pt x="1133" y="2041"/>
                      <a:pt x="1133" y="1700"/>
                    </a:cubicBezTo>
                    <a:cubicBezTo>
                      <a:pt x="1133" y="1386"/>
                      <a:pt x="1383" y="1135"/>
                      <a:pt x="1697" y="1135"/>
                    </a:cubicBezTo>
                    <a:close/>
                    <a:moveTo>
                      <a:pt x="1697" y="0"/>
                    </a:moveTo>
                    <a:cubicBezTo>
                      <a:pt x="1479" y="0"/>
                      <a:pt x="1258" y="43"/>
                      <a:pt x="1048" y="130"/>
                    </a:cubicBezTo>
                    <a:cubicBezTo>
                      <a:pt x="414" y="392"/>
                      <a:pt x="0" y="1011"/>
                      <a:pt x="0" y="1700"/>
                    </a:cubicBezTo>
                    <a:cubicBezTo>
                      <a:pt x="0" y="2639"/>
                      <a:pt x="758" y="3397"/>
                      <a:pt x="1697" y="3400"/>
                    </a:cubicBezTo>
                    <a:cubicBezTo>
                      <a:pt x="2386" y="3400"/>
                      <a:pt x="3005" y="2983"/>
                      <a:pt x="3267" y="2349"/>
                    </a:cubicBezTo>
                    <a:cubicBezTo>
                      <a:pt x="3530" y="1715"/>
                      <a:pt x="3385" y="984"/>
                      <a:pt x="2899" y="498"/>
                    </a:cubicBezTo>
                    <a:cubicBezTo>
                      <a:pt x="2574" y="173"/>
                      <a:pt x="2139" y="0"/>
                      <a:pt x="16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5762575" y="4060600"/>
                <a:ext cx="254800" cy="141550"/>
              </a:xfrm>
              <a:custGeom>
                <a:avLst/>
                <a:gdLst/>
                <a:ahLst/>
                <a:cxnLst/>
                <a:rect l="l" t="t" r="r" b="b"/>
                <a:pathLst>
                  <a:path w="10192" h="5662" extrusionOk="0">
                    <a:moveTo>
                      <a:pt x="9017" y="1132"/>
                    </a:moveTo>
                    <a:cubicBezTo>
                      <a:pt x="8736" y="3083"/>
                      <a:pt x="7066" y="4529"/>
                      <a:pt x="5094" y="4529"/>
                    </a:cubicBezTo>
                    <a:cubicBezTo>
                      <a:pt x="3123" y="4529"/>
                      <a:pt x="1453" y="3083"/>
                      <a:pt x="1172" y="1132"/>
                    </a:cubicBezTo>
                    <a:close/>
                    <a:moveTo>
                      <a:pt x="565" y="0"/>
                    </a:moveTo>
                    <a:cubicBezTo>
                      <a:pt x="251" y="0"/>
                      <a:pt x="1" y="251"/>
                      <a:pt x="1" y="565"/>
                    </a:cubicBezTo>
                    <a:cubicBezTo>
                      <a:pt x="1" y="3373"/>
                      <a:pt x="2286" y="5662"/>
                      <a:pt x="5094" y="5662"/>
                    </a:cubicBezTo>
                    <a:cubicBezTo>
                      <a:pt x="7905" y="5662"/>
                      <a:pt x="10191" y="3373"/>
                      <a:pt x="10191" y="565"/>
                    </a:cubicBezTo>
                    <a:cubicBezTo>
                      <a:pt x="10191" y="251"/>
                      <a:pt x="9938" y="0"/>
                      <a:pt x="96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78" name="Google Shape;78;p15"/>
            <p:cNvGrpSpPr/>
            <p:nvPr/>
          </p:nvGrpSpPr>
          <p:grpSpPr>
            <a:xfrm>
              <a:off x="2437416" y="2871997"/>
              <a:ext cx="519456" cy="519456"/>
              <a:chOff x="5648375" y="3804850"/>
              <a:chExt cx="483125" cy="483125"/>
            </a:xfrm>
          </p:grpSpPr>
          <p:sp>
            <p:nvSpPr>
              <p:cNvPr id="79" name="Google Shape;79;p15"/>
              <p:cNvSpPr/>
              <p:nvPr/>
            </p:nvSpPr>
            <p:spPr>
              <a:xfrm>
                <a:off x="5648375" y="3804850"/>
                <a:ext cx="483125" cy="483125"/>
              </a:xfrm>
              <a:custGeom>
                <a:avLst/>
                <a:gdLst/>
                <a:ahLst/>
                <a:cxnLst/>
                <a:rect l="l" t="t" r="r" b="b"/>
                <a:pathLst>
                  <a:path w="19325" h="19325" extrusionOk="0">
                    <a:moveTo>
                      <a:pt x="9662" y="1132"/>
                    </a:moveTo>
                    <a:cubicBezTo>
                      <a:pt x="14367" y="1132"/>
                      <a:pt x="18192" y="4958"/>
                      <a:pt x="18192" y="9662"/>
                    </a:cubicBezTo>
                    <a:cubicBezTo>
                      <a:pt x="18192" y="14367"/>
                      <a:pt x="14367" y="18192"/>
                      <a:pt x="9662" y="18192"/>
                    </a:cubicBezTo>
                    <a:cubicBezTo>
                      <a:pt x="4958" y="18192"/>
                      <a:pt x="1132" y="14367"/>
                      <a:pt x="1132" y="9662"/>
                    </a:cubicBezTo>
                    <a:cubicBezTo>
                      <a:pt x="1132" y="4958"/>
                      <a:pt x="4958" y="1132"/>
                      <a:pt x="9662" y="1132"/>
                    </a:cubicBezTo>
                    <a:close/>
                    <a:moveTo>
                      <a:pt x="9662" y="0"/>
                    </a:moveTo>
                    <a:cubicBezTo>
                      <a:pt x="7093" y="0"/>
                      <a:pt x="4668" y="1009"/>
                      <a:pt x="2838" y="2838"/>
                    </a:cubicBezTo>
                    <a:cubicBezTo>
                      <a:pt x="1009" y="4668"/>
                      <a:pt x="0" y="7093"/>
                      <a:pt x="0" y="9662"/>
                    </a:cubicBezTo>
                    <a:cubicBezTo>
                      <a:pt x="0" y="12232"/>
                      <a:pt x="1009" y="14657"/>
                      <a:pt x="2838" y="16486"/>
                    </a:cubicBezTo>
                    <a:cubicBezTo>
                      <a:pt x="4668" y="18316"/>
                      <a:pt x="7093" y="19325"/>
                      <a:pt x="9662" y="19325"/>
                    </a:cubicBezTo>
                    <a:cubicBezTo>
                      <a:pt x="12232" y="19325"/>
                      <a:pt x="14656" y="18316"/>
                      <a:pt x="16486" y="16486"/>
                    </a:cubicBezTo>
                    <a:cubicBezTo>
                      <a:pt x="18316" y="14657"/>
                      <a:pt x="19325" y="12232"/>
                      <a:pt x="19325" y="9662"/>
                    </a:cubicBezTo>
                    <a:cubicBezTo>
                      <a:pt x="19325" y="7093"/>
                      <a:pt x="18316" y="4668"/>
                      <a:pt x="16486" y="2838"/>
                    </a:cubicBezTo>
                    <a:cubicBezTo>
                      <a:pt x="14656" y="1009"/>
                      <a:pt x="12232" y="0"/>
                      <a:pt x="96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5762575" y="3947300"/>
                <a:ext cx="88275" cy="85000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3400" extrusionOk="0">
                    <a:moveTo>
                      <a:pt x="1697" y="1135"/>
                    </a:moveTo>
                    <a:cubicBezTo>
                      <a:pt x="2202" y="1135"/>
                      <a:pt x="2455" y="1742"/>
                      <a:pt x="2099" y="2101"/>
                    </a:cubicBezTo>
                    <a:cubicBezTo>
                      <a:pt x="1983" y="2216"/>
                      <a:pt x="1841" y="2268"/>
                      <a:pt x="1702" y="2268"/>
                    </a:cubicBezTo>
                    <a:cubicBezTo>
                      <a:pt x="1411" y="2268"/>
                      <a:pt x="1133" y="2041"/>
                      <a:pt x="1133" y="1700"/>
                    </a:cubicBezTo>
                    <a:cubicBezTo>
                      <a:pt x="1133" y="1386"/>
                      <a:pt x="1383" y="1135"/>
                      <a:pt x="1697" y="1135"/>
                    </a:cubicBezTo>
                    <a:close/>
                    <a:moveTo>
                      <a:pt x="1698" y="0"/>
                    </a:moveTo>
                    <a:cubicBezTo>
                      <a:pt x="1479" y="0"/>
                      <a:pt x="1258" y="43"/>
                      <a:pt x="1048" y="130"/>
                    </a:cubicBezTo>
                    <a:cubicBezTo>
                      <a:pt x="414" y="392"/>
                      <a:pt x="1" y="1011"/>
                      <a:pt x="1" y="1700"/>
                    </a:cubicBezTo>
                    <a:cubicBezTo>
                      <a:pt x="1" y="2639"/>
                      <a:pt x="758" y="3397"/>
                      <a:pt x="1697" y="3400"/>
                    </a:cubicBezTo>
                    <a:cubicBezTo>
                      <a:pt x="2386" y="3400"/>
                      <a:pt x="3005" y="2983"/>
                      <a:pt x="3268" y="2349"/>
                    </a:cubicBezTo>
                    <a:cubicBezTo>
                      <a:pt x="3530" y="1715"/>
                      <a:pt x="3385" y="984"/>
                      <a:pt x="2899" y="498"/>
                    </a:cubicBezTo>
                    <a:cubicBezTo>
                      <a:pt x="2574" y="173"/>
                      <a:pt x="2139" y="0"/>
                      <a:pt x="16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5932425" y="3947300"/>
                <a:ext cx="88250" cy="85000"/>
              </a:xfrm>
              <a:custGeom>
                <a:avLst/>
                <a:gdLst/>
                <a:ahLst/>
                <a:cxnLst/>
                <a:rect l="l" t="t" r="r" b="b"/>
                <a:pathLst>
                  <a:path w="3530" h="3400" extrusionOk="0">
                    <a:moveTo>
                      <a:pt x="1697" y="1135"/>
                    </a:moveTo>
                    <a:cubicBezTo>
                      <a:pt x="2201" y="1135"/>
                      <a:pt x="2455" y="1742"/>
                      <a:pt x="2099" y="2101"/>
                    </a:cubicBezTo>
                    <a:cubicBezTo>
                      <a:pt x="1983" y="2216"/>
                      <a:pt x="1841" y="2268"/>
                      <a:pt x="1702" y="2268"/>
                    </a:cubicBezTo>
                    <a:cubicBezTo>
                      <a:pt x="1411" y="2268"/>
                      <a:pt x="1133" y="2041"/>
                      <a:pt x="1133" y="1700"/>
                    </a:cubicBezTo>
                    <a:cubicBezTo>
                      <a:pt x="1133" y="1386"/>
                      <a:pt x="1383" y="1135"/>
                      <a:pt x="1697" y="1135"/>
                    </a:cubicBezTo>
                    <a:close/>
                    <a:moveTo>
                      <a:pt x="1697" y="0"/>
                    </a:moveTo>
                    <a:cubicBezTo>
                      <a:pt x="1479" y="0"/>
                      <a:pt x="1258" y="43"/>
                      <a:pt x="1048" y="130"/>
                    </a:cubicBezTo>
                    <a:cubicBezTo>
                      <a:pt x="414" y="392"/>
                      <a:pt x="0" y="1011"/>
                      <a:pt x="0" y="1700"/>
                    </a:cubicBezTo>
                    <a:cubicBezTo>
                      <a:pt x="0" y="2639"/>
                      <a:pt x="758" y="3397"/>
                      <a:pt x="1697" y="3400"/>
                    </a:cubicBezTo>
                    <a:cubicBezTo>
                      <a:pt x="2386" y="3400"/>
                      <a:pt x="3005" y="2983"/>
                      <a:pt x="3267" y="2349"/>
                    </a:cubicBezTo>
                    <a:cubicBezTo>
                      <a:pt x="3530" y="1715"/>
                      <a:pt x="3385" y="984"/>
                      <a:pt x="2899" y="498"/>
                    </a:cubicBezTo>
                    <a:cubicBezTo>
                      <a:pt x="2574" y="173"/>
                      <a:pt x="2139" y="0"/>
                      <a:pt x="16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5762575" y="4060600"/>
                <a:ext cx="254800" cy="141550"/>
              </a:xfrm>
              <a:custGeom>
                <a:avLst/>
                <a:gdLst/>
                <a:ahLst/>
                <a:cxnLst/>
                <a:rect l="l" t="t" r="r" b="b"/>
                <a:pathLst>
                  <a:path w="10192" h="5662" extrusionOk="0">
                    <a:moveTo>
                      <a:pt x="9017" y="1132"/>
                    </a:moveTo>
                    <a:cubicBezTo>
                      <a:pt x="8736" y="3083"/>
                      <a:pt x="7066" y="4529"/>
                      <a:pt x="5094" y="4529"/>
                    </a:cubicBezTo>
                    <a:cubicBezTo>
                      <a:pt x="3123" y="4529"/>
                      <a:pt x="1453" y="3083"/>
                      <a:pt x="1172" y="1132"/>
                    </a:cubicBezTo>
                    <a:close/>
                    <a:moveTo>
                      <a:pt x="565" y="0"/>
                    </a:moveTo>
                    <a:cubicBezTo>
                      <a:pt x="251" y="0"/>
                      <a:pt x="1" y="251"/>
                      <a:pt x="1" y="565"/>
                    </a:cubicBezTo>
                    <a:cubicBezTo>
                      <a:pt x="1" y="3373"/>
                      <a:pt x="2286" y="5662"/>
                      <a:pt x="5094" y="5662"/>
                    </a:cubicBezTo>
                    <a:cubicBezTo>
                      <a:pt x="7905" y="5662"/>
                      <a:pt x="10191" y="3373"/>
                      <a:pt x="10191" y="565"/>
                    </a:cubicBezTo>
                    <a:cubicBezTo>
                      <a:pt x="10191" y="251"/>
                      <a:pt x="9938" y="0"/>
                      <a:pt x="96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83" name="Google Shape;83;p15"/>
            <p:cNvGrpSpPr/>
            <p:nvPr/>
          </p:nvGrpSpPr>
          <p:grpSpPr>
            <a:xfrm>
              <a:off x="6057410" y="2741283"/>
              <a:ext cx="780537" cy="780488"/>
              <a:chOff x="5648375" y="3804850"/>
              <a:chExt cx="483125" cy="483125"/>
            </a:xfrm>
          </p:grpSpPr>
          <p:sp>
            <p:nvSpPr>
              <p:cNvPr id="84" name="Google Shape;84;p15"/>
              <p:cNvSpPr/>
              <p:nvPr/>
            </p:nvSpPr>
            <p:spPr>
              <a:xfrm>
                <a:off x="5648375" y="3804850"/>
                <a:ext cx="483125" cy="483125"/>
              </a:xfrm>
              <a:custGeom>
                <a:avLst/>
                <a:gdLst/>
                <a:ahLst/>
                <a:cxnLst/>
                <a:rect l="l" t="t" r="r" b="b"/>
                <a:pathLst>
                  <a:path w="19325" h="19325" extrusionOk="0">
                    <a:moveTo>
                      <a:pt x="9662" y="1132"/>
                    </a:moveTo>
                    <a:cubicBezTo>
                      <a:pt x="14367" y="1132"/>
                      <a:pt x="18192" y="4958"/>
                      <a:pt x="18192" y="9662"/>
                    </a:cubicBezTo>
                    <a:cubicBezTo>
                      <a:pt x="18192" y="14367"/>
                      <a:pt x="14367" y="18192"/>
                      <a:pt x="9662" y="18192"/>
                    </a:cubicBezTo>
                    <a:cubicBezTo>
                      <a:pt x="4958" y="18192"/>
                      <a:pt x="1132" y="14367"/>
                      <a:pt x="1132" y="9662"/>
                    </a:cubicBezTo>
                    <a:cubicBezTo>
                      <a:pt x="1132" y="4958"/>
                      <a:pt x="4958" y="1132"/>
                      <a:pt x="9662" y="1132"/>
                    </a:cubicBezTo>
                    <a:close/>
                    <a:moveTo>
                      <a:pt x="9662" y="0"/>
                    </a:moveTo>
                    <a:cubicBezTo>
                      <a:pt x="7093" y="0"/>
                      <a:pt x="4668" y="1009"/>
                      <a:pt x="2838" y="2838"/>
                    </a:cubicBezTo>
                    <a:cubicBezTo>
                      <a:pt x="1009" y="4668"/>
                      <a:pt x="0" y="7093"/>
                      <a:pt x="0" y="9662"/>
                    </a:cubicBezTo>
                    <a:cubicBezTo>
                      <a:pt x="0" y="12232"/>
                      <a:pt x="1009" y="14657"/>
                      <a:pt x="2838" y="16486"/>
                    </a:cubicBezTo>
                    <a:cubicBezTo>
                      <a:pt x="4668" y="18316"/>
                      <a:pt x="7093" y="19325"/>
                      <a:pt x="9662" y="19325"/>
                    </a:cubicBezTo>
                    <a:cubicBezTo>
                      <a:pt x="12232" y="19325"/>
                      <a:pt x="14656" y="18316"/>
                      <a:pt x="16486" y="16486"/>
                    </a:cubicBezTo>
                    <a:cubicBezTo>
                      <a:pt x="18316" y="14657"/>
                      <a:pt x="19325" y="12232"/>
                      <a:pt x="19325" y="9662"/>
                    </a:cubicBezTo>
                    <a:cubicBezTo>
                      <a:pt x="19325" y="7093"/>
                      <a:pt x="18316" y="4668"/>
                      <a:pt x="16486" y="2838"/>
                    </a:cubicBezTo>
                    <a:cubicBezTo>
                      <a:pt x="14656" y="1009"/>
                      <a:pt x="12232" y="0"/>
                      <a:pt x="96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5762575" y="3947300"/>
                <a:ext cx="88275" cy="85000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3400" extrusionOk="0">
                    <a:moveTo>
                      <a:pt x="1697" y="1135"/>
                    </a:moveTo>
                    <a:cubicBezTo>
                      <a:pt x="2202" y="1135"/>
                      <a:pt x="2455" y="1742"/>
                      <a:pt x="2099" y="2101"/>
                    </a:cubicBezTo>
                    <a:cubicBezTo>
                      <a:pt x="1983" y="2216"/>
                      <a:pt x="1841" y="2268"/>
                      <a:pt x="1702" y="2268"/>
                    </a:cubicBezTo>
                    <a:cubicBezTo>
                      <a:pt x="1411" y="2268"/>
                      <a:pt x="1133" y="2041"/>
                      <a:pt x="1133" y="1700"/>
                    </a:cubicBezTo>
                    <a:cubicBezTo>
                      <a:pt x="1133" y="1386"/>
                      <a:pt x="1383" y="1135"/>
                      <a:pt x="1697" y="1135"/>
                    </a:cubicBezTo>
                    <a:close/>
                    <a:moveTo>
                      <a:pt x="1698" y="0"/>
                    </a:moveTo>
                    <a:cubicBezTo>
                      <a:pt x="1479" y="0"/>
                      <a:pt x="1258" y="43"/>
                      <a:pt x="1048" y="130"/>
                    </a:cubicBezTo>
                    <a:cubicBezTo>
                      <a:pt x="414" y="392"/>
                      <a:pt x="1" y="1011"/>
                      <a:pt x="1" y="1700"/>
                    </a:cubicBezTo>
                    <a:cubicBezTo>
                      <a:pt x="1" y="2639"/>
                      <a:pt x="758" y="3397"/>
                      <a:pt x="1697" y="3400"/>
                    </a:cubicBezTo>
                    <a:cubicBezTo>
                      <a:pt x="2386" y="3400"/>
                      <a:pt x="3005" y="2983"/>
                      <a:pt x="3268" y="2349"/>
                    </a:cubicBezTo>
                    <a:cubicBezTo>
                      <a:pt x="3530" y="1715"/>
                      <a:pt x="3385" y="984"/>
                      <a:pt x="2899" y="498"/>
                    </a:cubicBezTo>
                    <a:cubicBezTo>
                      <a:pt x="2574" y="173"/>
                      <a:pt x="2139" y="0"/>
                      <a:pt x="16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5932425" y="3947300"/>
                <a:ext cx="88250" cy="85000"/>
              </a:xfrm>
              <a:custGeom>
                <a:avLst/>
                <a:gdLst/>
                <a:ahLst/>
                <a:cxnLst/>
                <a:rect l="l" t="t" r="r" b="b"/>
                <a:pathLst>
                  <a:path w="3530" h="3400" extrusionOk="0">
                    <a:moveTo>
                      <a:pt x="1697" y="1135"/>
                    </a:moveTo>
                    <a:cubicBezTo>
                      <a:pt x="2201" y="1135"/>
                      <a:pt x="2455" y="1742"/>
                      <a:pt x="2099" y="2101"/>
                    </a:cubicBezTo>
                    <a:cubicBezTo>
                      <a:pt x="1983" y="2216"/>
                      <a:pt x="1841" y="2268"/>
                      <a:pt x="1702" y="2268"/>
                    </a:cubicBezTo>
                    <a:cubicBezTo>
                      <a:pt x="1411" y="2268"/>
                      <a:pt x="1133" y="2041"/>
                      <a:pt x="1133" y="1700"/>
                    </a:cubicBezTo>
                    <a:cubicBezTo>
                      <a:pt x="1133" y="1386"/>
                      <a:pt x="1383" y="1135"/>
                      <a:pt x="1697" y="1135"/>
                    </a:cubicBezTo>
                    <a:close/>
                    <a:moveTo>
                      <a:pt x="1697" y="0"/>
                    </a:moveTo>
                    <a:cubicBezTo>
                      <a:pt x="1479" y="0"/>
                      <a:pt x="1258" y="43"/>
                      <a:pt x="1048" y="130"/>
                    </a:cubicBezTo>
                    <a:cubicBezTo>
                      <a:pt x="414" y="392"/>
                      <a:pt x="0" y="1011"/>
                      <a:pt x="0" y="1700"/>
                    </a:cubicBezTo>
                    <a:cubicBezTo>
                      <a:pt x="0" y="2639"/>
                      <a:pt x="758" y="3397"/>
                      <a:pt x="1697" y="3400"/>
                    </a:cubicBezTo>
                    <a:cubicBezTo>
                      <a:pt x="2386" y="3400"/>
                      <a:pt x="3005" y="2983"/>
                      <a:pt x="3267" y="2349"/>
                    </a:cubicBezTo>
                    <a:cubicBezTo>
                      <a:pt x="3530" y="1715"/>
                      <a:pt x="3385" y="984"/>
                      <a:pt x="2899" y="498"/>
                    </a:cubicBezTo>
                    <a:cubicBezTo>
                      <a:pt x="2574" y="173"/>
                      <a:pt x="2139" y="0"/>
                      <a:pt x="16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5762575" y="4060600"/>
                <a:ext cx="254800" cy="141550"/>
              </a:xfrm>
              <a:custGeom>
                <a:avLst/>
                <a:gdLst/>
                <a:ahLst/>
                <a:cxnLst/>
                <a:rect l="l" t="t" r="r" b="b"/>
                <a:pathLst>
                  <a:path w="10192" h="5662" extrusionOk="0">
                    <a:moveTo>
                      <a:pt x="9017" y="1132"/>
                    </a:moveTo>
                    <a:cubicBezTo>
                      <a:pt x="8736" y="3083"/>
                      <a:pt x="7066" y="4529"/>
                      <a:pt x="5094" y="4529"/>
                    </a:cubicBezTo>
                    <a:cubicBezTo>
                      <a:pt x="3123" y="4529"/>
                      <a:pt x="1453" y="3083"/>
                      <a:pt x="1172" y="1132"/>
                    </a:cubicBezTo>
                    <a:close/>
                    <a:moveTo>
                      <a:pt x="565" y="0"/>
                    </a:moveTo>
                    <a:cubicBezTo>
                      <a:pt x="251" y="0"/>
                      <a:pt x="1" y="251"/>
                      <a:pt x="1" y="565"/>
                    </a:cubicBezTo>
                    <a:cubicBezTo>
                      <a:pt x="1" y="3373"/>
                      <a:pt x="2286" y="5662"/>
                      <a:pt x="5094" y="5662"/>
                    </a:cubicBezTo>
                    <a:cubicBezTo>
                      <a:pt x="7905" y="5662"/>
                      <a:pt x="10191" y="3373"/>
                      <a:pt x="10191" y="565"/>
                    </a:cubicBezTo>
                    <a:cubicBezTo>
                      <a:pt x="10191" y="251"/>
                      <a:pt x="9938" y="0"/>
                      <a:pt x="96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88" name="Google Shape;88;p15"/>
            <p:cNvGrpSpPr/>
            <p:nvPr/>
          </p:nvGrpSpPr>
          <p:grpSpPr>
            <a:xfrm>
              <a:off x="7427662" y="733166"/>
              <a:ext cx="937649" cy="937649"/>
              <a:chOff x="5648375" y="3804850"/>
              <a:chExt cx="483125" cy="483125"/>
            </a:xfrm>
          </p:grpSpPr>
          <p:sp>
            <p:nvSpPr>
              <p:cNvPr id="89" name="Google Shape;89;p15"/>
              <p:cNvSpPr/>
              <p:nvPr/>
            </p:nvSpPr>
            <p:spPr>
              <a:xfrm>
                <a:off x="5648375" y="3804850"/>
                <a:ext cx="483125" cy="483125"/>
              </a:xfrm>
              <a:custGeom>
                <a:avLst/>
                <a:gdLst/>
                <a:ahLst/>
                <a:cxnLst/>
                <a:rect l="l" t="t" r="r" b="b"/>
                <a:pathLst>
                  <a:path w="19325" h="19325" extrusionOk="0">
                    <a:moveTo>
                      <a:pt x="9662" y="1132"/>
                    </a:moveTo>
                    <a:cubicBezTo>
                      <a:pt x="14367" y="1132"/>
                      <a:pt x="18192" y="4958"/>
                      <a:pt x="18192" y="9662"/>
                    </a:cubicBezTo>
                    <a:cubicBezTo>
                      <a:pt x="18192" y="14367"/>
                      <a:pt x="14367" y="18192"/>
                      <a:pt x="9662" y="18192"/>
                    </a:cubicBezTo>
                    <a:cubicBezTo>
                      <a:pt x="4958" y="18192"/>
                      <a:pt x="1132" y="14367"/>
                      <a:pt x="1132" y="9662"/>
                    </a:cubicBezTo>
                    <a:cubicBezTo>
                      <a:pt x="1132" y="4958"/>
                      <a:pt x="4958" y="1132"/>
                      <a:pt x="9662" y="1132"/>
                    </a:cubicBezTo>
                    <a:close/>
                    <a:moveTo>
                      <a:pt x="9662" y="0"/>
                    </a:moveTo>
                    <a:cubicBezTo>
                      <a:pt x="7093" y="0"/>
                      <a:pt x="4668" y="1009"/>
                      <a:pt x="2838" y="2838"/>
                    </a:cubicBezTo>
                    <a:cubicBezTo>
                      <a:pt x="1009" y="4668"/>
                      <a:pt x="0" y="7093"/>
                      <a:pt x="0" y="9662"/>
                    </a:cubicBezTo>
                    <a:cubicBezTo>
                      <a:pt x="0" y="12232"/>
                      <a:pt x="1009" y="14657"/>
                      <a:pt x="2838" y="16486"/>
                    </a:cubicBezTo>
                    <a:cubicBezTo>
                      <a:pt x="4668" y="18316"/>
                      <a:pt x="7093" y="19325"/>
                      <a:pt x="9662" y="19325"/>
                    </a:cubicBezTo>
                    <a:cubicBezTo>
                      <a:pt x="12232" y="19325"/>
                      <a:pt x="14656" y="18316"/>
                      <a:pt x="16486" y="16486"/>
                    </a:cubicBezTo>
                    <a:cubicBezTo>
                      <a:pt x="18316" y="14657"/>
                      <a:pt x="19325" y="12232"/>
                      <a:pt x="19325" y="9662"/>
                    </a:cubicBezTo>
                    <a:cubicBezTo>
                      <a:pt x="19325" y="7093"/>
                      <a:pt x="18316" y="4668"/>
                      <a:pt x="16486" y="2838"/>
                    </a:cubicBezTo>
                    <a:cubicBezTo>
                      <a:pt x="14656" y="1009"/>
                      <a:pt x="12232" y="0"/>
                      <a:pt x="96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5762575" y="3947300"/>
                <a:ext cx="88275" cy="85000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3400" extrusionOk="0">
                    <a:moveTo>
                      <a:pt x="1697" y="1135"/>
                    </a:moveTo>
                    <a:cubicBezTo>
                      <a:pt x="2202" y="1135"/>
                      <a:pt x="2455" y="1742"/>
                      <a:pt x="2099" y="2101"/>
                    </a:cubicBezTo>
                    <a:cubicBezTo>
                      <a:pt x="1983" y="2216"/>
                      <a:pt x="1841" y="2268"/>
                      <a:pt x="1702" y="2268"/>
                    </a:cubicBezTo>
                    <a:cubicBezTo>
                      <a:pt x="1411" y="2268"/>
                      <a:pt x="1133" y="2041"/>
                      <a:pt x="1133" y="1700"/>
                    </a:cubicBezTo>
                    <a:cubicBezTo>
                      <a:pt x="1133" y="1386"/>
                      <a:pt x="1383" y="1135"/>
                      <a:pt x="1697" y="1135"/>
                    </a:cubicBezTo>
                    <a:close/>
                    <a:moveTo>
                      <a:pt x="1698" y="0"/>
                    </a:moveTo>
                    <a:cubicBezTo>
                      <a:pt x="1479" y="0"/>
                      <a:pt x="1258" y="43"/>
                      <a:pt x="1048" y="130"/>
                    </a:cubicBezTo>
                    <a:cubicBezTo>
                      <a:pt x="414" y="392"/>
                      <a:pt x="1" y="1011"/>
                      <a:pt x="1" y="1700"/>
                    </a:cubicBezTo>
                    <a:cubicBezTo>
                      <a:pt x="1" y="2639"/>
                      <a:pt x="758" y="3397"/>
                      <a:pt x="1697" y="3400"/>
                    </a:cubicBezTo>
                    <a:cubicBezTo>
                      <a:pt x="2386" y="3400"/>
                      <a:pt x="3005" y="2983"/>
                      <a:pt x="3268" y="2349"/>
                    </a:cubicBezTo>
                    <a:cubicBezTo>
                      <a:pt x="3530" y="1715"/>
                      <a:pt x="3385" y="984"/>
                      <a:pt x="2899" y="498"/>
                    </a:cubicBezTo>
                    <a:cubicBezTo>
                      <a:pt x="2574" y="173"/>
                      <a:pt x="2139" y="0"/>
                      <a:pt x="16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5932425" y="3947300"/>
                <a:ext cx="88250" cy="85000"/>
              </a:xfrm>
              <a:custGeom>
                <a:avLst/>
                <a:gdLst/>
                <a:ahLst/>
                <a:cxnLst/>
                <a:rect l="l" t="t" r="r" b="b"/>
                <a:pathLst>
                  <a:path w="3530" h="3400" extrusionOk="0">
                    <a:moveTo>
                      <a:pt x="1697" y="1135"/>
                    </a:moveTo>
                    <a:cubicBezTo>
                      <a:pt x="2201" y="1135"/>
                      <a:pt x="2455" y="1742"/>
                      <a:pt x="2099" y="2101"/>
                    </a:cubicBezTo>
                    <a:cubicBezTo>
                      <a:pt x="1983" y="2216"/>
                      <a:pt x="1841" y="2268"/>
                      <a:pt x="1702" y="2268"/>
                    </a:cubicBezTo>
                    <a:cubicBezTo>
                      <a:pt x="1411" y="2268"/>
                      <a:pt x="1133" y="2041"/>
                      <a:pt x="1133" y="1700"/>
                    </a:cubicBezTo>
                    <a:cubicBezTo>
                      <a:pt x="1133" y="1386"/>
                      <a:pt x="1383" y="1135"/>
                      <a:pt x="1697" y="1135"/>
                    </a:cubicBezTo>
                    <a:close/>
                    <a:moveTo>
                      <a:pt x="1697" y="0"/>
                    </a:moveTo>
                    <a:cubicBezTo>
                      <a:pt x="1479" y="0"/>
                      <a:pt x="1258" y="43"/>
                      <a:pt x="1048" y="130"/>
                    </a:cubicBezTo>
                    <a:cubicBezTo>
                      <a:pt x="414" y="392"/>
                      <a:pt x="0" y="1011"/>
                      <a:pt x="0" y="1700"/>
                    </a:cubicBezTo>
                    <a:cubicBezTo>
                      <a:pt x="0" y="2639"/>
                      <a:pt x="758" y="3397"/>
                      <a:pt x="1697" y="3400"/>
                    </a:cubicBezTo>
                    <a:cubicBezTo>
                      <a:pt x="2386" y="3400"/>
                      <a:pt x="3005" y="2983"/>
                      <a:pt x="3267" y="2349"/>
                    </a:cubicBezTo>
                    <a:cubicBezTo>
                      <a:pt x="3530" y="1715"/>
                      <a:pt x="3385" y="984"/>
                      <a:pt x="2899" y="498"/>
                    </a:cubicBezTo>
                    <a:cubicBezTo>
                      <a:pt x="2574" y="173"/>
                      <a:pt x="2139" y="0"/>
                      <a:pt x="16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5762575" y="4060600"/>
                <a:ext cx="254800" cy="141550"/>
              </a:xfrm>
              <a:custGeom>
                <a:avLst/>
                <a:gdLst/>
                <a:ahLst/>
                <a:cxnLst/>
                <a:rect l="l" t="t" r="r" b="b"/>
                <a:pathLst>
                  <a:path w="10192" h="5662" extrusionOk="0">
                    <a:moveTo>
                      <a:pt x="9017" y="1132"/>
                    </a:moveTo>
                    <a:cubicBezTo>
                      <a:pt x="8736" y="3083"/>
                      <a:pt x="7066" y="4529"/>
                      <a:pt x="5094" y="4529"/>
                    </a:cubicBezTo>
                    <a:cubicBezTo>
                      <a:pt x="3123" y="4529"/>
                      <a:pt x="1453" y="3083"/>
                      <a:pt x="1172" y="1132"/>
                    </a:cubicBezTo>
                    <a:close/>
                    <a:moveTo>
                      <a:pt x="565" y="0"/>
                    </a:moveTo>
                    <a:cubicBezTo>
                      <a:pt x="251" y="0"/>
                      <a:pt x="1" y="251"/>
                      <a:pt x="1" y="565"/>
                    </a:cubicBezTo>
                    <a:cubicBezTo>
                      <a:pt x="1" y="3373"/>
                      <a:pt x="2286" y="5662"/>
                      <a:pt x="5094" y="5662"/>
                    </a:cubicBezTo>
                    <a:cubicBezTo>
                      <a:pt x="7905" y="5662"/>
                      <a:pt x="10191" y="3373"/>
                      <a:pt x="10191" y="565"/>
                    </a:cubicBezTo>
                    <a:cubicBezTo>
                      <a:pt x="10191" y="251"/>
                      <a:pt x="9938" y="0"/>
                      <a:pt x="96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46"/>
          <p:cNvSpPr txBox="1"/>
          <p:nvPr/>
        </p:nvSpPr>
        <p:spPr>
          <a:xfrm>
            <a:off x="891540" y="1793677"/>
            <a:ext cx="1418400" cy="1721922"/>
          </a:xfrm>
          <a:prstGeom prst="rect">
            <a:avLst/>
          </a:prstGeom>
          <a:solidFill>
            <a:srgbClr val="76C8E8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81" name="Google Shape;1881;p46"/>
          <p:cNvSpPr txBox="1"/>
          <p:nvPr/>
        </p:nvSpPr>
        <p:spPr>
          <a:xfrm>
            <a:off x="4815300" y="1790796"/>
            <a:ext cx="1418400" cy="1727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82" name="Google Shape;1882;p46"/>
          <p:cNvSpPr txBox="1"/>
          <p:nvPr/>
        </p:nvSpPr>
        <p:spPr>
          <a:xfrm>
            <a:off x="6785010" y="1793676"/>
            <a:ext cx="1418400" cy="17190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83" name="Google Shape;1883;p46"/>
          <p:cNvSpPr txBox="1"/>
          <p:nvPr/>
        </p:nvSpPr>
        <p:spPr>
          <a:xfrm>
            <a:off x="2845590" y="1793676"/>
            <a:ext cx="1418400" cy="1724803"/>
          </a:xfrm>
          <a:prstGeom prst="rect">
            <a:avLst/>
          </a:prstGeom>
          <a:solidFill>
            <a:schemeClr val="accent6"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84" name="Google Shape;1884;p46"/>
          <p:cNvSpPr txBox="1">
            <a:spLocks noGrp="1"/>
          </p:cNvSpPr>
          <p:nvPr>
            <p:ph type="title"/>
          </p:nvPr>
        </p:nvSpPr>
        <p:spPr>
          <a:xfrm>
            <a:off x="457200" y="63190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grpSp>
        <p:nvGrpSpPr>
          <p:cNvPr id="1902" name="Google Shape;1902;p46"/>
          <p:cNvGrpSpPr/>
          <p:nvPr/>
        </p:nvGrpSpPr>
        <p:grpSpPr>
          <a:xfrm>
            <a:off x="883920" y="1793677"/>
            <a:ext cx="6690360" cy="2876516"/>
            <a:chOff x="457200" y="1582190"/>
            <a:chExt cx="6690360" cy="2876516"/>
          </a:xfrm>
        </p:grpSpPr>
        <p:sp>
          <p:nvSpPr>
            <p:cNvPr id="1903" name="Google Shape;1903;p46"/>
            <p:cNvSpPr txBox="1"/>
            <p:nvPr/>
          </p:nvSpPr>
          <p:spPr>
            <a:xfrm>
              <a:off x="457200" y="2742865"/>
              <a:ext cx="1418400" cy="56124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31 % active ones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04" name="Google Shape;1904;p46"/>
            <p:cNvSpPr txBox="1"/>
            <p:nvPr/>
          </p:nvSpPr>
          <p:spPr>
            <a:xfrm>
              <a:off x="1143000" y="3738706"/>
              <a:ext cx="600456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Active customers: customers under </a:t>
              </a:r>
              <a:r>
                <a:rPr lang="en" i="1" dirty="0">
                  <a:latin typeface="Roboto"/>
                  <a:ea typeface="Roboto"/>
                  <a:cs typeface="Roboto"/>
                  <a:sym typeface="Roboto"/>
                </a:rPr>
                <a:t>Best, Loyal, Big Spenders </a:t>
              </a: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segment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5" name="Google Shape;1905;p46"/>
            <p:cNvSpPr txBox="1"/>
            <p:nvPr/>
          </p:nvSpPr>
          <p:spPr>
            <a:xfrm>
              <a:off x="457200" y="1582190"/>
              <a:ext cx="1418400" cy="6066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4334 customers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910" name="Google Shape;1910;p46"/>
          <p:cNvGrpSpPr/>
          <p:nvPr/>
        </p:nvGrpSpPr>
        <p:grpSpPr>
          <a:xfrm>
            <a:off x="4815300" y="1790796"/>
            <a:ext cx="1418400" cy="1721923"/>
            <a:chOff x="3862800" y="1618416"/>
            <a:chExt cx="1418400" cy="1714303"/>
          </a:xfrm>
        </p:grpSpPr>
        <p:sp>
          <p:nvSpPr>
            <p:cNvPr id="1911" name="Google Shape;1911;p46"/>
            <p:cNvSpPr txBox="1"/>
            <p:nvPr/>
          </p:nvSpPr>
          <p:spPr>
            <a:xfrm>
              <a:off x="3862800" y="2745113"/>
              <a:ext cx="1418400" cy="58760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$430 from active ones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13" name="Google Shape;1913;p46"/>
            <p:cNvSpPr txBox="1"/>
            <p:nvPr/>
          </p:nvSpPr>
          <p:spPr>
            <a:xfrm>
              <a:off x="3862800" y="1618416"/>
              <a:ext cx="1418400" cy="5818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$370 per    purchase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914" name="Google Shape;1914;p46"/>
          <p:cNvGrpSpPr/>
          <p:nvPr/>
        </p:nvGrpSpPr>
        <p:grpSpPr>
          <a:xfrm>
            <a:off x="6785010" y="1801296"/>
            <a:ext cx="1418400" cy="1711423"/>
            <a:chOff x="5565600" y="1593620"/>
            <a:chExt cx="1418400" cy="1711423"/>
          </a:xfrm>
        </p:grpSpPr>
        <p:sp>
          <p:nvSpPr>
            <p:cNvPr id="1915" name="Google Shape;1915;p46"/>
            <p:cNvSpPr txBox="1"/>
            <p:nvPr/>
          </p:nvSpPr>
          <p:spPr>
            <a:xfrm>
              <a:off x="5565600" y="2752732"/>
              <a:ext cx="1418400" cy="55231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11 from active ones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17" name="Google Shape;1917;p46"/>
            <p:cNvSpPr txBox="1"/>
            <p:nvPr/>
          </p:nvSpPr>
          <p:spPr>
            <a:xfrm>
              <a:off x="5565600" y="1593620"/>
              <a:ext cx="1418400" cy="61424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 purchases per year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918" name="Google Shape;1918;p46"/>
          <p:cNvGrpSpPr/>
          <p:nvPr/>
        </p:nvGrpSpPr>
        <p:grpSpPr>
          <a:xfrm>
            <a:off x="2845590" y="1793677"/>
            <a:ext cx="1418400" cy="1721922"/>
            <a:chOff x="7268400" y="1594058"/>
            <a:chExt cx="1418400" cy="1738711"/>
          </a:xfrm>
        </p:grpSpPr>
        <p:sp>
          <p:nvSpPr>
            <p:cNvPr id="1919" name="Google Shape;1919;p46"/>
            <p:cNvSpPr txBox="1"/>
            <p:nvPr/>
          </p:nvSpPr>
          <p:spPr>
            <a:xfrm>
              <a:off x="7268400" y="2752732"/>
              <a:ext cx="1418400" cy="58003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6.5M from active ones</a:t>
              </a:r>
            </a:p>
          </p:txBody>
        </p:sp>
        <p:sp>
          <p:nvSpPr>
            <p:cNvPr id="1921" name="Google Shape;1921;p46"/>
            <p:cNvSpPr txBox="1"/>
            <p:nvPr/>
          </p:nvSpPr>
          <p:spPr>
            <a:xfrm>
              <a:off x="7268400" y="1594058"/>
              <a:ext cx="1418400" cy="61380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8M     Revenue</a:t>
              </a:r>
            </a:p>
          </p:txBody>
        </p:sp>
      </p:grpSp>
      <p:sp>
        <p:nvSpPr>
          <p:cNvPr id="45" name="Google Shape;1587;p39">
            <a:extLst>
              <a:ext uri="{FF2B5EF4-FFF2-40B4-BE49-F238E27FC236}">
                <a16:creationId xmlns:a16="http://schemas.microsoft.com/office/drawing/2014/main" id="{D27E1DAB-131D-B4D5-7873-924F09714814}"/>
              </a:ext>
            </a:extLst>
          </p:cNvPr>
          <p:cNvSpPr/>
          <p:nvPr/>
        </p:nvSpPr>
        <p:spPr>
          <a:xfrm rot="5400000">
            <a:off x="1447740" y="2515399"/>
            <a:ext cx="306000" cy="371400"/>
          </a:xfrm>
          <a:prstGeom prst="homePlat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587;p39">
            <a:extLst>
              <a:ext uri="{FF2B5EF4-FFF2-40B4-BE49-F238E27FC236}">
                <a16:creationId xmlns:a16="http://schemas.microsoft.com/office/drawing/2014/main" id="{9E87E66C-89DC-106D-F975-1D073B683427}"/>
              </a:ext>
            </a:extLst>
          </p:cNvPr>
          <p:cNvSpPr/>
          <p:nvPr/>
        </p:nvSpPr>
        <p:spPr>
          <a:xfrm rot="5400000">
            <a:off x="5371500" y="2498222"/>
            <a:ext cx="306000" cy="371400"/>
          </a:xfrm>
          <a:prstGeom prst="homePlat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587;p39">
            <a:extLst>
              <a:ext uri="{FF2B5EF4-FFF2-40B4-BE49-F238E27FC236}">
                <a16:creationId xmlns:a16="http://schemas.microsoft.com/office/drawing/2014/main" id="{E63D7758-0949-B8E4-F691-50B5390EEFAB}"/>
              </a:ext>
            </a:extLst>
          </p:cNvPr>
          <p:cNvSpPr/>
          <p:nvPr/>
        </p:nvSpPr>
        <p:spPr>
          <a:xfrm rot="5400000">
            <a:off x="7341210" y="2523018"/>
            <a:ext cx="306000" cy="371400"/>
          </a:xfrm>
          <a:prstGeom prst="homePlat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587;p39">
            <a:extLst>
              <a:ext uri="{FF2B5EF4-FFF2-40B4-BE49-F238E27FC236}">
                <a16:creationId xmlns:a16="http://schemas.microsoft.com/office/drawing/2014/main" id="{17C92ADA-D960-6784-686F-C25B138F333B}"/>
              </a:ext>
            </a:extLst>
          </p:cNvPr>
          <p:cNvSpPr/>
          <p:nvPr/>
        </p:nvSpPr>
        <p:spPr>
          <a:xfrm rot="5400000">
            <a:off x="3401790" y="2498222"/>
            <a:ext cx="306000" cy="371400"/>
          </a:xfrm>
          <a:prstGeom prst="homePlat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7" name="Google Shape;907;p28"/>
          <p:cNvGraphicFramePr/>
          <p:nvPr>
            <p:extLst>
              <p:ext uri="{D42A27DB-BD31-4B8C-83A1-F6EECF244321}">
                <p14:modId xmlns:p14="http://schemas.microsoft.com/office/powerpoint/2010/main" val="3929350606"/>
              </p:ext>
            </p:extLst>
          </p:nvPr>
        </p:nvGraphicFramePr>
        <p:xfrm>
          <a:off x="1051560" y="1225207"/>
          <a:ext cx="7162800" cy="2693085"/>
        </p:xfrm>
        <a:graphic>
          <a:graphicData uri="http://schemas.openxmlformats.org/drawingml/2006/table">
            <a:tbl>
              <a:tblPr>
                <a:noFill/>
                <a:tableStyleId>{08BE1DEA-9935-4367-A7D7-C577E0E2DDDC}</a:tableStyleId>
              </a:tblPr>
              <a:tblGrid>
                <a:gridCol w="640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4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2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1</a:t>
                      </a:r>
                      <a:endParaRPr sz="18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BEST</a:t>
                      </a:r>
                      <a:endParaRPr sz="18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alpha val="564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Bought &gt; 5 times AND spent &gt; $1550 this year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alpha val="1254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2</a:t>
                      </a:r>
                      <a:endParaRPr sz="18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LOYAL</a:t>
                      </a:r>
                      <a:endParaRPr sz="18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90CA">
                        <a:alpha val="5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Bought &gt; 5 times this year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8DC9">
                        <a:alpha val="2470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3</a:t>
                      </a:r>
                      <a:endParaRPr sz="18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BIG SPENDER</a:t>
                      </a:r>
                      <a:endParaRPr sz="18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Spent &gt; $1550 this year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alpha val="2470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4</a:t>
                      </a:r>
                      <a:endParaRPr sz="18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LOST</a:t>
                      </a:r>
                      <a:endParaRPr sz="18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65000"/>
                        <a:alpha val="5568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Spent &lt; $1550 AND bought &lt; 5 times this year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65000"/>
                        <a:alpha val="2470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08" name="Google Shape;908;p28"/>
          <p:cNvSpPr txBox="1">
            <a:spLocks noGrp="1"/>
          </p:cNvSpPr>
          <p:nvPr>
            <p:ph type="title"/>
          </p:nvPr>
        </p:nvSpPr>
        <p:spPr>
          <a:xfrm>
            <a:off x="457200" y="63245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 SEGMENT CRITERIA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3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RFM VARIABLES</a:t>
            </a:r>
            <a:endParaRPr dirty="0"/>
          </a:p>
        </p:txBody>
      </p:sp>
      <p:graphicFrame>
        <p:nvGraphicFramePr>
          <p:cNvPr id="1264" name="Google Shape;1264;p34"/>
          <p:cNvGraphicFramePr/>
          <p:nvPr>
            <p:extLst>
              <p:ext uri="{D42A27DB-BD31-4B8C-83A1-F6EECF244321}">
                <p14:modId xmlns:p14="http://schemas.microsoft.com/office/powerpoint/2010/main" val="365712948"/>
              </p:ext>
            </p:extLst>
          </p:nvPr>
        </p:nvGraphicFramePr>
        <p:xfrm>
          <a:off x="982980" y="1645921"/>
          <a:ext cx="7178040" cy="2387396"/>
        </p:xfrm>
        <a:graphic>
          <a:graphicData uri="http://schemas.openxmlformats.org/drawingml/2006/table">
            <a:tbl>
              <a:tblPr>
                <a:noFill/>
                <a:tableStyleId>{08BE1DEA-9935-4367-A7D7-C577E0E2DDDC}</a:tableStyleId>
              </a:tblPr>
              <a:tblGrid>
                <a:gridCol w="2392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2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2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503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RECENCY</a:t>
                      </a:r>
                      <a:endParaRPr sz="17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FREQUENCY</a:t>
                      </a:r>
                      <a:endParaRPr sz="17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MONETARY</a:t>
                      </a:r>
                      <a:endParaRPr sz="17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15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 of days from the last purchase till 2011-12-01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 of purchases during 2010-12-01 to 2011-12-01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Sum of purchases during 2010-12-01 to 2011-12-01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204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Per customer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Per customer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Per customer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"/>
          <p:cNvSpPr txBox="1">
            <a:spLocks noGrp="1"/>
          </p:cNvSpPr>
          <p:nvPr>
            <p:ph type="title"/>
          </p:nvPr>
        </p:nvSpPr>
        <p:spPr>
          <a:xfrm>
            <a:off x="251460" y="202646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SIZE OF EACH SEGMENT</a:t>
            </a:r>
            <a:endParaRPr dirty="0"/>
          </a:p>
        </p:txBody>
      </p:sp>
      <p:sp>
        <p:nvSpPr>
          <p:cNvPr id="335" name="Google Shape;335;p19"/>
          <p:cNvSpPr txBox="1"/>
          <p:nvPr/>
        </p:nvSpPr>
        <p:spPr>
          <a:xfrm>
            <a:off x="5920740" y="2504337"/>
            <a:ext cx="2887980" cy="7206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i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latin typeface="Roboto"/>
                <a:ea typeface="Roboto"/>
                <a:cs typeface="Roboto"/>
                <a:sym typeface="Roboto"/>
              </a:rPr>
              <a:t>- Lost customer segment is the biggest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71A072-C805-68C8-81A7-1BE5282FA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23" y="1047585"/>
            <a:ext cx="5333356" cy="3634146"/>
          </a:xfrm>
          <a:prstGeom prst="rect">
            <a:avLst/>
          </a:prstGeom>
        </p:spPr>
      </p:pic>
      <p:sp>
        <p:nvSpPr>
          <p:cNvPr id="12" name="Google Shape;309;p19">
            <a:extLst>
              <a:ext uri="{FF2B5EF4-FFF2-40B4-BE49-F238E27FC236}">
                <a16:creationId xmlns:a16="http://schemas.microsoft.com/office/drawing/2014/main" id="{192D98E4-3654-AC6A-B62B-8F5FEDF9EE67}"/>
              </a:ext>
            </a:extLst>
          </p:cNvPr>
          <p:cNvSpPr txBox="1">
            <a:spLocks/>
          </p:cNvSpPr>
          <p:nvPr/>
        </p:nvSpPr>
        <p:spPr>
          <a:xfrm>
            <a:off x="6515100" y="3485158"/>
            <a:ext cx="26289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/>
              <a:t>DOES IT CAUSE AN ISSUE?</a:t>
            </a:r>
          </a:p>
        </p:txBody>
      </p:sp>
    </p:spTree>
    <p:extLst>
      <p:ext uri="{BB962C8B-B14F-4D97-AF65-F5344CB8AC3E}">
        <p14:creationId xmlns:p14="http://schemas.microsoft.com/office/powerpoint/2010/main" val="308454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"/>
          <p:cNvSpPr txBox="1">
            <a:spLocks noGrp="1"/>
          </p:cNvSpPr>
          <p:nvPr>
            <p:ph type="title"/>
          </p:nvPr>
        </p:nvSpPr>
        <p:spPr>
          <a:xfrm>
            <a:off x="251460" y="202646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MONETARY VALUE OF EACH SEGMENT</a:t>
            </a:r>
            <a:endParaRPr dirty="0"/>
          </a:p>
        </p:txBody>
      </p:sp>
      <p:sp>
        <p:nvSpPr>
          <p:cNvPr id="335" name="Google Shape;335;p19"/>
          <p:cNvSpPr txBox="1"/>
          <p:nvPr/>
        </p:nvSpPr>
        <p:spPr>
          <a:xfrm>
            <a:off x="6134100" y="2211429"/>
            <a:ext cx="2887980" cy="7206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i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latin typeface="Roboto"/>
                <a:ea typeface="Roboto"/>
                <a:cs typeface="Roboto"/>
                <a:sym typeface="Roboto"/>
              </a:rPr>
              <a:t>- 18% of generated revenue is from lost customers segment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98FBE9-0E10-5D2B-F845-76142A5913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10"/>
          <a:stretch/>
        </p:blipFill>
        <p:spPr>
          <a:xfrm>
            <a:off x="292403" y="1524000"/>
            <a:ext cx="5434996" cy="313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35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"/>
          <p:cNvSpPr txBox="1">
            <a:spLocks noGrp="1"/>
          </p:cNvSpPr>
          <p:nvPr>
            <p:ph type="title"/>
          </p:nvPr>
        </p:nvSpPr>
        <p:spPr>
          <a:xfrm>
            <a:off x="251460" y="202646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PERFORMANCE PER SEGMENT</a:t>
            </a:r>
            <a:endParaRPr dirty="0"/>
          </a:p>
        </p:txBody>
      </p:sp>
      <p:sp>
        <p:nvSpPr>
          <p:cNvPr id="332" name="Google Shape;332;p19"/>
          <p:cNvSpPr txBox="1"/>
          <p:nvPr/>
        </p:nvSpPr>
        <p:spPr>
          <a:xfrm>
            <a:off x="6057900" y="574046"/>
            <a:ext cx="2887980" cy="10021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BEST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Roboto"/>
                <a:ea typeface="Roboto"/>
                <a:cs typeface="Roboto"/>
                <a:sym typeface="Roboto"/>
              </a:rPr>
              <a:t>Recency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avg.: 23 days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Roboto"/>
                <a:ea typeface="Roboto"/>
                <a:cs typeface="Roboto"/>
                <a:sym typeface="Roboto"/>
              </a:rPr>
              <a:t>Frequency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avg.: 15 times per  year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Roboto"/>
                <a:ea typeface="Roboto"/>
                <a:cs typeface="Roboto"/>
                <a:sym typeface="Roboto"/>
              </a:rPr>
              <a:t>Monetary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avg.: $7 000 per  year</a:t>
            </a:r>
          </a:p>
        </p:txBody>
      </p:sp>
      <p:sp>
        <p:nvSpPr>
          <p:cNvPr id="333" name="Google Shape;333;p19"/>
          <p:cNvSpPr txBox="1"/>
          <p:nvPr/>
        </p:nvSpPr>
        <p:spPr>
          <a:xfrm>
            <a:off x="6057900" y="1597853"/>
            <a:ext cx="2887980" cy="1002120"/>
          </a:xfrm>
          <a:prstGeom prst="rect">
            <a:avLst/>
          </a:prstGeom>
          <a:solidFill>
            <a:srgbClr val="D3B0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LOYAL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Roboto"/>
                <a:ea typeface="Roboto"/>
                <a:cs typeface="Roboto"/>
                <a:sym typeface="Roboto"/>
              </a:rPr>
              <a:t>Recency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avg.: 44 days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Roboto"/>
                <a:ea typeface="Roboto"/>
                <a:cs typeface="Roboto"/>
                <a:sym typeface="Roboto"/>
              </a:rPr>
              <a:t>Frequency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avg.: 7 times per  year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Roboto"/>
                <a:ea typeface="Roboto"/>
                <a:cs typeface="Roboto"/>
                <a:sym typeface="Roboto"/>
              </a:rPr>
              <a:t>Monetary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avg.: $1 000 per  year</a:t>
            </a:r>
          </a:p>
        </p:txBody>
      </p:sp>
      <p:sp>
        <p:nvSpPr>
          <p:cNvPr id="334" name="Google Shape;334;p19"/>
          <p:cNvSpPr txBox="1"/>
          <p:nvPr/>
        </p:nvSpPr>
        <p:spPr>
          <a:xfrm>
            <a:off x="6057900" y="2630980"/>
            <a:ext cx="2887980" cy="10021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BIG SPENDER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Roboto"/>
                <a:ea typeface="Roboto"/>
                <a:cs typeface="Roboto"/>
                <a:sym typeface="Roboto"/>
              </a:rPr>
              <a:t>Recency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avg.: 64 days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Roboto"/>
                <a:ea typeface="Roboto"/>
                <a:cs typeface="Roboto"/>
                <a:sym typeface="Roboto"/>
              </a:rPr>
              <a:t>Frequency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avg.: 4 times per  year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Roboto"/>
                <a:ea typeface="Roboto"/>
                <a:cs typeface="Roboto"/>
                <a:sym typeface="Roboto"/>
              </a:rPr>
              <a:t>Monetary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avg.: $2 500 per  year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19"/>
          <p:cNvSpPr txBox="1"/>
          <p:nvPr/>
        </p:nvSpPr>
        <p:spPr>
          <a:xfrm>
            <a:off x="6057900" y="3664107"/>
            <a:ext cx="2887980" cy="1002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LOST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Roboto"/>
                <a:ea typeface="Roboto"/>
                <a:cs typeface="Roboto"/>
                <a:sym typeface="Roboto"/>
              </a:rPr>
              <a:t>Recency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avg.: 100 days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Roboto"/>
                <a:ea typeface="Roboto"/>
                <a:cs typeface="Roboto"/>
                <a:sym typeface="Roboto"/>
              </a:rPr>
              <a:t>Frequency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avg.: 2 times per  year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Roboto"/>
                <a:ea typeface="Roboto"/>
                <a:cs typeface="Roboto"/>
                <a:sym typeface="Roboto"/>
              </a:rPr>
              <a:t>Monetary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avg.: $500 per  year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10283C-E049-D3E2-939B-2EB5E2CAD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5" y="574046"/>
            <a:ext cx="6016435" cy="42891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6175573-1847-185E-2FBE-5F52F388D631}"/>
              </a:ext>
            </a:extLst>
          </p:cNvPr>
          <p:cNvSpPr txBox="1"/>
          <p:nvPr/>
        </p:nvSpPr>
        <p:spPr>
          <a:xfrm>
            <a:off x="3169920" y="945446"/>
            <a:ext cx="2689860" cy="20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700" i="1" dirty="0"/>
              <a:t>*Bubble size corresponds to avg. monetary value per customer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3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MOST POPULAR PRODUCTS PER SEGMENT</a:t>
            </a:r>
            <a:endParaRPr dirty="0"/>
          </a:p>
        </p:txBody>
      </p:sp>
      <p:graphicFrame>
        <p:nvGraphicFramePr>
          <p:cNvPr id="1039" name="Google Shape;1039;p30"/>
          <p:cNvGraphicFramePr/>
          <p:nvPr>
            <p:extLst>
              <p:ext uri="{D42A27DB-BD31-4B8C-83A1-F6EECF244321}">
                <p14:modId xmlns:p14="http://schemas.microsoft.com/office/powerpoint/2010/main" val="107995315"/>
              </p:ext>
            </p:extLst>
          </p:nvPr>
        </p:nvGraphicFramePr>
        <p:xfrm>
          <a:off x="533400" y="1386405"/>
          <a:ext cx="8153400" cy="2985980"/>
        </p:xfrm>
        <a:graphic>
          <a:graphicData uri="http://schemas.openxmlformats.org/drawingml/2006/table">
            <a:tbl>
              <a:tblPr>
                <a:noFill/>
                <a:tableStyleId>{08BE1DEA-9935-4367-A7D7-C577E0E2DDDC}</a:tableStyleId>
              </a:tblPr>
              <a:tblGrid>
                <a:gridCol w="203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i="0" u="none" strike="noStrike" cap="none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BEST</a:t>
                      </a:r>
                      <a:endParaRPr sz="1700" b="1" i="0" u="none" strike="noStrike" cap="none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i="0" u="none" strike="noStrike" cap="none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LOYAL</a:t>
                      </a:r>
                      <a:endParaRPr sz="1700" b="1" i="0" u="none" strike="noStrike" cap="none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i="0" u="none" strike="noStrike" cap="none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BIG SPENDERS</a:t>
                      </a:r>
                      <a:endParaRPr sz="1700" b="1" i="0" u="none" strike="noStrike" cap="none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i="0" u="none" strike="noStrike" cap="none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LOST</a:t>
                      </a:r>
                      <a:endParaRPr sz="1700" b="1" i="0" u="none" strike="noStrike" cap="none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WHITE HANGING HEART T-LIGHT HOLDER</a:t>
                      </a:r>
                      <a:endParaRPr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WHITE HANGING HEART T-LIGHT HOLDER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REGENCY CAKESTAND 3 TIER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WHITE HANGING HEART T-LIGHT HOLDER</a:t>
                      </a:r>
                      <a:endParaRPr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JUMBO BAG RED RETROSPOT</a:t>
                      </a:r>
                      <a:endParaRPr b="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REGENCY CAKESTAND 3 TIER</a:t>
                      </a:r>
                      <a:endParaRPr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JUMBO BAG RED RETROSPOT</a:t>
                      </a:r>
                      <a:endParaRPr b="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REGENCY CAKESTAND 3 TIER</a:t>
                      </a:r>
                      <a:endParaRPr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REGENCY CAKESTAND 3 TIER</a:t>
                      </a:r>
                      <a:endParaRPr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HEART OF WICKER SMALL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WHITE HANGING HEART T-LIGHT HOLDER</a:t>
                      </a:r>
                      <a:endParaRPr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ASSORTED COLOUR BIRD ORNAMENT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 &amp; RECOMMENDATIONS</a:t>
            </a:r>
            <a:endParaRPr dirty="0"/>
          </a:p>
        </p:txBody>
      </p:sp>
      <p:graphicFrame>
        <p:nvGraphicFramePr>
          <p:cNvPr id="373" name="Google Shape;373;p20"/>
          <p:cNvGraphicFramePr/>
          <p:nvPr>
            <p:extLst>
              <p:ext uri="{D42A27DB-BD31-4B8C-83A1-F6EECF244321}">
                <p14:modId xmlns:p14="http://schemas.microsoft.com/office/powerpoint/2010/main" val="3064870920"/>
              </p:ext>
            </p:extLst>
          </p:nvPr>
        </p:nvGraphicFramePr>
        <p:xfrm>
          <a:off x="251460" y="411474"/>
          <a:ext cx="8686800" cy="4587030"/>
        </p:xfrm>
        <a:graphic>
          <a:graphicData uri="http://schemas.openxmlformats.org/drawingml/2006/table">
            <a:tbl>
              <a:tblPr>
                <a:noFill/>
                <a:tableStyleId>{08BE1DEA-9935-4367-A7D7-C577E0E2DDDC}</a:tableStyleId>
              </a:tblPr>
              <a:tblGrid>
                <a:gridCol w="795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3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588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59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sz="18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6C8E8">
                        <a:alpha val="501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31% of customers are active. They increase KPIs.</a:t>
                      </a:r>
                      <a:endParaRPr sz="14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Focus on converting lost customers to active.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59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B69B8">
                        <a:alpha val="501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Majority of clients (69%) fall under lost customer segment. 18% of revenue comes from this segment</a:t>
                      </a:r>
                      <a:endParaRPr sz="14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Analyse what makes customers churn out competitors/product quality or price/poor ads/etc.?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59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5C265">
                        <a:alpha val="501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Best customers outperform other segments significantly</a:t>
                      </a:r>
                      <a:endParaRPr sz="14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Improve customer experience for this segment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4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5D2C">
                        <a:alpha val="501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Loyal customers buy more frequently then Big Spenders</a:t>
                      </a:r>
                      <a:endParaRPr sz="14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Reliable income source. Keep them engaged, offer lower price products.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4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05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9C1E">
                        <a:alpha val="501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Big Spenders do not buy as frequently but spend more than twice as Loyal customers </a:t>
                      </a:r>
                      <a:endParaRPr sz="14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Offer higher value products. Increase engagement by new offers, product lines.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4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06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6C8E8">
                        <a:alpha val="501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Most successful products among all segments are </a:t>
                      </a:r>
                      <a:r>
                        <a:rPr lang="en-US" sz="1400" b="0" i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WHITE HANGING HEART T-LIGHT HOLDER  </a:t>
                      </a:r>
                      <a:r>
                        <a:rPr lang="en-US" sz="14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and </a:t>
                      </a:r>
                      <a:r>
                        <a:rPr lang="en-US" sz="1400" b="0" i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REGENCY CAKESTAND 3 TIER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Invest in these products more. Mention them in ad campaigns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ustomer Journey Maps &amp;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89C1E"/>
      </a:accent1>
      <a:accent2>
        <a:srgbClr val="E85D2C"/>
      </a:accent2>
      <a:accent3>
        <a:srgbClr val="122861"/>
      </a:accent3>
      <a:accent4>
        <a:srgbClr val="85C265"/>
      </a:accent4>
      <a:accent5>
        <a:srgbClr val="AB69B8"/>
      </a:accent5>
      <a:accent6>
        <a:srgbClr val="76C8E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476</Words>
  <Application>Microsoft Office PowerPoint</Application>
  <PresentationFormat>On-screen Show (16:9)</PresentationFormat>
  <Paragraphs>96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Fira Sans Extra Condensed SemiBold</vt:lpstr>
      <vt:lpstr>Roboto</vt:lpstr>
      <vt:lpstr>Fira Sans Extra Condensed</vt:lpstr>
      <vt:lpstr>Arial</vt:lpstr>
      <vt:lpstr>Customer Journey Maps &amp; Infographics by Slidesgo</vt:lpstr>
      <vt:lpstr>RFM CUSTOMER SEGMENTATION</vt:lpstr>
      <vt:lpstr>OVERVIEW</vt:lpstr>
      <vt:lpstr>CUSTOMER SEGMENT CRITERIA</vt:lpstr>
      <vt:lpstr>RFM VARIABLES</vt:lpstr>
      <vt:lpstr>SIZE OF EACH SEGMENT</vt:lpstr>
      <vt:lpstr>MONETARY VALUE OF EACH SEGMENT</vt:lpstr>
      <vt:lpstr>PERFORMANCE PER SEGMENT</vt:lpstr>
      <vt:lpstr>MOST POPULAR PRODUCTS PER SEGMENT</vt:lpstr>
      <vt:lpstr>SUMMARY &amp;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RFM CUSTOMER SEGMENTATION</dc:title>
  <cp:lastModifiedBy>Silvija Bendoraitytė</cp:lastModifiedBy>
  <cp:revision>3</cp:revision>
  <dcterms:modified xsi:type="dcterms:W3CDTF">2022-07-19T19:19:43Z</dcterms:modified>
</cp:coreProperties>
</file>