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0" r:id="rId3"/>
    <p:sldId id="291" r:id="rId4"/>
    <p:sldId id="261" r:id="rId5"/>
    <p:sldId id="294" r:id="rId6"/>
    <p:sldId id="295" r:id="rId7"/>
    <p:sldId id="270" r:id="rId8"/>
    <p:sldId id="265" r:id="rId9"/>
    <p:sldId id="292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7A764-361F-4D3B-9269-75B97CE29EB2}">
  <a:tblStyle styleId="{1007A764-361F-4D3B-9269-75B97CE29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6" y="5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1.%20Busines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1.%20Business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1.%20Business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1.%20Business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1.%20Business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customer session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Graphs!$B$13</c:f>
              <c:strCache>
                <c:ptCount val="1"/>
                <c:pt idx="0">
                  <c:v>Average of avg_session_duration_mins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24-44CE-9C43-A4A5CFA1F51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24-44CE-9C43-A4A5CFA1F51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A24-44CE-9C43-A4A5CFA1F51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A24-44CE-9C43-A4A5CFA1F51D}"/>
              </c:ext>
            </c:extLst>
          </c:dPt>
          <c:cat>
            <c:strRef>
              <c:f>Graphs!$A$14:$A$20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Graphs!$B$14:$B$20</c:f>
              <c:numCache>
                <c:formatCode>0</c:formatCode>
                <c:ptCount val="7"/>
                <c:pt idx="0">
                  <c:v>28.755384615384621</c:v>
                </c:pt>
                <c:pt idx="1">
                  <c:v>32.196153846153848</c:v>
                </c:pt>
                <c:pt idx="2">
                  <c:v>32.640769230769237</c:v>
                </c:pt>
                <c:pt idx="3">
                  <c:v>31.481538461538459</c:v>
                </c:pt>
                <c:pt idx="4">
                  <c:v>32.953846153846158</c:v>
                </c:pt>
                <c:pt idx="5">
                  <c:v>27.800769230769234</c:v>
                </c:pt>
                <c:pt idx="6">
                  <c:v>26.065000000000001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24-44CE-9C43-A4A5CFA1F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012368"/>
        <c:axId val="244012784"/>
      </c:barChart>
      <c:catAx>
        <c:axId val="24401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012784"/>
        <c:crosses val="autoZero"/>
        <c:auto val="1"/>
        <c:lblAlgn val="ctr"/>
        <c:lblOffset val="100"/>
        <c:noMultiLvlLbl val="0"/>
      </c:catAx>
      <c:valAx>
        <c:axId val="24401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149333639120352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01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Graphs!$E$13</c:f>
              <c:strCache>
                <c:ptCount val="1"/>
                <c:pt idx="0">
                  <c:v>Average of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0E-4267-8306-D9E1F0FB1CF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0E-4267-8306-D9E1F0FB1CF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0E-4267-8306-D9E1F0FB1CF6}"/>
              </c:ext>
            </c:extLst>
          </c:dPt>
          <c:cat>
            <c:strRef>
              <c:f>Graphs!$A$14:$A$20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Graphs!$E$14:$E$20</c:f>
              <c:numCache>
                <c:formatCode>0</c:formatCode>
                <c:ptCount val="7"/>
                <c:pt idx="0">
                  <c:v>1002.9166666666666</c:v>
                </c:pt>
                <c:pt idx="1">
                  <c:v>1433.8461538461538</c:v>
                </c:pt>
                <c:pt idx="2">
                  <c:v>1944.5833333333333</c:v>
                </c:pt>
                <c:pt idx="3">
                  <c:v>1421.6153846153845</c:v>
                </c:pt>
                <c:pt idx="4">
                  <c:v>1318.2307692307693</c:v>
                </c:pt>
                <c:pt idx="5">
                  <c:v>862.69230769230774</c:v>
                </c:pt>
                <c:pt idx="6">
                  <c:v>555.53846153846155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0E-4267-8306-D9E1F0FB1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012368"/>
        <c:axId val="244012784"/>
      </c:barChart>
      <c:catAx>
        <c:axId val="24401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012784"/>
        <c:crosses val="autoZero"/>
        <c:auto val="1"/>
        <c:lblAlgn val="ctr"/>
        <c:lblOffset val="100"/>
        <c:noMultiLvlLbl val="0"/>
      </c:catAx>
      <c:valAx>
        <c:axId val="24401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Revenue, $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152001994896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01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11. Business Analysis.xlsx]Duration per channel!PivotTable1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s</a:t>
            </a:r>
            <a:r>
              <a:rPr lang="en-US"/>
              <a:t>ession duration per 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'Duration per channel'!$C$3:$C$4</c:f>
              <c:strCache>
                <c:ptCount val="1"/>
                <c:pt idx="0">
                  <c:v>BlackFriday_V1</c:v>
                </c:pt>
              </c:strCache>
            </c:strRef>
          </c:tx>
          <c:spPr>
            <a:solidFill>
              <a:schemeClr val="tx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'Duration per channel'!$B$5:$B$12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'Duration per channel'!$C$5:$C$12</c:f>
              <c:numCache>
                <c:formatCode>0</c:formatCode>
                <c:ptCount val="7"/>
                <c:pt idx="1">
                  <c:v>0.5</c:v>
                </c:pt>
                <c:pt idx="4">
                  <c:v>0</c:v>
                </c:pt>
                <c:pt idx="5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A0-4F75-85FC-D038FA809F20}"/>
            </c:ext>
          </c:extLst>
        </c:ser>
        <c:ser>
          <c:idx val="1"/>
          <c:order val="1"/>
          <c:tx>
            <c:strRef>
              <c:f>'Duration per channel'!$D$3:$D$4</c:f>
              <c:strCache>
                <c:ptCount val="1"/>
                <c:pt idx="0">
                  <c:v>BlackFriday_V2</c:v>
                </c:pt>
              </c:strCache>
            </c:strRef>
          </c:tx>
          <c:spPr>
            <a:solidFill>
              <a:schemeClr val="tx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'Duration per channel'!$B$5:$B$12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'Duration per channel'!$D$5:$D$12</c:f>
              <c:numCache>
                <c:formatCode>0</c:formatCode>
                <c:ptCount val="7"/>
                <c:pt idx="0">
                  <c:v>0</c:v>
                </c:pt>
                <c:pt idx="1">
                  <c:v>7.5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A0-4F75-85FC-D038FA809F20}"/>
            </c:ext>
          </c:extLst>
        </c:ser>
        <c:ser>
          <c:idx val="2"/>
          <c:order val="2"/>
          <c:tx>
            <c:strRef>
              <c:f>'Duration per channel'!$E$3:$E$4</c:f>
              <c:strCache>
                <c:ptCount val="1"/>
                <c:pt idx="0">
                  <c:v>Holiday_V1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'Duration per channel'!$B$5:$B$12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'Duration per channel'!$E$5:$E$12</c:f>
              <c:numCache>
                <c:formatCode>0</c:formatCode>
                <c:ptCount val="7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A0-4F75-85FC-D038FA809F20}"/>
            </c:ext>
          </c:extLst>
        </c:ser>
        <c:ser>
          <c:idx val="3"/>
          <c:order val="3"/>
          <c:tx>
            <c:strRef>
              <c:f>'Duration per channel'!$F$3:$F$4</c:f>
              <c:strCache>
                <c:ptCount val="1"/>
                <c:pt idx="0">
                  <c:v>Holiday_V2</c:v>
                </c:pt>
              </c:strCache>
            </c:strRef>
          </c:tx>
          <c:spPr>
            <a:solidFill>
              <a:schemeClr val="tx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'Duration per channel'!$B$5:$B$12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'Duration per channel'!$F$5:$F$12</c:f>
              <c:numCache>
                <c:formatCode>0</c:formatCode>
                <c:ptCount val="7"/>
                <c:pt idx="0">
                  <c:v>0.43</c:v>
                </c:pt>
                <c:pt idx="1">
                  <c:v>0</c:v>
                </c:pt>
                <c:pt idx="3">
                  <c:v>32.67</c:v>
                </c:pt>
                <c:pt idx="4">
                  <c:v>25.44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A0-4F75-85FC-D038FA809F20}"/>
            </c:ext>
          </c:extLst>
        </c:ser>
        <c:ser>
          <c:idx val="4"/>
          <c:order val="4"/>
          <c:tx>
            <c:strRef>
              <c:f>'Duration per channel'!$G$3:$G$4</c:f>
              <c:strCache>
                <c:ptCount val="1"/>
                <c:pt idx="0">
                  <c:v>NewYear_V1</c:v>
                </c:pt>
              </c:strCache>
            </c:strRef>
          </c:tx>
          <c:spPr>
            <a:solidFill>
              <a:schemeClr val="tx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'Duration per channel'!$B$5:$B$12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'Duration per channel'!$G$5:$G$12</c:f>
              <c:numCache>
                <c:formatCode>0</c:formatCode>
                <c:ptCount val="7"/>
                <c:pt idx="2">
                  <c:v>1.58</c:v>
                </c:pt>
                <c:pt idx="3">
                  <c:v>15.76</c:v>
                </c:pt>
                <c:pt idx="4">
                  <c:v>3.92</c:v>
                </c:pt>
                <c:pt idx="5">
                  <c:v>0</c:v>
                </c:pt>
                <c:pt idx="6">
                  <c:v>13.25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A0-4F75-85FC-D038FA809F20}"/>
            </c:ext>
          </c:extLst>
        </c:ser>
        <c:ser>
          <c:idx val="5"/>
          <c:order val="5"/>
          <c:tx>
            <c:strRef>
              <c:f>'Duration per channel'!$H$3:$H$4</c:f>
              <c:strCache>
                <c:ptCount val="1"/>
                <c:pt idx="0">
                  <c:v>NewYear_V2</c:v>
                </c:pt>
              </c:strCache>
            </c:strRef>
          </c:tx>
          <c:spPr>
            <a:solidFill>
              <a:schemeClr val="tx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'Duration per channel'!$B$5:$B$12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'Duration per channel'!$H$5:$H$12</c:f>
              <c:numCache>
                <c:formatCode>0</c:formatCode>
                <c:ptCount val="7"/>
                <c:pt idx="2">
                  <c:v>0</c:v>
                </c:pt>
                <c:pt idx="3">
                  <c:v>44.4</c:v>
                </c:pt>
                <c:pt idx="4">
                  <c:v>73.75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A0-4F75-85FC-D038FA809F20}"/>
            </c:ext>
          </c:extLst>
        </c:ser>
        <c:ser>
          <c:idx val="6"/>
          <c:order val="6"/>
          <c:tx>
            <c:strRef>
              <c:f>'Duration per channel'!$I$3:$I$4</c:f>
              <c:strCache>
                <c:ptCount val="1"/>
                <c:pt idx="0">
                  <c:v>Data Share Promo NOV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'Duration per channel'!$B$5:$B$12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'Duration per channel'!$I$5:$I$12</c:f>
              <c:numCache>
                <c:formatCode>General</c:formatCode>
                <c:ptCount val="7"/>
                <c:pt idx="0">
                  <c:v>43.24</c:v>
                </c:pt>
                <c:pt idx="1">
                  <c:v>40.865000000000002</c:v>
                </c:pt>
                <c:pt idx="2">
                  <c:v>51.252499999999998</c:v>
                </c:pt>
                <c:pt idx="3">
                  <c:v>14.832500000000001</c:v>
                </c:pt>
                <c:pt idx="4">
                  <c:v>18.71</c:v>
                </c:pt>
                <c:pt idx="5">
                  <c:v>66.125</c:v>
                </c:pt>
                <c:pt idx="6">
                  <c:v>19.107999999999997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A0-4F75-85FC-D038FA809F20}"/>
            </c:ext>
          </c:extLst>
        </c:ser>
        <c:ser>
          <c:idx val="7"/>
          <c:order val="7"/>
          <c:tx>
            <c:strRef>
              <c:f>'Duration per channel'!$J$3:$J$4</c:f>
              <c:strCache>
                <c:ptCount val="1"/>
                <c:pt idx="0">
                  <c:v>Data Share Promo DEC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'Duration per channel'!$B$5:$B$12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'Duration per channel'!$J$5:$J$12</c:f>
              <c:numCache>
                <c:formatCode>General</c:formatCode>
                <c:ptCount val="7"/>
                <c:pt idx="0">
                  <c:v>18.202499999999997</c:v>
                </c:pt>
                <c:pt idx="1">
                  <c:v>19.350000000000001</c:v>
                </c:pt>
                <c:pt idx="2">
                  <c:v>32.905999999999999</c:v>
                </c:pt>
                <c:pt idx="3">
                  <c:v>1.0740000000000001</c:v>
                </c:pt>
                <c:pt idx="4">
                  <c:v>3.9699999999999998</c:v>
                </c:pt>
                <c:pt idx="5">
                  <c:v>10.805</c:v>
                </c:pt>
                <c:pt idx="6">
                  <c:v>1.9175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5A0-4F75-85FC-D038FA809F20}"/>
            </c:ext>
          </c:extLst>
        </c:ser>
        <c:ser>
          <c:idx val="8"/>
          <c:order val="8"/>
          <c:tx>
            <c:strRef>
              <c:f>'Duration per channel'!$K$3:$K$4</c:f>
              <c:strCache>
                <c:ptCount val="1"/>
                <c:pt idx="0">
                  <c:v>Data Share Promo JAN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'Duration per channel'!$B$5:$B$12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'Duration per channel'!$K$5:$K$12</c:f>
              <c:numCache>
                <c:formatCode>General</c:formatCode>
                <c:ptCount val="7"/>
                <c:pt idx="0">
                  <c:v>38.502499999999998</c:v>
                </c:pt>
                <c:pt idx="1">
                  <c:v>12.120000000000001</c:v>
                </c:pt>
                <c:pt idx="2">
                  <c:v>27.877500000000001</c:v>
                </c:pt>
                <c:pt idx="3">
                  <c:v>15.79</c:v>
                </c:pt>
                <c:pt idx="4">
                  <c:v>49.231999999999999</c:v>
                </c:pt>
                <c:pt idx="5">
                  <c:v>26.038</c:v>
                </c:pt>
                <c:pt idx="6">
                  <c:v>20.146000000000001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A0-4F75-85FC-D038FA809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605664"/>
        <c:axId val="414602752"/>
      </c:barChart>
      <c:catAx>
        <c:axId val="41460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602752"/>
        <c:crosses val="autoZero"/>
        <c:auto val="1"/>
        <c:lblAlgn val="ctr"/>
        <c:lblOffset val="100"/>
        <c:noMultiLvlLbl val="0"/>
      </c:catAx>
      <c:valAx>
        <c:axId val="41460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layout>
            <c:manualLayout>
              <c:xMode val="edge"/>
              <c:yMode val="edge"/>
              <c:x val="1.2358757062146893E-2"/>
              <c:y val="0.1355254223975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60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11. Business Analysis.xlsx]Duration per channel!PivotTable3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users attracted per campaign</a:t>
            </a:r>
          </a:p>
        </c:rich>
      </c:tx>
      <c:layout>
        <c:manualLayout>
          <c:xMode val="edge"/>
          <c:yMode val="edge"/>
          <c:x val="0.34344268762251373"/>
          <c:y val="5.8738445950655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'Duration per channel'!$C$43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40-48EE-A0C7-1569A6173D6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40-48EE-A0C7-1569A6173D6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440-48EE-A0C7-1569A6173D6F}"/>
              </c:ext>
            </c:extLst>
          </c:dPt>
          <c:cat>
            <c:strRef>
              <c:f>'Duration per channel'!$B$44:$B$53</c:f>
              <c:strCache>
                <c:ptCount val="9"/>
                <c:pt idx="0">
                  <c:v>BlackFriday_V1</c:v>
                </c:pt>
                <c:pt idx="1">
                  <c:v>BlackFriday_V2</c:v>
                </c:pt>
                <c:pt idx="2">
                  <c:v>Data Share Promo DEC</c:v>
                </c:pt>
                <c:pt idx="3">
                  <c:v>Data Share Promo JAN</c:v>
                </c:pt>
                <c:pt idx="4">
                  <c:v>Data Share Promo NOV</c:v>
                </c:pt>
                <c:pt idx="5">
                  <c:v>Holiday_V1</c:v>
                </c:pt>
                <c:pt idx="6">
                  <c:v>Holiday_V2</c:v>
                </c:pt>
                <c:pt idx="7">
                  <c:v>NewYear_V1</c:v>
                </c:pt>
                <c:pt idx="8">
                  <c:v>NewYear_V2</c:v>
                </c:pt>
              </c:strCache>
            </c:strRef>
          </c:cat>
          <c:val>
            <c:numRef>
              <c:f>'Duration per channel'!$C$44:$C$53</c:f>
              <c:numCache>
                <c:formatCode>General</c:formatCode>
                <c:ptCount val="9"/>
                <c:pt idx="0">
                  <c:v>9</c:v>
                </c:pt>
                <c:pt idx="1">
                  <c:v>25</c:v>
                </c:pt>
                <c:pt idx="2">
                  <c:v>255</c:v>
                </c:pt>
                <c:pt idx="3">
                  <c:v>690</c:v>
                </c:pt>
                <c:pt idx="4">
                  <c:v>347</c:v>
                </c:pt>
                <c:pt idx="5">
                  <c:v>19</c:v>
                </c:pt>
                <c:pt idx="6">
                  <c:v>35</c:v>
                </c:pt>
                <c:pt idx="7">
                  <c:v>64</c:v>
                </c:pt>
                <c:pt idx="8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0-48EE-A0C7-1569A6173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5087328"/>
        <c:axId val="615076512"/>
      </c:barChart>
      <c:catAx>
        <c:axId val="615087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076512"/>
        <c:crosses val="autoZero"/>
        <c:auto val="1"/>
        <c:lblAlgn val="ctr"/>
        <c:lblOffset val="100"/>
        <c:noMultiLvlLbl val="0"/>
      </c:catAx>
      <c:valAx>
        <c:axId val="61507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Users</a:t>
                </a:r>
              </a:p>
            </c:rich>
          </c:tx>
          <c:layout>
            <c:manualLayout>
              <c:xMode val="edge"/>
              <c:yMode val="edge"/>
              <c:x val="0.92929395013944016"/>
              <c:y val="0.93054726745547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08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11. Business Analysis.xlsx]Duration per channel!PivotTable4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users attracted per each version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'Duration per channel'!$C$77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59-449D-B858-5C7BA9634F56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859-449D-B858-5C7BA9634F5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59-449D-B858-5C7BA9634F5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859-449D-B858-5C7BA9634F5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59-449D-B858-5C7BA9634F56}"/>
              </c:ext>
            </c:extLst>
          </c:dPt>
          <c:cat>
            <c:strRef>
              <c:f>'Duration per channel'!$B$78:$B$84</c:f>
              <c:strCache>
                <c:ptCount val="6"/>
                <c:pt idx="0">
                  <c:v>BlackFriday_V1</c:v>
                </c:pt>
                <c:pt idx="1">
                  <c:v>BlackFriday_V2</c:v>
                </c:pt>
                <c:pt idx="2">
                  <c:v>Holiday_V1</c:v>
                </c:pt>
                <c:pt idx="3">
                  <c:v>Holiday_V2</c:v>
                </c:pt>
                <c:pt idx="4">
                  <c:v>NewYear_V1</c:v>
                </c:pt>
                <c:pt idx="5">
                  <c:v>NewYear_V2</c:v>
                </c:pt>
              </c:strCache>
            </c:strRef>
          </c:cat>
          <c:val>
            <c:numRef>
              <c:f>'Duration per channel'!$C$78:$C$84</c:f>
              <c:numCache>
                <c:formatCode>General</c:formatCode>
                <c:ptCount val="6"/>
                <c:pt idx="0">
                  <c:v>9</c:v>
                </c:pt>
                <c:pt idx="1">
                  <c:v>25</c:v>
                </c:pt>
                <c:pt idx="2">
                  <c:v>19</c:v>
                </c:pt>
                <c:pt idx="3">
                  <c:v>35</c:v>
                </c:pt>
                <c:pt idx="4">
                  <c:v>64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9-449D-B858-5C7BA9634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5135584"/>
        <c:axId val="615139744"/>
      </c:barChart>
      <c:catAx>
        <c:axId val="61513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139744"/>
        <c:crosses val="autoZero"/>
        <c:auto val="1"/>
        <c:lblAlgn val="ctr"/>
        <c:lblOffset val="100"/>
        <c:noMultiLvlLbl val="0"/>
      </c:catAx>
      <c:valAx>
        <c:axId val="615139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Users</a:t>
                </a:r>
              </a:p>
            </c:rich>
          </c:tx>
          <c:layout>
            <c:manualLayout>
              <c:xMode val="edge"/>
              <c:yMode val="edge"/>
              <c:x val="0.91976855732403162"/>
              <c:y val="0.927591752822094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13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4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15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07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266b9b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266b9b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266b9b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266b9b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94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1268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Analysis	 </a:t>
            </a:r>
            <a:r>
              <a:rPr lang="en" sz="1800" i="1" dirty="0"/>
              <a:t>Marketing Campaigns</a:t>
            </a:r>
            <a:endParaRPr i="1"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715825" y="2313640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/>
              <a:t>2020.11 – 2021.01 </a:t>
            </a:r>
            <a:endParaRPr sz="1400" i="1"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51" name="Google Shape;51;p16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6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/>
          <p:nvPr/>
        </p:nvSpPr>
        <p:spPr>
          <a:xfrm>
            <a:off x="457200" y="1693545"/>
            <a:ext cx="1676400" cy="23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session duration: Weekdays</a:t>
            </a:r>
            <a:endParaRPr dirty="0"/>
          </a:p>
        </p:txBody>
      </p:sp>
      <p:grpSp>
        <p:nvGrpSpPr>
          <p:cNvPr id="293" name="Google Shape;293;p20"/>
          <p:cNvGrpSpPr/>
          <p:nvPr/>
        </p:nvGrpSpPr>
        <p:grpSpPr>
          <a:xfrm>
            <a:off x="457200" y="1806351"/>
            <a:ext cx="1708106" cy="1599788"/>
            <a:chOff x="322696" y="1280958"/>
            <a:chExt cx="2073699" cy="1502028"/>
          </a:xfrm>
        </p:grpSpPr>
        <p:sp>
          <p:nvSpPr>
            <p:cNvPr id="294" name="Google Shape;294;p20"/>
            <p:cNvSpPr txBox="1"/>
            <p:nvPr/>
          </p:nvSpPr>
          <p:spPr>
            <a:xfrm>
              <a:off x="322696" y="1280958"/>
              <a:ext cx="2073699" cy="5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Decred weekend duration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441949" y="2076186"/>
              <a:ext cx="17967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Customers are tend to spend less time on the website during weekends.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21516B-E6BB-B5D7-5312-1D02081F6A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099287"/>
              </p:ext>
            </p:extLst>
          </p:nvPr>
        </p:nvGraphicFramePr>
        <p:xfrm>
          <a:off x="2276081" y="1412035"/>
          <a:ext cx="6397541" cy="2748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/>
          <p:nvPr/>
        </p:nvSpPr>
        <p:spPr>
          <a:xfrm>
            <a:off x="457200" y="1693545"/>
            <a:ext cx="1676400" cy="23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Revenue: Weekdays</a:t>
            </a:r>
            <a:endParaRPr dirty="0"/>
          </a:p>
        </p:txBody>
      </p:sp>
      <p:grpSp>
        <p:nvGrpSpPr>
          <p:cNvPr id="293" name="Google Shape;293;p20"/>
          <p:cNvGrpSpPr/>
          <p:nvPr/>
        </p:nvGrpSpPr>
        <p:grpSpPr>
          <a:xfrm>
            <a:off x="555429" y="1877402"/>
            <a:ext cx="1479942" cy="1549419"/>
            <a:chOff x="441949" y="1347666"/>
            <a:chExt cx="1796700" cy="1454736"/>
          </a:xfrm>
        </p:grpSpPr>
        <p:sp>
          <p:nvSpPr>
            <p:cNvPr id="294" name="Google Shape;294;p20"/>
            <p:cNvSpPr txBox="1"/>
            <p:nvPr/>
          </p:nvSpPr>
          <p:spPr>
            <a:xfrm>
              <a:off x="441949" y="1347666"/>
              <a:ext cx="1796700" cy="5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Lower revenue - weekends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441949" y="2095602"/>
              <a:ext cx="17967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Due to lower number of orders on weekend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73D52D-126B-40D8-894A-796D26AEA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913910"/>
              </p:ext>
            </p:extLst>
          </p:nvPr>
        </p:nvGraphicFramePr>
        <p:xfrm>
          <a:off x="2133600" y="1513784"/>
          <a:ext cx="6795247" cy="269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489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title"/>
          </p:nvPr>
        </p:nvSpPr>
        <p:spPr>
          <a:xfrm>
            <a:off x="457200" y="40385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duration: Data Share Promo</a:t>
            </a:r>
            <a:endParaRPr dirty="0"/>
          </a:p>
        </p:txBody>
      </p:sp>
      <p:grpSp>
        <p:nvGrpSpPr>
          <p:cNvPr id="316" name="Google Shape;316;p21"/>
          <p:cNvGrpSpPr/>
          <p:nvPr/>
        </p:nvGrpSpPr>
        <p:grpSpPr>
          <a:xfrm>
            <a:off x="453109" y="3350379"/>
            <a:ext cx="2465351" cy="1069221"/>
            <a:chOff x="457188" y="3804425"/>
            <a:chExt cx="2465351" cy="815183"/>
          </a:xfrm>
        </p:grpSpPr>
        <p:sp>
          <p:nvSpPr>
            <p:cNvPr id="317" name="Google Shape;317;p21"/>
            <p:cNvSpPr txBox="1"/>
            <p:nvPr/>
          </p:nvSpPr>
          <p:spPr>
            <a:xfrm>
              <a:off x="457196" y="3804425"/>
              <a:ext cx="2465343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SHARE PROMO NOV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21"/>
            <p:cNvSpPr txBox="1"/>
            <p:nvPr/>
          </p:nvSpPr>
          <p:spPr>
            <a:xfrm>
              <a:off x="457188" y="4216108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Most successful version</a:t>
              </a: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this campaign in terms of session duration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453108" y="1122408"/>
            <a:ext cx="2061001" cy="1323612"/>
            <a:chOff x="457187" y="1170850"/>
            <a:chExt cx="2061001" cy="951115"/>
          </a:xfrm>
        </p:grpSpPr>
        <p:sp>
          <p:nvSpPr>
            <p:cNvPr id="323" name="Google Shape;323;p21"/>
            <p:cNvSpPr txBox="1"/>
            <p:nvPr/>
          </p:nvSpPr>
          <p:spPr>
            <a:xfrm>
              <a:off x="457187" y="1170850"/>
              <a:ext cx="2060999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LONGEST DURATION</a:t>
              </a:r>
              <a:endParaRPr sz="18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457188" y="1613754"/>
              <a:ext cx="2061000" cy="508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Overall</a:t>
              </a:r>
              <a:r>
                <a:rPr lang="en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Data Share Promo </a:t>
              </a: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attracted customers spend </a:t>
              </a:r>
              <a:r>
                <a:rPr lang="en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most time </a:t>
              </a: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on the website compared to other campaigns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FC5989-46DC-4DF1-2199-7330D474A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994431"/>
              </p:ext>
            </p:extLst>
          </p:nvPr>
        </p:nvGraphicFramePr>
        <p:xfrm>
          <a:off x="2720340" y="767634"/>
          <a:ext cx="6233160" cy="437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attracted per campaign</a:t>
            </a:r>
            <a:endParaRPr dirty="0"/>
          </a:p>
        </p:txBody>
      </p:sp>
      <p:grpSp>
        <p:nvGrpSpPr>
          <p:cNvPr id="328" name="Google Shape;328;p21"/>
          <p:cNvGrpSpPr/>
          <p:nvPr/>
        </p:nvGrpSpPr>
        <p:grpSpPr>
          <a:xfrm>
            <a:off x="6619617" y="2309099"/>
            <a:ext cx="2396757" cy="1096530"/>
            <a:chOff x="6290040" y="3804427"/>
            <a:chExt cx="2396757" cy="680677"/>
          </a:xfrm>
        </p:grpSpPr>
        <p:sp>
          <p:nvSpPr>
            <p:cNvPr id="329" name="Google Shape;329;p21"/>
            <p:cNvSpPr txBox="1"/>
            <p:nvPr/>
          </p:nvSpPr>
          <p:spPr>
            <a:xfrm>
              <a:off x="6290040" y="3804427"/>
              <a:ext cx="2396757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SHARE PROMO NOV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6625788" y="408160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 algn="r"/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Retained customers in the website for the longest duration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6955365" y="1147520"/>
            <a:ext cx="2061018" cy="1008940"/>
            <a:chOff x="6625779" y="1170850"/>
            <a:chExt cx="2061018" cy="1049292"/>
          </a:xfrm>
        </p:grpSpPr>
        <p:sp>
          <p:nvSpPr>
            <p:cNvPr id="335" name="Google Shape;335;p21"/>
            <p:cNvSpPr txBox="1"/>
            <p:nvPr/>
          </p:nvSpPr>
          <p:spPr>
            <a:xfrm>
              <a:off x="6625779" y="1170850"/>
              <a:ext cx="2061018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SHARE PROMO</a:t>
              </a:r>
              <a:endParaRPr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6" name="Google Shape;336;p21"/>
            <p:cNvSpPr txBox="1"/>
            <p:nvPr/>
          </p:nvSpPr>
          <p:spPr>
            <a:xfrm>
              <a:off x="6625788" y="1452814"/>
              <a:ext cx="2061000" cy="76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Attracts most new customers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Google Shape;322;p21">
            <a:extLst>
              <a:ext uri="{FF2B5EF4-FFF2-40B4-BE49-F238E27FC236}">
                <a16:creationId xmlns:a16="http://schemas.microsoft.com/office/drawing/2014/main" id="{3B63F8BE-6F03-07BD-D2E9-F7FC004B54E7}"/>
              </a:ext>
            </a:extLst>
          </p:cNvPr>
          <p:cNvGrpSpPr/>
          <p:nvPr/>
        </p:nvGrpSpPr>
        <p:grpSpPr>
          <a:xfrm>
            <a:off x="6619608" y="3897208"/>
            <a:ext cx="2396757" cy="769336"/>
            <a:chOff x="121431" y="1170850"/>
            <a:chExt cx="2396757" cy="918155"/>
          </a:xfrm>
        </p:grpSpPr>
        <p:sp>
          <p:nvSpPr>
            <p:cNvPr id="5" name="Google Shape;323;p21">
              <a:extLst>
                <a:ext uri="{FF2B5EF4-FFF2-40B4-BE49-F238E27FC236}">
                  <a16:creationId xmlns:a16="http://schemas.microsoft.com/office/drawing/2014/main" id="{DEB93591-BDDA-5712-39AF-06DC018B1CC2}"/>
                </a:ext>
              </a:extLst>
            </p:cNvPr>
            <p:cNvSpPr txBox="1"/>
            <p:nvPr/>
          </p:nvSpPr>
          <p:spPr>
            <a:xfrm>
              <a:off x="121431" y="1170850"/>
              <a:ext cx="239675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SHARE PROMO JAN</a:t>
              </a:r>
              <a:endParaRPr sz="18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324;p21">
              <a:extLst>
                <a:ext uri="{FF2B5EF4-FFF2-40B4-BE49-F238E27FC236}">
                  <a16:creationId xmlns:a16="http://schemas.microsoft.com/office/drawing/2014/main" id="{F837AE34-E00A-235B-75A6-EDF4A8DD2171}"/>
                </a:ext>
              </a:extLst>
            </p:cNvPr>
            <p:cNvSpPr txBox="1"/>
            <p:nvPr/>
          </p:nvSpPr>
          <p:spPr>
            <a:xfrm>
              <a:off x="121431" y="1613754"/>
              <a:ext cx="2396757" cy="475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Most customers attracted but low session duration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DE15E9-C6A6-2045-CAE6-1EE0A0934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36637"/>
              </p:ext>
            </p:extLst>
          </p:nvPr>
        </p:nvGraphicFramePr>
        <p:xfrm>
          <a:off x="127617" y="883920"/>
          <a:ext cx="6661803" cy="4061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852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Versions of Campaigns by user attraction</a:t>
            </a:r>
            <a:endParaRPr dirty="0"/>
          </a:p>
        </p:txBody>
      </p:sp>
      <p:grpSp>
        <p:nvGrpSpPr>
          <p:cNvPr id="328" name="Google Shape;328;p21"/>
          <p:cNvGrpSpPr/>
          <p:nvPr/>
        </p:nvGrpSpPr>
        <p:grpSpPr>
          <a:xfrm>
            <a:off x="6215979" y="2392347"/>
            <a:ext cx="2470812" cy="738901"/>
            <a:chOff x="6215985" y="3804427"/>
            <a:chExt cx="2470812" cy="680677"/>
          </a:xfrm>
        </p:grpSpPr>
        <p:sp>
          <p:nvSpPr>
            <p:cNvPr id="329" name="Google Shape;329;p21"/>
            <p:cNvSpPr txBox="1"/>
            <p:nvPr/>
          </p:nvSpPr>
          <p:spPr>
            <a:xfrm>
              <a:off x="6290040" y="3804427"/>
              <a:ext cx="2396757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Holiday_V2</a:t>
              </a:r>
              <a:endParaRPr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6215985" y="4081604"/>
              <a:ext cx="2470803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 algn="r"/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Should be prioritized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6215997" y="1230768"/>
            <a:ext cx="2470803" cy="745400"/>
            <a:chOff x="6625779" y="1170850"/>
            <a:chExt cx="2061018" cy="1049292"/>
          </a:xfrm>
        </p:grpSpPr>
        <p:sp>
          <p:nvSpPr>
            <p:cNvPr id="335" name="Google Shape;335;p21"/>
            <p:cNvSpPr txBox="1"/>
            <p:nvPr/>
          </p:nvSpPr>
          <p:spPr>
            <a:xfrm>
              <a:off x="6625779" y="1170850"/>
              <a:ext cx="2061018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NewYear_V1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6" name="Google Shape;336;p21"/>
            <p:cNvSpPr txBox="1"/>
            <p:nvPr/>
          </p:nvSpPr>
          <p:spPr>
            <a:xfrm>
              <a:off x="6625788" y="1452814"/>
              <a:ext cx="2061000" cy="76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Should be prioritized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Google Shape;322;p21">
            <a:extLst>
              <a:ext uri="{FF2B5EF4-FFF2-40B4-BE49-F238E27FC236}">
                <a16:creationId xmlns:a16="http://schemas.microsoft.com/office/drawing/2014/main" id="{3B63F8BE-6F03-07BD-D2E9-F7FC004B54E7}"/>
              </a:ext>
            </a:extLst>
          </p:cNvPr>
          <p:cNvGrpSpPr/>
          <p:nvPr/>
        </p:nvGrpSpPr>
        <p:grpSpPr>
          <a:xfrm>
            <a:off x="6290025" y="3980456"/>
            <a:ext cx="2396757" cy="659552"/>
            <a:chOff x="121431" y="1170850"/>
            <a:chExt cx="2396757" cy="918155"/>
          </a:xfrm>
        </p:grpSpPr>
        <p:sp>
          <p:nvSpPr>
            <p:cNvPr id="5" name="Google Shape;323;p21">
              <a:extLst>
                <a:ext uri="{FF2B5EF4-FFF2-40B4-BE49-F238E27FC236}">
                  <a16:creationId xmlns:a16="http://schemas.microsoft.com/office/drawing/2014/main" id="{DEB93591-BDDA-5712-39AF-06DC018B1CC2}"/>
                </a:ext>
              </a:extLst>
            </p:cNvPr>
            <p:cNvSpPr txBox="1"/>
            <p:nvPr/>
          </p:nvSpPr>
          <p:spPr>
            <a:xfrm>
              <a:off x="121431" y="1170850"/>
              <a:ext cx="239675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BlackFriday_V2</a:t>
              </a:r>
              <a:endParaRPr sz="18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324;p21">
              <a:extLst>
                <a:ext uri="{FF2B5EF4-FFF2-40B4-BE49-F238E27FC236}">
                  <a16:creationId xmlns:a16="http://schemas.microsoft.com/office/drawing/2014/main" id="{F837AE34-E00A-235B-75A6-EDF4A8DD2171}"/>
                </a:ext>
              </a:extLst>
            </p:cNvPr>
            <p:cNvSpPr txBox="1"/>
            <p:nvPr/>
          </p:nvSpPr>
          <p:spPr>
            <a:xfrm>
              <a:off x="121431" y="1613754"/>
              <a:ext cx="2396757" cy="475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Should be prioritized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20421A6-8B53-D3EE-AF8B-8DD660897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743846"/>
              </p:ext>
            </p:extLst>
          </p:nvPr>
        </p:nvGraphicFramePr>
        <p:xfrm>
          <a:off x="174172" y="898072"/>
          <a:ext cx="6738256" cy="424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104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per visitor</a:t>
            </a:r>
            <a:endParaRPr dirty="0"/>
          </a:p>
        </p:txBody>
      </p:sp>
      <p:grpSp>
        <p:nvGrpSpPr>
          <p:cNvPr id="6" name="Google Shape;316;p21">
            <a:extLst>
              <a:ext uri="{FF2B5EF4-FFF2-40B4-BE49-F238E27FC236}">
                <a16:creationId xmlns:a16="http://schemas.microsoft.com/office/drawing/2014/main" id="{D575D2C6-ABF6-6A97-E636-E81EFDD683B6}"/>
              </a:ext>
            </a:extLst>
          </p:cNvPr>
          <p:cNvGrpSpPr/>
          <p:nvPr/>
        </p:nvGrpSpPr>
        <p:grpSpPr>
          <a:xfrm>
            <a:off x="552169" y="1117719"/>
            <a:ext cx="2549171" cy="981591"/>
            <a:chOff x="457188" y="3804425"/>
            <a:chExt cx="2465351" cy="815183"/>
          </a:xfrm>
        </p:grpSpPr>
        <p:sp>
          <p:nvSpPr>
            <p:cNvPr id="12" name="Google Shape;317;p21">
              <a:extLst>
                <a:ext uri="{FF2B5EF4-FFF2-40B4-BE49-F238E27FC236}">
                  <a16:creationId xmlns:a16="http://schemas.microsoft.com/office/drawing/2014/main" id="{050D84BE-48F9-C0D8-1AD7-83ECA543F8ED}"/>
                </a:ext>
              </a:extLst>
            </p:cNvPr>
            <p:cNvSpPr txBox="1"/>
            <p:nvPr/>
          </p:nvSpPr>
          <p:spPr>
            <a:xfrm>
              <a:off x="457196" y="3804425"/>
              <a:ext cx="2465343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New Year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18;p21">
              <a:extLst>
                <a:ext uri="{FF2B5EF4-FFF2-40B4-BE49-F238E27FC236}">
                  <a16:creationId xmlns:a16="http://schemas.microsoft.com/office/drawing/2014/main" id="{AE539258-905C-835B-3EE2-A05E2BC1E70E}"/>
                </a:ext>
              </a:extLst>
            </p:cNvPr>
            <p:cNvSpPr txBox="1"/>
            <p:nvPr/>
          </p:nvSpPr>
          <p:spPr>
            <a:xfrm>
              <a:off x="457188" y="4216108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Was most effective in terms of price per attracted customer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3362775-CB58-8C9E-2288-59E694A0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20" y="1757052"/>
            <a:ext cx="5329680" cy="2145073"/>
          </a:xfrm>
          <a:prstGeom prst="rect">
            <a:avLst/>
          </a:prstGeom>
        </p:spPr>
      </p:pic>
      <p:grpSp>
        <p:nvGrpSpPr>
          <p:cNvPr id="24" name="Google Shape;334;p21">
            <a:extLst>
              <a:ext uri="{FF2B5EF4-FFF2-40B4-BE49-F238E27FC236}">
                <a16:creationId xmlns:a16="http://schemas.microsoft.com/office/drawing/2014/main" id="{CAB8D4A8-AF71-0323-C864-24EB3AFF5B35}"/>
              </a:ext>
            </a:extLst>
          </p:cNvPr>
          <p:cNvGrpSpPr/>
          <p:nvPr/>
        </p:nvGrpSpPr>
        <p:grpSpPr>
          <a:xfrm>
            <a:off x="552169" y="2374956"/>
            <a:ext cx="2061018" cy="1008940"/>
            <a:chOff x="6625779" y="1170850"/>
            <a:chExt cx="2061018" cy="1049292"/>
          </a:xfrm>
        </p:grpSpPr>
        <p:sp>
          <p:nvSpPr>
            <p:cNvPr id="25" name="Google Shape;335;p21">
              <a:extLst>
                <a:ext uri="{FF2B5EF4-FFF2-40B4-BE49-F238E27FC236}">
                  <a16:creationId xmlns:a16="http://schemas.microsoft.com/office/drawing/2014/main" id="{5142884D-DE45-0245-DD34-4DCAC1A76AC9}"/>
                </a:ext>
              </a:extLst>
            </p:cNvPr>
            <p:cNvSpPr txBox="1"/>
            <p:nvPr/>
          </p:nvSpPr>
          <p:spPr>
            <a:xfrm>
              <a:off x="6625779" y="1170850"/>
              <a:ext cx="2061018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Black Friday</a:t>
              </a:r>
              <a:endParaRPr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" name="Google Shape;336;p21">
              <a:extLst>
                <a:ext uri="{FF2B5EF4-FFF2-40B4-BE49-F238E27FC236}">
                  <a16:creationId xmlns:a16="http://schemas.microsoft.com/office/drawing/2014/main" id="{EB901064-A2AF-DD26-4FE0-65FC1D296C70}"/>
                </a:ext>
              </a:extLst>
            </p:cNvPr>
            <p:cNvSpPr txBox="1"/>
            <p:nvPr/>
          </p:nvSpPr>
          <p:spPr>
            <a:xfrm>
              <a:off x="6625788" y="1452814"/>
              <a:ext cx="2061000" cy="76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Is comparatively expensive and does not attract as many users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" name="Google Shape;322;p21">
            <a:extLst>
              <a:ext uri="{FF2B5EF4-FFF2-40B4-BE49-F238E27FC236}">
                <a16:creationId xmlns:a16="http://schemas.microsoft.com/office/drawing/2014/main" id="{4AC2984F-F38C-FDAA-9070-080347650734}"/>
              </a:ext>
            </a:extLst>
          </p:cNvPr>
          <p:cNvGrpSpPr/>
          <p:nvPr/>
        </p:nvGrpSpPr>
        <p:grpSpPr>
          <a:xfrm>
            <a:off x="552169" y="3641113"/>
            <a:ext cx="2396757" cy="769336"/>
            <a:chOff x="121431" y="1170850"/>
            <a:chExt cx="2396757" cy="918155"/>
          </a:xfrm>
        </p:grpSpPr>
        <p:sp>
          <p:nvSpPr>
            <p:cNvPr id="28" name="Google Shape;323;p21">
              <a:extLst>
                <a:ext uri="{FF2B5EF4-FFF2-40B4-BE49-F238E27FC236}">
                  <a16:creationId xmlns:a16="http://schemas.microsoft.com/office/drawing/2014/main" id="{D5782EC9-AD37-EAF9-2A3B-24F889ECBB0B}"/>
                </a:ext>
              </a:extLst>
            </p:cNvPr>
            <p:cNvSpPr txBox="1"/>
            <p:nvPr/>
          </p:nvSpPr>
          <p:spPr>
            <a:xfrm>
              <a:off x="121431" y="1170850"/>
              <a:ext cx="239675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Share Promo </a:t>
              </a:r>
              <a:endParaRPr sz="18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324;p21">
              <a:extLst>
                <a:ext uri="{FF2B5EF4-FFF2-40B4-BE49-F238E27FC236}">
                  <a16:creationId xmlns:a16="http://schemas.microsoft.com/office/drawing/2014/main" id="{AF406549-C070-F6C8-6ECA-B52CCA8AB7F3}"/>
                </a:ext>
              </a:extLst>
            </p:cNvPr>
            <p:cNvSpPr txBox="1"/>
            <p:nvPr/>
          </p:nvSpPr>
          <p:spPr>
            <a:xfrm>
              <a:off x="121431" y="1613754"/>
              <a:ext cx="2396757" cy="475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Are most cost-efficient taking into account # of customers attracted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Recommendations 1</a:t>
            </a:r>
            <a:endParaRPr dirty="0"/>
          </a:p>
        </p:txBody>
      </p:sp>
      <p:sp>
        <p:nvSpPr>
          <p:cNvPr id="495" name="Google Shape;495;p25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298100" y="1856154"/>
            <a:ext cx="547800" cy="52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4298100" y="2633147"/>
            <a:ext cx="547800" cy="5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298100" y="3410141"/>
            <a:ext cx="547800" cy="5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4298100" y="4189536"/>
            <a:ext cx="5478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1" name="Google Shape;501;p25"/>
          <p:cNvGrpSpPr/>
          <p:nvPr/>
        </p:nvGrpSpPr>
        <p:grpSpPr>
          <a:xfrm>
            <a:off x="457200" y="1996384"/>
            <a:ext cx="3381300" cy="273900"/>
            <a:chOff x="457200" y="1996384"/>
            <a:chExt cx="3381300" cy="273900"/>
          </a:xfrm>
        </p:grpSpPr>
        <p:sp>
          <p:nvSpPr>
            <p:cNvPr id="503" name="Google Shape;503;p25"/>
            <p:cNvSpPr txBox="1"/>
            <p:nvPr/>
          </p:nvSpPr>
          <p:spPr>
            <a:xfrm>
              <a:off x="457200" y="1996384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Lower session duration &amp; revenue on weekends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7290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6" name="Google Shape;506;p25"/>
          <p:cNvCxnSpPr>
            <a:stCxn id="505" idx="6"/>
            <a:endCxn id="497" idx="1"/>
          </p:cNvCxnSpPr>
          <p:nvPr/>
        </p:nvCxnSpPr>
        <p:spPr>
          <a:xfrm>
            <a:off x="3838500" y="2119104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07" name="Google Shape;507;p25"/>
          <p:cNvGrpSpPr/>
          <p:nvPr/>
        </p:nvGrpSpPr>
        <p:grpSpPr>
          <a:xfrm>
            <a:off x="5305500" y="1978091"/>
            <a:ext cx="3381300" cy="277200"/>
            <a:chOff x="5305500" y="1978091"/>
            <a:chExt cx="3381300" cy="277200"/>
          </a:xfrm>
        </p:grpSpPr>
        <p:sp>
          <p:nvSpPr>
            <p:cNvPr id="510" name="Google Shape;510;p25"/>
            <p:cNvSpPr txBox="1"/>
            <p:nvPr/>
          </p:nvSpPr>
          <p:spPr>
            <a:xfrm>
              <a:off x="5305500" y="1978091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Advertise cheeper goods on weekends (don’t require as much time for consideration)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3055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2" name="Google Shape;512;p25"/>
          <p:cNvCxnSpPr>
            <a:stCxn id="497" idx="3"/>
            <a:endCxn id="511" idx="2"/>
          </p:cNvCxnSpPr>
          <p:nvPr/>
        </p:nvCxnSpPr>
        <p:spPr>
          <a:xfrm>
            <a:off x="4845900" y="2119104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3" name="Google Shape;513;p25"/>
          <p:cNvGrpSpPr/>
          <p:nvPr/>
        </p:nvGrpSpPr>
        <p:grpSpPr>
          <a:xfrm>
            <a:off x="457200" y="2710348"/>
            <a:ext cx="3381300" cy="277200"/>
            <a:chOff x="457200" y="2710348"/>
            <a:chExt cx="3381300" cy="277200"/>
          </a:xfrm>
        </p:grpSpPr>
        <p:sp>
          <p:nvSpPr>
            <p:cNvPr id="515" name="Google Shape;515;p25"/>
            <p:cNvSpPr txBox="1"/>
            <p:nvPr/>
          </p:nvSpPr>
          <p:spPr>
            <a:xfrm>
              <a:off x="457200" y="2710348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Share Promo NOV – most successful (by session duration)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5305500" y="2781785"/>
            <a:ext cx="3381300" cy="277200"/>
            <a:chOff x="5305500" y="2781785"/>
            <a:chExt cx="3381300" cy="277200"/>
          </a:xfrm>
        </p:grpSpPr>
        <p:sp>
          <p:nvSpPr>
            <p:cNvPr id="521" name="Google Shape;521;p25"/>
            <p:cNvSpPr txBox="1"/>
            <p:nvPr/>
          </p:nvSpPr>
          <p:spPr>
            <a:xfrm>
              <a:off x="5305500" y="2781785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Use this month as example for Data Share Promo campaign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3055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457200" y="3590890"/>
            <a:ext cx="3381300" cy="273900"/>
            <a:chOff x="457200" y="3590890"/>
            <a:chExt cx="3381300" cy="273900"/>
          </a:xfrm>
        </p:grpSpPr>
        <p:sp>
          <p:nvSpPr>
            <p:cNvPr id="525" name="Google Shape;525;p25"/>
            <p:cNvSpPr txBox="1"/>
            <p:nvPr/>
          </p:nvSpPr>
          <p:spPr>
            <a:xfrm>
              <a:off x="457200" y="3590890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Monday &amp; Friday is when customers are tend to spend longer sessions on web</a:t>
              </a:r>
              <a:endParaRPr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37290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oogle Shape;528;p25"/>
          <p:cNvGrpSpPr/>
          <p:nvPr/>
        </p:nvGrpSpPr>
        <p:grpSpPr>
          <a:xfrm>
            <a:off x="5305500" y="3393503"/>
            <a:ext cx="3381300" cy="437256"/>
            <a:chOff x="5305500" y="3393503"/>
            <a:chExt cx="3381300" cy="437256"/>
          </a:xfrm>
        </p:grpSpPr>
        <p:grpSp>
          <p:nvGrpSpPr>
            <p:cNvPr id="529" name="Google Shape;529;p25"/>
            <p:cNvGrpSpPr/>
            <p:nvPr/>
          </p:nvGrpSpPr>
          <p:grpSpPr>
            <a:xfrm>
              <a:off x="5305500" y="3393503"/>
              <a:ext cx="3381300" cy="437256"/>
              <a:chOff x="962025" y="3342724"/>
              <a:chExt cx="3381300" cy="437256"/>
            </a:xfrm>
          </p:grpSpPr>
          <p:sp>
            <p:nvSpPr>
              <p:cNvPr id="530" name="Google Shape;530;p25"/>
              <p:cNvSpPr txBox="1"/>
              <p:nvPr/>
            </p:nvSpPr>
            <p:spPr>
              <a:xfrm>
                <a:off x="962025" y="3342724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1" name="Google Shape;531;p25"/>
              <p:cNvSpPr txBox="1"/>
              <p:nvPr/>
            </p:nvSpPr>
            <p:spPr>
              <a:xfrm>
                <a:off x="962025" y="3502780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Promote more during these weekdays &amp; more expensive goods</a:t>
                </a:r>
                <a:endParaRPr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2" name="Google Shape;532;p25"/>
            <p:cNvSpPr/>
            <p:nvPr/>
          </p:nvSpPr>
          <p:spPr>
            <a:xfrm>
              <a:off x="53055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533" name="Google Shape;533;p25"/>
          <p:cNvGrpSpPr/>
          <p:nvPr/>
        </p:nvGrpSpPr>
        <p:grpSpPr>
          <a:xfrm>
            <a:off x="457200" y="4397736"/>
            <a:ext cx="3381300" cy="455326"/>
            <a:chOff x="457200" y="4397736"/>
            <a:chExt cx="3381300" cy="455326"/>
          </a:xfrm>
        </p:grpSpPr>
        <p:grpSp>
          <p:nvGrpSpPr>
            <p:cNvPr id="534" name="Google Shape;534;p25"/>
            <p:cNvGrpSpPr/>
            <p:nvPr/>
          </p:nvGrpSpPr>
          <p:grpSpPr>
            <a:xfrm>
              <a:off x="457200" y="4438912"/>
              <a:ext cx="3381300" cy="414150"/>
              <a:chOff x="962025" y="4438912"/>
              <a:chExt cx="3381300" cy="414150"/>
            </a:xfrm>
          </p:grpSpPr>
          <p:sp>
            <p:nvSpPr>
              <p:cNvPr id="535" name="Google Shape;535;p25"/>
              <p:cNvSpPr txBox="1"/>
              <p:nvPr/>
            </p:nvSpPr>
            <p:spPr>
              <a:xfrm>
                <a:off x="962025" y="4438912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Share Promo JAN attracts most users but is unable to keep them in web</a:t>
                </a:r>
                <a:endParaRPr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6" name="Google Shape;536;p25"/>
              <p:cNvSpPr txBox="1"/>
              <p:nvPr/>
            </p:nvSpPr>
            <p:spPr>
              <a:xfrm>
                <a:off x="962025" y="4575862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7" name="Google Shape;537;p25"/>
            <p:cNvSpPr/>
            <p:nvPr/>
          </p:nvSpPr>
          <p:spPr>
            <a:xfrm>
              <a:off x="3729000" y="4397736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538" name="Google Shape;538;p25"/>
          <p:cNvGrpSpPr/>
          <p:nvPr/>
        </p:nvGrpSpPr>
        <p:grpSpPr>
          <a:xfrm>
            <a:off x="5305500" y="4207959"/>
            <a:ext cx="3381300" cy="449105"/>
            <a:chOff x="5305500" y="4172898"/>
            <a:chExt cx="3381300" cy="449105"/>
          </a:xfrm>
        </p:grpSpPr>
        <p:grpSp>
          <p:nvGrpSpPr>
            <p:cNvPr id="539" name="Google Shape;539;p25"/>
            <p:cNvGrpSpPr/>
            <p:nvPr/>
          </p:nvGrpSpPr>
          <p:grpSpPr>
            <a:xfrm>
              <a:off x="5305500" y="4172898"/>
              <a:ext cx="3381300" cy="449105"/>
              <a:chOff x="962025" y="4172898"/>
              <a:chExt cx="3381300" cy="449105"/>
            </a:xfrm>
          </p:grpSpPr>
          <p:sp>
            <p:nvSpPr>
              <p:cNvPr id="540" name="Google Shape;540;p25"/>
              <p:cNvSpPr txBox="1"/>
              <p:nvPr/>
            </p:nvSpPr>
            <p:spPr>
              <a:xfrm>
                <a:off x="962025" y="4172898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41" name="Google Shape;541;p25"/>
              <p:cNvSpPr txBox="1"/>
              <p:nvPr/>
            </p:nvSpPr>
            <p:spPr>
              <a:xfrm>
                <a:off x="962025" y="4344803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Apply same techniques as for Data Promo Campaigns NOV to maintain users in web</a:t>
                </a:r>
                <a:endParaRPr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42" name="Google Shape;542;p25"/>
            <p:cNvSpPr/>
            <p:nvPr/>
          </p:nvSpPr>
          <p:spPr>
            <a:xfrm>
              <a:off x="5305500" y="4397736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543" name="Google Shape;543;p25"/>
          <p:cNvCxnSpPr>
            <a:stCxn id="517" idx="6"/>
            <a:endCxn id="498" idx="1"/>
          </p:cNvCxnSpPr>
          <p:nvPr/>
        </p:nvCxnSpPr>
        <p:spPr>
          <a:xfrm>
            <a:off x="3838500" y="2896097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4" name="Google Shape;544;p25"/>
          <p:cNvCxnSpPr>
            <a:stCxn id="527" idx="6"/>
            <a:endCxn id="499" idx="1"/>
          </p:cNvCxnSpPr>
          <p:nvPr/>
        </p:nvCxnSpPr>
        <p:spPr>
          <a:xfrm>
            <a:off x="3838500" y="3673091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5" name="Google Shape;545;p25"/>
          <p:cNvCxnSpPr>
            <a:stCxn id="537" idx="6"/>
            <a:endCxn id="500" idx="1"/>
          </p:cNvCxnSpPr>
          <p:nvPr/>
        </p:nvCxnSpPr>
        <p:spPr>
          <a:xfrm>
            <a:off x="3838500" y="4452486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6" name="Google Shape;546;p25"/>
          <p:cNvCxnSpPr>
            <a:stCxn id="498" idx="3"/>
            <a:endCxn id="522" idx="2"/>
          </p:cNvCxnSpPr>
          <p:nvPr/>
        </p:nvCxnSpPr>
        <p:spPr>
          <a:xfrm>
            <a:off x="4845900" y="2896097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25"/>
          <p:cNvCxnSpPr>
            <a:stCxn id="499" idx="3"/>
            <a:endCxn id="532" idx="2"/>
          </p:cNvCxnSpPr>
          <p:nvPr/>
        </p:nvCxnSpPr>
        <p:spPr>
          <a:xfrm>
            <a:off x="4845900" y="3673091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p25"/>
          <p:cNvCxnSpPr>
            <a:stCxn id="500" idx="3"/>
            <a:endCxn id="542" idx="2"/>
          </p:cNvCxnSpPr>
          <p:nvPr/>
        </p:nvCxnSpPr>
        <p:spPr>
          <a:xfrm>
            <a:off x="4845900" y="4452486"/>
            <a:ext cx="459600" cy="350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5"/>
          <p:cNvCxnSpPr>
            <a:stCxn id="495" idx="3"/>
            <a:endCxn id="496" idx="1"/>
          </p:cNvCxnSpPr>
          <p:nvPr/>
        </p:nvCxnSpPr>
        <p:spPr>
          <a:xfrm>
            <a:off x="3838500" y="1356350"/>
            <a:ext cx="14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Recommendations 2</a:t>
            </a:r>
            <a:endParaRPr dirty="0"/>
          </a:p>
        </p:txBody>
      </p:sp>
      <p:sp>
        <p:nvSpPr>
          <p:cNvPr id="495" name="Google Shape;495;p25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298100" y="1856154"/>
            <a:ext cx="547800" cy="52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4298100" y="2886145"/>
            <a:ext cx="547800" cy="5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298100" y="3934819"/>
            <a:ext cx="547800" cy="5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1" name="Google Shape;501;p25"/>
          <p:cNvGrpSpPr/>
          <p:nvPr/>
        </p:nvGrpSpPr>
        <p:grpSpPr>
          <a:xfrm>
            <a:off x="457200" y="1996384"/>
            <a:ext cx="3381300" cy="273900"/>
            <a:chOff x="457200" y="1996384"/>
            <a:chExt cx="3381300" cy="273900"/>
          </a:xfrm>
        </p:grpSpPr>
        <p:sp>
          <p:nvSpPr>
            <p:cNvPr id="503" name="Google Shape;503;p25"/>
            <p:cNvSpPr txBox="1"/>
            <p:nvPr/>
          </p:nvSpPr>
          <p:spPr>
            <a:xfrm>
              <a:off x="457200" y="1996384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Versions NewYear_V1, Holiday_V2, BlackFriday_V2 attracted more users</a:t>
              </a:r>
              <a:endPara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7290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6" name="Google Shape;506;p25"/>
          <p:cNvCxnSpPr>
            <a:stCxn id="505" idx="6"/>
            <a:endCxn id="497" idx="1"/>
          </p:cNvCxnSpPr>
          <p:nvPr/>
        </p:nvCxnSpPr>
        <p:spPr>
          <a:xfrm>
            <a:off x="3838500" y="2119104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07" name="Google Shape;507;p25"/>
          <p:cNvGrpSpPr/>
          <p:nvPr/>
        </p:nvGrpSpPr>
        <p:grpSpPr>
          <a:xfrm>
            <a:off x="5305500" y="1978091"/>
            <a:ext cx="3381300" cy="277200"/>
            <a:chOff x="5305500" y="1978091"/>
            <a:chExt cx="3381300" cy="277200"/>
          </a:xfrm>
        </p:grpSpPr>
        <p:sp>
          <p:nvSpPr>
            <p:cNvPr id="510" name="Google Shape;510;p25"/>
            <p:cNvSpPr txBox="1"/>
            <p:nvPr/>
          </p:nvSpPr>
          <p:spPr>
            <a:xfrm>
              <a:off x="5305500" y="1978091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Check differences among other versions and apply these variables in future campaigns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3055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2" name="Google Shape;512;p25"/>
          <p:cNvCxnSpPr>
            <a:stCxn id="497" idx="3"/>
            <a:endCxn id="511" idx="2"/>
          </p:cNvCxnSpPr>
          <p:nvPr/>
        </p:nvCxnSpPr>
        <p:spPr>
          <a:xfrm>
            <a:off x="4845900" y="2119104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2" name="Google Shape;522;p25"/>
          <p:cNvSpPr/>
          <p:nvPr/>
        </p:nvSpPr>
        <p:spPr>
          <a:xfrm>
            <a:off x="5305500" y="2841347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25"/>
          <p:cNvGrpSpPr/>
          <p:nvPr/>
        </p:nvGrpSpPr>
        <p:grpSpPr>
          <a:xfrm>
            <a:off x="457200" y="2989386"/>
            <a:ext cx="3381300" cy="334338"/>
            <a:chOff x="457200" y="3393503"/>
            <a:chExt cx="3381300" cy="334338"/>
          </a:xfrm>
        </p:grpSpPr>
        <p:sp>
          <p:nvSpPr>
            <p:cNvPr id="525" name="Google Shape;525;p25"/>
            <p:cNvSpPr txBox="1"/>
            <p:nvPr/>
          </p:nvSpPr>
          <p:spPr>
            <a:xfrm>
              <a:off x="457200" y="3393503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Black Friday campaign identifies issues: expensive &amp; not as effective</a:t>
              </a:r>
              <a:endParaRPr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37290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oogle Shape;528;p25"/>
          <p:cNvGrpSpPr/>
          <p:nvPr/>
        </p:nvGrpSpPr>
        <p:grpSpPr>
          <a:xfrm>
            <a:off x="5305500" y="2989386"/>
            <a:ext cx="3381300" cy="991453"/>
            <a:chOff x="5305500" y="2736388"/>
            <a:chExt cx="3381300" cy="991453"/>
          </a:xfrm>
        </p:grpSpPr>
        <p:grpSp>
          <p:nvGrpSpPr>
            <p:cNvPr id="529" name="Google Shape;529;p25"/>
            <p:cNvGrpSpPr/>
            <p:nvPr/>
          </p:nvGrpSpPr>
          <p:grpSpPr>
            <a:xfrm>
              <a:off x="5305500" y="2736388"/>
              <a:ext cx="3381300" cy="931015"/>
              <a:chOff x="962025" y="2685609"/>
              <a:chExt cx="3381300" cy="931015"/>
            </a:xfrm>
          </p:grpSpPr>
          <p:sp>
            <p:nvSpPr>
              <p:cNvPr id="530" name="Google Shape;530;p25"/>
              <p:cNvSpPr txBox="1"/>
              <p:nvPr/>
            </p:nvSpPr>
            <p:spPr>
              <a:xfrm>
                <a:off x="962025" y="3342724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1" name="Google Shape;531;p25"/>
              <p:cNvSpPr txBox="1"/>
              <p:nvPr/>
            </p:nvSpPr>
            <p:spPr>
              <a:xfrm>
                <a:off x="962025" y="2685609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yze what drives the high cost of campaign &amp; what effective customer attraction methods have other campaigns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2" name="Google Shape;532;p25"/>
            <p:cNvSpPr/>
            <p:nvPr/>
          </p:nvSpPr>
          <p:spPr>
            <a:xfrm>
              <a:off x="53055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5"/>
          <p:cNvGrpSpPr/>
          <p:nvPr/>
        </p:nvGrpSpPr>
        <p:grpSpPr>
          <a:xfrm>
            <a:off x="457200" y="4034158"/>
            <a:ext cx="3381300" cy="1222595"/>
            <a:chOff x="457200" y="3509480"/>
            <a:chExt cx="3381300" cy="1222595"/>
          </a:xfrm>
        </p:grpSpPr>
        <p:grpSp>
          <p:nvGrpSpPr>
            <p:cNvPr id="534" name="Google Shape;534;p25"/>
            <p:cNvGrpSpPr/>
            <p:nvPr/>
          </p:nvGrpSpPr>
          <p:grpSpPr>
            <a:xfrm>
              <a:off x="457200" y="3509480"/>
              <a:ext cx="3381300" cy="1222595"/>
              <a:chOff x="962025" y="3509480"/>
              <a:chExt cx="3381300" cy="1222595"/>
            </a:xfrm>
          </p:grpSpPr>
          <p:sp>
            <p:nvSpPr>
              <p:cNvPr id="535" name="Google Shape;535;p25"/>
              <p:cNvSpPr txBox="1"/>
              <p:nvPr/>
            </p:nvSpPr>
            <p:spPr>
              <a:xfrm>
                <a:off x="962025" y="3509480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Share Promo is most cost effective</a:t>
                </a:r>
                <a:endParaRPr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6" name="Google Shape;536;p25"/>
              <p:cNvSpPr txBox="1"/>
              <p:nvPr/>
            </p:nvSpPr>
            <p:spPr>
              <a:xfrm>
                <a:off x="962025" y="4454875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7" name="Google Shape;537;p25"/>
            <p:cNvSpPr/>
            <p:nvPr/>
          </p:nvSpPr>
          <p:spPr>
            <a:xfrm>
              <a:off x="3729000" y="4397736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538" name="Google Shape;538;p25"/>
          <p:cNvGrpSpPr/>
          <p:nvPr/>
        </p:nvGrpSpPr>
        <p:grpSpPr>
          <a:xfrm>
            <a:off x="5360250" y="3881290"/>
            <a:ext cx="3381300" cy="523458"/>
            <a:chOff x="5305500" y="4172898"/>
            <a:chExt cx="3381300" cy="523458"/>
          </a:xfrm>
        </p:grpSpPr>
        <p:grpSp>
          <p:nvGrpSpPr>
            <p:cNvPr id="539" name="Google Shape;539;p25"/>
            <p:cNvGrpSpPr/>
            <p:nvPr/>
          </p:nvGrpSpPr>
          <p:grpSpPr>
            <a:xfrm>
              <a:off x="5305500" y="4172898"/>
              <a:ext cx="3381300" cy="523458"/>
              <a:chOff x="962025" y="4172898"/>
              <a:chExt cx="3381300" cy="523458"/>
            </a:xfrm>
          </p:grpSpPr>
          <p:sp>
            <p:nvSpPr>
              <p:cNvPr id="540" name="Google Shape;540;p25"/>
              <p:cNvSpPr txBox="1"/>
              <p:nvPr/>
            </p:nvSpPr>
            <p:spPr>
              <a:xfrm>
                <a:off x="962025" y="4172898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41" name="Google Shape;541;p25"/>
              <p:cNvSpPr txBox="1"/>
              <p:nvPr/>
            </p:nvSpPr>
            <p:spPr>
              <a:xfrm>
                <a:off x="962025" y="4419156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 it as example framework for other campaigns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42" name="Google Shape;542;p25"/>
            <p:cNvSpPr/>
            <p:nvPr/>
          </p:nvSpPr>
          <p:spPr>
            <a:xfrm>
              <a:off x="5305500" y="4397736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3" name="Google Shape;543;p25"/>
          <p:cNvCxnSpPr>
            <a:cxnSpLocks/>
            <a:endCxn id="498" idx="1"/>
          </p:cNvCxnSpPr>
          <p:nvPr/>
        </p:nvCxnSpPr>
        <p:spPr>
          <a:xfrm>
            <a:off x="3838500" y="3149095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4" name="Google Shape;544;p25"/>
          <p:cNvCxnSpPr>
            <a:cxnSpLocks/>
          </p:cNvCxnSpPr>
          <p:nvPr/>
        </p:nvCxnSpPr>
        <p:spPr>
          <a:xfrm>
            <a:off x="3838500" y="4183539"/>
            <a:ext cx="459600" cy="142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6" name="Google Shape;546;p25"/>
          <p:cNvCxnSpPr>
            <a:cxnSpLocks/>
            <a:stCxn id="498" idx="3"/>
          </p:cNvCxnSpPr>
          <p:nvPr/>
        </p:nvCxnSpPr>
        <p:spPr>
          <a:xfrm>
            <a:off x="4845900" y="3149095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25"/>
          <p:cNvCxnSpPr>
            <a:cxnSpLocks/>
            <a:stCxn id="499" idx="3"/>
          </p:cNvCxnSpPr>
          <p:nvPr/>
        </p:nvCxnSpPr>
        <p:spPr>
          <a:xfrm>
            <a:off x="4845900" y="4197769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5"/>
          <p:cNvCxnSpPr>
            <a:stCxn id="495" idx="3"/>
            <a:endCxn id="496" idx="1"/>
          </p:cNvCxnSpPr>
          <p:nvPr/>
        </p:nvCxnSpPr>
        <p:spPr>
          <a:xfrm>
            <a:off x="3838500" y="1356350"/>
            <a:ext cx="14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36927327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398</Words>
  <Application>Microsoft Office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Arial</vt:lpstr>
      <vt:lpstr>Fira Sans Extra Condensed</vt:lpstr>
      <vt:lpstr>Fira Sans Extra Condensed SemiBold</vt:lpstr>
      <vt:lpstr>Strategic Analysis: Business Environment Infographics by Slidesgo</vt:lpstr>
      <vt:lpstr>Business Analysis  Marketing Campaigns</vt:lpstr>
      <vt:lpstr>Customer session duration: Weekdays</vt:lpstr>
      <vt:lpstr>Revenue: Weekdays</vt:lpstr>
      <vt:lpstr>Session duration: Data Share Promo</vt:lpstr>
      <vt:lpstr>Users attracted per campaign</vt:lpstr>
      <vt:lpstr>Versions of Campaigns by user attraction</vt:lpstr>
      <vt:lpstr>Cost per visitor</vt:lpstr>
      <vt:lpstr>Conclusions &amp; Recommendations 1</vt:lpstr>
      <vt:lpstr>Conclusions &amp; Recommendations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Analysis: Business Environment Infographics</dc:title>
  <dc:creator>Silvija Bendoraitytė</dc:creator>
  <cp:lastModifiedBy>Silvija Bendoraitytė</cp:lastModifiedBy>
  <cp:revision>5</cp:revision>
  <dcterms:modified xsi:type="dcterms:W3CDTF">2022-09-09T13:44:04Z</dcterms:modified>
</cp:coreProperties>
</file>