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0" r:id="rId3"/>
    <p:sldId id="291" r:id="rId4"/>
    <p:sldId id="294" r:id="rId5"/>
    <p:sldId id="296" r:id="rId6"/>
    <p:sldId id="270" r:id="rId7"/>
    <p:sldId id="265" r:id="rId8"/>
    <p:sldId id="29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7A764-361F-4D3B-9269-75B97CE29EB2}">
  <a:tblStyle styleId="{1007A764-361F-4D3B-9269-75B97CE29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Book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2.%20Payments%20-%20Monetiz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2.%20Payments%20-%20Monetiz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ilvi\Desktop\Book3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ilvi\Desktop\Book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Delivery duration before deadline VS review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'Customer FEEDBACK analysis'!$G$3</c:f>
              <c:strCache>
                <c:ptCount val="1"/>
                <c:pt idx="0">
                  <c:v>duration_till_deadline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'Customer FEEDBACK analysis'!$E$4:$E$106</c:f>
              <c:numCache>
                <c:formatCode>m/d/yyyy</c:formatCode>
                <c:ptCount val="103"/>
                <c:pt idx="0">
                  <c:v>42652</c:v>
                </c:pt>
                <c:pt idx="1">
                  <c:v>42659</c:v>
                </c:pt>
                <c:pt idx="2">
                  <c:v>42666</c:v>
                </c:pt>
                <c:pt idx="3">
                  <c:v>42673</c:v>
                </c:pt>
                <c:pt idx="4">
                  <c:v>42680</c:v>
                </c:pt>
                <c:pt idx="5">
                  <c:v>42687</c:v>
                </c:pt>
                <c:pt idx="6">
                  <c:v>42694</c:v>
                </c:pt>
                <c:pt idx="7">
                  <c:v>42701</c:v>
                </c:pt>
                <c:pt idx="8">
                  <c:v>42715</c:v>
                </c:pt>
                <c:pt idx="9">
                  <c:v>42729</c:v>
                </c:pt>
                <c:pt idx="10">
                  <c:v>42743</c:v>
                </c:pt>
                <c:pt idx="11">
                  <c:v>42750</c:v>
                </c:pt>
                <c:pt idx="12">
                  <c:v>42757</c:v>
                </c:pt>
                <c:pt idx="13">
                  <c:v>42764</c:v>
                </c:pt>
                <c:pt idx="14">
                  <c:v>42771</c:v>
                </c:pt>
                <c:pt idx="15">
                  <c:v>42778</c:v>
                </c:pt>
                <c:pt idx="16">
                  <c:v>42785</c:v>
                </c:pt>
                <c:pt idx="17">
                  <c:v>42792</c:v>
                </c:pt>
                <c:pt idx="18">
                  <c:v>42799</c:v>
                </c:pt>
                <c:pt idx="19">
                  <c:v>42806</c:v>
                </c:pt>
                <c:pt idx="20">
                  <c:v>42813</c:v>
                </c:pt>
                <c:pt idx="21">
                  <c:v>42820</c:v>
                </c:pt>
                <c:pt idx="22">
                  <c:v>42827</c:v>
                </c:pt>
                <c:pt idx="23">
                  <c:v>42834</c:v>
                </c:pt>
                <c:pt idx="24">
                  <c:v>42841</c:v>
                </c:pt>
                <c:pt idx="25">
                  <c:v>42848</c:v>
                </c:pt>
                <c:pt idx="26">
                  <c:v>42855</c:v>
                </c:pt>
                <c:pt idx="27">
                  <c:v>42862</c:v>
                </c:pt>
                <c:pt idx="28">
                  <c:v>42869</c:v>
                </c:pt>
                <c:pt idx="29">
                  <c:v>42876</c:v>
                </c:pt>
                <c:pt idx="30">
                  <c:v>42883</c:v>
                </c:pt>
                <c:pt idx="31">
                  <c:v>42890</c:v>
                </c:pt>
                <c:pt idx="32">
                  <c:v>42897</c:v>
                </c:pt>
                <c:pt idx="33">
                  <c:v>42904</c:v>
                </c:pt>
                <c:pt idx="34">
                  <c:v>42911</c:v>
                </c:pt>
                <c:pt idx="35">
                  <c:v>42918</c:v>
                </c:pt>
                <c:pt idx="36">
                  <c:v>42925</c:v>
                </c:pt>
                <c:pt idx="37">
                  <c:v>42932</c:v>
                </c:pt>
                <c:pt idx="38">
                  <c:v>42939</c:v>
                </c:pt>
                <c:pt idx="39">
                  <c:v>42946</c:v>
                </c:pt>
                <c:pt idx="40">
                  <c:v>42953</c:v>
                </c:pt>
                <c:pt idx="41">
                  <c:v>42960</c:v>
                </c:pt>
                <c:pt idx="42">
                  <c:v>42967</c:v>
                </c:pt>
                <c:pt idx="43">
                  <c:v>42974</c:v>
                </c:pt>
                <c:pt idx="44">
                  <c:v>42981</c:v>
                </c:pt>
                <c:pt idx="45">
                  <c:v>42988</c:v>
                </c:pt>
                <c:pt idx="46">
                  <c:v>42995</c:v>
                </c:pt>
                <c:pt idx="47">
                  <c:v>43002</c:v>
                </c:pt>
                <c:pt idx="48">
                  <c:v>43009</c:v>
                </c:pt>
                <c:pt idx="49">
                  <c:v>43016</c:v>
                </c:pt>
                <c:pt idx="50">
                  <c:v>43023</c:v>
                </c:pt>
                <c:pt idx="51">
                  <c:v>43030</c:v>
                </c:pt>
                <c:pt idx="52">
                  <c:v>43037</c:v>
                </c:pt>
                <c:pt idx="53">
                  <c:v>43044</c:v>
                </c:pt>
                <c:pt idx="54">
                  <c:v>43051</c:v>
                </c:pt>
                <c:pt idx="55">
                  <c:v>43058</c:v>
                </c:pt>
                <c:pt idx="56">
                  <c:v>43065</c:v>
                </c:pt>
                <c:pt idx="57">
                  <c:v>43072</c:v>
                </c:pt>
                <c:pt idx="58">
                  <c:v>43079</c:v>
                </c:pt>
                <c:pt idx="59">
                  <c:v>43086</c:v>
                </c:pt>
                <c:pt idx="60">
                  <c:v>43093</c:v>
                </c:pt>
                <c:pt idx="61">
                  <c:v>43100</c:v>
                </c:pt>
                <c:pt idx="62">
                  <c:v>43107</c:v>
                </c:pt>
                <c:pt idx="63">
                  <c:v>43114</c:v>
                </c:pt>
                <c:pt idx="64">
                  <c:v>43121</c:v>
                </c:pt>
                <c:pt idx="65">
                  <c:v>43128</c:v>
                </c:pt>
                <c:pt idx="66">
                  <c:v>43135</c:v>
                </c:pt>
                <c:pt idx="67">
                  <c:v>43142</c:v>
                </c:pt>
                <c:pt idx="68">
                  <c:v>43149</c:v>
                </c:pt>
                <c:pt idx="69">
                  <c:v>43156</c:v>
                </c:pt>
                <c:pt idx="70">
                  <c:v>43163</c:v>
                </c:pt>
                <c:pt idx="71">
                  <c:v>43170</c:v>
                </c:pt>
                <c:pt idx="72">
                  <c:v>43177</c:v>
                </c:pt>
                <c:pt idx="73">
                  <c:v>43184</c:v>
                </c:pt>
                <c:pt idx="74">
                  <c:v>43191</c:v>
                </c:pt>
                <c:pt idx="75">
                  <c:v>43198</c:v>
                </c:pt>
                <c:pt idx="76">
                  <c:v>43205</c:v>
                </c:pt>
                <c:pt idx="77">
                  <c:v>43212</c:v>
                </c:pt>
                <c:pt idx="78">
                  <c:v>43219</c:v>
                </c:pt>
                <c:pt idx="79">
                  <c:v>43226</c:v>
                </c:pt>
                <c:pt idx="80">
                  <c:v>43233</c:v>
                </c:pt>
                <c:pt idx="81">
                  <c:v>43240</c:v>
                </c:pt>
                <c:pt idx="82">
                  <c:v>43247</c:v>
                </c:pt>
                <c:pt idx="83">
                  <c:v>43254</c:v>
                </c:pt>
                <c:pt idx="84">
                  <c:v>43261</c:v>
                </c:pt>
                <c:pt idx="85">
                  <c:v>43268</c:v>
                </c:pt>
                <c:pt idx="86">
                  <c:v>43275</c:v>
                </c:pt>
                <c:pt idx="87">
                  <c:v>43282</c:v>
                </c:pt>
                <c:pt idx="88">
                  <c:v>43289</c:v>
                </c:pt>
                <c:pt idx="89">
                  <c:v>43296</c:v>
                </c:pt>
                <c:pt idx="90">
                  <c:v>43303</c:v>
                </c:pt>
                <c:pt idx="91">
                  <c:v>43310</c:v>
                </c:pt>
                <c:pt idx="92">
                  <c:v>43317</c:v>
                </c:pt>
                <c:pt idx="93">
                  <c:v>43324</c:v>
                </c:pt>
                <c:pt idx="94">
                  <c:v>43331</c:v>
                </c:pt>
                <c:pt idx="95">
                  <c:v>43338</c:v>
                </c:pt>
                <c:pt idx="96">
                  <c:v>43345</c:v>
                </c:pt>
                <c:pt idx="97">
                  <c:v>43352</c:v>
                </c:pt>
                <c:pt idx="98">
                  <c:v>43359</c:v>
                </c:pt>
                <c:pt idx="99">
                  <c:v>43366</c:v>
                </c:pt>
                <c:pt idx="100">
                  <c:v>43373</c:v>
                </c:pt>
                <c:pt idx="101">
                  <c:v>43380</c:v>
                </c:pt>
                <c:pt idx="102">
                  <c:v>43387</c:v>
                </c:pt>
              </c:numCache>
            </c:numRef>
          </c:cat>
          <c:val>
            <c:numRef>
              <c:f>'Customer FEEDBACK analysis'!$G$4:$G$106</c:f>
              <c:numCache>
                <c:formatCode>0.0</c:formatCode>
                <c:ptCount val="103"/>
                <c:pt idx="0">
                  <c:v>46.734693877551003</c:v>
                </c:pt>
                <c:pt idx="1">
                  <c:v>43.260869565217298</c:v>
                </c:pt>
                <c:pt idx="2">
                  <c:v>36.449275362318801</c:v>
                </c:pt>
                <c:pt idx="3">
                  <c:v>29.2</c:v>
                </c:pt>
                <c:pt idx="4">
                  <c:v>22.285714285714199</c:v>
                </c:pt>
                <c:pt idx="5">
                  <c:v>12.499999999999901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21</c:v>
                </c:pt>
                <c:pt idx="10">
                  <c:v>32</c:v>
                </c:pt>
                <c:pt idx="11">
                  <c:v>27.693548387096701</c:v>
                </c:pt>
                <c:pt idx="12">
                  <c:v>30.1596638655462</c:v>
                </c:pt>
                <c:pt idx="13">
                  <c:v>28.196078431372499</c:v>
                </c:pt>
                <c:pt idx="14">
                  <c:v>27.6107954545454</c:v>
                </c:pt>
                <c:pt idx="15">
                  <c:v>23.468220338982999</c:v>
                </c:pt>
                <c:pt idx="16">
                  <c:v>21.076555023923401</c:v>
                </c:pt>
                <c:pt idx="17">
                  <c:v>17.388461538461499</c:v>
                </c:pt>
                <c:pt idx="18">
                  <c:v>14.7893518518518</c:v>
                </c:pt>
                <c:pt idx="19">
                  <c:v>12.876660341555899</c:v>
                </c:pt>
                <c:pt idx="20">
                  <c:v>11.891566265060201</c:v>
                </c:pt>
                <c:pt idx="21">
                  <c:v>12.836974789915899</c:v>
                </c:pt>
                <c:pt idx="22">
                  <c:v>12.869328493647901</c:v>
                </c:pt>
                <c:pt idx="23">
                  <c:v>14.313524590163899</c:v>
                </c:pt>
                <c:pt idx="24">
                  <c:v>14.743218806509899</c:v>
                </c:pt>
                <c:pt idx="25">
                  <c:v>12.21875</c:v>
                </c:pt>
                <c:pt idx="26">
                  <c:v>11.514851485148499</c:v>
                </c:pt>
                <c:pt idx="27">
                  <c:v>11.9792477302205</c:v>
                </c:pt>
                <c:pt idx="28">
                  <c:v>11.0366774541531</c:v>
                </c:pt>
                <c:pt idx="29">
                  <c:v>11.2574447646493</c:v>
                </c:pt>
                <c:pt idx="30">
                  <c:v>12.762352941176401</c:v>
                </c:pt>
                <c:pt idx="31">
                  <c:v>13.836389280677</c:v>
                </c:pt>
                <c:pt idx="32">
                  <c:v>12.6834645669291</c:v>
                </c:pt>
                <c:pt idx="33">
                  <c:v>12.641916167664601</c:v>
                </c:pt>
                <c:pt idx="34">
                  <c:v>11.245989304812801</c:v>
                </c:pt>
                <c:pt idx="35">
                  <c:v>11.5345821325648</c:v>
                </c:pt>
                <c:pt idx="36">
                  <c:v>11.672530446549301</c:v>
                </c:pt>
                <c:pt idx="37">
                  <c:v>11.699266503667401</c:v>
                </c:pt>
                <c:pt idx="38">
                  <c:v>11.463589743589701</c:v>
                </c:pt>
                <c:pt idx="39">
                  <c:v>12.064143007360601</c:v>
                </c:pt>
                <c:pt idx="40">
                  <c:v>12.534188034188</c:v>
                </c:pt>
                <c:pt idx="41">
                  <c:v>11.524830699774199</c:v>
                </c:pt>
                <c:pt idx="42">
                  <c:v>12.4185365853658</c:v>
                </c:pt>
                <c:pt idx="43">
                  <c:v>12.8934782608695</c:v>
                </c:pt>
                <c:pt idx="44">
                  <c:v>11.6340482573726</c:v>
                </c:pt>
                <c:pt idx="45">
                  <c:v>10.1789168278529</c:v>
                </c:pt>
                <c:pt idx="46">
                  <c:v>5.6793168880455296</c:v>
                </c:pt>
                <c:pt idx="47">
                  <c:v>10.4420600858369</c:v>
                </c:pt>
                <c:pt idx="48">
                  <c:v>12.4089935760171</c:v>
                </c:pt>
                <c:pt idx="49">
                  <c:v>12.802547770700601</c:v>
                </c:pt>
                <c:pt idx="50">
                  <c:v>11.5018348623853</c:v>
                </c:pt>
                <c:pt idx="51">
                  <c:v>10.966666666666599</c:v>
                </c:pt>
                <c:pt idx="52">
                  <c:v>10.545664739884399</c:v>
                </c:pt>
                <c:pt idx="53">
                  <c:v>10.487473903966601</c:v>
                </c:pt>
                <c:pt idx="54">
                  <c:v>9.7525891829689204</c:v>
                </c:pt>
                <c:pt idx="55">
                  <c:v>9.6331220285261505</c:v>
                </c:pt>
                <c:pt idx="56">
                  <c:v>9.6528052805280602</c:v>
                </c:pt>
                <c:pt idx="57">
                  <c:v>10.5851553509781</c:v>
                </c:pt>
                <c:pt idx="58">
                  <c:v>10.3725165562913</c:v>
                </c:pt>
                <c:pt idx="59">
                  <c:v>10.232227488151601</c:v>
                </c:pt>
                <c:pt idx="60">
                  <c:v>10.524271844660101</c:v>
                </c:pt>
                <c:pt idx="61">
                  <c:v>8.5202769535113703</c:v>
                </c:pt>
                <c:pt idx="62">
                  <c:v>10.2494983277592</c:v>
                </c:pt>
                <c:pt idx="63">
                  <c:v>11.963837638376299</c:v>
                </c:pt>
                <c:pt idx="64">
                  <c:v>12.088200934579399</c:v>
                </c:pt>
                <c:pt idx="65">
                  <c:v>12.509399636143099</c:v>
                </c:pt>
                <c:pt idx="66">
                  <c:v>12.190987124463501</c:v>
                </c:pt>
                <c:pt idx="67">
                  <c:v>11.4592462751972</c:v>
                </c:pt>
                <c:pt idx="68">
                  <c:v>10.7215639810426</c:v>
                </c:pt>
                <c:pt idx="69">
                  <c:v>9.2320302648171406</c:v>
                </c:pt>
                <c:pt idx="70">
                  <c:v>8.1621447028423599</c:v>
                </c:pt>
                <c:pt idx="71">
                  <c:v>6.6651006711409302</c:v>
                </c:pt>
                <c:pt idx="72">
                  <c:v>6.2967551622418698</c:v>
                </c:pt>
                <c:pt idx="73">
                  <c:v>6.4937458854509602</c:v>
                </c:pt>
                <c:pt idx="74">
                  <c:v>5.3203883495145501</c:v>
                </c:pt>
                <c:pt idx="75">
                  <c:v>6.4240409207161102</c:v>
                </c:pt>
                <c:pt idx="76">
                  <c:v>7.3123175715119597</c:v>
                </c:pt>
                <c:pt idx="77">
                  <c:v>11.05931729155</c:v>
                </c:pt>
                <c:pt idx="78">
                  <c:v>10.664108618654</c:v>
                </c:pt>
                <c:pt idx="79">
                  <c:v>10.4298291040911</c:v>
                </c:pt>
                <c:pt idx="80">
                  <c:v>10.895996093749901</c:v>
                </c:pt>
                <c:pt idx="81">
                  <c:v>9.6589250165892402</c:v>
                </c:pt>
                <c:pt idx="82">
                  <c:v>8.17706576728499</c:v>
                </c:pt>
                <c:pt idx="83">
                  <c:v>11.8767507002801</c:v>
                </c:pt>
                <c:pt idx="84">
                  <c:v>19.344305464121099</c:v>
                </c:pt>
                <c:pt idx="85">
                  <c:v>17.263189448441199</c:v>
                </c:pt>
                <c:pt idx="86">
                  <c:v>17.251461988304001</c:v>
                </c:pt>
                <c:pt idx="87">
                  <c:v>16.438833570412498</c:v>
                </c:pt>
                <c:pt idx="88">
                  <c:v>13.937711577521901</c:v>
                </c:pt>
                <c:pt idx="89">
                  <c:v>10.3288409703504</c:v>
                </c:pt>
                <c:pt idx="90">
                  <c:v>10.321021184138999</c:v>
                </c:pt>
                <c:pt idx="91">
                  <c:v>9.4418742586002509</c:v>
                </c:pt>
                <c:pt idx="92">
                  <c:v>7.2035995500562304</c:v>
                </c:pt>
                <c:pt idx="93">
                  <c:v>6.4022874191944199</c:v>
                </c:pt>
                <c:pt idx="94">
                  <c:v>7.5605590062111796</c:v>
                </c:pt>
                <c:pt idx="95">
                  <c:v>8.21490683229813</c:v>
                </c:pt>
                <c:pt idx="96">
                  <c:v>-12.259259259259199</c:v>
                </c:pt>
                <c:pt idx="97">
                  <c:v>-22.599999999999898</c:v>
                </c:pt>
                <c:pt idx="98">
                  <c:v>-54.1</c:v>
                </c:pt>
                <c:pt idx="99">
                  <c:v>-38.5</c:v>
                </c:pt>
                <c:pt idx="100">
                  <c:v>-49</c:v>
                </c:pt>
                <c:pt idx="101">
                  <c:v>-106</c:v>
                </c:pt>
                <c:pt idx="102">
                  <c:v>-96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69-4154-84AA-FAF9E5507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118623"/>
        <c:axId val="918114047"/>
      </c:lineChart>
      <c:lineChart>
        <c:grouping val="standard"/>
        <c:varyColors val="0"/>
        <c:ser>
          <c:idx val="1"/>
          <c:order val="1"/>
          <c:tx>
            <c:strRef>
              <c:f>'Customer FEEDBACK analysis'!$H$3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'Customer FEEDBACK analysis'!$E$4:$E$106</c:f>
              <c:numCache>
                <c:formatCode>m/d/yyyy</c:formatCode>
                <c:ptCount val="103"/>
                <c:pt idx="0">
                  <c:v>42652</c:v>
                </c:pt>
                <c:pt idx="1">
                  <c:v>42659</c:v>
                </c:pt>
                <c:pt idx="2">
                  <c:v>42666</c:v>
                </c:pt>
                <c:pt idx="3">
                  <c:v>42673</c:v>
                </c:pt>
                <c:pt idx="4">
                  <c:v>42680</c:v>
                </c:pt>
                <c:pt idx="5">
                  <c:v>42687</c:v>
                </c:pt>
                <c:pt idx="6">
                  <c:v>42694</c:v>
                </c:pt>
                <c:pt idx="7">
                  <c:v>42701</c:v>
                </c:pt>
                <c:pt idx="8">
                  <c:v>42715</c:v>
                </c:pt>
                <c:pt idx="9">
                  <c:v>42729</c:v>
                </c:pt>
                <c:pt idx="10">
                  <c:v>42743</c:v>
                </c:pt>
                <c:pt idx="11">
                  <c:v>42750</c:v>
                </c:pt>
                <c:pt idx="12">
                  <c:v>42757</c:v>
                </c:pt>
                <c:pt idx="13">
                  <c:v>42764</c:v>
                </c:pt>
                <c:pt idx="14">
                  <c:v>42771</c:v>
                </c:pt>
                <c:pt idx="15">
                  <c:v>42778</c:v>
                </c:pt>
                <c:pt idx="16">
                  <c:v>42785</c:v>
                </c:pt>
                <c:pt idx="17">
                  <c:v>42792</c:v>
                </c:pt>
                <c:pt idx="18">
                  <c:v>42799</c:v>
                </c:pt>
                <c:pt idx="19">
                  <c:v>42806</c:v>
                </c:pt>
                <c:pt idx="20">
                  <c:v>42813</c:v>
                </c:pt>
                <c:pt idx="21">
                  <c:v>42820</c:v>
                </c:pt>
                <c:pt idx="22">
                  <c:v>42827</c:v>
                </c:pt>
                <c:pt idx="23">
                  <c:v>42834</c:v>
                </c:pt>
                <c:pt idx="24">
                  <c:v>42841</c:v>
                </c:pt>
                <c:pt idx="25">
                  <c:v>42848</c:v>
                </c:pt>
                <c:pt idx="26">
                  <c:v>42855</c:v>
                </c:pt>
                <c:pt idx="27">
                  <c:v>42862</c:v>
                </c:pt>
                <c:pt idx="28">
                  <c:v>42869</c:v>
                </c:pt>
                <c:pt idx="29">
                  <c:v>42876</c:v>
                </c:pt>
                <c:pt idx="30">
                  <c:v>42883</c:v>
                </c:pt>
                <c:pt idx="31">
                  <c:v>42890</c:v>
                </c:pt>
                <c:pt idx="32">
                  <c:v>42897</c:v>
                </c:pt>
                <c:pt idx="33">
                  <c:v>42904</c:v>
                </c:pt>
                <c:pt idx="34">
                  <c:v>42911</c:v>
                </c:pt>
                <c:pt idx="35">
                  <c:v>42918</c:v>
                </c:pt>
                <c:pt idx="36">
                  <c:v>42925</c:v>
                </c:pt>
                <c:pt idx="37">
                  <c:v>42932</c:v>
                </c:pt>
                <c:pt idx="38">
                  <c:v>42939</c:v>
                </c:pt>
                <c:pt idx="39">
                  <c:v>42946</c:v>
                </c:pt>
                <c:pt idx="40">
                  <c:v>42953</c:v>
                </c:pt>
                <c:pt idx="41">
                  <c:v>42960</c:v>
                </c:pt>
                <c:pt idx="42">
                  <c:v>42967</c:v>
                </c:pt>
                <c:pt idx="43">
                  <c:v>42974</c:v>
                </c:pt>
                <c:pt idx="44">
                  <c:v>42981</c:v>
                </c:pt>
                <c:pt idx="45">
                  <c:v>42988</c:v>
                </c:pt>
                <c:pt idx="46">
                  <c:v>42995</c:v>
                </c:pt>
                <c:pt idx="47">
                  <c:v>43002</c:v>
                </c:pt>
                <c:pt idx="48">
                  <c:v>43009</c:v>
                </c:pt>
                <c:pt idx="49">
                  <c:v>43016</c:v>
                </c:pt>
                <c:pt idx="50">
                  <c:v>43023</c:v>
                </c:pt>
                <c:pt idx="51">
                  <c:v>43030</c:v>
                </c:pt>
                <c:pt idx="52">
                  <c:v>43037</c:v>
                </c:pt>
                <c:pt idx="53">
                  <c:v>43044</c:v>
                </c:pt>
                <c:pt idx="54">
                  <c:v>43051</c:v>
                </c:pt>
                <c:pt idx="55">
                  <c:v>43058</c:v>
                </c:pt>
                <c:pt idx="56">
                  <c:v>43065</c:v>
                </c:pt>
                <c:pt idx="57">
                  <c:v>43072</c:v>
                </c:pt>
                <c:pt idx="58">
                  <c:v>43079</c:v>
                </c:pt>
                <c:pt idx="59">
                  <c:v>43086</c:v>
                </c:pt>
                <c:pt idx="60">
                  <c:v>43093</c:v>
                </c:pt>
                <c:pt idx="61">
                  <c:v>43100</c:v>
                </c:pt>
                <c:pt idx="62">
                  <c:v>43107</c:v>
                </c:pt>
                <c:pt idx="63">
                  <c:v>43114</c:v>
                </c:pt>
                <c:pt idx="64">
                  <c:v>43121</c:v>
                </c:pt>
                <c:pt idx="65">
                  <c:v>43128</c:v>
                </c:pt>
                <c:pt idx="66">
                  <c:v>43135</c:v>
                </c:pt>
                <c:pt idx="67">
                  <c:v>43142</c:v>
                </c:pt>
                <c:pt idx="68">
                  <c:v>43149</c:v>
                </c:pt>
                <c:pt idx="69">
                  <c:v>43156</c:v>
                </c:pt>
                <c:pt idx="70">
                  <c:v>43163</c:v>
                </c:pt>
                <c:pt idx="71">
                  <c:v>43170</c:v>
                </c:pt>
                <c:pt idx="72">
                  <c:v>43177</c:v>
                </c:pt>
                <c:pt idx="73">
                  <c:v>43184</c:v>
                </c:pt>
                <c:pt idx="74">
                  <c:v>43191</c:v>
                </c:pt>
                <c:pt idx="75">
                  <c:v>43198</c:v>
                </c:pt>
                <c:pt idx="76">
                  <c:v>43205</c:v>
                </c:pt>
                <c:pt idx="77">
                  <c:v>43212</c:v>
                </c:pt>
                <c:pt idx="78">
                  <c:v>43219</c:v>
                </c:pt>
                <c:pt idx="79">
                  <c:v>43226</c:v>
                </c:pt>
                <c:pt idx="80">
                  <c:v>43233</c:v>
                </c:pt>
                <c:pt idx="81">
                  <c:v>43240</c:v>
                </c:pt>
                <c:pt idx="82">
                  <c:v>43247</c:v>
                </c:pt>
                <c:pt idx="83">
                  <c:v>43254</c:v>
                </c:pt>
                <c:pt idx="84">
                  <c:v>43261</c:v>
                </c:pt>
                <c:pt idx="85">
                  <c:v>43268</c:v>
                </c:pt>
                <c:pt idx="86">
                  <c:v>43275</c:v>
                </c:pt>
                <c:pt idx="87">
                  <c:v>43282</c:v>
                </c:pt>
                <c:pt idx="88">
                  <c:v>43289</c:v>
                </c:pt>
                <c:pt idx="89">
                  <c:v>43296</c:v>
                </c:pt>
                <c:pt idx="90">
                  <c:v>43303</c:v>
                </c:pt>
                <c:pt idx="91">
                  <c:v>43310</c:v>
                </c:pt>
                <c:pt idx="92">
                  <c:v>43317</c:v>
                </c:pt>
                <c:pt idx="93">
                  <c:v>43324</c:v>
                </c:pt>
                <c:pt idx="94">
                  <c:v>43331</c:v>
                </c:pt>
                <c:pt idx="95">
                  <c:v>43338</c:v>
                </c:pt>
                <c:pt idx="96">
                  <c:v>43345</c:v>
                </c:pt>
                <c:pt idx="97">
                  <c:v>43352</c:v>
                </c:pt>
                <c:pt idx="98">
                  <c:v>43359</c:v>
                </c:pt>
                <c:pt idx="99">
                  <c:v>43366</c:v>
                </c:pt>
                <c:pt idx="100">
                  <c:v>43373</c:v>
                </c:pt>
                <c:pt idx="101">
                  <c:v>43380</c:v>
                </c:pt>
                <c:pt idx="102">
                  <c:v>43387</c:v>
                </c:pt>
              </c:numCache>
            </c:numRef>
          </c:cat>
          <c:val>
            <c:numRef>
              <c:f>'Customer FEEDBACK analysis'!$H$4:$H$106</c:f>
              <c:numCache>
                <c:formatCode>0.0</c:formatCode>
                <c:ptCount val="103"/>
                <c:pt idx="0">
                  <c:v>4.3673469387755004</c:v>
                </c:pt>
                <c:pt idx="1">
                  <c:v>4.2318840579710102</c:v>
                </c:pt>
                <c:pt idx="2">
                  <c:v>3.9855072463768102</c:v>
                </c:pt>
                <c:pt idx="3">
                  <c:v>3.7250000000000001</c:v>
                </c:pt>
                <c:pt idx="4">
                  <c:v>3.2380952380952301</c:v>
                </c:pt>
                <c:pt idx="5">
                  <c:v>3.2857142857142798</c:v>
                </c:pt>
                <c:pt idx="6">
                  <c:v>3.25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  <c:pt idx="10">
                  <c:v>4.55555555555555</c:v>
                </c:pt>
                <c:pt idx="11">
                  <c:v>4.7258064516129004</c:v>
                </c:pt>
                <c:pt idx="12">
                  <c:v>4.2941176470588198</c:v>
                </c:pt>
                <c:pt idx="13">
                  <c:v>4.1764705882352899</c:v>
                </c:pt>
                <c:pt idx="14">
                  <c:v>4.3579545454545396</c:v>
                </c:pt>
                <c:pt idx="15">
                  <c:v>4.3241525423728797</c:v>
                </c:pt>
                <c:pt idx="16">
                  <c:v>4.2392344497607599</c:v>
                </c:pt>
                <c:pt idx="17">
                  <c:v>4.1923076923076898</c:v>
                </c:pt>
                <c:pt idx="18">
                  <c:v>4.2662037037036997</c:v>
                </c:pt>
                <c:pt idx="19">
                  <c:v>4.2277039848197298</c:v>
                </c:pt>
                <c:pt idx="20">
                  <c:v>4.2977624784853701</c:v>
                </c:pt>
                <c:pt idx="21">
                  <c:v>4.1831932773109202</c:v>
                </c:pt>
                <c:pt idx="22">
                  <c:v>4.1941923774954502</c:v>
                </c:pt>
                <c:pt idx="23">
                  <c:v>4.18237704918032</c:v>
                </c:pt>
                <c:pt idx="24">
                  <c:v>4.1591320072332696</c:v>
                </c:pt>
                <c:pt idx="25">
                  <c:v>4.0937499999999902</c:v>
                </c:pt>
                <c:pt idx="26">
                  <c:v>4.1920792079207896</c:v>
                </c:pt>
                <c:pt idx="27">
                  <c:v>4.2127107652399403</c:v>
                </c:pt>
                <c:pt idx="28">
                  <c:v>4.1326860841423896</c:v>
                </c:pt>
                <c:pt idx="29">
                  <c:v>4.1316042267050896</c:v>
                </c:pt>
                <c:pt idx="30">
                  <c:v>4.18</c:v>
                </c:pt>
                <c:pt idx="31">
                  <c:v>4.3413258110013997</c:v>
                </c:pt>
                <c:pt idx="32">
                  <c:v>4.2015748031495903</c:v>
                </c:pt>
                <c:pt idx="33">
                  <c:v>4.1964071856287397</c:v>
                </c:pt>
                <c:pt idx="34">
                  <c:v>4.2286096256684402</c:v>
                </c:pt>
                <c:pt idx="35">
                  <c:v>4.2680115273775199</c:v>
                </c:pt>
                <c:pt idx="36">
                  <c:v>4.2855209742895797</c:v>
                </c:pt>
                <c:pt idx="37">
                  <c:v>4.2958435207823804</c:v>
                </c:pt>
                <c:pt idx="38">
                  <c:v>4.2410256410256304</c:v>
                </c:pt>
                <c:pt idx="39">
                  <c:v>4.2839116719242796</c:v>
                </c:pt>
                <c:pt idx="40">
                  <c:v>4.2670940170940197</c:v>
                </c:pt>
                <c:pt idx="41">
                  <c:v>4.35327313769751</c:v>
                </c:pt>
                <c:pt idx="42">
                  <c:v>4.28000000000001</c:v>
                </c:pt>
                <c:pt idx="43">
                  <c:v>4.2847826086956404</c:v>
                </c:pt>
                <c:pt idx="44">
                  <c:v>4.27479892761394</c:v>
                </c:pt>
                <c:pt idx="45">
                  <c:v>4.3017408123791103</c:v>
                </c:pt>
                <c:pt idx="46">
                  <c:v>4.2182163187855801</c:v>
                </c:pt>
                <c:pt idx="47">
                  <c:v>4.2875536480686698</c:v>
                </c:pt>
                <c:pt idx="48">
                  <c:v>4.2890792291220503</c:v>
                </c:pt>
                <c:pt idx="49">
                  <c:v>4.1518046709129504</c:v>
                </c:pt>
                <c:pt idx="50">
                  <c:v>4.26330275229357</c:v>
                </c:pt>
                <c:pt idx="51">
                  <c:v>4.2938596491228003</c:v>
                </c:pt>
                <c:pt idx="52">
                  <c:v>4.1560693641618398</c:v>
                </c:pt>
                <c:pt idx="53">
                  <c:v>4.2150313152400702</c:v>
                </c:pt>
                <c:pt idx="54">
                  <c:v>4.2197928653624803</c:v>
                </c:pt>
                <c:pt idx="55">
                  <c:v>4.2091917591125201</c:v>
                </c:pt>
                <c:pt idx="56">
                  <c:v>4.2079207920791903</c:v>
                </c:pt>
                <c:pt idx="57">
                  <c:v>4.2508630609896496</c:v>
                </c:pt>
                <c:pt idx="58">
                  <c:v>4.1710816777041897</c:v>
                </c:pt>
                <c:pt idx="59">
                  <c:v>3.9747235387045801</c:v>
                </c:pt>
                <c:pt idx="60">
                  <c:v>3.90440627333831</c:v>
                </c:pt>
                <c:pt idx="61">
                  <c:v>3.80613254203758</c:v>
                </c:pt>
                <c:pt idx="62">
                  <c:v>3.92173913043478</c:v>
                </c:pt>
                <c:pt idx="63">
                  <c:v>4.0944649446494497</c:v>
                </c:pt>
                <c:pt idx="64">
                  <c:v>4.1098130841121403</c:v>
                </c:pt>
                <c:pt idx="65">
                  <c:v>4.1273499090357797</c:v>
                </c:pt>
                <c:pt idx="66">
                  <c:v>4.1709585121602304</c:v>
                </c:pt>
                <c:pt idx="67">
                  <c:v>4.1358457493426801</c:v>
                </c:pt>
                <c:pt idx="68">
                  <c:v>4.1167061611374303</c:v>
                </c:pt>
                <c:pt idx="69">
                  <c:v>4.01071878940731</c:v>
                </c:pt>
                <c:pt idx="70">
                  <c:v>4.0768733850129104</c:v>
                </c:pt>
                <c:pt idx="71">
                  <c:v>3.9422818791946299</c:v>
                </c:pt>
                <c:pt idx="72">
                  <c:v>3.8165191740412898</c:v>
                </c:pt>
                <c:pt idx="73">
                  <c:v>3.8459512837393</c:v>
                </c:pt>
                <c:pt idx="74">
                  <c:v>3.7496167603474699</c:v>
                </c:pt>
                <c:pt idx="75">
                  <c:v>3.8470588235294101</c:v>
                </c:pt>
                <c:pt idx="76">
                  <c:v>3.8091068301225901</c:v>
                </c:pt>
                <c:pt idx="77">
                  <c:v>4.0486849468382697</c:v>
                </c:pt>
                <c:pt idx="78">
                  <c:v>4.0584415584415501</c:v>
                </c:pt>
                <c:pt idx="79">
                  <c:v>4.2019678922837898</c:v>
                </c:pt>
                <c:pt idx="80">
                  <c:v>4.2373046875</c:v>
                </c:pt>
                <c:pt idx="81">
                  <c:v>4.2568015925680101</c:v>
                </c:pt>
                <c:pt idx="82">
                  <c:v>4.0860033726812803</c:v>
                </c:pt>
                <c:pt idx="83">
                  <c:v>4.1422969187675003</c:v>
                </c:pt>
                <c:pt idx="84">
                  <c:v>4.0487162606978302</c:v>
                </c:pt>
                <c:pt idx="85">
                  <c:v>4.3087529976019097</c:v>
                </c:pt>
                <c:pt idx="86">
                  <c:v>4.3105912930474304</c:v>
                </c:pt>
                <c:pt idx="87">
                  <c:v>4.3527738264580202</c:v>
                </c:pt>
                <c:pt idx="88">
                  <c:v>4.3371699390656699</c:v>
                </c:pt>
                <c:pt idx="89">
                  <c:v>4.3288409703503996</c:v>
                </c:pt>
                <c:pt idx="90">
                  <c:v>4.3302552960347596</c:v>
                </c:pt>
                <c:pt idx="91">
                  <c:v>4.3244365361803103</c:v>
                </c:pt>
                <c:pt idx="92">
                  <c:v>4.3160854893138199</c:v>
                </c:pt>
                <c:pt idx="93">
                  <c:v>4.2391844853306697</c:v>
                </c:pt>
                <c:pt idx="94">
                  <c:v>4.2908902691511397</c:v>
                </c:pt>
                <c:pt idx="95">
                  <c:v>4.2869565217391301</c:v>
                </c:pt>
                <c:pt idx="96">
                  <c:v>2.1481481481481399</c:v>
                </c:pt>
                <c:pt idx="97">
                  <c:v>1.9</c:v>
                </c:pt>
                <c:pt idx="98">
                  <c:v>2.2000000000000002</c:v>
                </c:pt>
                <c:pt idx="99">
                  <c:v>1</c:v>
                </c:pt>
                <c:pt idx="100">
                  <c:v>5</c:v>
                </c:pt>
                <c:pt idx="101">
                  <c:v>5</c:v>
                </c:pt>
                <c:pt idx="10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69-4154-84AA-FAF9E5507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8099423"/>
        <c:axId val="718109407"/>
      </c:lineChart>
      <c:dateAx>
        <c:axId val="9181186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114047"/>
        <c:crosses val="autoZero"/>
        <c:auto val="1"/>
        <c:lblOffset val="100"/>
        <c:baseTimeUnit val="days"/>
      </c:dateAx>
      <c:valAx>
        <c:axId val="91811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Delivery duration before deadline (days)</a:t>
                </a:r>
              </a:p>
            </c:rich>
          </c:tx>
          <c:layout>
            <c:manualLayout>
              <c:xMode val="edge"/>
              <c:yMode val="edge"/>
              <c:x val="1.6810601003253139E-2"/>
              <c:y val="9.80732932632001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118623"/>
        <c:crosses val="autoZero"/>
        <c:crossBetween val="between"/>
      </c:valAx>
      <c:valAx>
        <c:axId val="7181094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Review score</a:t>
                </a:r>
              </a:p>
            </c:rich>
          </c:tx>
          <c:layout>
            <c:manualLayout>
              <c:xMode val="edge"/>
              <c:yMode val="edge"/>
              <c:x val="0.95984134204778415"/>
              <c:y val="9.700829704729101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099423"/>
        <c:crosses val="max"/>
        <c:crossBetween val="between"/>
      </c:valAx>
      <c:dateAx>
        <c:axId val="718099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18109407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score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FEEDBACK analysis'!$AI$3</c:f>
              <c:strCache>
                <c:ptCount val="1"/>
                <c:pt idx="0">
                  <c:v>avg_score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9DF-432A-B767-3E2A036E530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9DF-432A-B767-3E2A036E5305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9DF-432A-B767-3E2A036E5305}"/>
              </c:ext>
            </c:extLst>
          </c:dPt>
          <c:cat>
            <c:strRef>
              <c:f>'Customer FEEDBACK analysis'!$AH$4:$AH$30</c:f>
              <c:strCache>
                <c:ptCount val="27"/>
                <c:pt idx="0">
                  <c:v>AP</c:v>
                </c:pt>
                <c:pt idx="1">
                  <c:v>AM</c:v>
                </c:pt>
                <c:pt idx="2">
                  <c:v>PR</c:v>
                </c:pt>
                <c:pt idx="3">
                  <c:v>SP</c:v>
                </c:pt>
                <c:pt idx="4">
                  <c:v>TO</c:v>
                </c:pt>
                <c:pt idx="5">
                  <c:v>MS</c:v>
                </c:pt>
                <c:pt idx="6">
                  <c:v>MG</c:v>
                </c:pt>
                <c:pt idx="7">
                  <c:v>RS</c:v>
                </c:pt>
                <c:pt idx="8">
                  <c:v>RN</c:v>
                </c:pt>
                <c:pt idx="9">
                  <c:v>SC</c:v>
                </c:pt>
                <c:pt idx="10">
                  <c:v>RO</c:v>
                </c:pt>
                <c:pt idx="11">
                  <c:v>DF</c:v>
                </c:pt>
                <c:pt idx="12">
                  <c:v>AC</c:v>
                </c:pt>
                <c:pt idx="13">
                  <c:v>ES</c:v>
                </c:pt>
                <c:pt idx="14">
                  <c:v>GO</c:v>
                </c:pt>
                <c:pt idx="15">
                  <c:v>PB</c:v>
                </c:pt>
                <c:pt idx="16">
                  <c:v>PE</c:v>
                </c:pt>
                <c:pt idx="17">
                  <c:v>MT</c:v>
                </c:pt>
                <c:pt idx="18">
                  <c:v>RJ</c:v>
                </c:pt>
                <c:pt idx="19">
                  <c:v>PI</c:v>
                </c:pt>
                <c:pt idx="20">
                  <c:v>BA</c:v>
                </c:pt>
                <c:pt idx="21">
                  <c:v>CE</c:v>
                </c:pt>
                <c:pt idx="22">
                  <c:v>PA</c:v>
                </c:pt>
                <c:pt idx="23">
                  <c:v>SE</c:v>
                </c:pt>
                <c:pt idx="24">
                  <c:v>AL</c:v>
                </c:pt>
                <c:pt idx="25">
                  <c:v>MA</c:v>
                </c:pt>
                <c:pt idx="26">
                  <c:v>RR</c:v>
                </c:pt>
              </c:strCache>
            </c:strRef>
          </c:cat>
          <c:val>
            <c:numRef>
              <c:f>'Customer FEEDBACK analysis'!$AI$4:$AI$30</c:f>
              <c:numCache>
                <c:formatCode>0.0</c:formatCode>
                <c:ptCount val="27"/>
                <c:pt idx="0">
                  <c:v>4.2173913043478199</c:v>
                </c:pt>
                <c:pt idx="1">
                  <c:v>4.18954248366013</c:v>
                </c:pt>
                <c:pt idx="2">
                  <c:v>4.1763698630136803</c:v>
                </c:pt>
                <c:pt idx="3">
                  <c:v>4.1722428748450602</c:v>
                </c:pt>
                <c:pt idx="4">
                  <c:v>4.1399999999999997</c:v>
                </c:pt>
                <c:pt idx="5">
                  <c:v>4.1394101876675604</c:v>
                </c:pt>
                <c:pt idx="6">
                  <c:v>4.1344913151364597</c:v>
                </c:pt>
                <c:pt idx="7">
                  <c:v>4.1268249780123103</c:v>
                </c:pt>
                <c:pt idx="8">
                  <c:v>4.0733590733590699</c:v>
                </c:pt>
                <c:pt idx="9">
                  <c:v>4.0697674418604501</c:v>
                </c:pt>
                <c:pt idx="10">
                  <c:v>4.0653846153846098</c:v>
                </c:pt>
                <c:pt idx="11">
                  <c:v>4.06105834464043</c:v>
                </c:pt>
                <c:pt idx="12">
                  <c:v>4.0476190476190403</c:v>
                </c:pt>
                <c:pt idx="13">
                  <c:v>4.0358851674640999</c:v>
                </c:pt>
                <c:pt idx="14">
                  <c:v>4.0344664778092403</c:v>
                </c:pt>
                <c:pt idx="15">
                  <c:v>4.0160427807486601</c:v>
                </c:pt>
                <c:pt idx="16">
                  <c:v>4.0145348837209198</c:v>
                </c:pt>
                <c:pt idx="17">
                  <c:v>4.0136268343815402</c:v>
                </c:pt>
                <c:pt idx="18">
                  <c:v>3.8785331746503902</c:v>
                </c:pt>
                <c:pt idx="19">
                  <c:v>3.87283236994219</c:v>
                </c:pt>
                <c:pt idx="20">
                  <c:v>3.8667038482989402</c:v>
                </c:pt>
                <c:pt idx="21">
                  <c:v>3.86412652767793</c:v>
                </c:pt>
                <c:pt idx="22">
                  <c:v>3.84845463609172</c:v>
                </c:pt>
                <c:pt idx="23">
                  <c:v>3.7888888888888799</c:v>
                </c:pt>
                <c:pt idx="24">
                  <c:v>3.7523364485981299</c:v>
                </c:pt>
                <c:pt idx="25">
                  <c:v>3.7323759791122599</c:v>
                </c:pt>
                <c:pt idx="26">
                  <c:v>3.60869565217391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F-432A-B767-3E2A036E5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5436431"/>
        <c:axId val="1835430191"/>
      </c:barChart>
      <c:catAx>
        <c:axId val="1835436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layout>
            <c:manualLayout>
              <c:xMode val="edge"/>
              <c:yMode val="edge"/>
              <c:x val="0.90466558343502479"/>
              <c:y val="0.929440816739980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0191"/>
        <c:crosses val="autoZero"/>
        <c:auto val="1"/>
        <c:lblAlgn val="ctr"/>
        <c:lblOffset val="100"/>
        <c:noMultiLvlLbl val="0"/>
      </c:catAx>
      <c:valAx>
        <c:axId val="183543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score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53684383202099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6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score per</a:t>
            </a:r>
            <a:r>
              <a:rPr lang="en-US" baseline="0" dirty="0"/>
              <a:t> product category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FEEDBACK analysis'!$V$3</c:f>
              <c:strCache>
                <c:ptCount val="1"/>
                <c:pt idx="0">
                  <c:v>avg_score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64-4559-BD2B-9F00FD79880D}"/>
              </c:ext>
            </c:extLst>
          </c:dPt>
          <c:dPt>
            <c:idx val="69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864-4559-BD2B-9F00FD79880D}"/>
              </c:ext>
            </c:extLst>
          </c:dPt>
          <c:dPt>
            <c:idx val="7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64-4559-BD2B-9F00FD79880D}"/>
              </c:ext>
            </c:extLst>
          </c:dPt>
          <c:cat>
            <c:strRef>
              <c:f>'Customer FEEDBACK analysis'!$U$4:$U$74</c:f>
              <c:strCache>
                <c:ptCount val="71"/>
                <c:pt idx="0">
                  <c:v>cds_dvds_musicals</c:v>
                </c:pt>
                <c:pt idx="1">
                  <c:v>fashion_childrens_clothes</c:v>
                </c:pt>
                <c:pt idx="2">
                  <c:v>books_general_interest</c:v>
                </c:pt>
                <c:pt idx="3">
                  <c:v>costruction_tools_tools</c:v>
                </c:pt>
                <c:pt idx="4">
                  <c:v>flowers</c:v>
                </c:pt>
                <c:pt idx="5">
                  <c:v>books_imported</c:v>
                </c:pt>
                <c:pt idx="6">
                  <c:v>books_technical</c:v>
                </c:pt>
                <c:pt idx="7">
                  <c:v>food_drink</c:v>
                </c:pt>
                <c:pt idx="8">
                  <c:v>luggage_accessories</c:v>
                </c:pt>
                <c:pt idx="9">
                  <c:v>small_appliances_home_oven_and_coffee</c:v>
                </c:pt>
                <c:pt idx="10">
                  <c:v>fashion_sport</c:v>
                </c:pt>
                <c:pt idx="11">
                  <c:v>fashion_shoes</c:v>
                </c:pt>
                <c:pt idx="12">
                  <c:v>food</c:v>
                </c:pt>
                <c:pt idx="13">
                  <c:v>music</c:v>
                </c:pt>
                <c:pt idx="14">
                  <c:v>cine_photo</c:v>
                </c:pt>
                <c:pt idx="15">
                  <c:v>stationery</c:v>
                </c:pt>
                <c:pt idx="16">
                  <c:v>pet_shop</c:v>
                </c:pt>
                <c:pt idx="17">
                  <c:v>computers</c:v>
                </c:pt>
                <c:pt idx="18">
                  <c:v>home_appliances</c:v>
                </c:pt>
                <c:pt idx="19">
                  <c:v>perfumery</c:v>
                </c:pt>
                <c:pt idx="20">
                  <c:v>toys</c:v>
                </c:pt>
                <c:pt idx="21">
                  <c:v>musical_instruments</c:v>
                </c:pt>
                <c:pt idx="22">
                  <c:v>small_appliances</c:v>
                </c:pt>
                <c:pt idx="23">
                  <c:v>cool_stuff</c:v>
                </c:pt>
                <c:pt idx="24">
                  <c:v>fashion_bags_accessories</c:v>
                </c:pt>
                <c:pt idx="25">
                  <c:v>home_appliances_2</c:v>
                </c:pt>
                <c:pt idx="26">
                  <c:v>health_beauty</c:v>
                </c:pt>
                <c:pt idx="27">
                  <c:v>arts_and_craftmanship</c:v>
                </c:pt>
                <c:pt idx="28">
                  <c:v>tablets_printing_image</c:v>
                </c:pt>
                <c:pt idx="29">
                  <c:v>furniture_bedroom</c:v>
                </c:pt>
                <c:pt idx="30">
                  <c:v>sports_leisure</c:v>
                </c:pt>
                <c:pt idx="31">
                  <c:v>industry_commerce_and_business</c:v>
                </c:pt>
                <c:pt idx="32">
                  <c:v>signaling_and_security</c:v>
                </c:pt>
                <c:pt idx="33">
                  <c:v>dvds_blu_ray</c:v>
                </c:pt>
                <c:pt idx="34">
                  <c:v>auto</c:v>
                </c:pt>
                <c:pt idx="35">
                  <c:v>housewares</c:v>
                </c:pt>
                <c:pt idx="36">
                  <c:v>costruction_tools_garden</c:v>
                </c:pt>
                <c:pt idx="37">
                  <c:v>construction_tools_lights</c:v>
                </c:pt>
                <c:pt idx="38">
                  <c:v>construction_tools_construction</c:v>
                </c:pt>
                <c:pt idx="39">
                  <c:v>drinks</c:v>
                </c:pt>
                <c:pt idx="40">
                  <c:v>garden_tools</c:v>
                </c:pt>
                <c:pt idx="41">
                  <c:v>electronics</c:v>
                </c:pt>
                <c:pt idx="42">
                  <c:v>consoles_games</c:v>
                </c:pt>
                <c:pt idx="43">
                  <c:v>christmas_supplies</c:v>
                </c:pt>
                <c:pt idx="44">
                  <c:v>market_place</c:v>
                </c:pt>
                <c:pt idx="45">
                  <c:v>watches_gifts</c:v>
                </c:pt>
                <c:pt idx="46">
                  <c:v>baby</c:v>
                </c:pt>
                <c:pt idx="47">
                  <c:v>la_cuisine</c:v>
                </c:pt>
                <c:pt idx="48">
                  <c:v>agro_industry_and_commerce</c:v>
                </c:pt>
                <c:pt idx="49">
                  <c:v>fashion_underwear_beach</c:v>
                </c:pt>
                <c:pt idx="50">
                  <c:v>air_conditioning</c:v>
                </c:pt>
                <c:pt idx="51">
                  <c:v>kitchen_dining_laundry_garden_furniture</c:v>
                </c:pt>
                <c:pt idx="52">
                  <c:v>telephony</c:v>
                </c:pt>
                <c:pt idx="53">
                  <c:v>home_construction</c:v>
                </c:pt>
                <c:pt idx="54">
                  <c:v>art</c:v>
                </c:pt>
                <c:pt idx="55">
                  <c:v>computers_accessories</c:v>
                </c:pt>
                <c:pt idx="56">
                  <c:v>furniture_living_room</c:v>
                </c:pt>
                <c:pt idx="57">
                  <c:v>furniture_decor</c:v>
                </c:pt>
                <c:pt idx="58">
                  <c:v>bed_bath_table</c:v>
                </c:pt>
                <c:pt idx="59">
                  <c:v>construction_tools_safety</c:v>
                </c:pt>
                <c:pt idx="60">
                  <c:v>home_confort</c:v>
                </c:pt>
                <c:pt idx="61">
                  <c:v>audio</c:v>
                </c:pt>
                <c:pt idx="62">
                  <c:v>furniture_mattress_and_upholstery</c:v>
                </c:pt>
                <c:pt idx="63">
                  <c:v>fashio_female_clothing</c:v>
                </c:pt>
                <c:pt idx="64">
                  <c:v>party_supplies</c:v>
                </c:pt>
                <c:pt idx="65">
                  <c:v>fixed_telephony</c:v>
                </c:pt>
                <c:pt idx="66">
                  <c:v>fashion_male_clothing</c:v>
                </c:pt>
                <c:pt idx="67">
                  <c:v>home_comfort_2</c:v>
                </c:pt>
                <c:pt idx="68">
                  <c:v>office_furniture</c:v>
                </c:pt>
                <c:pt idx="69">
                  <c:v>diapers_and_hygiene</c:v>
                </c:pt>
                <c:pt idx="70">
                  <c:v>security_and_services</c:v>
                </c:pt>
              </c:strCache>
            </c:strRef>
          </c:cat>
          <c:val>
            <c:numRef>
              <c:f>'Customer FEEDBACK analysis'!$V$4:$V$74</c:f>
              <c:numCache>
                <c:formatCode>0.0</c:formatCode>
                <c:ptCount val="71"/>
                <c:pt idx="0">
                  <c:v>4.6428571428571397</c:v>
                </c:pt>
                <c:pt idx="1">
                  <c:v>4.5</c:v>
                </c:pt>
                <c:pt idx="2">
                  <c:v>4.4462659380692102</c:v>
                </c:pt>
                <c:pt idx="3">
                  <c:v>4.4444444444444402</c:v>
                </c:pt>
                <c:pt idx="4">
                  <c:v>4.4193548387096699</c:v>
                </c:pt>
                <c:pt idx="5">
                  <c:v>4.4000000000000004</c:v>
                </c:pt>
                <c:pt idx="6">
                  <c:v>4.3684210526315699</c:v>
                </c:pt>
                <c:pt idx="7">
                  <c:v>4.3154121863799197</c:v>
                </c:pt>
                <c:pt idx="8">
                  <c:v>4.3152573529411704</c:v>
                </c:pt>
                <c:pt idx="9">
                  <c:v>4.3026315789473601</c:v>
                </c:pt>
                <c:pt idx="10">
                  <c:v>4.2580645161290303</c:v>
                </c:pt>
                <c:pt idx="11">
                  <c:v>4.2337164750957799</c:v>
                </c:pt>
                <c:pt idx="12">
                  <c:v>4.2181818181818196</c:v>
                </c:pt>
                <c:pt idx="13">
                  <c:v>4.2105263157894699</c:v>
                </c:pt>
                <c:pt idx="14">
                  <c:v>4.2054794520547896</c:v>
                </c:pt>
                <c:pt idx="15">
                  <c:v>4.1938571998404397</c:v>
                </c:pt>
                <c:pt idx="16">
                  <c:v>4.1851469829809202</c:v>
                </c:pt>
                <c:pt idx="17">
                  <c:v>4.1749999999999901</c:v>
                </c:pt>
                <c:pt idx="18">
                  <c:v>4.1724565756823804</c:v>
                </c:pt>
                <c:pt idx="19">
                  <c:v>4.1619409529377398</c:v>
                </c:pt>
                <c:pt idx="20">
                  <c:v>4.1586409190906801</c:v>
                </c:pt>
                <c:pt idx="21">
                  <c:v>4.1525925925925904</c:v>
                </c:pt>
                <c:pt idx="22">
                  <c:v>4.1491875923190404</c:v>
                </c:pt>
                <c:pt idx="23">
                  <c:v>4.1463414634146201</c:v>
                </c:pt>
                <c:pt idx="24">
                  <c:v>4.1446787641000498</c:v>
                </c:pt>
                <c:pt idx="25">
                  <c:v>4.1428571428571397</c:v>
                </c:pt>
                <c:pt idx="26">
                  <c:v>4.1427682737169498</c:v>
                </c:pt>
                <c:pt idx="27">
                  <c:v>4.125</c:v>
                </c:pt>
                <c:pt idx="28">
                  <c:v>4.1234567901234502</c:v>
                </c:pt>
                <c:pt idx="29">
                  <c:v>4.1181818181818102</c:v>
                </c:pt>
                <c:pt idx="30">
                  <c:v>4.1079861111110896</c:v>
                </c:pt>
                <c:pt idx="31">
                  <c:v>4.10150375939849</c:v>
                </c:pt>
                <c:pt idx="32">
                  <c:v>4.0862944162436499</c:v>
                </c:pt>
                <c:pt idx="33">
                  <c:v>4.0793650793650702</c:v>
                </c:pt>
                <c:pt idx="34">
                  <c:v>4.0655115119867098</c:v>
                </c:pt>
                <c:pt idx="35">
                  <c:v>4.0550194440443699</c:v>
                </c:pt>
                <c:pt idx="36">
                  <c:v>4.05416666666666</c:v>
                </c:pt>
                <c:pt idx="37">
                  <c:v>4.0540540540540499</c:v>
                </c:pt>
                <c:pt idx="38">
                  <c:v>4.0529157667386499</c:v>
                </c:pt>
                <c:pt idx="39">
                  <c:v>4.0477453580901797</c:v>
                </c:pt>
                <c:pt idx="40">
                  <c:v>4.0427350427350497</c:v>
                </c:pt>
                <c:pt idx="41">
                  <c:v>4.0374681702437201</c:v>
                </c:pt>
                <c:pt idx="42">
                  <c:v>4.0230700976042497</c:v>
                </c:pt>
                <c:pt idx="43">
                  <c:v>4.0205479452054798</c:v>
                </c:pt>
                <c:pt idx="44">
                  <c:v>4.01941747572815</c:v>
                </c:pt>
                <c:pt idx="45">
                  <c:v>4.0191596638655396</c:v>
                </c:pt>
                <c:pt idx="46">
                  <c:v>4.0118110236220401</c:v>
                </c:pt>
                <c:pt idx="47">
                  <c:v>4</c:v>
                </c:pt>
                <c:pt idx="48">
                  <c:v>3.9999999999999898</c:v>
                </c:pt>
                <c:pt idx="49">
                  <c:v>3.9769230769230699</c:v>
                </c:pt>
                <c:pt idx="50">
                  <c:v>3.9691780821917799</c:v>
                </c:pt>
                <c:pt idx="51">
                  <c:v>3.96428571428571</c:v>
                </c:pt>
                <c:pt idx="52">
                  <c:v>3.94686738986052</c:v>
                </c:pt>
                <c:pt idx="53">
                  <c:v>3.9399999999999902</c:v>
                </c:pt>
                <c:pt idx="54">
                  <c:v>3.93719806763285</c:v>
                </c:pt>
                <c:pt idx="55">
                  <c:v>3.9308192126385499</c:v>
                </c:pt>
                <c:pt idx="56">
                  <c:v>3.9043824701195202</c:v>
                </c:pt>
                <c:pt idx="57">
                  <c:v>3.9034929780338499</c:v>
                </c:pt>
                <c:pt idx="58">
                  <c:v>3.8956631049654198</c:v>
                </c:pt>
                <c:pt idx="59">
                  <c:v>3.8445595854922199</c:v>
                </c:pt>
                <c:pt idx="60">
                  <c:v>3.8298850574712602</c:v>
                </c:pt>
                <c:pt idx="61">
                  <c:v>3.8254847645429302</c:v>
                </c:pt>
                <c:pt idx="62">
                  <c:v>3.8157894736842102</c:v>
                </c:pt>
                <c:pt idx="63">
                  <c:v>3.77999999999999</c:v>
                </c:pt>
                <c:pt idx="64">
                  <c:v>3.7674418604651101</c:v>
                </c:pt>
                <c:pt idx="65">
                  <c:v>3.68320610687022</c:v>
                </c:pt>
                <c:pt idx="66">
                  <c:v>3.6412213740457999</c:v>
                </c:pt>
                <c:pt idx="67">
                  <c:v>3.62962962962962</c:v>
                </c:pt>
                <c:pt idx="68">
                  <c:v>3.4931831653823302</c:v>
                </c:pt>
                <c:pt idx="69">
                  <c:v>3.2564102564102502</c:v>
                </c:pt>
                <c:pt idx="7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64-4559-BD2B-9F00FD798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4032111"/>
        <c:axId val="1754032943"/>
      </c:barChart>
      <c:catAx>
        <c:axId val="175403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032943"/>
        <c:crosses val="autoZero"/>
        <c:auto val="1"/>
        <c:lblAlgn val="ctr"/>
        <c:lblOffset val="100"/>
        <c:noMultiLvlLbl val="0"/>
      </c:catAx>
      <c:valAx>
        <c:axId val="175403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score</a:t>
                </a:r>
              </a:p>
            </c:rich>
          </c:tx>
          <c:layout>
            <c:manualLayout>
              <c:xMode val="edge"/>
              <c:yMode val="edge"/>
              <c:x val="1.9146084625694046E-2"/>
              <c:y val="7.28040131861831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032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'Target market LOCATION analysis'!$G$5:$G$31</cx:f>
        <cx:lvl ptCount="27">
          <cx:pt idx="0">SP</cx:pt>
          <cx:pt idx="1">RJ</cx:pt>
          <cx:pt idx="2">MG</cx:pt>
          <cx:pt idx="3">RS</cx:pt>
          <cx:pt idx="4">PR</cx:pt>
          <cx:pt idx="5">SC</cx:pt>
          <cx:pt idx="6">BA</cx:pt>
          <cx:pt idx="7">DF</cx:pt>
          <cx:pt idx="8">GO</cx:pt>
          <cx:pt idx="9">ES</cx:pt>
          <cx:pt idx="10">PE</cx:pt>
          <cx:pt idx="11">CE</cx:pt>
          <cx:pt idx="12">PA</cx:pt>
          <cx:pt idx="13">MT</cx:pt>
          <cx:pt idx="14">MA</cx:pt>
          <cx:pt idx="15">PB</cx:pt>
          <cx:pt idx="16">MS</cx:pt>
          <cx:pt idx="17">PI</cx:pt>
          <cx:pt idx="18">RN</cx:pt>
          <cx:pt idx="19">AL</cx:pt>
          <cx:pt idx="20">SE</cx:pt>
          <cx:pt idx="21">TO</cx:pt>
          <cx:pt idx="22">RO</cx:pt>
          <cx:pt idx="23">AM</cx:pt>
          <cx:pt idx="24">AC</cx:pt>
          <cx:pt idx="25">AP</cx:pt>
          <cx:pt idx="26">RR</cx:pt>
        </cx:lvl>
      </cx:strDim>
      <cx:numDim type="val">
        <cx:f>'Target market LOCATION analysis'!$H$5:$H$31</cx:f>
        <cx:lvl ptCount="27" formatCode="_-* # ##0_-;\-* # ##0_-;_-* &quot;-&quot;??_-;_-@_-">
          <cx:pt idx="0">5998226.96</cx:pt>
          <cx:pt idx="1">2144379.6899999999</cx:pt>
          <cx:pt idx="2">1872257.26</cx:pt>
          <cx:pt idx="3">890898.54000000004</cx:pt>
          <cx:pt idx="4">811156.38</cx:pt>
          <cx:pt idx="5">623086.43000000005</cx:pt>
          <cx:pt idx="6">616645.81999999995</cx:pt>
          <cx:pt idx="7">355141.08000000002</cx:pt>
          <cx:pt idx="8">350092.31</cx:pt>
          <cx:pt idx="9">325967.54999999999</cx:pt>
          <cx:pt idx="10">324850.44</cx:pt>
          <cx:pt idx="11">279464.03000000003</cx:pt>
          <cx:pt idx="12">218295.85000000001</cx:pt>
          <cx:pt idx="13">187029.29000000001</cx:pt>
          <cx:pt idx="14">152523.01999999999</cx:pt>
          <cx:pt idx="15">141545.72</cx:pt>
          <cx:pt idx="16">137534.84</cx:pt>
          <cx:pt idx="17">108523.97</cx:pt>
          <cx:pt idx="18">102718.13</cx:pt>
          <cx:pt idx="19">96962.059999999998</cx:pt>
          <cx:pt idx="20">75246.25</cx:pt>
          <cx:pt idx="21">61485.330000000002</cx:pt>
          <cx:pt idx="22">60866.199999999997</cx:pt>
          <cx:pt idx="23">27966.93</cx:pt>
          <cx:pt idx="24">19680.619999999999</cx:pt>
          <cx:pt idx="25">16262.799999999999</cx:pt>
          <cx:pt idx="26">10064.620000000001</cx:pt>
        </cx:lvl>
      </cx:numDim>
    </cx:data>
    <cx:data id="1">
      <cx:strDim type="cat">
        <cx:f>'Target market LOCATION analysis'!$G$5:$G$31</cx:f>
        <cx:lvl ptCount="27">
          <cx:pt idx="0">SP</cx:pt>
          <cx:pt idx="1">RJ</cx:pt>
          <cx:pt idx="2">MG</cx:pt>
          <cx:pt idx="3">RS</cx:pt>
          <cx:pt idx="4">PR</cx:pt>
          <cx:pt idx="5">SC</cx:pt>
          <cx:pt idx="6">BA</cx:pt>
          <cx:pt idx="7">DF</cx:pt>
          <cx:pt idx="8">GO</cx:pt>
          <cx:pt idx="9">ES</cx:pt>
          <cx:pt idx="10">PE</cx:pt>
          <cx:pt idx="11">CE</cx:pt>
          <cx:pt idx="12">PA</cx:pt>
          <cx:pt idx="13">MT</cx:pt>
          <cx:pt idx="14">MA</cx:pt>
          <cx:pt idx="15">PB</cx:pt>
          <cx:pt idx="16">MS</cx:pt>
          <cx:pt idx="17">PI</cx:pt>
          <cx:pt idx="18">RN</cx:pt>
          <cx:pt idx="19">AL</cx:pt>
          <cx:pt idx="20">SE</cx:pt>
          <cx:pt idx="21">TO</cx:pt>
          <cx:pt idx="22">RO</cx:pt>
          <cx:pt idx="23">AM</cx:pt>
          <cx:pt idx="24">AC</cx:pt>
          <cx:pt idx="25">AP</cx:pt>
          <cx:pt idx="26">RR</cx:pt>
        </cx:lvl>
      </cx:strDim>
      <cx:numDim type="val">
        <cx:f>'Target market LOCATION analysis'!$J$5:$J$31</cx:f>
        <cx:lvl ptCount="27" formatCode="0%">
          <cx:pt idx="0">0.37468142134175536</cx:pt>
          <cx:pt idx="1">0.50863087598953161</cx:pt>
          <cx:pt idx="2">0.62558210440623474</cx:pt>
          <cx:pt idx="3">0.68123240464738</cx:pt>
          <cx:pt idx="4">0.73190158195853583</cx:pt>
          <cx:pt idx="5">0.77082290166985235</cx:pt>
          <cx:pt idx="6">0.80934190634286229</cx:pt>
          <cx:pt idx="7">0.8315259226394458</cx:pt>
          <cx:pt idx="8">0.85339456568786065</cx:pt>
          <cx:pt idx="9">0.8737562468579454</cx:pt>
          <cx:pt idx="10">0.89404814734692883</cx:pt>
          <cx:pt idx="11">0.91150496928323899</cx:pt>
          <cx:pt idx="12">0.92514089868312355</cx:pt>
          <cx:pt idx="13">0.93682375107884241</cx:pt>
          <cx:pt idx="14">0.94635115681090842</cx:pt>
          <cx:pt idx="15">0.95519286151934102</cx:pt>
          <cx:pt idx="16">0.96378402515466532</cx:pt>
          <cx:pt idx="17">0.97056301427935954</cx:pt>
          <cx:pt idx="18">0.97697933950389382</cx:pt>
          <cx:pt idx="19">0.98303610972938427</cx:pt>
          <cx:pt idx="20">0.98773639401149771</cx:pt>
          <cx:pt idx="21">0.99157709743764255</cx:pt>
          <cx:pt idx="22">0.99537912668390416</cx:pt>
          <cx:pt idx="23">0.99712609110403094</cx:pt>
          <cx:pt idx="24">0.99835544816632593</cx:pt>
          <cx:pt idx="25">0.99937130986338973</cx:pt>
          <cx:pt idx="26">1</cx:pt>
        </cx:lvl>
      </cx:numDim>
    </cx:data>
  </cx:chartData>
  <cx:chart>
    <cx:title pos="t" align="ctr" overlay="0">
      <cx:tx>
        <cx:txData>
          <cx:v>States by Revenue - Pareto (Customers)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States by Revenue - Pareto (Customers)</a:t>
          </a:r>
        </a:p>
      </cx:txPr>
    </cx:title>
    <cx:plotArea>
      <cx:plotAreaRegion>
        <cx:series layoutId="clusteredColumn" uniqueId="{9EF2C2AD-F707-4B22-A2C4-83A64B34436B}" formatIdx="0">
          <cx:tx>
            <cx:txData>
              <cx:f>'Target market LOCATION analysis'!$H$4</cx:f>
              <cx:v> revenue </cx:v>
            </cx:txData>
          </cx:tx>
          <cx:dataPt idx="0">
            <cx:spPr>
              <a:solidFill>
                <a:srgbClr val="E8B5BB">
                  <a:lumMod val="50000"/>
                </a:srgbClr>
              </a:solidFill>
            </cx:spPr>
          </cx:dataPt>
          <cx:dataPt idx="1">
            <cx:spPr>
              <a:solidFill>
                <a:srgbClr val="E8B5BB">
                  <a:lumMod val="50000"/>
                </a:srgbClr>
              </a:solidFill>
            </cx:spPr>
          </cx:dataPt>
          <cx:dataPt idx="2">
            <cx:spPr>
              <a:solidFill>
                <a:srgbClr val="E8B5BB">
                  <a:lumMod val="50000"/>
                </a:srgbClr>
              </a:solidFill>
            </cx:spPr>
          </cx:dataPt>
          <cx:dataId val="0"/>
          <cx:layoutPr>
            <cx:aggregation/>
          </cx:layoutPr>
          <cx:axisId val="1"/>
        </cx:series>
        <cx:series layoutId="paretoLine" ownerIdx="0" uniqueId="{3FB9DCAA-56EE-4224-A2B7-C28FDD8FF1A1}" formatIdx="1">
          <cx:axisId val="2"/>
        </cx:series>
        <cx:series layoutId="clusteredColumn" hidden="1" uniqueId="{AE2C20CC-F417-419E-ABCA-E805A75B6B34}" formatIdx="2">
          <cx:tx>
            <cx:txData>
              <cx:v>%_cumulative_rev</cx:v>
            </cx:txData>
          </cx:tx>
          <cx:dataId val="1"/>
          <cx:layoutPr>
            <cx:aggregation/>
          </cx:layoutPr>
          <cx:axisId val="1"/>
        </cx:series>
        <cx:series layoutId="paretoLine" ownerIdx="2" uniqueId="{1AFD6F7C-7D66-4B44-846C-C96A261734B4}" formatIdx="3">
          <cx:axisId val="2"/>
        </cx:series>
      </cx:plotAreaRegion>
      <cx:axis id="0">
        <cx:catScaling gapWidth="0"/>
        <cx:title>
          <cx:tx>
            <cx:txData>
              <cx:v>State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State</a:t>
              </a:r>
            </a:p>
          </cx:txPr>
        </cx:title>
        <cx:tickLabels/>
      </cx:axis>
      <cx:axis id="1">
        <cx:valScaling/>
        <cx:title>
          <cx:tx>
            <cx:txData>
              <cx:v>Revenue in Millions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Revenue in Millions</a:t>
              </a:r>
            </a:p>
          </cx:txPr>
        </cx:title>
        <cx:units unit="millions"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'Target market LOCATION analysis'!$A$5:$A$27</cx:f>
        <cx:lvl ptCount="23">
          <cx:pt idx="0">SP</cx:pt>
          <cx:pt idx="1">PR</cx:pt>
          <cx:pt idx="2">MG</cx:pt>
          <cx:pt idx="3">RJ</cx:pt>
          <cx:pt idx="4">SC</cx:pt>
          <cx:pt idx="5">RS</cx:pt>
          <cx:pt idx="6">BA</cx:pt>
          <cx:pt idx="7">DF</cx:pt>
          <cx:pt idx="8">PE</cx:pt>
          <cx:pt idx="9">GO</cx:pt>
          <cx:pt idx="10">ES</cx:pt>
          <cx:pt idx="11">MA</cx:pt>
          <cx:pt idx="12">CE</cx:pt>
          <cx:pt idx="13">MT</cx:pt>
          <cx:pt idx="14">PB</cx:pt>
          <cx:pt idx="15">RN</cx:pt>
          <cx:pt idx="16">MS</cx:pt>
          <cx:pt idx="17">RO</cx:pt>
          <cx:pt idx="18">PI</cx:pt>
          <cx:pt idx="19">SE</cx:pt>
          <cx:pt idx="20">PA</cx:pt>
          <cx:pt idx="21">AM</cx:pt>
          <cx:pt idx="22">AC</cx:pt>
        </cx:lvl>
      </cx:strDim>
      <cx:numDim type="val">
        <cx:f>'Target market LOCATION analysis'!$B$5:$B$27</cx:f>
        <cx:lvl ptCount="23" formatCode="_-* # ##0_-;\-* # ##0_-;_-* &quot;-&quot;??_-;_-@_-">
          <cx:pt idx="0">13369881</cx:pt>
          <cx:pt idx="1">1846048</cx:pt>
          <cx:pt idx="2">1564758</cx:pt>
          <cx:pt idx="3">1098242</cx:pt>
          <cx:pt idx="4">886745</cx:pt>
          <cx:pt idx="5">560236</cx:pt>
          <cx:pt idx="6">367899</cx:pt>
          <cx:pt idx="7">137785</cx:pt>
          <cx:pt idx="8">124895</cx:pt>
          <cx:pt idx="9">112183</cx:pt>
          <cx:pt idx="10">78840</cx:pt>
          <cx:pt idx="11">51983</cx:pt>
          <cx:pt idx="12">25850</cx:pt>
          <cx:pt idx="13">23639</cx:pt>
          <cx:pt idx="14">20610</cx:pt>
          <cx:pt idx="15">13559</cx:pt>
          <cx:pt idx="16">10826</cx:pt>
          <cx:pt idx="17">5553</cx:pt>
          <cx:pt idx="18">3185</cx:pt>
          <cx:pt idx="19">2466</cx:pt>
          <cx:pt idx="20">1393</cx:pt>
          <cx:pt idx="21">1259</cx:pt>
          <cx:pt idx="22">300</cx:pt>
        </cx:lvl>
      </cx:numDim>
    </cx:data>
  </cx:chartData>
  <cx:chart>
    <cx:title pos="t" align="ctr" overlay="0">
      <cx:tx>
        <cx:txData>
          <cx:v>States by Revenue - Pareto (Sellers)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States by Revenue - Pareto (Sellers)</a:t>
          </a:r>
        </a:p>
      </cx:txPr>
    </cx:title>
    <cx:plotArea>
      <cx:plotAreaRegion>
        <cx:series layoutId="clusteredColumn" uniqueId="{4446B45E-A0ED-4C7E-8188-19F24BFBF15D}">
          <cx:tx>
            <cx:txData>
              <cx:f>'Target market LOCATION analysis'!$B$4</cx:f>
              <cx:v>revenue</cx:v>
            </cx:txData>
          </cx:tx>
          <cx:dataPt idx="0">
            <cx:spPr>
              <a:solidFill>
                <a:srgbClr val="E8B5BB">
                  <a:lumMod val="50000"/>
                </a:srgbClr>
              </a:solidFill>
            </cx:spPr>
          </cx:dataPt>
          <cx:dataId val="0"/>
          <cx:layoutPr>
            <cx:aggregation/>
          </cx:layoutPr>
          <cx:axisId val="1"/>
        </cx:series>
        <cx:series layoutId="paretoLine" ownerIdx="0" uniqueId="{F56CE246-9B88-4317-810B-995DBFC90CA7}">
          <cx:spPr>
            <a:solidFill>
              <a:schemeClr val="accent6">
                <a:lumMod val="60000"/>
                <a:lumOff val="40000"/>
              </a:schemeClr>
            </a:solidFill>
          </cx:spPr>
          <cx:axisId val="2"/>
        </cx:series>
      </cx:plotAreaRegion>
      <cx:axis id="0">
        <cx:catScaling gapWidth="0"/>
        <cx:title>
          <cx:tx>
            <cx:txData>
              <cx:v>State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State</a:t>
              </a:r>
            </a:p>
          </cx:txPr>
        </cx:title>
        <cx:tickLabels/>
      </cx:axis>
      <cx:axis id="1">
        <cx:valScaling/>
        <cx:title>
          <cx:tx>
            <cx:txData>
              <cx:v>Revenue in Millions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Revenue in Millions</a:t>
              </a:r>
            </a:p>
          </cx:txPr>
        </cx:title>
        <cx:units unit="millions"/>
        <cx:majorGridlines/>
        <cx:tickLabels/>
        <cx:numFmt formatCode="# ##0" sourceLinked="0"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4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15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37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266b9b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266b9b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266b9b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266b9b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94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755479" y="1849033"/>
            <a:ext cx="4155498" cy="1268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Olist Analysis	 </a:t>
            </a:r>
            <a:r>
              <a:rPr lang="en" sz="1800" i="1" dirty="0"/>
              <a:t>2016 - 2018</a:t>
            </a:r>
            <a:endParaRPr i="1"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51" name="Google Shape;51;p16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6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/>
          <p:nvPr/>
        </p:nvSpPr>
        <p:spPr>
          <a:xfrm>
            <a:off x="457200" y="1693545"/>
            <a:ext cx="1676400" cy="23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States by revenue (customers)</a:t>
            </a:r>
            <a:endParaRPr dirty="0"/>
          </a:p>
        </p:txBody>
      </p:sp>
      <p:grpSp>
        <p:nvGrpSpPr>
          <p:cNvPr id="293" name="Google Shape;293;p20"/>
          <p:cNvGrpSpPr/>
          <p:nvPr/>
        </p:nvGrpSpPr>
        <p:grpSpPr>
          <a:xfrm>
            <a:off x="457200" y="1913776"/>
            <a:ext cx="1708106" cy="1699421"/>
            <a:chOff x="322696" y="1381819"/>
            <a:chExt cx="2073699" cy="1595573"/>
          </a:xfrm>
        </p:grpSpPr>
        <p:sp>
          <p:nvSpPr>
            <p:cNvPr id="294" name="Google Shape;294;p20"/>
            <p:cNvSpPr txBox="1"/>
            <p:nvPr/>
          </p:nvSpPr>
          <p:spPr>
            <a:xfrm>
              <a:off x="322696" y="1381819"/>
              <a:ext cx="2073699" cy="5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São Paulo, Rio de Janeiro, Minas Gerais dominate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322696" y="2270592"/>
              <a:ext cx="17967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Together these states generate 63% of revenue from customers’ side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8F2D0A0-0A51-99D6-0429-0D0B75433D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2684010"/>
                  </p:ext>
                </p:extLst>
              </p:nvPr>
            </p:nvGraphicFramePr>
            <p:xfrm>
              <a:off x="2923839" y="1144750"/>
              <a:ext cx="6085242" cy="3934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8F2D0A0-0A51-99D6-0429-0D0B75433D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3839" y="1144750"/>
                <a:ext cx="6085242" cy="393438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/>
          <p:nvPr/>
        </p:nvSpPr>
        <p:spPr>
          <a:xfrm>
            <a:off x="457200" y="1693545"/>
            <a:ext cx="1676400" cy="23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States by Revenue (sellers)</a:t>
            </a:r>
            <a:endParaRPr dirty="0"/>
          </a:p>
        </p:txBody>
      </p:sp>
      <p:grpSp>
        <p:nvGrpSpPr>
          <p:cNvPr id="293" name="Google Shape;293;p20"/>
          <p:cNvGrpSpPr/>
          <p:nvPr/>
        </p:nvGrpSpPr>
        <p:grpSpPr>
          <a:xfrm>
            <a:off x="555429" y="1943296"/>
            <a:ext cx="1578171" cy="1714415"/>
            <a:chOff x="441949" y="1409534"/>
            <a:chExt cx="1915953" cy="1609650"/>
          </a:xfrm>
        </p:grpSpPr>
        <p:sp>
          <p:nvSpPr>
            <p:cNvPr id="294" name="Google Shape;294;p20"/>
            <p:cNvSpPr txBox="1"/>
            <p:nvPr/>
          </p:nvSpPr>
          <p:spPr>
            <a:xfrm>
              <a:off x="441949" y="1409534"/>
              <a:ext cx="1915953" cy="5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São Paulo sellers dominate</a:t>
              </a:r>
              <a:endPara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441949" y="2312384"/>
              <a:ext cx="17967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State generates 66% of total company’s revenue by sellers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848C1DA0-3738-4310-8B8B-B88BC79D2C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52225254"/>
                  </p:ext>
                </p:extLst>
              </p:nvPr>
            </p:nvGraphicFramePr>
            <p:xfrm>
              <a:off x="2385060" y="1023499"/>
              <a:ext cx="6553200" cy="40538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848C1DA0-3738-4310-8B8B-B88BC79D2C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5060" y="1023499"/>
                <a:ext cx="6553200" cy="40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89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feedback</a:t>
            </a:r>
            <a:endParaRPr dirty="0"/>
          </a:p>
        </p:txBody>
      </p:sp>
      <p:grpSp>
        <p:nvGrpSpPr>
          <p:cNvPr id="328" name="Google Shape;328;p21"/>
          <p:cNvGrpSpPr/>
          <p:nvPr/>
        </p:nvGrpSpPr>
        <p:grpSpPr>
          <a:xfrm>
            <a:off x="6619617" y="2309099"/>
            <a:ext cx="2396757" cy="1096530"/>
            <a:chOff x="6290040" y="3804427"/>
            <a:chExt cx="2396757" cy="680677"/>
          </a:xfrm>
        </p:grpSpPr>
        <p:sp>
          <p:nvSpPr>
            <p:cNvPr id="329" name="Google Shape;329;p21"/>
            <p:cNvSpPr txBox="1"/>
            <p:nvPr/>
          </p:nvSpPr>
          <p:spPr>
            <a:xfrm>
              <a:off x="6290040" y="3804427"/>
              <a:ext cx="2396757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SEPTEMBER 2018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6625788" y="408160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 algn="r"/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Delivery duration issue – dropped review scores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6955365" y="1147520"/>
            <a:ext cx="2061018" cy="1008940"/>
            <a:chOff x="6625779" y="1170850"/>
            <a:chExt cx="2061018" cy="1049292"/>
          </a:xfrm>
        </p:grpSpPr>
        <p:sp>
          <p:nvSpPr>
            <p:cNvPr id="335" name="Google Shape;335;p21"/>
            <p:cNvSpPr txBox="1"/>
            <p:nvPr/>
          </p:nvSpPr>
          <p:spPr>
            <a:xfrm>
              <a:off x="6625779" y="1170850"/>
              <a:ext cx="2061018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FEEDBACK RESPONSE</a:t>
              </a:r>
              <a:endParaRPr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6" name="Google Shape;336;p21"/>
            <p:cNvSpPr txBox="1"/>
            <p:nvPr/>
          </p:nvSpPr>
          <p:spPr>
            <a:xfrm>
              <a:off x="6625788" y="1452814"/>
              <a:ext cx="2061000" cy="76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There is a high review response rate 99%. Avg score: 4,07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Google Shape;322;p21">
            <a:extLst>
              <a:ext uri="{FF2B5EF4-FFF2-40B4-BE49-F238E27FC236}">
                <a16:creationId xmlns:a16="http://schemas.microsoft.com/office/drawing/2014/main" id="{3B63F8BE-6F03-07BD-D2E9-F7FC004B54E7}"/>
              </a:ext>
            </a:extLst>
          </p:cNvPr>
          <p:cNvGrpSpPr/>
          <p:nvPr/>
        </p:nvGrpSpPr>
        <p:grpSpPr>
          <a:xfrm>
            <a:off x="6553201" y="3825711"/>
            <a:ext cx="2463164" cy="840834"/>
            <a:chOff x="55024" y="1085522"/>
            <a:chExt cx="2463164" cy="1003483"/>
          </a:xfrm>
        </p:grpSpPr>
        <p:sp>
          <p:nvSpPr>
            <p:cNvPr id="5" name="Google Shape;323;p21">
              <a:extLst>
                <a:ext uri="{FF2B5EF4-FFF2-40B4-BE49-F238E27FC236}">
                  <a16:creationId xmlns:a16="http://schemas.microsoft.com/office/drawing/2014/main" id="{DEB93591-BDDA-5712-39AF-06DC018B1CC2}"/>
                </a:ext>
              </a:extLst>
            </p:cNvPr>
            <p:cNvSpPr txBox="1"/>
            <p:nvPr/>
          </p:nvSpPr>
          <p:spPr>
            <a:xfrm>
              <a:off x="55024" y="1085522"/>
              <a:ext cx="2463164" cy="347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DELIVERY &amp; SCORE</a:t>
              </a:r>
              <a:endParaRPr sz="18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324;p21">
              <a:extLst>
                <a:ext uri="{FF2B5EF4-FFF2-40B4-BE49-F238E27FC236}">
                  <a16:creationId xmlns:a16="http://schemas.microsoft.com/office/drawing/2014/main" id="{F837AE34-E00A-235B-75A6-EDF4A8DD2171}"/>
                </a:ext>
              </a:extLst>
            </p:cNvPr>
            <p:cNvSpPr txBox="1"/>
            <p:nvPr/>
          </p:nvSpPr>
          <p:spPr>
            <a:xfrm>
              <a:off x="121431" y="1613754"/>
              <a:ext cx="2396757" cy="475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Delivery duration and review score moves in similar direction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516053-6AB9-5AF2-B4C4-BFF90B90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347567"/>
              </p:ext>
            </p:extLst>
          </p:nvPr>
        </p:nvGraphicFramePr>
        <p:xfrm>
          <a:off x="79716" y="862667"/>
          <a:ext cx="6799281" cy="4292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852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 score per state</a:t>
            </a:r>
            <a:endParaRPr dirty="0"/>
          </a:p>
        </p:txBody>
      </p:sp>
      <p:grpSp>
        <p:nvGrpSpPr>
          <p:cNvPr id="6" name="Google Shape;316;p21">
            <a:extLst>
              <a:ext uri="{FF2B5EF4-FFF2-40B4-BE49-F238E27FC236}">
                <a16:creationId xmlns:a16="http://schemas.microsoft.com/office/drawing/2014/main" id="{D575D2C6-ABF6-6A97-E636-E81EFDD683B6}"/>
              </a:ext>
            </a:extLst>
          </p:cNvPr>
          <p:cNvGrpSpPr/>
          <p:nvPr/>
        </p:nvGrpSpPr>
        <p:grpSpPr>
          <a:xfrm>
            <a:off x="373379" y="1642006"/>
            <a:ext cx="2549163" cy="929742"/>
            <a:chOff x="457195" y="4081627"/>
            <a:chExt cx="2465343" cy="772124"/>
          </a:xfrm>
        </p:grpSpPr>
        <p:sp>
          <p:nvSpPr>
            <p:cNvPr id="12" name="Google Shape;317;p21">
              <a:extLst>
                <a:ext uri="{FF2B5EF4-FFF2-40B4-BE49-F238E27FC236}">
                  <a16:creationId xmlns:a16="http://schemas.microsoft.com/office/drawing/2014/main" id="{050D84BE-48F9-C0D8-1AD7-83ECA543F8ED}"/>
                </a:ext>
              </a:extLst>
            </p:cNvPr>
            <p:cNvSpPr txBox="1"/>
            <p:nvPr/>
          </p:nvSpPr>
          <p:spPr>
            <a:xfrm>
              <a:off x="457195" y="4081627"/>
              <a:ext cx="2465343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Lowest scores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18;p21">
              <a:extLst>
                <a:ext uri="{FF2B5EF4-FFF2-40B4-BE49-F238E27FC236}">
                  <a16:creationId xmlns:a16="http://schemas.microsoft.com/office/drawing/2014/main" id="{AE539258-905C-835B-3EE2-A05E2BC1E70E}"/>
                </a:ext>
              </a:extLst>
            </p:cNvPr>
            <p:cNvSpPr txBox="1"/>
            <p:nvPr/>
          </p:nvSpPr>
          <p:spPr>
            <a:xfrm>
              <a:off x="457196" y="445025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Identifies an issue for </a:t>
              </a: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Alagoas, </a:t>
              </a:r>
              <a:r>
                <a:rPr lang="en-US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Maranhao</a:t>
              </a: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 and Roraima</a:t>
              </a: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states.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C2F86FC-B209-A8FB-E567-D12D5579FB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783552"/>
              </p:ext>
            </p:extLst>
          </p:nvPr>
        </p:nvGraphicFramePr>
        <p:xfrm>
          <a:off x="3261362" y="1029262"/>
          <a:ext cx="5714998" cy="393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oogle Shape;316;p21">
            <a:extLst>
              <a:ext uri="{FF2B5EF4-FFF2-40B4-BE49-F238E27FC236}">
                <a16:creationId xmlns:a16="http://schemas.microsoft.com/office/drawing/2014/main" id="{DAF11A64-4DC6-A26F-63E1-66564C401E60}"/>
              </a:ext>
            </a:extLst>
          </p:cNvPr>
          <p:cNvGrpSpPr/>
          <p:nvPr/>
        </p:nvGrpSpPr>
        <p:grpSpPr>
          <a:xfrm>
            <a:off x="373379" y="2998752"/>
            <a:ext cx="2549163" cy="1263529"/>
            <a:chOff x="457196" y="3804427"/>
            <a:chExt cx="2465343" cy="1049324"/>
          </a:xfrm>
        </p:grpSpPr>
        <p:sp>
          <p:nvSpPr>
            <p:cNvPr id="9" name="Google Shape;317;p21">
              <a:extLst>
                <a:ext uri="{FF2B5EF4-FFF2-40B4-BE49-F238E27FC236}">
                  <a16:creationId xmlns:a16="http://schemas.microsoft.com/office/drawing/2014/main" id="{C9F7787D-BD64-AFDF-5EEB-855DCA39CEF3}"/>
                </a:ext>
              </a:extLst>
            </p:cNvPr>
            <p:cNvSpPr txBox="1"/>
            <p:nvPr/>
          </p:nvSpPr>
          <p:spPr>
            <a:xfrm>
              <a:off x="457196" y="3804427"/>
              <a:ext cx="2465343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 market scores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318;p21">
              <a:extLst>
                <a:ext uri="{FF2B5EF4-FFF2-40B4-BE49-F238E27FC236}">
                  <a16:creationId xmlns:a16="http://schemas.microsoft.com/office/drawing/2014/main" id="{F202B0F2-85DE-2D2C-430F-BB726317553E}"/>
                </a:ext>
              </a:extLst>
            </p:cNvPr>
            <p:cNvSpPr txBox="1"/>
            <p:nvPr/>
          </p:nvSpPr>
          <p:spPr>
            <a:xfrm>
              <a:off x="457196" y="445025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São Paulo, Rio de Janeiro, and Minas Gerais scores could be improved by </a:t>
              </a: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through shipping and customer service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17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 score per product categories</a:t>
            </a:r>
            <a:endParaRPr dirty="0"/>
          </a:p>
        </p:txBody>
      </p:sp>
      <p:grpSp>
        <p:nvGrpSpPr>
          <p:cNvPr id="6" name="Google Shape;316;p21">
            <a:extLst>
              <a:ext uri="{FF2B5EF4-FFF2-40B4-BE49-F238E27FC236}">
                <a16:creationId xmlns:a16="http://schemas.microsoft.com/office/drawing/2014/main" id="{D575D2C6-ABF6-6A97-E636-E81EFDD683B6}"/>
              </a:ext>
            </a:extLst>
          </p:cNvPr>
          <p:cNvGrpSpPr/>
          <p:nvPr/>
        </p:nvGrpSpPr>
        <p:grpSpPr>
          <a:xfrm>
            <a:off x="457200" y="1795899"/>
            <a:ext cx="2549171" cy="981591"/>
            <a:chOff x="457188" y="3804425"/>
            <a:chExt cx="2465351" cy="815183"/>
          </a:xfrm>
        </p:grpSpPr>
        <p:sp>
          <p:nvSpPr>
            <p:cNvPr id="12" name="Google Shape;317;p21">
              <a:extLst>
                <a:ext uri="{FF2B5EF4-FFF2-40B4-BE49-F238E27FC236}">
                  <a16:creationId xmlns:a16="http://schemas.microsoft.com/office/drawing/2014/main" id="{050D84BE-48F9-C0D8-1AD7-83ECA543F8ED}"/>
                </a:ext>
              </a:extLst>
            </p:cNvPr>
            <p:cNvSpPr txBox="1"/>
            <p:nvPr/>
          </p:nvSpPr>
          <p:spPr>
            <a:xfrm>
              <a:off x="457196" y="3804425"/>
              <a:ext cx="2465343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Lowest scores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18;p21">
              <a:extLst>
                <a:ext uri="{FF2B5EF4-FFF2-40B4-BE49-F238E27FC236}">
                  <a16:creationId xmlns:a16="http://schemas.microsoft.com/office/drawing/2014/main" id="{AE539258-905C-835B-3EE2-A05E2BC1E70E}"/>
                </a:ext>
              </a:extLst>
            </p:cNvPr>
            <p:cNvSpPr txBox="1"/>
            <p:nvPr/>
          </p:nvSpPr>
          <p:spPr>
            <a:xfrm>
              <a:off x="457188" y="4216108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Identifies an issue for these categories of products.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88BFBE-F045-DB5C-FAFE-8A7238BDD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2713"/>
              </p:ext>
            </p:extLst>
          </p:nvPr>
        </p:nvGraphicFramePr>
        <p:xfrm>
          <a:off x="2350770" y="782875"/>
          <a:ext cx="6633210" cy="436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Recommendations 1</a:t>
            </a:r>
            <a:endParaRPr dirty="0"/>
          </a:p>
        </p:txBody>
      </p:sp>
      <p:sp>
        <p:nvSpPr>
          <p:cNvPr id="495" name="Google Shape;495;p25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298100" y="1856154"/>
            <a:ext cx="547800" cy="52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4298100" y="2901860"/>
            <a:ext cx="547800" cy="5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298100" y="3952677"/>
            <a:ext cx="547800" cy="5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1" name="Google Shape;501;p25"/>
          <p:cNvGrpSpPr/>
          <p:nvPr/>
        </p:nvGrpSpPr>
        <p:grpSpPr>
          <a:xfrm>
            <a:off x="457200" y="1996384"/>
            <a:ext cx="3381300" cy="273900"/>
            <a:chOff x="457200" y="1996384"/>
            <a:chExt cx="3381300" cy="273900"/>
          </a:xfrm>
        </p:grpSpPr>
        <p:sp>
          <p:nvSpPr>
            <p:cNvPr id="503" name="Google Shape;503;p25"/>
            <p:cNvSpPr txBox="1"/>
            <p:nvPr/>
          </p:nvSpPr>
          <p:spPr>
            <a:xfrm>
              <a:off x="457200" y="1996384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São Paulo, Rio de Janeiro, Minas Gerais is target market by Pareto principle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7290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6" name="Google Shape;506;p25"/>
          <p:cNvCxnSpPr>
            <a:stCxn id="505" idx="6"/>
            <a:endCxn id="497" idx="1"/>
          </p:cNvCxnSpPr>
          <p:nvPr/>
        </p:nvCxnSpPr>
        <p:spPr>
          <a:xfrm>
            <a:off x="3838500" y="2119104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07" name="Google Shape;507;p25"/>
          <p:cNvGrpSpPr/>
          <p:nvPr/>
        </p:nvGrpSpPr>
        <p:grpSpPr>
          <a:xfrm>
            <a:off x="5305500" y="1978091"/>
            <a:ext cx="3381300" cy="277200"/>
            <a:chOff x="5305500" y="1978091"/>
            <a:chExt cx="3381300" cy="277200"/>
          </a:xfrm>
        </p:grpSpPr>
        <p:sp>
          <p:nvSpPr>
            <p:cNvPr id="510" name="Google Shape;510;p25"/>
            <p:cNvSpPr txBox="1"/>
            <p:nvPr/>
          </p:nvSpPr>
          <p:spPr>
            <a:xfrm>
              <a:off x="5305500" y="1978091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Diversify growth strategy for these states.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3055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2" name="Google Shape;512;p25"/>
          <p:cNvCxnSpPr>
            <a:stCxn id="497" idx="3"/>
            <a:endCxn id="511" idx="2"/>
          </p:cNvCxnSpPr>
          <p:nvPr/>
        </p:nvCxnSpPr>
        <p:spPr>
          <a:xfrm>
            <a:off x="4845900" y="2119104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3" name="Google Shape;513;p25"/>
          <p:cNvGrpSpPr/>
          <p:nvPr/>
        </p:nvGrpSpPr>
        <p:grpSpPr>
          <a:xfrm>
            <a:off x="457200" y="2979061"/>
            <a:ext cx="3381300" cy="277200"/>
            <a:chOff x="457200" y="2710348"/>
            <a:chExt cx="3381300" cy="277200"/>
          </a:xfrm>
        </p:grpSpPr>
        <p:sp>
          <p:nvSpPr>
            <p:cNvPr id="515" name="Google Shape;515;p25"/>
            <p:cNvSpPr txBox="1"/>
            <p:nvPr/>
          </p:nvSpPr>
          <p:spPr>
            <a:xfrm>
              <a:off x="457200" y="2710348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Other states are significantly underperforming compared to target market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5305500" y="3088598"/>
            <a:ext cx="3381300" cy="277200"/>
            <a:chOff x="5305500" y="2819885"/>
            <a:chExt cx="3381300" cy="277200"/>
          </a:xfrm>
        </p:grpSpPr>
        <p:sp>
          <p:nvSpPr>
            <p:cNvPr id="521" name="Google Shape;521;p25"/>
            <p:cNvSpPr txBox="1"/>
            <p:nvPr/>
          </p:nvSpPr>
          <p:spPr>
            <a:xfrm>
              <a:off x="5305500" y="2819885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Develop to other states more intensively in order to eliminate risk due to lack of diversification.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3055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457200" y="4133426"/>
            <a:ext cx="3381300" cy="273900"/>
            <a:chOff x="457200" y="3590890"/>
            <a:chExt cx="3381300" cy="273900"/>
          </a:xfrm>
        </p:grpSpPr>
        <p:sp>
          <p:nvSpPr>
            <p:cNvPr id="525" name="Google Shape;525;p25"/>
            <p:cNvSpPr txBox="1"/>
            <p:nvPr/>
          </p:nvSpPr>
          <p:spPr>
            <a:xfrm>
              <a:off x="457200" y="3590890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 market - São Paulo, Rio de Janeiro, and Minas Gerais review scores requires improvement</a:t>
              </a:r>
              <a:endParaRPr lang="en-US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37290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oogle Shape;528;p25"/>
          <p:cNvGrpSpPr/>
          <p:nvPr/>
        </p:nvGrpSpPr>
        <p:grpSpPr>
          <a:xfrm>
            <a:off x="5305500" y="3936039"/>
            <a:ext cx="3381300" cy="437256"/>
            <a:chOff x="5305500" y="3393503"/>
            <a:chExt cx="3381300" cy="437256"/>
          </a:xfrm>
        </p:grpSpPr>
        <p:grpSp>
          <p:nvGrpSpPr>
            <p:cNvPr id="529" name="Google Shape;529;p25"/>
            <p:cNvGrpSpPr/>
            <p:nvPr/>
          </p:nvGrpSpPr>
          <p:grpSpPr>
            <a:xfrm>
              <a:off x="5305500" y="3393503"/>
              <a:ext cx="3381300" cy="437256"/>
              <a:chOff x="962025" y="3342724"/>
              <a:chExt cx="3381300" cy="437256"/>
            </a:xfrm>
          </p:grpSpPr>
          <p:sp>
            <p:nvSpPr>
              <p:cNvPr id="530" name="Google Shape;530;p25"/>
              <p:cNvSpPr txBox="1"/>
              <p:nvPr/>
            </p:nvSpPr>
            <p:spPr>
              <a:xfrm>
                <a:off x="962025" y="3342724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1" name="Google Shape;531;p25"/>
              <p:cNvSpPr txBox="1"/>
              <p:nvPr/>
            </p:nvSpPr>
            <p:spPr>
              <a:xfrm>
                <a:off x="962025" y="3502780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cores could be improved by through shipping and customer service.</a:t>
                </a:r>
                <a:endParaRPr lang="en-US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2" name="Google Shape;532;p25"/>
            <p:cNvSpPr/>
            <p:nvPr/>
          </p:nvSpPr>
          <p:spPr>
            <a:xfrm>
              <a:off x="53055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543" name="Google Shape;543;p25"/>
          <p:cNvCxnSpPr>
            <a:stCxn id="517" idx="6"/>
            <a:endCxn id="498" idx="1"/>
          </p:cNvCxnSpPr>
          <p:nvPr/>
        </p:nvCxnSpPr>
        <p:spPr>
          <a:xfrm>
            <a:off x="3838500" y="316481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4" name="Google Shape;544;p25"/>
          <p:cNvCxnSpPr>
            <a:stCxn id="527" idx="6"/>
            <a:endCxn id="499" idx="1"/>
          </p:cNvCxnSpPr>
          <p:nvPr/>
        </p:nvCxnSpPr>
        <p:spPr>
          <a:xfrm>
            <a:off x="3838500" y="4215627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6" name="Google Shape;546;p25"/>
          <p:cNvCxnSpPr>
            <a:stCxn id="498" idx="3"/>
            <a:endCxn id="522" idx="2"/>
          </p:cNvCxnSpPr>
          <p:nvPr/>
        </p:nvCxnSpPr>
        <p:spPr>
          <a:xfrm>
            <a:off x="4845900" y="316481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25"/>
          <p:cNvCxnSpPr>
            <a:stCxn id="499" idx="3"/>
            <a:endCxn id="532" idx="2"/>
          </p:cNvCxnSpPr>
          <p:nvPr/>
        </p:nvCxnSpPr>
        <p:spPr>
          <a:xfrm>
            <a:off x="4845900" y="4215627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5"/>
          <p:cNvCxnSpPr>
            <a:stCxn id="495" idx="3"/>
            <a:endCxn id="496" idx="1"/>
          </p:cNvCxnSpPr>
          <p:nvPr/>
        </p:nvCxnSpPr>
        <p:spPr>
          <a:xfrm>
            <a:off x="3838500" y="1356350"/>
            <a:ext cx="14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Recommendations 2</a:t>
            </a:r>
            <a:endParaRPr dirty="0"/>
          </a:p>
        </p:txBody>
      </p:sp>
      <p:sp>
        <p:nvSpPr>
          <p:cNvPr id="495" name="Google Shape;495;p25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381920" y="3509970"/>
            <a:ext cx="547800" cy="52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1" name="Google Shape;501;p25"/>
          <p:cNvGrpSpPr/>
          <p:nvPr/>
        </p:nvGrpSpPr>
        <p:grpSpPr>
          <a:xfrm>
            <a:off x="541020" y="3650200"/>
            <a:ext cx="3381300" cy="273900"/>
            <a:chOff x="457200" y="1996384"/>
            <a:chExt cx="3381300" cy="273900"/>
          </a:xfrm>
        </p:grpSpPr>
        <p:sp>
          <p:nvSpPr>
            <p:cNvPr id="503" name="Google Shape;503;p25"/>
            <p:cNvSpPr txBox="1"/>
            <p:nvPr/>
          </p:nvSpPr>
          <p:spPr>
            <a:xfrm>
              <a:off x="457200" y="1996384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Office furniture, hygiene, and security products earn lowest scores.</a:t>
              </a:r>
              <a:endPara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7290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6" name="Google Shape;506;p25"/>
          <p:cNvCxnSpPr>
            <a:stCxn id="505" idx="6"/>
            <a:endCxn id="497" idx="1"/>
          </p:cNvCxnSpPr>
          <p:nvPr/>
        </p:nvCxnSpPr>
        <p:spPr>
          <a:xfrm>
            <a:off x="3922320" y="377292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07" name="Google Shape;507;p25"/>
          <p:cNvGrpSpPr/>
          <p:nvPr/>
        </p:nvGrpSpPr>
        <p:grpSpPr>
          <a:xfrm>
            <a:off x="5389320" y="3631907"/>
            <a:ext cx="3381300" cy="277200"/>
            <a:chOff x="5305500" y="1978091"/>
            <a:chExt cx="3381300" cy="277200"/>
          </a:xfrm>
        </p:grpSpPr>
        <p:sp>
          <p:nvSpPr>
            <p:cNvPr id="510" name="Google Shape;510;p25"/>
            <p:cNvSpPr txBox="1"/>
            <p:nvPr/>
          </p:nvSpPr>
          <p:spPr>
            <a:xfrm>
              <a:off x="5305500" y="1978091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Put higher requirements for these products to increase customer satisfaction.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3055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2" name="Google Shape;512;p25"/>
          <p:cNvCxnSpPr>
            <a:stCxn id="497" idx="3"/>
            <a:endCxn id="511" idx="2"/>
          </p:cNvCxnSpPr>
          <p:nvPr/>
        </p:nvCxnSpPr>
        <p:spPr>
          <a:xfrm>
            <a:off x="4929720" y="377292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2" name="Google Shape;522;p25"/>
          <p:cNvSpPr/>
          <p:nvPr/>
        </p:nvSpPr>
        <p:spPr>
          <a:xfrm>
            <a:off x="5305500" y="3428087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9" name="Google Shape;549;p25"/>
          <p:cNvCxnSpPr>
            <a:stCxn id="495" idx="3"/>
            <a:endCxn id="496" idx="1"/>
          </p:cNvCxnSpPr>
          <p:nvPr/>
        </p:nvCxnSpPr>
        <p:spPr>
          <a:xfrm>
            <a:off x="3838500" y="1356350"/>
            <a:ext cx="14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500;p25">
            <a:extLst>
              <a:ext uri="{FF2B5EF4-FFF2-40B4-BE49-F238E27FC236}">
                <a16:creationId xmlns:a16="http://schemas.microsoft.com/office/drawing/2014/main" id="{8AF3A51E-113F-8AE2-FFA7-DF843E633791}"/>
              </a:ext>
            </a:extLst>
          </p:cNvPr>
          <p:cNvSpPr txBox="1"/>
          <p:nvPr/>
        </p:nvSpPr>
        <p:spPr>
          <a:xfrm>
            <a:off x="4381920" y="2234540"/>
            <a:ext cx="5478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" name="Google Shape;533;p25">
            <a:extLst>
              <a:ext uri="{FF2B5EF4-FFF2-40B4-BE49-F238E27FC236}">
                <a16:creationId xmlns:a16="http://schemas.microsoft.com/office/drawing/2014/main" id="{1CA26C38-21BC-1B2B-0216-9B68584E91B1}"/>
              </a:ext>
            </a:extLst>
          </p:cNvPr>
          <p:cNvGrpSpPr/>
          <p:nvPr/>
        </p:nvGrpSpPr>
        <p:grpSpPr>
          <a:xfrm>
            <a:off x="541020" y="2442740"/>
            <a:ext cx="3381300" cy="315076"/>
            <a:chOff x="457200" y="4397736"/>
            <a:chExt cx="3381300" cy="315076"/>
          </a:xfrm>
        </p:grpSpPr>
        <p:sp>
          <p:nvSpPr>
            <p:cNvPr id="26" name="Google Shape;535;p25">
              <a:extLst>
                <a:ext uri="{FF2B5EF4-FFF2-40B4-BE49-F238E27FC236}">
                  <a16:creationId xmlns:a16="http://schemas.microsoft.com/office/drawing/2014/main" id="{13554263-9054-001F-A7FD-0F9D9A2B753F}"/>
                </a:ext>
              </a:extLst>
            </p:cNvPr>
            <p:cNvSpPr txBox="1"/>
            <p:nvPr/>
          </p:nvSpPr>
          <p:spPr>
            <a:xfrm>
              <a:off x="457200" y="4438912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Shipments were late significantly on September 2018. Review scores also dropped during this month</a:t>
              </a:r>
            </a:p>
          </p:txBody>
        </p:sp>
        <p:sp>
          <p:nvSpPr>
            <p:cNvPr id="27" name="Google Shape;537;p25">
              <a:extLst>
                <a:ext uri="{FF2B5EF4-FFF2-40B4-BE49-F238E27FC236}">
                  <a16:creationId xmlns:a16="http://schemas.microsoft.com/office/drawing/2014/main" id="{0A0AFBAA-B9F8-6E0A-ADEB-E4CB38A790CD}"/>
                </a:ext>
              </a:extLst>
            </p:cNvPr>
            <p:cNvSpPr/>
            <p:nvPr/>
          </p:nvSpPr>
          <p:spPr>
            <a:xfrm>
              <a:off x="3729000" y="4397736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oogle Shape;538;p25">
            <a:extLst>
              <a:ext uri="{FF2B5EF4-FFF2-40B4-BE49-F238E27FC236}">
                <a16:creationId xmlns:a16="http://schemas.microsoft.com/office/drawing/2014/main" id="{64022F16-CA59-2EC0-F8E7-2776EAF7C0A7}"/>
              </a:ext>
            </a:extLst>
          </p:cNvPr>
          <p:cNvGrpSpPr/>
          <p:nvPr/>
        </p:nvGrpSpPr>
        <p:grpSpPr>
          <a:xfrm>
            <a:off x="5389320" y="2252963"/>
            <a:ext cx="3381300" cy="449105"/>
            <a:chOff x="5305500" y="4172898"/>
            <a:chExt cx="3381300" cy="449105"/>
          </a:xfrm>
        </p:grpSpPr>
        <p:grpSp>
          <p:nvGrpSpPr>
            <p:cNvPr id="29" name="Google Shape;539;p25">
              <a:extLst>
                <a:ext uri="{FF2B5EF4-FFF2-40B4-BE49-F238E27FC236}">
                  <a16:creationId xmlns:a16="http://schemas.microsoft.com/office/drawing/2014/main" id="{8B55810D-5A59-0A5D-10C0-FE5CE86AFF48}"/>
                </a:ext>
              </a:extLst>
            </p:cNvPr>
            <p:cNvGrpSpPr/>
            <p:nvPr/>
          </p:nvGrpSpPr>
          <p:grpSpPr>
            <a:xfrm>
              <a:off x="5305500" y="4172898"/>
              <a:ext cx="3381300" cy="449105"/>
              <a:chOff x="962025" y="4172898"/>
              <a:chExt cx="3381300" cy="449105"/>
            </a:xfrm>
          </p:grpSpPr>
          <p:sp>
            <p:nvSpPr>
              <p:cNvPr id="31" name="Google Shape;540;p25">
                <a:extLst>
                  <a:ext uri="{FF2B5EF4-FFF2-40B4-BE49-F238E27FC236}">
                    <a16:creationId xmlns:a16="http://schemas.microsoft.com/office/drawing/2014/main" id="{8070F669-5E9C-A7F2-9056-DF474E14CD39}"/>
                  </a:ext>
                </a:extLst>
              </p:cNvPr>
              <p:cNvSpPr txBox="1"/>
              <p:nvPr/>
            </p:nvSpPr>
            <p:spPr>
              <a:xfrm>
                <a:off x="962025" y="4172898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" name="Google Shape;541;p25">
                <a:extLst>
                  <a:ext uri="{FF2B5EF4-FFF2-40B4-BE49-F238E27FC236}">
                    <a16:creationId xmlns:a16="http://schemas.microsoft.com/office/drawing/2014/main" id="{53AD284C-3A22-81C7-ACA8-7847AE9BFBB1}"/>
                  </a:ext>
                </a:extLst>
              </p:cNvPr>
              <p:cNvSpPr txBox="1"/>
              <p:nvPr/>
            </p:nvSpPr>
            <p:spPr>
              <a:xfrm>
                <a:off x="962025" y="4344803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Mitigate factors that caused late shipments during September 2018.</a:t>
                </a:r>
              </a:p>
            </p:txBody>
          </p:sp>
        </p:grpSp>
        <p:sp>
          <p:nvSpPr>
            <p:cNvPr id="30" name="Google Shape;542;p25">
              <a:extLst>
                <a:ext uri="{FF2B5EF4-FFF2-40B4-BE49-F238E27FC236}">
                  <a16:creationId xmlns:a16="http://schemas.microsoft.com/office/drawing/2014/main" id="{E19E0567-589C-7C1F-42FF-1598B35D0AC0}"/>
                </a:ext>
              </a:extLst>
            </p:cNvPr>
            <p:cNvSpPr/>
            <p:nvPr/>
          </p:nvSpPr>
          <p:spPr>
            <a:xfrm>
              <a:off x="5305500" y="4397736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Google Shape;545;p25">
            <a:extLst>
              <a:ext uri="{FF2B5EF4-FFF2-40B4-BE49-F238E27FC236}">
                <a16:creationId xmlns:a16="http://schemas.microsoft.com/office/drawing/2014/main" id="{83E2699A-F0C5-82CD-55AD-D5E7923FB75A}"/>
              </a:ext>
            </a:extLst>
          </p:cNvPr>
          <p:cNvCxnSpPr>
            <a:stCxn id="27" idx="6"/>
            <a:endCxn id="24" idx="1"/>
          </p:cNvCxnSpPr>
          <p:nvPr/>
        </p:nvCxnSpPr>
        <p:spPr>
          <a:xfrm>
            <a:off x="3922320" y="2497490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" name="Google Shape;548;p25">
            <a:extLst>
              <a:ext uri="{FF2B5EF4-FFF2-40B4-BE49-F238E27FC236}">
                <a16:creationId xmlns:a16="http://schemas.microsoft.com/office/drawing/2014/main" id="{1C4C297B-A8A8-CB4C-29EA-2CA2B0715F0A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929720" y="2493837"/>
            <a:ext cx="475636" cy="36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36927327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345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</vt:lpstr>
      <vt:lpstr>Fira Sans Extra Condensed SemiBold</vt:lpstr>
      <vt:lpstr>Calibri</vt:lpstr>
      <vt:lpstr>Arial</vt:lpstr>
      <vt:lpstr>Fira Sans Extra Condensed</vt:lpstr>
      <vt:lpstr>Strategic Analysis: Business Environment Infographics by Slidesgo</vt:lpstr>
      <vt:lpstr>Olist Analysis  2016 - 2018</vt:lpstr>
      <vt:lpstr>States by revenue (customers)</vt:lpstr>
      <vt:lpstr>States by Revenue (sellers)</vt:lpstr>
      <vt:lpstr>Customer feedback</vt:lpstr>
      <vt:lpstr>Review score per state</vt:lpstr>
      <vt:lpstr>Review score per product categories</vt:lpstr>
      <vt:lpstr>Conclusions &amp; Recommendations 1</vt:lpstr>
      <vt:lpstr>Conclusions &amp; Recommendations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Analysis: Business Environment Infographics</dc:title>
  <dc:creator>Silvija Bendoraitytė</dc:creator>
  <cp:lastModifiedBy>Silvija Bendoraitytė</cp:lastModifiedBy>
  <cp:revision>7</cp:revision>
  <dcterms:modified xsi:type="dcterms:W3CDTF">2022-09-22T09:46:49Z</dcterms:modified>
</cp:coreProperties>
</file>