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307" r:id="rId3"/>
    <p:sldId id="271" r:id="rId4"/>
    <p:sldId id="305" r:id="rId5"/>
    <p:sldId id="308" r:id="rId6"/>
    <p:sldId id="264" r:id="rId7"/>
    <p:sldId id="306" r:id="rId8"/>
    <p:sldId id="309" r:id="rId9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1"/>
    </p:embeddedFont>
    <p:embeddedFont>
      <p:font typeface="Julius Sans One" panose="020B0604020202020204" charset="0"/>
      <p:regular r:id="rId12"/>
    </p:embeddedFont>
    <p:embeddedFont>
      <p:font typeface="Questrial" pitchFamily="2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E080AC-DE55-41CB-AE55-368B63630380}">
  <a:tblStyle styleId="{F9E080AC-DE55-41CB-AE55-368B636303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>
        <p:scale>
          <a:sx n="94" d="100"/>
          <a:sy n="94" d="100"/>
        </p:scale>
        <p:origin x="1099" y="168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80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44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00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6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ctrTitle"/>
          </p:nvPr>
        </p:nvSpPr>
        <p:spPr>
          <a:xfrm>
            <a:off x="3020037" y="2198675"/>
            <a:ext cx="6123963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CUSTOMER RETENTION</a:t>
            </a:r>
            <a:endParaRPr dirty="0"/>
          </a:p>
        </p:txBody>
      </p:sp>
      <p:sp>
        <p:nvSpPr>
          <p:cNvPr id="233" name="Google Shape;233;p3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2020-11-01 – 2021-01-31</a:t>
            </a:r>
            <a:endParaRPr dirty="0"/>
          </a:p>
        </p:txBody>
      </p:sp>
      <p:cxnSp>
        <p:nvCxnSpPr>
          <p:cNvPr id="234" name="Google Shape;234;p39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>
            <a:spLocks noGrp="1"/>
          </p:cNvSpPr>
          <p:nvPr>
            <p:ph type="title"/>
          </p:nvPr>
        </p:nvSpPr>
        <p:spPr>
          <a:xfrm>
            <a:off x="2262118" y="1114742"/>
            <a:ext cx="4821109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CUSTOMERS GAINED &amp; RETAINED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C6510-ADE9-048B-829B-D72798EC2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9" y="2029598"/>
            <a:ext cx="9007621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1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new subscriptions WEEKLY</a:t>
            </a:r>
            <a:endParaRPr b="1" dirty="0"/>
          </a:p>
        </p:txBody>
      </p:sp>
      <p:sp>
        <p:nvSpPr>
          <p:cNvPr id="399" name="Google Shape;399;p54"/>
          <p:cNvSpPr/>
          <p:nvPr/>
        </p:nvSpPr>
        <p:spPr>
          <a:xfrm>
            <a:off x="6227000" y="2358551"/>
            <a:ext cx="2083800" cy="884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54"/>
          <p:cNvSpPr txBox="1"/>
          <p:nvPr/>
        </p:nvSpPr>
        <p:spPr>
          <a:xfrm>
            <a:off x="1088428" y="1379687"/>
            <a:ext cx="20838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INCREASING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408" name="Google Shape;408;p54"/>
          <p:cNvSpPr txBox="1"/>
          <p:nvPr/>
        </p:nvSpPr>
        <p:spPr>
          <a:xfrm>
            <a:off x="833200" y="1664649"/>
            <a:ext cx="1976096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Overall growing trend of new subscriptions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4" name="Google Shape;414;p54"/>
          <p:cNvSpPr/>
          <p:nvPr/>
        </p:nvSpPr>
        <p:spPr>
          <a:xfrm flipH="1">
            <a:off x="884092" y="1510727"/>
            <a:ext cx="163200" cy="163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262D"/>
                </a:solidFill>
              </a:rPr>
              <a:t> </a:t>
            </a:r>
            <a:endParaRPr>
              <a:solidFill>
                <a:srgbClr val="1D262D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9A521D6-38BE-384D-0428-412D4BBFE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38" y="1311954"/>
            <a:ext cx="5904871" cy="36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AACDFEC-E1AA-2724-71C3-4E930BF24B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3" b="4684"/>
          <a:stretch/>
        </p:blipFill>
        <p:spPr bwMode="auto">
          <a:xfrm>
            <a:off x="3295171" y="1557555"/>
            <a:ext cx="5643295" cy="34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Google Shape;397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WEEKLY GROWTH OF SUBS</a:t>
            </a:r>
            <a:br>
              <a:rPr lang="en" b="1" dirty="0"/>
            </a:br>
            <a:endParaRPr b="1" dirty="0"/>
          </a:p>
        </p:txBody>
      </p:sp>
      <p:sp>
        <p:nvSpPr>
          <p:cNvPr id="407" name="Google Shape;407;p54"/>
          <p:cNvSpPr txBox="1"/>
          <p:nvPr/>
        </p:nvSpPr>
        <p:spPr>
          <a:xfrm>
            <a:off x="1088428" y="1272593"/>
            <a:ext cx="20838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declining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408" name="Google Shape;408;p54"/>
          <p:cNvSpPr txBox="1"/>
          <p:nvPr/>
        </p:nvSpPr>
        <p:spPr>
          <a:xfrm>
            <a:off x="833200" y="1557555"/>
            <a:ext cx="2083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Overall decreasing trend of new subscriptions growth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4" name="Google Shape;414;p54"/>
          <p:cNvSpPr/>
          <p:nvPr/>
        </p:nvSpPr>
        <p:spPr>
          <a:xfrm flipH="1">
            <a:off x="884092" y="1403633"/>
            <a:ext cx="163200" cy="163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262D"/>
                </a:solidFill>
              </a:rPr>
              <a:t> </a:t>
            </a:r>
            <a:endParaRPr>
              <a:solidFill>
                <a:srgbClr val="1D262D"/>
              </a:solidFill>
            </a:endParaRPr>
          </a:p>
        </p:txBody>
      </p:sp>
      <p:cxnSp>
        <p:nvCxnSpPr>
          <p:cNvPr id="421" name="Google Shape;421;p54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294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>
            <a:spLocks noGrp="1"/>
          </p:cNvSpPr>
          <p:nvPr>
            <p:ph type="title"/>
          </p:nvPr>
        </p:nvSpPr>
        <p:spPr>
          <a:xfrm>
            <a:off x="2262118" y="964268"/>
            <a:ext cx="4821109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RETENTION RATE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33E86-F340-354E-B512-488D48FF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33" y="1594720"/>
            <a:ext cx="8733277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7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>
            <a:spLocks noGrp="1"/>
          </p:cNvSpPr>
          <p:nvPr>
            <p:ph type="title"/>
          </p:nvPr>
        </p:nvSpPr>
        <p:spPr>
          <a:xfrm>
            <a:off x="2262118" y="964268"/>
            <a:ext cx="4821109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COHORTS COMPARED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3E840B-978D-8FDF-F748-54C4BA516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47" y="1393849"/>
            <a:ext cx="6064250" cy="37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>
            <a:spLocks noGrp="1"/>
          </p:cNvSpPr>
          <p:nvPr>
            <p:ph type="title"/>
          </p:nvPr>
        </p:nvSpPr>
        <p:spPr>
          <a:xfrm>
            <a:off x="2262118" y="964268"/>
            <a:ext cx="4821109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RETENTION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325A1F2-2DCB-40D5-87E1-D600EA90E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75" y="1433808"/>
            <a:ext cx="5999625" cy="370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407;p54">
            <a:extLst>
              <a:ext uri="{FF2B5EF4-FFF2-40B4-BE49-F238E27FC236}">
                <a16:creationId xmlns:a16="http://schemas.microsoft.com/office/drawing/2014/main" id="{2F6170DB-26D6-D78C-8265-80A9B8A3CE16}"/>
              </a:ext>
            </a:extLst>
          </p:cNvPr>
          <p:cNvSpPr txBox="1"/>
          <p:nvPr/>
        </p:nvSpPr>
        <p:spPr>
          <a:xfrm>
            <a:off x="972681" y="1710487"/>
            <a:ext cx="2302954" cy="44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WEEK 1 &amp; WEEK 2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" name="Google Shape;408;p54">
            <a:extLst>
              <a:ext uri="{FF2B5EF4-FFF2-40B4-BE49-F238E27FC236}">
                <a16:creationId xmlns:a16="http://schemas.microsoft.com/office/drawing/2014/main" id="{0ED36396-8C23-BDEA-67C8-9547653D9BDA}"/>
              </a:ext>
            </a:extLst>
          </p:cNvPr>
          <p:cNvSpPr txBox="1"/>
          <p:nvPr/>
        </p:nvSpPr>
        <p:spPr>
          <a:xfrm>
            <a:off x="1070480" y="2016279"/>
            <a:ext cx="1976096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Most critical weeks when highest number of customers churn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" name="Google Shape;414;p54">
            <a:extLst>
              <a:ext uri="{FF2B5EF4-FFF2-40B4-BE49-F238E27FC236}">
                <a16:creationId xmlns:a16="http://schemas.microsoft.com/office/drawing/2014/main" id="{0C737B2A-5370-ECC4-B580-64694A651A16}"/>
              </a:ext>
            </a:extLst>
          </p:cNvPr>
          <p:cNvSpPr/>
          <p:nvPr/>
        </p:nvSpPr>
        <p:spPr>
          <a:xfrm flipH="1">
            <a:off x="768345" y="1841528"/>
            <a:ext cx="163200" cy="163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262D"/>
                </a:solidFill>
              </a:rPr>
              <a:t> </a:t>
            </a:r>
            <a:endParaRPr>
              <a:solidFill>
                <a:srgbClr val="1D26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3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5A5AE5-1DCA-E14D-6F2B-F12CC2FB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B3FE3-1E43-4A66-A98E-5F841D81874E}"/>
              </a:ext>
            </a:extLst>
          </p:cNvPr>
          <p:cNvSpPr txBox="1"/>
          <p:nvPr/>
        </p:nvSpPr>
        <p:spPr>
          <a:xfrm>
            <a:off x="1108180" y="1771531"/>
            <a:ext cx="69276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Use ad campaigns/improvements from 2020 Dec Week 1-2 and 2021 Jan Week 1-2 as a reference point. These cohorts attracted the most new customers.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Even though number of attracted customer is growing, the growth is shrinking. Improve competitive position – upgrades, matching market trends, increasing service quality.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December cohorts maintained the best customer retention rate. Use onboarding similar to the one applied for December cohort customers.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Customers are most likely to churn during the first and second week of subscription. Increase customer interaction during week 1 &amp; 2 of usage.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774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162</Words>
  <Application>Microsoft Office PowerPoint</Application>
  <PresentationFormat>On-screen Show (16:9)</PresentationFormat>
  <Paragraphs>22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Didact Gothic</vt:lpstr>
      <vt:lpstr>Arial</vt:lpstr>
      <vt:lpstr>Wingdings</vt:lpstr>
      <vt:lpstr>Julius Sans One</vt:lpstr>
      <vt:lpstr>Questrial</vt:lpstr>
      <vt:lpstr>Minimalist Grayscale Pitch Deck by Slidesgo</vt:lpstr>
      <vt:lpstr>WEEKLY CUSTOMER RETENTION</vt:lpstr>
      <vt:lpstr>CUSTOMERS GAINED &amp; RETAINED</vt:lpstr>
      <vt:lpstr>new subscriptions WEEKLY</vt:lpstr>
      <vt:lpstr>WEEKLY GROWTH OF SUBS </vt:lpstr>
      <vt:lpstr>RETENTION RATE</vt:lpstr>
      <vt:lpstr>COHORTS COMPARED</vt:lpstr>
      <vt:lpstr>AVERAGE RETENTION</vt:lpstr>
      <vt:lpstr>CONCLUSIONS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GRAYSCALE PITCH DECK</dc:title>
  <dc:creator>Silvija Bendoraitytė</dc:creator>
  <cp:lastModifiedBy>Silvija Bendoraitytė</cp:lastModifiedBy>
  <cp:revision>4</cp:revision>
  <dcterms:modified xsi:type="dcterms:W3CDTF">2022-06-26T21:51:52Z</dcterms:modified>
</cp:coreProperties>
</file>