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0" r:id="rId3"/>
    <p:sldId id="295" r:id="rId4"/>
    <p:sldId id="296" r:id="rId5"/>
    <p:sldId id="297" r:id="rId6"/>
    <p:sldId id="298" r:id="rId7"/>
    <p:sldId id="265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1E6"/>
    <a:srgbClr val="228AE5"/>
    <a:srgbClr val="B6B6B6"/>
    <a:srgbClr val="146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7A764-361F-4D3B-9269-75B97CE29EB2}">
  <a:tblStyle styleId="{1007A764-361F-4D3B-9269-75B97CE29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14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8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26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1266b9b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1266b9b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reporting/09d0ca01-83d6-4252-aa9e-b074ae8f2c5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579993" y="873729"/>
            <a:ext cx="5783432" cy="126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AdventureWorks</a:t>
            </a:r>
            <a:r>
              <a:rPr lang="en-US" dirty="0"/>
              <a:t>	</a:t>
            </a:r>
            <a:r>
              <a:rPr lang="en" dirty="0"/>
              <a:t>	 </a:t>
            </a:r>
            <a:r>
              <a:rPr lang="en" sz="1800" i="1" dirty="0"/>
              <a:t>Sales</a:t>
            </a:r>
            <a:endParaRPr i="1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592201" y="1919990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2003.06 – 2004.06 </a:t>
            </a:r>
            <a:endParaRPr sz="1400" i="1"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51" name="Google Shape;51;p16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6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66FA50-6238-F621-01E2-A0BCF7447749}"/>
              </a:ext>
            </a:extLst>
          </p:cNvPr>
          <p:cNvSpPr txBox="1"/>
          <p:nvPr/>
        </p:nvSpPr>
        <p:spPr>
          <a:xfrm>
            <a:off x="6568440" y="4589546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Click to view the full report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5">
                    <a:lumMod val="75000"/>
                  </a:schemeClr>
                </a:solidFill>
              </a:rPr>
              <a:t>Overview: Current vs last year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revenue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BC2420-4C8F-1BCA-587F-1FFF98685819}"/>
              </a:ext>
            </a:extLst>
          </p:cNvPr>
          <p:cNvGrpSpPr/>
          <p:nvPr/>
        </p:nvGrpSpPr>
        <p:grpSpPr>
          <a:xfrm>
            <a:off x="323058" y="1203104"/>
            <a:ext cx="7594122" cy="3940396"/>
            <a:chOff x="1260741" y="1225199"/>
            <a:chExt cx="7075539" cy="35811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64A49-EBF1-AA25-BBB4-61929302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741" y="1225199"/>
              <a:ext cx="7075539" cy="358111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C657A9-9E1B-2236-D086-B3777ACDC60C}"/>
                </a:ext>
              </a:extLst>
            </p:cNvPr>
            <p:cNvSpPr/>
            <p:nvPr/>
          </p:nvSpPr>
          <p:spPr>
            <a:xfrm>
              <a:off x="4853940" y="1504035"/>
              <a:ext cx="3429000" cy="192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7B0585-2F48-095D-37D9-1D839C60D9DA}"/>
              </a:ext>
            </a:extLst>
          </p:cNvPr>
          <p:cNvSpPr txBox="1"/>
          <p:nvPr/>
        </p:nvSpPr>
        <p:spPr>
          <a:xfrm>
            <a:off x="2461260" y="4105777"/>
            <a:ext cx="2880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Repeated drop during </a:t>
            </a:r>
            <a:r>
              <a:rPr lang="en-US" sz="1100" dirty="0">
                <a:solidFill>
                  <a:schemeClr val="accent1"/>
                </a:solidFill>
                <a:latin typeface="Roboto"/>
                <a:ea typeface="Roboto"/>
              </a:rPr>
              <a:t>Oct</a:t>
            </a:r>
            <a:r>
              <a:rPr lang="en-US" sz="1100" dirty="0">
                <a:solidFill>
                  <a:schemeClr val="accent1"/>
                </a:solidFill>
              </a:rPr>
              <a:t> &amp; Jan </a:t>
            </a:r>
            <a:r>
              <a:rPr lang="en-US" sz="1100" i="1" dirty="0">
                <a:solidFill>
                  <a:schemeClr val="accent1"/>
                </a:solidFill>
              </a:rPr>
              <a:t>(seasonal)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7CB45-AE47-261F-9666-8B26B5122007}"/>
              </a:ext>
            </a:extLst>
          </p:cNvPr>
          <p:cNvSpPr txBox="1"/>
          <p:nvPr/>
        </p:nvSpPr>
        <p:spPr>
          <a:xfrm>
            <a:off x="5693289" y="1048548"/>
            <a:ext cx="2252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Improved sales for June </a:t>
            </a:r>
            <a:r>
              <a:rPr lang="en-US" sz="1100" i="1" dirty="0">
                <a:solidFill>
                  <a:schemeClr val="accent1"/>
                </a:solidFill>
              </a:rPr>
              <a:t>(due to increased number of customers)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37A62-15BD-5575-48CF-8461DED04A45}"/>
              </a:ext>
            </a:extLst>
          </p:cNvPr>
          <p:cNvSpPr txBox="1"/>
          <p:nvPr/>
        </p:nvSpPr>
        <p:spPr>
          <a:xfrm>
            <a:off x="7746747" y="3165705"/>
            <a:ext cx="10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A1C1E6"/>
                </a:solidFill>
              </a:rPr>
              <a:t>Past year 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EA5E3-0441-8046-96D6-7A60E592701A}"/>
              </a:ext>
            </a:extLst>
          </p:cNvPr>
          <p:cNvSpPr txBox="1"/>
          <p:nvPr/>
        </p:nvSpPr>
        <p:spPr>
          <a:xfrm>
            <a:off x="7746747" y="1857988"/>
            <a:ext cx="10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464C0"/>
                </a:solidFill>
              </a:rPr>
              <a:t>2003-06 – 2004-06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13E0B8-5F5A-1537-07D5-30C83AF6545D}"/>
              </a:ext>
            </a:extLst>
          </p:cNvPr>
          <p:cNvCxnSpPr>
            <a:cxnSpLocks/>
          </p:cNvCxnSpPr>
          <p:nvPr/>
        </p:nvCxnSpPr>
        <p:spPr>
          <a:xfrm flipV="1">
            <a:off x="4831080" y="3764280"/>
            <a:ext cx="0" cy="281940"/>
          </a:xfrm>
          <a:prstGeom prst="straightConnector1">
            <a:avLst/>
          </a:prstGeom>
          <a:ln>
            <a:solidFill>
              <a:srgbClr val="A1C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534D3B-1E2B-F53E-F84F-44E8B382A9A5}"/>
              </a:ext>
            </a:extLst>
          </p:cNvPr>
          <p:cNvCxnSpPr>
            <a:cxnSpLocks/>
          </p:cNvCxnSpPr>
          <p:nvPr/>
        </p:nvCxnSpPr>
        <p:spPr>
          <a:xfrm flipV="1">
            <a:off x="3093720" y="3528060"/>
            <a:ext cx="0" cy="518160"/>
          </a:xfrm>
          <a:prstGeom prst="straightConnector1">
            <a:avLst/>
          </a:prstGeom>
          <a:ln>
            <a:solidFill>
              <a:srgbClr val="A1C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64191-94B5-032C-7115-F9E4D572A092}"/>
              </a:ext>
            </a:extLst>
          </p:cNvPr>
          <p:cNvSpPr/>
          <p:nvPr/>
        </p:nvSpPr>
        <p:spPr>
          <a:xfrm>
            <a:off x="266700" y="4869185"/>
            <a:ext cx="6108235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5E779-3861-6EE8-EAC8-3A5DA7FD6EC5}"/>
              </a:ext>
            </a:extLst>
          </p:cNvPr>
          <p:cNvCxnSpPr/>
          <p:nvPr/>
        </p:nvCxnSpPr>
        <p:spPr>
          <a:xfrm>
            <a:off x="7708647" y="1543924"/>
            <a:ext cx="0" cy="302486"/>
          </a:xfrm>
          <a:prstGeom prst="straightConnector1">
            <a:avLst/>
          </a:prstGeom>
          <a:ln>
            <a:solidFill>
              <a:srgbClr val="A1C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244D0E-AE3C-EA2D-6EF1-C4BBDC760ABB}"/>
              </a:ext>
            </a:extLst>
          </p:cNvPr>
          <p:cNvSpPr/>
          <p:nvPr/>
        </p:nvSpPr>
        <p:spPr>
          <a:xfrm>
            <a:off x="266700" y="1203104"/>
            <a:ext cx="3299453" cy="20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Current vs last year revenue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per location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5AD10-057C-2974-B9B5-582099DE4766}"/>
              </a:ext>
            </a:extLst>
          </p:cNvPr>
          <p:cNvSpPr txBox="1"/>
          <p:nvPr/>
        </p:nvSpPr>
        <p:spPr>
          <a:xfrm>
            <a:off x="404015" y="3597610"/>
            <a:ext cx="327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 Australia is the only country where revenue has decreased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F239F-3539-F6E3-A221-5AA9DE0322BF}"/>
              </a:ext>
            </a:extLst>
          </p:cNvPr>
          <p:cNvSpPr txBox="1"/>
          <p:nvPr/>
        </p:nvSpPr>
        <p:spPr>
          <a:xfrm>
            <a:off x="404016" y="2147431"/>
            <a:ext cx="32767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 Overall revenue has improved in most locations compared to last year </a:t>
            </a:r>
            <a:r>
              <a:rPr lang="en-US" sz="1200" i="1" dirty="0">
                <a:solidFill>
                  <a:schemeClr val="accent1"/>
                </a:solidFill>
              </a:rPr>
              <a:t>(due to increase of customers)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1C658B-9F0D-9D74-1F2C-53097206D366}"/>
              </a:ext>
            </a:extLst>
          </p:cNvPr>
          <p:cNvGrpSpPr/>
          <p:nvPr/>
        </p:nvGrpSpPr>
        <p:grpSpPr>
          <a:xfrm>
            <a:off x="3881121" y="1525157"/>
            <a:ext cx="182879" cy="1890880"/>
            <a:chOff x="4027170" y="1844040"/>
            <a:chExt cx="184035" cy="196596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7FEAE2-4D11-9A87-37A0-000AB37E3647}"/>
                </a:ext>
              </a:extLst>
            </p:cNvPr>
            <p:cNvCxnSpPr/>
            <p:nvPr/>
          </p:nvCxnSpPr>
          <p:spPr>
            <a:xfrm>
              <a:off x="4030980" y="1844040"/>
              <a:ext cx="0" cy="1965960"/>
            </a:xfrm>
            <a:prstGeom prst="line">
              <a:avLst/>
            </a:prstGeom>
            <a:ln>
              <a:solidFill>
                <a:srgbClr val="A1C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BDBF1D-3B7E-C276-65D9-34F110AD8E88}"/>
                </a:ext>
              </a:extLst>
            </p:cNvPr>
            <p:cNvCxnSpPr/>
            <p:nvPr/>
          </p:nvCxnSpPr>
          <p:spPr>
            <a:xfrm>
              <a:off x="4027170" y="1844040"/>
              <a:ext cx="182880" cy="0"/>
            </a:xfrm>
            <a:prstGeom prst="line">
              <a:avLst/>
            </a:prstGeom>
            <a:ln>
              <a:solidFill>
                <a:srgbClr val="A1C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3D4514-8264-6DAF-5809-F56041078973}"/>
                </a:ext>
              </a:extLst>
            </p:cNvPr>
            <p:cNvCxnSpPr/>
            <p:nvPr/>
          </p:nvCxnSpPr>
          <p:spPr>
            <a:xfrm>
              <a:off x="4028325" y="3807945"/>
              <a:ext cx="182880" cy="0"/>
            </a:xfrm>
            <a:prstGeom prst="line">
              <a:avLst/>
            </a:prstGeom>
            <a:ln>
              <a:solidFill>
                <a:srgbClr val="A1C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71E96-BDFB-FC88-9BF8-D12D960AEF25}"/>
              </a:ext>
            </a:extLst>
          </p:cNvPr>
          <p:cNvCxnSpPr>
            <a:cxnSpLocks/>
          </p:cNvCxnSpPr>
          <p:nvPr/>
        </p:nvCxnSpPr>
        <p:spPr>
          <a:xfrm>
            <a:off x="3872120" y="3828443"/>
            <a:ext cx="207440" cy="0"/>
          </a:xfrm>
          <a:prstGeom prst="straightConnector1">
            <a:avLst/>
          </a:prstGeom>
          <a:ln>
            <a:solidFill>
              <a:srgbClr val="1464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82166-0503-A75E-52C3-A16A94FB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1133205"/>
            <a:ext cx="4835270" cy="35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Cause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Australia’s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 revenue decrease this year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3F309C-D364-A07C-1402-7DB18BB71C86}"/>
              </a:ext>
            </a:extLst>
          </p:cNvPr>
          <p:cNvSpPr/>
          <p:nvPr/>
        </p:nvSpPr>
        <p:spPr>
          <a:xfrm>
            <a:off x="727656" y="1349706"/>
            <a:ext cx="5280338" cy="212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AE8E44-816A-AD9E-A058-F8C9DD688A12}"/>
              </a:ext>
            </a:extLst>
          </p:cNvPr>
          <p:cNvGrpSpPr/>
          <p:nvPr/>
        </p:nvGrpSpPr>
        <p:grpSpPr>
          <a:xfrm>
            <a:off x="324067" y="2026813"/>
            <a:ext cx="8321300" cy="1889924"/>
            <a:chOff x="316447" y="2117343"/>
            <a:chExt cx="8321300" cy="188992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F95534-A8D4-981E-C2D6-9103CD0EA459}"/>
                </a:ext>
              </a:extLst>
            </p:cNvPr>
            <p:cNvGrpSpPr/>
            <p:nvPr/>
          </p:nvGrpSpPr>
          <p:grpSpPr>
            <a:xfrm>
              <a:off x="1264822" y="2117343"/>
              <a:ext cx="7372925" cy="1889924"/>
              <a:chOff x="830510" y="1626788"/>
              <a:chExt cx="7868077" cy="188992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2E7D35-5414-9396-1335-F69DF7951907}"/>
                  </a:ext>
                </a:extLst>
              </p:cNvPr>
              <p:cNvGrpSpPr/>
              <p:nvPr/>
            </p:nvGrpSpPr>
            <p:grpSpPr>
              <a:xfrm>
                <a:off x="830510" y="1626788"/>
                <a:ext cx="7868077" cy="1889924"/>
                <a:chOff x="830510" y="1626788"/>
                <a:chExt cx="7868077" cy="1889924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5115638-9113-CF0C-11A4-28D4528806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666"/>
                <a:stretch/>
              </p:blipFill>
              <p:spPr>
                <a:xfrm>
                  <a:off x="830510" y="1626788"/>
                  <a:ext cx="7868077" cy="1889924"/>
                </a:xfrm>
                <a:prstGeom prst="rect">
                  <a:avLst/>
                </a:prstGeom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F030414-5D04-8257-7017-6209F96545CF}"/>
                    </a:ext>
                  </a:extLst>
                </p:cNvPr>
                <p:cNvSpPr/>
                <p:nvPr/>
              </p:nvSpPr>
              <p:spPr>
                <a:xfrm>
                  <a:off x="8263157" y="1644242"/>
                  <a:ext cx="255010" cy="16861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B3045F-72E5-2FF7-43CC-76B82AA57F97}"/>
                  </a:ext>
                </a:extLst>
              </p:cNvPr>
              <p:cNvSpPr/>
              <p:nvPr/>
            </p:nvSpPr>
            <p:spPr>
              <a:xfrm>
                <a:off x="849417" y="1626788"/>
                <a:ext cx="161270" cy="1686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2A0567-931A-55F4-9984-A4128F0C4D85}"/>
                </a:ext>
              </a:extLst>
            </p:cNvPr>
            <p:cNvSpPr txBox="1"/>
            <p:nvPr/>
          </p:nvSpPr>
          <p:spPr>
            <a:xfrm>
              <a:off x="316447" y="3484602"/>
              <a:ext cx="1117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B6B6B6"/>
                  </a:solidFill>
                </a:rPr>
                <a:t>Number of customers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5AB440-5B2E-6D4C-9D84-0A4656088141}"/>
                </a:ext>
              </a:extLst>
            </p:cNvPr>
            <p:cNvSpPr txBox="1"/>
            <p:nvPr/>
          </p:nvSpPr>
          <p:spPr>
            <a:xfrm>
              <a:off x="475240" y="2465958"/>
              <a:ext cx="1117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228AE5"/>
                  </a:solidFill>
                </a:rPr>
                <a:t>Avg. Basket value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99D3624-7DB0-3660-7C7D-54C78F5E05BE}"/>
              </a:ext>
            </a:extLst>
          </p:cNvPr>
          <p:cNvSpPr txBox="1"/>
          <p:nvPr/>
        </p:nvSpPr>
        <p:spPr>
          <a:xfrm>
            <a:off x="5516776" y="1667290"/>
            <a:ext cx="2840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During whole period number of customers (orders as well) was increasing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287D78-45C0-2CA8-E8C0-73C7733BB619}"/>
              </a:ext>
            </a:extLst>
          </p:cNvPr>
          <p:cNvSpPr txBox="1"/>
          <p:nvPr/>
        </p:nvSpPr>
        <p:spPr>
          <a:xfrm>
            <a:off x="2238482" y="2260011"/>
            <a:ext cx="2828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8AE5"/>
                </a:solidFill>
              </a:rPr>
              <a:t>Major drop of customer basket value from Jun 2003. Main reason: decreased prices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33C21A-5DFD-8540-0575-38BAE5DBB706}"/>
              </a:ext>
            </a:extLst>
          </p:cNvPr>
          <p:cNvCxnSpPr/>
          <p:nvPr/>
        </p:nvCxnSpPr>
        <p:spPr>
          <a:xfrm>
            <a:off x="4846320" y="2690898"/>
            <a:ext cx="0" cy="196462"/>
          </a:xfrm>
          <a:prstGeom prst="straightConnector1">
            <a:avLst/>
          </a:prstGeom>
          <a:ln>
            <a:solidFill>
              <a:srgbClr val="A1C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Sales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efficiency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bonus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 per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B7052-4B71-4326-48B7-05F1DC9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74" y="1449648"/>
            <a:ext cx="4832656" cy="304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C2ADE-3764-6A1D-E485-40497B401D1C}"/>
              </a:ext>
            </a:extLst>
          </p:cNvPr>
          <p:cNvSpPr txBox="1"/>
          <p:nvPr/>
        </p:nvSpPr>
        <p:spPr>
          <a:xfrm>
            <a:off x="1270742" y="3494451"/>
            <a:ext cx="1815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8AE5"/>
                </a:solidFill>
              </a:rPr>
              <a:t>Lowest efficiency, highest bonus per person. </a:t>
            </a:r>
          </a:p>
          <a:p>
            <a:endParaRPr lang="en-US" sz="1100" dirty="0">
              <a:solidFill>
                <a:srgbClr val="228AE5"/>
              </a:solidFill>
            </a:endParaRPr>
          </a:p>
          <a:p>
            <a:r>
              <a:rPr lang="en-US" sz="1100" dirty="0">
                <a:solidFill>
                  <a:srgbClr val="228AE5"/>
                </a:solidFill>
              </a:rPr>
              <a:t>*</a:t>
            </a:r>
            <a:r>
              <a:rPr lang="en-US" sz="1100" i="1" dirty="0">
                <a:solidFill>
                  <a:srgbClr val="228AE5"/>
                </a:solidFill>
              </a:rPr>
              <a:t>1 sales person in a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9B6B6-7540-3BE2-3183-52692143060F}"/>
              </a:ext>
            </a:extLst>
          </p:cNvPr>
          <p:cNvSpPr txBox="1"/>
          <p:nvPr/>
        </p:nvSpPr>
        <p:spPr>
          <a:xfrm>
            <a:off x="1270742" y="1814828"/>
            <a:ext cx="1815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28AE5"/>
                </a:solidFill>
              </a:rPr>
              <a:t>Highest efficiency, lowest bonus per person</a:t>
            </a:r>
          </a:p>
        </p:txBody>
      </p:sp>
    </p:spTree>
    <p:extLst>
      <p:ext uri="{BB962C8B-B14F-4D97-AF65-F5344CB8AC3E}">
        <p14:creationId xmlns:p14="http://schemas.microsoft.com/office/powerpoint/2010/main" val="427253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20">
            <a:extLst>
              <a:ext uri="{FF2B5EF4-FFF2-40B4-BE49-F238E27FC236}">
                <a16:creationId xmlns:a16="http://schemas.microsoft.com/office/drawing/2014/main" id="{BD1023BD-8351-078A-8314-09D62623D771}"/>
              </a:ext>
            </a:extLst>
          </p:cNvPr>
          <p:cNvSpPr txBox="1">
            <a:spLocks/>
          </p:cNvSpPr>
          <p:nvPr/>
        </p:nvSpPr>
        <p:spPr>
          <a:xfrm>
            <a:off x="205740" y="28193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b="0" dirty="0">
                <a:solidFill>
                  <a:schemeClr val="accent5">
                    <a:lumMod val="75000"/>
                  </a:schemeClr>
                </a:solidFill>
              </a:rPr>
              <a:t>Discounts’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6B983-FE87-4361-885A-FE913E8E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12" y="1203913"/>
            <a:ext cx="6187976" cy="10745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CBBFA2-AF04-98D5-70FC-EC1C5A6E4D81}"/>
              </a:ext>
            </a:extLst>
          </p:cNvPr>
          <p:cNvSpPr txBox="1"/>
          <p:nvPr/>
        </p:nvSpPr>
        <p:spPr>
          <a:xfrm>
            <a:off x="1325612" y="2707084"/>
            <a:ext cx="6774354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Seasonal Discount</a:t>
            </a:r>
          </a:p>
          <a:p>
            <a:pPr algn="l"/>
            <a:endParaRPr lang="en-US" sz="1600" b="1" i="1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600" i="1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Should be prolonged - did not last for full month. Potentially would generate more monthly revenue</a:t>
            </a:r>
          </a:p>
          <a:p>
            <a:pPr algn="l"/>
            <a:endParaRPr lang="en-US" sz="1600" i="1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STRATEGY: Adjust</a:t>
            </a:r>
          </a:p>
          <a:p>
            <a:pPr algn="l"/>
            <a:endParaRPr lang="en-US" sz="1600" b="1" i="1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 1</a:t>
            </a:r>
            <a:endParaRPr dirty="0"/>
          </a:p>
        </p:txBody>
      </p:sp>
      <p:sp>
        <p:nvSpPr>
          <p:cNvPr id="495" name="Google Shape;495;p25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298100" y="18561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4298100" y="2899847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305077" y="3999509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343050" y="2097864"/>
            <a:ext cx="338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Price reduction in Australia concequenced in lower revenue this year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729000" y="2125314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6" name="Google Shape;506;p25"/>
          <p:cNvCxnSpPr>
            <a:cxnSpLocks/>
            <a:endCxn id="497" idx="1"/>
          </p:cNvCxnSpPr>
          <p:nvPr/>
        </p:nvCxnSpPr>
        <p:spPr>
          <a:xfrm>
            <a:off x="3838500" y="2116691"/>
            <a:ext cx="459600" cy="24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10" name="Google Shape;510;p25"/>
          <p:cNvSpPr txBox="1"/>
          <p:nvPr/>
        </p:nvSpPr>
        <p:spPr>
          <a:xfrm>
            <a:off x="5305500" y="2042662"/>
            <a:ext cx="3381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Optimize price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which would maximize attraction of customers and customer basket size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5305500" y="2064354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2" name="Google Shape;512;p25"/>
          <p:cNvCxnSpPr>
            <a:stCxn id="497" idx="3"/>
            <a:endCxn id="511" idx="2"/>
          </p:cNvCxnSpPr>
          <p:nvPr/>
        </p:nvCxnSpPr>
        <p:spPr>
          <a:xfrm>
            <a:off x="4845900" y="2119104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3" name="Google Shape;513;p25"/>
          <p:cNvGrpSpPr/>
          <p:nvPr/>
        </p:nvGrpSpPr>
        <p:grpSpPr>
          <a:xfrm>
            <a:off x="457200" y="2977048"/>
            <a:ext cx="3381300" cy="277200"/>
            <a:chOff x="457200" y="2710348"/>
            <a:chExt cx="3381300" cy="277200"/>
          </a:xfrm>
        </p:grpSpPr>
        <p:sp>
          <p:nvSpPr>
            <p:cNvPr id="515" name="Google Shape;515;p25"/>
            <p:cNvSpPr txBox="1"/>
            <p:nvPr/>
          </p:nvSpPr>
          <p:spPr>
            <a:xfrm>
              <a:off x="457200" y="2710348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Julie Estes team had highest bonus and lowest revenue per person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5305500" y="3048485"/>
            <a:ext cx="3381300" cy="277200"/>
            <a:chOff x="5305500" y="2781785"/>
            <a:chExt cx="3381300" cy="277200"/>
          </a:xfrm>
        </p:grpSpPr>
        <p:sp>
          <p:nvSpPr>
            <p:cNvPr id="521" name="Google Shape;521;p25"/>
            <p:cNvSpPr txBox="1"/>
            <p:nvPr/>
          </p:nvSpPr>
          <p:spPr>
            <a:xfrm>
              <a:off x="5305500" y="2781785"/>
              <a:ext cx="3381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Distribute bonus accordingly to the benefit brought to the company by employee. Increase # of salespeople in this team</a:t>
              </a: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3055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464177" y="4180258"/>
            <a:ext cx="3381300" cy="273900"/>
            <a:chOff x="457200" y="3590890"/>
            <a:chExt cx="3381300" cy="273900"/>
          </a:xfrm>
        </p:grpSpPr>
        <p:sp>
          <p:nvSpPr>
            <p:cNvPr id="525" name="Google Shape;525;p25"/>
            <p:cNvSpPr txBox="1"/>
            <p:nvPr/>
          </p:nvSpPr>
          <p:spPr>
            <a:xfrm>
              <a:off x="457200" y="3590890"/>
              <a:ext cx="33813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Seasonal Discount campaign brought comparatively low monthly revenue</a:t>
              </a:r>
              <a:endParaRPr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37290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oogle Shape;528;p25"/>
          <p:cNvGrpSpPr/>
          <p:nvPr/>
        </p:nvGrpSpPr>
        <p:grpSpPr>
          <a:xfrm>
            <a:off x="5312477" y="3982871"/>
            <a:ext cx="3381300" cy="437256"/>
            <a:chOff x="5305500" y="3393503"/>
            <a:chExt cx="3381300" cy="437256"/>
          </a:xfrm>
        </p:grpSpPr>
        <p:grpSp>
          <p:nvGrpSpPr>
            <p:cNvPr id="529" name="Google Shape;529;p25"/>
            <p:cNvGrpSpPr/>
            <p:nvPr/>
          </p:nvGrpSpPr>
          <p:grpSpPr>
            <a:xfrm>
              <a:off x="5305500" y="3393503"/>
              <a:ext cx="3381300" cy="437256"/>
              <a:chOff x="962025" y="3342724"/>
              <a:chExt cx="3381300" cy="437256"/>
            </a:xfrm>
          </p:grpSpPr>
          <p:sp>
            <p:nvSpPr>
              <p:cNvPr id="530" name="Google Shape;530;p25"/>
              <p:cNvSpPr txBox="1"/>
              <p:nvPr/>
            </p:nvSpPr>
            <p:spPr>
              <a:xfrm>
                <a:off x="962025" y="3342724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31" name="Google Shape;531;p25"/>
              <p:cNvSpPr txBox="1"/>
              <p:nvPr/>
            </p:nvSpPr>
            <p:spPr>
              <a:xfrm>
                <a:off x="962025" y="3502780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Prolong this campaign to last at least a month to bring more significant effect</a:t>
                </a:r>
                <a:endParaRPr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32" name="Google Shape;532;p25"/>
            <p:cNvSpPr/>
            <p:nvPr/>
          </p:nvSpPr>
          <p:spPr>
            <a:xfrm>
              <a:off x="5305500" y="3618341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543" name="Google Shape;543;p25"/>
          <p:cNvCxnSpPr>
            <a:stCxn id="517" idx="6"/>
            <a:endCxn id="498" idx="1"/>
          </p:cNvCxnSpPr>
          <p:nvPr/>
        </p:nvCxnSpPr>
        <p:spPr>
          <a:xfrm>
            <a:off x="3838500" y="316279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4" name="Google Shape;544;p25"/>
          <p:cNvCxnSpPr>
            <a:stCxn id="527" idx="6"/>
            <a:endCxn id="499" idx="1"/>
          </p:cNvCxnSpPr>
          <p:nvPr/>
        </p:nvCxnSpPr>
        <p:spPr>
          <a:xfrm>
            <a:off x="3845477" y="4262459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46" name="Google Shape;546;p25"/>
          <p:cNvCxnSpPr>
            <a:stCxn id="498" idx="3"/>
            <a:endCxn id="522" idx="2"/>
          </p:cNvCxnSpPr>
          <p:nvPr/>
        </p:nvCxnSpPr>
        <p:spPr>
          <a:xfrm>
            <a:off x="4845900" y="3162797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25"/>
          <p:cNvCxnSpPr>
            <a:stCxn id="499" idx="3"/>
            <a:endCxn id="532" idx="2"/>
          </p:cNvCxnSpPr>
          <p:nvPr/>
        </p:nvCxnSpPr>
        <p:spPr>
          <a:xfrm>
            <a:off x="4852877" y="4262459"/>
            <a:ext cx="4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5"/>
          <p:cNvCxnSpPr>
            <a:stCxn id="495" idx="3"/>
            <a:endCxn id="496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629DD1"/>
      </a:accent2>
      <a:accent3>
        <a:srgbClr val="297FD5"/>
      </a:accent3>
      <a:accent4>
        <a:srgbClr val="8BD6F6"/>
      </a:accent4>
      <a:accent5>
        <a:srgbClr val="0E57C4"/>
      </a:accent5>
      <a:accent6>
        <a:srgbClr val="7EB2E6"/>
      </a:accent6>
      <a:hlink>
        <a:srgbClr val="7030A0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263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Fira Sans Extra Condensed</vt:lpstr>
      <vt:lpstr>Roboto</vt:lpstr>
      <vt:lpstr>Fira Sans Extra Condensed SemiBold</vt:lpstr>
      <vt:lpstr>Strategic Analysis: Business Environment Infographics by Slidesgo</vt:lpstr>
      <vt:lpstr>AdventureWorks   Sales</vt:lpstr>
      <vt:lpstr>Overview: Current vs last year revenue</vt:lpstr>
      <vt:lpstr>PowerPoint Presentation</vt:lpstr>
      <vt:lpstr>PowerPoint Presentation</vt:lpstr>
      <vt:lpstr>PowerPoint Presentation</vt:lpstr>
      <vt:lpstr>PowerPoint Presentation</vt:lpstr>
      <vt:lpstr>Conclusions &amp; Recommendations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Business Environment Infographics</dc:title>
  <dc:creator>Silvija Bendoraitytė</dc:creator>
  <cp:lastModifiedBy>Silvija Bendoraitytė</cp:lastModifiedBy>
  <cp:revision>9</cp:revision>
  <dcterms:modified xsi:type="dcterms:W3CDTF">2022-10-28T20:03:13Z</dcterms:modified>
</cp:coreProperties>
</file>