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70" r:id="rId3"/>
    <p:sldId id="287" r:id="rId4"/>
    <p:sldId id="300" r:id="rId5"/>
    <p:sldId id="296" r:id="rId6"/>
    <p:sldId id="298" r:id="rId7"/>
    <p:sldId id="271" r:id="rId8"/>
    <p:sldId id="297" r:id="rId9"/>
    <p:sldId id="299" r:id="rId1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Montserrat Light" panose="00000400000000000000" pitchFamily="2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AB89D-F5EC-4B56-A308-303C344C77D1}">
  <a:tblStyle styleId="{336AB89D-F5EC-4B56-A308-303C344C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7E30E5-1DB3-4595-BE70-43D435B196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PROJECT%2010%20Product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PROJECT%2010%20Product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PROJECT%2010%20Product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ilvi\Desktop\PROJECT%2010%20Product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Duration for user to make a purchase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'Main SQL Output'!$B$1</c:f>
              <c:strCache>
                <c:ptCount val="1"/>
                <c:pt idx="0">
                  <c:v>Purchase duration daily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C68-4932-B52F-3D515251691A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92D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C68-4932-B52F-3D515251691A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C68-4932-B52F-3D515251691A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C68-4932-B52F-3D515251691A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92D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C68-4932-B52F-3D515251691A}"/>
              </c:ext>
            </c:extLst>
          </c:dPt>
          <c:dPt>
            <c:idx val="30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C68-4932-B52F-3D515251691A}"/>
              </c:ext>
            </c:extLst>
          </c:dPt>
          <c:dPt>
            <c:idx val="44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C68-4932-B52F-3D515251691A}"/>
              </c:ext>
            </c:extLst>
          </c:dPt>
          <c:dPt>
            <c:idx val="57"/>
            <c:marker>
              <c:symbol val="circle"/>
              <c:size val="5"/>
              <c:spPr>
                <a:solidFill>
                  <a:srgbClr val="92D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C68-4932-B52F-3D515251691A}"/>
              </c:ext>
            </c:extLst>
          </c:dPt>
          <c:dPt>
            <c:idx val="60"/>
            <c:marker>
              <c:symbol val="circle"/>
              <c:size val="5"/>
              <c:spPr>
                <a:solidFill>
                  <a:srgbClr val="92D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C68-4932-B52F-3D515251691A}"/>
              </c:ext>
            </c:extLst>
          </c:dPt>
          <c:dPt>
            <c:idx val="61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C68-4932-B52F-3D515251691A}"/>
              </c:ext>
            </c:extLst>
          </c:dPt>
          <c:dPt>
            <c:idx val="70"/>
            <c:marker>
              <c:symbol val="circle"/>
              <c:size val="5"/>
              <c:spPr>
                <a:solidFill>
                  <a:srgbClr val="92D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C68-4932-B52F-3D515251691A}"/>
              </c:ext>
            </c:extLst>
          </c:dPt>
          <c:dPt>
            <c:idx val="79"/>
            <c:marker>
              <c:symbol val="circle"/>
              <c:size val="5"/>
              <c:spPr>
                <a:solidFill>
                  <a:srgbClr val="C00000"/>
                </a:solidFill>
                <a:ln w="9525">
                  <a:solidFill>
                    <a:srgbClr val="C0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8C68-4932-B52F-3D515251691A}"/>
              </c:ext>
            </c:extLst>
          </c:dPt>
          <c:dPt>
            <c:idx val="89"/>
            <c:marker>
              <c:symbol val="circle"/>
              <c:size val="5"/>
              <c:spPr>
                <a:solidFill>
                  <a:srgbClr val="92D05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8C68-4932-B52F-3D515251691A}"/>
              </c:ext>
            </c:extLst>
          </c:dPt>
          <c:trendline>
            <c:spPr>
              <a:ln w="28575" cap="rnd">
                <a:solidFill>
                  <a:srgbClr val="92D05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cat>
            <c:numRef>
              <c:f>'Main SQL Output'!$A$2:$A$1048576</c:f>
              <c:numCache>
                <c:formatCode>General</c:formatCode>
                <c:ptCount val="1048575"/>
                <c:pt idx="0">
                  <c:v>20201101</c:v>
                </c:pt>
                <c:pt idx="1">
                  <c:v>20201102</c:v>
                </c:pt>
                <c:pt idx="2">
                  <c:v>20201103</c:v>
                </c:pt>
                <c:pt idx="3">
                  <c:v>20201104</c:v>
                </c:pt>
                <c:pt idx="4">
                  <c:v>20201105</c:v>
                </c:pt>
                <c:pt idx="5">
                  <c:v>20201106</c:v>
                </c:pt>
                <c:pt idx="6">
                  <c:v>20201107</c:v>
                </c:pt>
                <c:pt idx="7">
                  <c:v>20201108</c:v>
                </c:pt>
                <c:pt idx="8">
                  <c:v>20201109</c:v>
                </c:pt>
                <c:pt idx="9">
                  <c:v>20201110</c:v>
                </c:pt>
                <c:pt idx="10">
                  <c:v>20201111</c:v>
                </c:pt>
                <c:pt idx="11">
                  <c:v>20201112</c:v>
                </c:pt>
                <c:pt idx="12">
                  <c:v>20201113</c:v>
                </c:pt>
                <c:pt idx="13">
                  <c:v>20201114</c:v>
                </c:pt>
                <c:pt idx="14">
                  <c:v>20201115</c:v>
                </c:pt>
                <c:pt idx="15">
                  <c:v>20201116</c:v>
                </c:pt>
                <c:pt idx="16">
                  <c:v>20201117</c:v>
                </c:pt>
                <c:pt idx="17">
                  <c:v>20201118</c:v>
                </c:pt>
                <c:pt idx="18">
                  <c:v>20201119</c:v>
                </c:pt>
                <c:pt idx="19">
                  <c:v>20201120</c:v>
                </c:pt>
                <c:pt idx="20">
                  <c:v>20201121</c:v>
                </c:pt>
                <c:pt idx="21">
                  <c:v>20201122</c:v>
                </c:pt>
                <c:pt idx="22">
                  <c:v>20201123</c:v>
                </c:pt>
                <c:pt idx="23">
                  <c:v>20201124</c:v>
                </c:pt>
                <c:pt idx="24">
                  <c:v>20201125</c:v>
                </c:pt>
                <c:pt idx="25">
                  <c:v>20201126</c:v>
                </c:pt>
                <c:pt idx="26">
                  <c:v>20201127</c:v>
                </c:pt>
                <c:pt idx="27">
                  <c:v>20201128</c:v>
                </c:pt>
                <c:pt idx="28">
                  <c:v>20201129</c:v>
                </c:pt>
                <c:pt idx="29">
                  <c:v>20201130</c:v>
                </c:pt>
                <c:pt idx="30">
                  <c:v>20201201</c:v>
                </c:pt>
                <c:pt idx="31">
                  <c:v>20201202</c:v>
                </c:pt>
                <c:pt idx="32">
                  <c:v>20201203</c:v>
                </c:pt>
                <c:pt idx="33">
                  <c:v>20201204</c:v>
                </c:pt>
                <c:pt idx="34">
                  <c:v>20201205</c:v>
                </c:pt>
                <c:pt idx="35">
                  <c:v>20201206</c:v>
                </c:pt>
                <c:pt idx="36">
                  <c:v>20201207</c:v>
                </c:pt>
                <c:pt idx="37">
                  <c:v>20201208</c:v>
                </c:pt>
                <c:pt idx="38">
                  <c:v>20201209</c:v>
                </c:pt>
                <c:pt idx="39">
                  <c:v>20201210</c:v>
                </c:pt>
                <c:pt idx="40">
                  <c:v>20201211</c:v>
                </c:pt>
                <c:pt idx="41">
                  <c:v>20201212</c:v>
                </c:pt>
                <c:pt idx="42">
                  <c:v>20201213</c:v>
                </c:pt>
                <c:pt idx="43">
                  <c:v>20201214</c:v>
                </c:pt>
                <c:pt idx="44">
                  <c:v>20201215</c:v>
                </c:pt>
                <c:pt idx="45">
                  <c:v>20201216</c:v>
                </c:pt>
                <c:pt idx="46">
                  <c:v>20201217</c:v>
                </c:pt>
                <c:pt idx="47">
                  <c:v>20201218</c:v>
                </c:pt>
                <c:pt idx="48">
                  <c:v>20201219</c:v>
                </c:pt>
                <c:pt idx="49">
                  <c:v>20201220</c:v>
                </c:pt>
                <c:pt idx="50">
                  <c:v>20201221</c:v>
                </c:pt>
                <c:pt idx="51">
                  <c:v>20201222</c:v>
                </c:pt>
                <c:pt idx="52">
                  <c:v>20201223</c:v>
                </c:pt>
                <c:pt idx="53">
                  <c:v>20201224</c:v>
                </c:pt>
                <c:pt idx="54">
                  <c:v>20201225</c:v>
                </c:pt>
                <c:pt idx="55">
                  <c:v>20201226</c:v>
                </c:pt>
                <c:pt idx="56">
                  <c:v>20201227</c:v>
                </c:pt>
                <c:pt idx="57">
                  <c:v>20201228</c:v>
                </c:pt>
                <c:pt idx="58">
                  <c:v>20201229</c:v>
                </c:pt>
                <c:pt idx="59">
                  <c:v>20201230</c:v>
                </c:pt>
                <c:pt idx="60">
                  <c:v>20201231</c:v>
                </c:pt>
                <c:pt idx="61">
                  <c:v>20210101</c:v>
                </c:pt>
                <c:pt idx="62">
                  <c:v>20210102</c:v>
                </c:pt>
                <c:pt idx="63">
                  <c:v>20210103</c:v>
                </c:pt>
                <c:pt idx="64">
                  <c:v>20210104</c:v>
                </c:pt>
                <c:pt idx="65">
                  <c:v>20210105</c:v>
                </c:pt>
                <c:pt idx="66">
                  <c:v>20210106</c:v>
                </c:pt>
                <c:pt idx="67">
                  <c:v>20210107</c:v>
                </c:pt>
                <c:pt idx="68">
                  <c:v>20210108</c:v>
                </c:pt>
                <c:pt idx="69">
                  <c:v>20210109</c:v>
                </c:pt>
                <c:pt idx="70">
                  <c:v>20210110</c:v>
                </c:pt>
                <c:pt idx="71">
                  <c:v>20210111</c:v>
                </c:pt>
                <c:pt idx="72">
                  <c:v>20210112</c:v>
                </c:pt>
                <c:pt idx="73">
                  <c:v>20210113</c:v>
                </c:pt>
                <c:pt idx="74">
                  <c:v>20210114</c:v>
                </c:pt>
                <c:pt idx="75">
                  <c:v>20210115</c:v>
                </c:pt>
                <c:pt idx="76">
                  <c:v>20210116</c:v>
                </c:pt>
                <c:pt idx="77">
                  <c:v>20210117</c:v>
                </c:pt>
                <c:pt idx="78">
                  <c:v>20210118</c:v>
                </c:pt>
                <c:pt idx="79">
                  <c:v>20210119</c:v>
                </c:pt>
                <c:pt idx="80">
                  <c:v>20210120</c:v>
                </c:pt>
                <c:pt idx="81">
                  <c:v>20210121</c:v>
                </c:pt>
                <c:pt idx="82">
                  <c:v>20210122</c:v>
                </c:pt>
                <c:pt idx="83">
                  <c:v>20210123</c:v>
                </c:pt>
                <c:pt idx="84">
                  <c:v>20210124</c:v>
                </c:pt>
                <c:pt idx="85">
                  <c:v>20210125</c:v>
                </c:pt>
                <c:pt idx="86">
                  <c:v>20210126</c:v>
                </c:pt>
                <c:pt idx="87">
                  <c:v>20210127</c:v>
                </c:pt>
                <c:pt idx="88">
                  <c:v>20210128</c:v>
                </c:pt>
                <c:pt idx="89">
                  <c:v>20210129</c:v>
                </c:pt>
                <c:pt idx="90">
                  <c:v>20210130</c:v>
                </c:pt>
                <c:pt idx="91">
                  <c:v>20210131</c:v>
                </c:pt>
              </c:numCache>
            </c:numRef>
          </c:cat>
          <c:val>
            <c:numRef>
              <c:f>'Main SQL Output'!$B$3:$B$93</c:f>
              <c:numCache>
                <c:formatCode>0</c:formatCode>
                <c:ptCount val="91"/>
                <c:pt idx="0">
                  <c:v>88.205128205128204</c:v>
                </c:pt>
                <c:pt idx="1">
                  <c:v>101.130434782609</c:v>
                </c:pt>
                <c:pt idx="2">
                  <c:v>99.833333333333329</c:v>
                </c:pt>
                <c:pt idx="3">
                  <c:v>41.269230769230766</c:v>
                </c:pt>
                <c:pt idx="4">
                  <c:v>79.479166666666671</c:v>
                </c:pt>
                <c:pt idx="5">
                  <c:v>25.75</c:v>
                </c:pt>
                <c:pt idx="6">
                  <c:v>68.774193548387103</c:v>
                </c:pt>
                <c:pt idx="7">
                  <c:v>75.55</c:v>
                </c:pt>
                <c:pt idx="8">
                  <c:v>102.40625</c:v>
                </c:pt>
                <c:pt idx="9">
                  <c:v>101.23809523809524</c:v>
                </c:pt>
                <c:pt idx="10">
                  <c:v>84.529411764705884</c:v>
                </c:pt>
                <c:pt idx="11">
                  <c:v>73.984848484848484</c:v>
                </c:pt>
                <c:pt idx="12">
                  <c:v>102.55172413793103</c:v>
                </c:pt>
                <c:pt idx="13">
                  <c:v>26.571428571428573</c:v>
                </c:pt>
                <c:pt idx="14">
                  <c:v>60.75</c:v>
                </c:pt>
                <c:pt idx="15">
                  <c:v>54.094117647058823</c:v>
                </c:pt>
                <c:pt idx="16">
                  <c:v>70.91836734693878</c:v>
                </c:pt>
                <c:pt idx="17">
                  <c:v>50.511111111111113</c:v>
                </c:pt>
                <c:pt idx="18">
                  <c:v>74.796875</c:v>
                </c:pt>
                <c:pt idx="19">
                  <c:v>67.5</c:v>
                </c:pt>
                <c:pt idx="20">
                  <c:v>70.34482758620689</c:v>
                </c:pt>
                <c:pt idx="21">
                  <c:v>63.387096774193552</c:v>
                </c:pt>
                <c:pt idx="22">
                  <c:v>45.4375</c:v>
                </c:pt>
                <c:pt idx="23">
                  <c:v>108.02380952380952</c:v>
                </c:pt>
                <c:pt idx="24">
                  <c:v>44.833333333333336</c:v>
                </c:pt>
                <c:pt idx="25">
                  <c:v>59.077777777777776</c:v>
                </c:pt>
                <c:pt idx="26">
                  <c:v>54.136986301369866</c:v>
                </c:pt>
                <c:pt idx="27">
                  <c:v>61.895833333333336</c:v>
                </c:pt>
                <c:pt idx="28">
                  <c:v>71.317460317460316</c:v>
                </c:pt>
                <c:pt idx="29">
                  <c:v>92.163265306122454</c:v>
                </c:pt>
                <c:pt idx="30">
                  <c:v>108.50666666666666</c:v>
                </c:pt>
                <c:pt idx="31">
                  <c:v>74.04651162790698</c:v>
                </c:pt>
                <c:pt idx="32">
                  <c:v>59.72941176470588</c:v>
                </c:pt>
                <c:pt idx="33">
                  <c:v>66.337662337662337</c:v>
                </c:pt>
                <c:pt idx="34">
                  <c:v>89.174999999999997</c:v>
                </c:pt>
                <c:pt idx="35">
                  <c:v>82.213483146067418</c:v>
                </c:pt>
                <c:pt idx="36">
                  <c:v>80.190909090909088</c:v>
                </c:pt>
                <c:pt idx="37">
                  <c:v>62.2265625</c:v>
                </c:pt>
                <c:pt idx="38">
                  <c:v>105.45669291338582</c:v>
                </c:pt>
                <c:pt idx="39">
                  <c:v>90.054794520547944</c:v>
                </c:pt>
                <c:pt idx="40">
                  <c:v>54.545454545454547</c:v>
                </c:pt>
                <c:pt idx="41">
                  <c:v>62.032258064516128</c:v>
                </c:pt>
                <c:pt idx="42">
                  <c:v>63.28235294117647</c:v>
                </c:pt>
                <c:pt idx="43">
                  <c:v>92.991304347826087</c:v>
                </c:pt>
                <c:pt idx="44">
                  <c:v>98.301724137931032</c:v>
                </c:pt>
                <c:pt idx="45">
                  <c:v>71.409090909090907</c:v>
                </c:pt>
                <c:pt idx="46">
                  <c:v>86.12658227848101</c:v>
                </c:pt>
                <c:pt idx="47">
                  <c:v>72.174999999999997</c:v>
                </c:pt>
                <c:pt idx="48">
                  <c:v>82.15789473684211</c:v>
                </c:pt>
                <c:pt idx="49">
                  <c:v>75.854166666666671</c:v>
                </c:pt>
                <c:pt idx="50">
                  <c:v>72.857142857142861</c:v>
                </c:pt>
                <c:pt idx="51">
                  <c:v>58.037735849056602</c:v>
                </c:pt>
                <c:pt idx="52">
                  <c:v>91.739130434782609</c:v>
                </c:pt>
                <c:pt idx="53">
                  <c:v>77.588235294117652</c:v>
                </c:pt>
                <c:pt idx="54">
                  <c:v>47.5</c:v>
                </c:pt>
                <c:pt idx="55">
                  <c:v>25.4</c:v>
                </c:pt>
                <c:pt idx="56">
                  <c:v>44.28125</c:v>
                </c:pt>
                <c:pt idx="57">
                  <c:v>18.272727272727273</c:v>
                </c:pt>
                <c:pt idx="58">
                  <c:v>58</c:v>
                </c:pt>
                <c:pt idx="59">
                  <c:v>26.454545454545453</c:v>
                </c:pt>
                <c:pt idx="60">
                  <c:v>24.75</c:v>
                </c:pt>
                <c:pt idx="61">
                  <c:v>99.357142857142861</c:v>
                </c:pt>
                <c:pt idx="62">
                  <c:v>66.928571428571431</c:v>
                </c:pt>
                <c:pt idx="63">
                  <c:v>54.625</c:v>
                </c:pt>
                <c:pt idx="64">
                  <c:v>30.518518518518519</c:v>
                </c:pt>
                <c:pt idx="65">
                  <c:v>46.785714285714285</c:v>
                </c:pt>
                <c:pt idx="66">
                  <c:v>59.08</c:v>
                </c:pt>
                <c:pt idx="67">
                  <c:v>65</c:v>
                </c:pt>
                <c:pt idx="68">
                  <c:v>33.388888888888886</c:v>
                </c:pt>
                <c:pt idx="69">
                  <c:v>33.785714285714285</c:v>
                </c:pt>
                <c:pt idx="70">
                  <c:v>65.884615384615387</c:v>
                </c:pt>
                <c:pt idx="71">
                  <c:v>70.720930232558146</c:v>
                </c:pt>
                <c:pt idx="72">
                  <c:v>40.735294117647058</c:v>
                </c:pt>
                <c:pt idx="73">
                  <c:v>54.808510638297875</c:v>
                </c:pt>
                <c:pt idx="74">
                  <c:v>65</c:v>
                </c:pt>
                <c:pt idx="75">
                  <c:v>27.217391304347824</c:v>
                </c:pt>
                <c:pt idx="76">
                  <c:v>68.5</c:v>
                </c:pt>
                <c:pt idx="77">
                  <c:v>48</c:v>
                </c:pt>
                <c:pt idx="78">
                  <c:v>114.78723404255319</c:v>
                </c:pt>
                <c:pt idx="79">
                  <c:v>159.14893617021278</c:v>
                </c:pt>
                <c:pt idx="80">
                  <c:v>75.979591836734699</c:v>
                </c:pt>
                <c:pt idx="81">
                  <c:v>105.38372093023256</c:v>
                </c:pt>
                <c:pt idx="82">
                  <c:v>82.166666666666671</c:v>
                </c:pt>
                <c:pt idx="83">
                  <c:v>96.771428571428572</c:v>
                </c:pt>
                <c:pt idx="84">
                  <c:v>50.206896551724135</c:v>
                </c:pt>
                <c:pt idx="85">
                  <c:v>55.196078431372548</c:v>
                </c:pt>
                <c:pt idx="86">
                  <c:v>45.612244897959187</c:v>
                </c:pt>
                <c:pt idx="87">
                  <c:v>44.857142857142854</c:v>
                </c:pt>
                <c:pt idx="88">
                  <c:v>65.274509803921575</c:v>
                </c:pt>
                <c:pt idx="89">
                  <c:v>17.142857142857142</c:v>
                </c:pt>
                <c:pt idx="90">
                  <c:v>18.823529411764707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E-8C68-4932-B52F-3D5152516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2012863"/>
        <c:axId val="1382012447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'Main SQL Output'!#REF!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ln w="3175" cap="rnd">
                    <a:solidFill>
                      <a:schemeClr val="accent2">
                        <a:lumMod val="75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'Main SQL Output'!#REF!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F-8C68-4932-B52F-3D515251691A}"/>
                  </c:ext>
                </c:extLst>
              </c15:ser>
            </c15:filteredLineSeries>
          </c:ext>
        </c:extLst>
      </c:lineChart>
      <c:catAx>
        <c:axId val="1382012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layout>
            <c:manualLayout>
              <c:xMode val="edge"/>
              <c:yMode val="edge"/>
              <c:x val="0.89315223507859653"/>
              <c:y val="0.8949434055118110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012447"/>
        <c:crosses val="autoZero"/>
        <c:auto val="1"/>
        <c:lblAlgn val="ctr"/>
        <c:lblOffset val="100"/>
        <c:tickLblSkip val="15"/>
        <c:noMultiLvlLbl val="0"/>
      </c:catAx>
      <c:valAx>
        <c:axId val="1382012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Minutes</a:t>
                </a:r>
              </a:p>
            </c:rich>
          </c:tx>
          <c:layout>
            <c:manualLayout>
              <c:xMode val="edge"/>
              <c:yMode val="edge"/>
              <c:x val="1.8257694314032343E-2"/>
              <c:y val="0.138675292541557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012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10 Product Analysis.xlsx]Sheet6!PivotTable4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Sheet6!$A$4:$A$11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Sheet6!$B$4:$B$11</c:f>
              <c:numCache>
                <c:formatCode>General</c:formatCode>
                <c:ptCount val="7"/>
                <c:pt idx="0">
                  <c:v>61870</c:v>
                </c:pt>
                <c:pt idx="1">
                  <c:v>61970</c:v>
                </c:pt>
                <c:pt idx="2">
                  <c:v>63937</c:v>
                </c:pt>
                <c:pt idx="3">
                  <c:v>49691</c:v>
                </c:pt>
                <c:pt idx="4">
                  <c:v>59281</c:v>
                </c:pt>
                <c:pt idx="5">
                  <c:v>38412</c:v>
                </c:pt>
                <c:pt idx="6">
                  <c:v>27004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BC-48FB-8515-EA4973AFC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2923295"/>
        <c:axId val="1192912895"/>
      </c:barChart>
      <c:catAx>
        <c:axId val="119292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912895"/>
        <c:crosses val="autoZero"/>
        <c:auto val="1"/>
        <c:lblAlgn val="ctr"/>
        <c:lblOffset val="100"/>
        <c:noMultiLvlLbl val="0"/>
      </c:catAx>
      <c:valAx>
        <c:axId val="119291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USD</a:t>
                </a:r>
              </a:p>
            </c:rich>
          </c:tx>
          <c:layout>
            <c:manualLayout>
              <c:xMode val="edge"/>
              <c:yMode val="edge"/>
              <c:x val="7.2503962930713026E-2"/>
              <c:y val="0.122966663991224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923295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7.1851511170886312E-2"/>
                <c:y val="0.21271715671848107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duration (min) per each purchase step on average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3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75-4178-95ED-E298A9D73A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75-4178-95ED-E298A9D73AC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75-4178-95ED-E298A9D73AC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75-4178-95ED-E298A9D73AC3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175-4178-95ED-E298A9D73AC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'SQL Output purchase steps'!$I$1:$M$1</c:f>
              <c:strCache>
                <c:ptCount val="5"/>
                <c:pt idx="0">
                  <c:v>view_item_duration</c:v>
                </c:pt>
                <c:pt idx="1">
                  <c:v>add_to_cart_duration</c:v>
                </c:pt>
                <c:pt idx="2">
                  <c:v>begin_checkout_duration</c:v>
                </c:pt>
                <c:pt idx="3">
                  <c:v>add_payment_info_duration</c:v>
                </c:pt>
                <c:pt idx="4">
                  <c:v>purchase_duration</c:v>
                </c:pt>
              </c:strCache>
            </c:strRef>
          </c:cat>
          <c:val>
            <c:numRef>
              <c:f>'SQL Output purchase steps'!$I$2:$M$2</c:f>
              <c:numCache>
                <c:formatCode>0</c:formatCode>
                <c:ptCount val="5"/>
                <c:pt idx="0">
                  <c:v>9.9810725552050474</c:v>
                </c:pt>
                <c:pt idx="1">
                  <c:v>16.542236242551699</c:v>
                </c:pt>
                <c:pt idx="2">
                  <c:v>28.325271643883632</c:v>
                </c:pt>
                <c:pt idx="3">
                  <c:v>4.8787241500175256</c:v>
                </c:pt>
                <c:pt idx="4">
                  <c:v>12.725201542236242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175-4178-95ED-E298A9D73A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10 Product Analysis.xlsx]Different gadgets!PivotTable1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'Different gadgets'!$B$3</c:f>
              <c:strCache>
                <c:ptCount val="1"/>
                <c:pt idx="0">
                  <c:v>Average of view_item_duration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'Different gadgets'!$A$4:$A$7</c:f>
              <c:strCache>
                <c:ptCount val="3"/>
                <c:pt idx="0">
                  <c:v>desktop</c:v>
                </c:pt>
                <c:pt idx="1">
                  <c:v>mobile</c:v>
                </c:pt>
                <c:pt idx="2">
                  <c:v>tablet</c:v>
                </c:pt>
              </c:strCache>
            </c:strRef>
          </c:cat>
          <c:val>
            <c:numRef>
              <c:f>'Different gadgets'!$B$4:$B$7</c:f>
              <c:numCache>
                <c:formatCode>0</c:formatCode>
                <c:ptCount val="3"/>
                <c:pt idx="0">
                  <c:v>5.1970074812967582</c:v>
                </c:pt>
                <c:pt idx="1">
                  <c:v>16.389216512215668</c:v>
                </c:pt>
                <c:pt idx="2">
                  <c:v>11.064516129032258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99-43A9-B639-E032E954D156}"/>
            </c:ext>
          </c:extLst>
        </c:ser>
        <c:ser>
          <c:idx val="1"/>
          <c:order val="1"/>
          <c:tx>
            <c:strRef>
              <c:f>'Different gadgets'!$C$3</c:f>
              <c:strCache>
                <c:ptCount val="1"/>
                <c:pt idx="0">
                  <c:v>Average of add_to_cart_duration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'Different gadgets'!$A$4:$A$7</c:f>
              <c:strCache>
                <c:ptCount val="3"/>
                <c:pt idx="0">
                  <c:v>desktop</c:v>
                </c:pt>
                <c:pt idx="1">
                  <c:v>mobile</c:v>
                </c:pt>
                <c:pt idx="2">
                  <c:v>tablet</c:v>
                </c:pt>
              </c:strCache>
            </c:strRef>
          </c:cat>
          <c:val>
            <c:numRef>
              <c:f>'Different gadgets'!$C$4:$C$7</c:f>
              <c:numCache>
                <c:formatCode>0</c:formatCode>
                <c:ptCount val="3"/>
                <c:pt idx="0">
                  <c:v>17.511845386533665</c:v>
                </c:pt>
                <c:pt idx="1">
                  <c:v>15.48357203032856</c:v>
                </c:pt>
                <c:pt idx="2">
                  <c:v>11.725806451612904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99-43A9-B639-E032E954D156}"/>
            </c:ext>
          </c:extLst>
        </c:ser>
        <c:ser>
          <c:idx val="2"/>
          <c:order val="2"/>
          <c:tx>
            <c:strRef>
              <c:f>'Different gadgets'!$D$3</c:f>
              <c:strCache>
                <c:ptCount val="1"/>
                <c:pt idx="0">
                  <c:v>Average of add_payment_info_duration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'Different gadgets'!$A$4:$A$7</c:f>
              <c:strCache>
                <c:ptCount val="3"/>
                <c:pt idx="0">
                  <c:v>desktop</c:v>
                </c:pt>
                <c:pt idx="1">
                  <c:v>mobile</c:v>
                </c:pt>
                <c:pt idx="2">
                  <c:v>tablet</c:v>
                </c:pt>
              </c:strCache>
            </c:strRef>
          </c:cat>
          <c:val>
            <c:numRef>
              <c:f>'Different gadgets'!$D$4:$D$7</c:f>
              <c:numCache>
                <c:formatCode>0</c:formatCode>
                <c:ptCount val="3"/>
                <c:pt idx="0">
                  <c:v>5.5598503740648377</c:v>
                </c:pt>
                <c:pt idx="1">
                  <c:v>4.1836562763268743</c:v>
                </c:pt>
                <c:pt idx="2">
                  <c:v>0.56451612903225812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99-43A9-B639-E032E954D156}"/>
            </c:ext>
          </c:extLst>
        </c:ser>
        <c:ser>
          <c:idx val="3"/>
          <c:order val="3"/>
          <c:tx>
            <c:strRef>
              <c:f>'Different gadgets'!$E$3</c:f>
              <c:strCache>
                <c:ptCount val="1"/>
                <c:pt idx="0">
                  <c:v>Average of begin_checkout_duration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'Different gadgets'!$A$4:$A$7</c:f>
              <c:strCache>
                <c:ptCount val="3"/>
                <c:pt idx="0">
                  <c:v>desktop</c:v>
                </c:pt>
                <c:pt idx="1">
                  <c:v>mobile</c:v>
                </c:pt>
                <c:pt idx="2">
                  <c:v>tablet</c:v>
                </c:pt>
              </c:strCache>
            </c:strRef>
          </c:cat>
          <c:val>
            <c:numRef>
              <c:f>'Different gadgets'!$E$4:$E$7</c:f>
              <c:numCache>
                <c:formatCode>0</c:formatCode>
                <c:ptCount val="3"/>
                <c:pt idx="0">
                  <c:v>30.600374064837904</c:v>
                </c:pt>
                <c:pt idx="1">
                  <c:v>25.513058129738837</c:v>
                </c:pt>
                <c:pt idx="2">
                  <c:v>23.306451612903224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99-43A9-B639-E032E954D156}"/>
            </c:ext>
          </c:extLst>
        </c:ser>
        <c:ser>
          <c:idx val="4"/>
          <c:order val="4"/>
          <c:tx>
            <c:strRef>
              <c:f>'Different gadgets'!$F$3</c:f>
              <c:strCache>
                <c:ptCount val="1"/>
                <c:pt idx="0">
                  <c:v>Average of purchase_duration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'Different gadgets'!$A$4:$A$7</c:f>
              <c:strCache>
                <c:ptCount val="3"/>
                <c:pt idx="0">
                  <c:v>desktop</c:v>
                </c:pt>
                <c:pt idx="1">
                  <c:v>mobile</c:v>
                </c:pt>
                <c:pt idx="2">
                  <c:v>tablet</c:v>
                </c:pt>
              </c:strCache>
            </c:strRef>
          </c:cat>
          <c:val>
            <c:numRef>
              <c:f>'Different gadgets'!$F$4:$F$7</c:f>
              <c:numCache>
                <c:formatCode>0</c:formatCode>
                <c:ptCount val="3"/>
                <c:pt idx="0">
                  <c:v>12.590399002493765</c:v>
                </c:pt>
                <c:pt idx="1">
                  <c:v>12.779275484414491</c:v>
                </c:pt>
                <c:pt idx="2">
                  <c:v>15.17741935483871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99-43A9-B639-E032E954D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8501935"/>
        <c:axId val="888506511"/>
      </c:barChart>
      <c:catAx>
        <c:axId val="888501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506511"/>
        <c:crosses val="autoZero"/>
        <c:auto val="1"/>
        <c:lblAlgn val="ctr"/>
        <c:lblOffset val="100"/>
        <c:noMultiLvlLbl val="0"/>
      </c:catAx>
      <c:valAx>
        <c:axId val="888506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501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e43d9bef0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e43d9bef0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e43d9bef0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e43d9bef0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70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e43d9bef0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e43d9bef0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36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e43d9bef0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e43d9bef0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37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e43d9bef0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e43d9bef0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074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e43d9bef0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e43d9bef0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25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1501842" y="205999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PURCHASE DURATION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>
            <a:spLocks noGrp="1"/>
          </p:cNvSpPr>
          <p:nvPr>
            <p:ph type="ctrTitle" idx="4294967295"/>
          </p:nvPr>
        </p:nvSpPr>
        <p:spPr>
          <a:xfrm>
            <a:off x="429330" y="973750"/>
            <a:ext cx="636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/>
              <a:t>~1 hour</a:t>
            </a:r>
            <a:endParaRPr sz="9000" dirty="0"/>
          </a:p>
        </p:txBody>
      </p:sp>
      <p:sp>
        <p:nvSpPr>
          <p:cNvPr id="449" name="Google Shape;449;p26"/>
          <p:cNvSpPr txBox="1">
            <a:spLocks noGrp="1"/>
          </p:cNvSpPr>
          <p:nvPr>
            <p:ph type="subTitle" idx="4294967295"/>
          </p:nvPr>
        </p:nvSpPr>
        <p:spPr>
          <a:xfrm>
            <a:off x="429330" y="2055194"/>
            <a:ext cx="6365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From session start until purchase of a product on average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50" name="Google Shape;450;p2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449;p26">
            <a:extLst>
              <a:ext uri="{FF2B5EF4-FFF2-40B4-BE49-F238E27FC236}">
                <a16:creationId xmlns:a16="http://schemas.microsoft.com/office/drawing/2014/main" id="{CBC0668E-3DD5-3C48-81A6-0E223F5798D4}"/>
              </a:ext>
            </a:extLst>
          </p:cNvPr>
          <p:cNvSpPr txBox="1">
            <a:spLocks/>
          </p:cNvSpPr>
          <p:nvPr/>
        </p:nvSpPr>
        <p:spPr>
          <a:xfrm>
            <a:off x="381000" y="236220"/>
            <a:ext cx="2979420" cy="1178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342900" indent="-342900"/>
            <a:r>
              <a:rPr lang="en-US" dirty="0">
                <a:solidFill>
                  <a:schemeClr val="dk2"/>
                </a:solidFill>
              </a:rPr>
              <a:t>Overall purchase duration has decreasing trend</a:t>
            </a:r>
          </a:p>
          <a:p>
            <a:pPr marL="342900" indent="-342900"/>
            <a:r>
              <a:rPr lang="en-US" dirty="0">
                <a:solidFill>
                  <a:schemeClr val="dk2"/>
                </a:solidFill>
              </a:rPr>
              <a:t>Highest duration to make a purchase is visible on: </a:t>
            </a:r>
          </a:p>
          <a:p>
            <a:pPr marL="800100" lvl="1" indent="-342900"/>
            <a:r>
              <a:rPr lang="en-US" i="1" dirty="0">
                <a:solidFill>
                  <a:schemeClr val="dk2"/>
                </a:solidFill>
              </a:rPr>
              <a:t>2020-11-04 </a:t>
            </a:r>
          </a:p>
          <a:p>
            <a:pPr marL="800100" lvl="1" indent="-342900"/>
            <a:r>
              <a:rPr lang="en-US" i="1" dirty="0">
                <a:solidFill>
                  <a:schemeClr val="dk2"/>
                </a:solidFill>
              </a:rPr>
              <a:t>2020-12-02</a:t>
            </a:r>
          </a:p>
          <a:p>
            <a:pPr marL="800100" lvl="1" indent="-342900"/>
            <a:r>
              <a:rPr lang="en-US" i="1" dirty="0">
                <a:solidFill>
                  <a:schemeClr val="dk2"/>
                </a:solidFill>
              </a:rPr>
              <a:t>2020-12-16</a:t>
            </a:r>
          </a:p>
          <a:p>
            <a:pPr marL="800100" lvl="1" indent="-342900"/>
            <a:r>
              <a:rPr lang="en-US" i="1" dirty="0">
                <a:solidFill>
                  <a:schemeClr val="dk2"/>
                </a:solidFill>
              </a:rPr>
              <a:t>2021-01-19</a:t>
            </a:r>
          </a:p>
          <a:p>
            <a:pPr marL="800100" lvl="1" indent="-342900"/>
            <a:r>
              <a:rPr lang="en-US" i="1" dirty="0">
                <a:solidFill>
                  <a:schemeClr val="dk2"/>
                </a:solidFill>
              </a:rPr>
              <a:t>2021-01-20</a:t>
            </a:r>
          </a:p>
          <a:p>
            <a:pPr marL="342900" indent="-342900"/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6" name="Google Shape;598;p37">
            <a:extLst>
              <a:ext uri="{FF2B5EF4-FFF2-40B4-BE49-F238E27FC236}">
                <a16:creationId xmlns:a16="http://schemas.microsoft.com/office/drawing/2014/main" id="{5F3365E6-CCAD-48FB-610B-9B7D22551844}"/>
              </a:ext>
            </a:extLst>
          </p:cNvPr>
          <p:cNvSpPr txBox="1">
            <a:spLocks/>
          </p:cNvSpPr>
          <p:nvPr/>
        </p:nvSpPr>
        <p:spPr>
          <a:xfrm>
            <a:off x="3749040" y="-334163"/>
            <a:ext cx="508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en-US" sz="2800" dirty="0"/>
              <a:t>DAILY PURCHASE DURATION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B6B6D16-AD4C-AC11-5F26-5FF754A12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602253"/>
              </p:ext>
            </p:extLst>
          </p:nvPr>
        </p:nvGraphicFramePr>
        <p:xfrm>
          <a:off x="3360420" y="1744980"/>
          <a:ext cx="5257800" cy="3113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598;p37">
            <a:extLst>
              <a:ext uri="{FF2B5EF4-FFF2-40B4-BE49-F238E27FC236}">
                <a16:creationId xmlns:a16="http://schemas.microsoft.com/office/drawing/2014/main" id="{9428CC09-C7C7-201A-71FB-BC67E4548ABC}"/>
              </a:ext>
            </a:extLst>
          </p:cNvPr>
          <p:cNvSpPr txBox="1">
            <a:spLocks/>
          </p:cNvSpPr>
          <p:nvPr/>
        </p:nvSpPr>
        <p:spPr>
          <a:xfrm>
            <a:off x="401610" y="-505249"/>
            <a:ext cx="834078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dirty="0"/>
              <a:t>REVENUE PER WEEKDAY</a:t>
            </a:r>
          </a:p>
        </p:txBody>
      </p:sp>
      <p:sp>
        <p:nvSpPr>
          <p:cNvPr id="3" name="Google Shape;449;p26">
            <a:extLst>
              <a:ext uri="{FF2B5EF4-FFF2-40B4-BE49-F238E27FC236}">
                <a16:creationId xmlns:a16="http://schemas.microsoft.com/office/drawing/2014/main" id="{A8E0FA51-4787-C192-78D3-860153D3D711}"/>
              </a:ext>
            </a:extLst>
          </p:cNvPr>
          <p:cNvSpPr txBox="1">
            <a:spLocks/>
          </p:cNvSpPr>
          <p:nvPr/>
        </p:nvSpPr>
        <p:spPr>
          <a:xfrm>
            <a:off x="269463" y="1248171"/>
            <a:ext cx="2922751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342900" indent="-342900"/>
            <a:r>
              <a:rPr lang="en-US" dirty="0">
                <a:solidFill>
                  <a:schemeClr val="dk2"/>
                </a:solidFill>
              </a:rPr>
              <a:t>Most sales is generated during Monday, Tuesday, Wednesday &amp; Friday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55630CE-7614-F028-DF17-D52ACC4C0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390789"/>
              </p:ext>
            </p:extLst>
          </p:nvPr>
        </p:nvGraphicFramePr>
        <p:xfrm>
          <a:off x="3192214" y="1248171"/>
          <a:ext cx="5744486" cy="358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631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449;p26">
            <a:extLst>
              <a:ext uri="{FF2B5EF4-FFF2-40B4-BE49-F238E27FC236}">
                <a16:creationId xmlns:a16="http://schemas.microsoft.com/office/drawing/2014/main" id="{CBC0668E-3DD5-3C48-81A6-0E223F5798D4}"/>
              </a:ext>
            </a:extLst>
          </p:cNvPr>
          <p:cNvSpPr txBox="1">
            <a:spLocks/>
          </p:cNvSpPr>
          <p:nvPr/>
        </p:nvSpPr>
        <p:spPr>
          <a:xfrm>
            <a:off x="388620" y="1836420"/>
            <a:ext cx="2979420" cy="1178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342900" indent="-342900"/>
            <a:r>
              <a:rPr lang="en-US" dirty="0">
                <a:solidFill>
                  <a:schemeClr val="dk2"/>
                </a:solidFill>
              </a:rPr>
              <a:t>The largest time gap is between adding product to a cart and beginning the checkout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290FFB-EE31-3807-0B39-D5D68F992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370687"/>
              </p:ext>
            </p:extLst>
          </p:nvPr>
        </p:nvGraphicFramePr>
        <p:xfrm>
          <a:off x="2367916" y="1267185"/>
          <a:ext cx="6831332" cy="3876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Google Shape;598;p37">
            <a:extLst>
              <a:ext uri="{FF2B5EF4-FFF2-40B4-BE49-F238E27FC236}">
                <a16:creationId xmlns:a16="http://schemas.microsoft.com/office/drawing/2014/main" id="{9428CC09-C7C7-201A-71FB-BC67E4548ABC}"/>
              </a:ext>
            </a:extLst>
          </p:cNvPr>
          <p:cNvSpPr txBox="1">
            <a:spLocks/>
          </p:cNvSpPr>
          <p:nvPr/>
        </p:nvSpPr>
        <p:spPr>
          <a:xfrm>
            <a:off x="388620" y="107310"/>
            <a:ext cx="5088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dirty="0"/>
              <a:t>AVERAGE DURATION PER EACH PURCHASE STEP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487C1-8254-73F0-27B0-37094456AB6F}"/>
              </a:ext>
            </a:extLst>
          </p:cNvPr>
          <p:cNvSpPr txBox="1"/>
          <p:nvPr/>
        </p:nvSpPr>
        <p:spPr>
          <a:xfrm>
            <a:off x="5831480" y="2373603"/>
            <a:ext cx="9486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View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99FBB-AE28-010F-5E5A-8F6526561AF7}"/>
              </a:ext>
            </a:extLst>
          </p:cNvPr>
          <p:cNvSpPr txBox="1"/>
          <p:nvPr/>
        </p:nvSpPr>
        <p:spPr>
          <a:xfrm>
            <a:off x="6223364" y="3219369"/>
            <a:ext cx="1202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Add to cart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99D58-D49A-743F-5E81-7CF39D16921A}"/>
              </a:ext>
            </a:extLst>
          </p:cNvPr>
          <p:cNvSpPr txBox="1"/>
          <p:nvPr/>
        </p:nvSpPr>
        <p:spPr>
          <a:xfrm>
            <a:off x="4932508" y="3891375"/>
            <a:ext cx="1318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Begin checkout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EBF7A-95B2-A33D-9CFD-AFC5C89893DE}"/>
              </a:ext>
            </a:extLst>
          </p:cNvPr>
          <p:cNvSpPr txBox="1"/>
          <p:nvPr/>
        </p:nvSpPr>
        <p:spPr>
          <a:xfrm>
            <a:off x="4367351" y="3053304"/>
            <a:ext cx="1202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Payment 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C405D1-23AF-FD09-EFB7-27478E8C696E}"/>
              </a:ext>
            </a:extLst>
          </p:cNvPr>
          <p:cNvSpPr txBox="1"/>
          <p:nvPr/>
        </p:nvSpPr>
        <p:spPr>
          <a:xfrm>
            <a:off x="4864284" y="2466437"/>
            <a:ext cx="9486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Purchase</a:t>
            </a:r>
          </a:p>
        </p:txBody>
      </p:sp>
    </p:spTree>
    <p:extLst>
      <p:ext uri="{BB962C8B-B14F-4D97-AF65-F5344CB8AC3E}">
        <p14:creationId xmlns:p14="http://schemas.microsoft.com/office/powerpoint/2010/main" val="190671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449;p26">
            <a:extLst>
              <a:ext uri="{FF2B5EF4-FFF2-40B4-BE49-F238E27FC236}">
                <a16:creationId xmlns:a16="http://schemas.microsoft.com/office/drawing/2014/main" id="{CBC0668E-3DD5-3C48-81A6-0E223F5798D4}"/>
              </a:ext>
            </a:extLst>
          </p:cNvPr>
          <p:cNvSpPr txBox="1">
            <a:spLocks/>
          </p:cNvSpPr>
          <p:nvPr/>
        </p:nvSpPr>
        <p:spPr>
          <a:xfrm>
            <a:off x="388620" y="1392916"/>
            <a:ext cx="2979420" cy="1178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342900" indent="-342900"/>
            <a:r>
              <a:rPr lang="en-US" dirty="0">
                <a:solidFill>
                  <a:schemeClr val="dk2"/>
                </a:solidFill>
              </a:rPr>
              <a:t>Increasing begin checkout duration and view item duration increases revenue customer generates</a:t>
            </a:r>
          </a:p>
        </p:txBody>
      </p:sp>
      <p:sp>
        <p:nvSpPr>
          <p:cNvPr id="4" name="Google Shape;598;p37">
            <a:extLst>
              <a:ext uri="{FF2B5EF4-FFF2-40B4-BE49-F238E27FC236}">
                <a16:creationId xmlns:a16="http://schemas.microsoft.com/office/drawing/2014/main" id="{9428CC09-C7C7-201A-71FB-BC67E4548ABC}"/>
              </a:ext>
            </a:extLst>
          </p:cNvPr>
          <p:cNvSpPr txBox="1">
            <a:spLocks/>
          </p:cNvSpPr>
          <p:nvPr/>
        </p:nvSpPr>
        <p:spPr>
          <a:xfrm>
            <a:off x="317599" y="679133"/>
            <a:ext cx="5728094" cy="56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dirty="0"/>
              <a:t>HIGH BEGIN CHECKOUT TIME EFFECT ON REVENUE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DB75A35E-B6CC-4C14-BCC8-6C30425D5A14}"/>
                  </a:ext>
                </a:extLst>
              </p:cNvPr>
              <p:cNvSpPr txBox="1"/>
              <p:nvPr/>
            </p:nvSpPr>
            <p:spPr>
              <a:xfrm>
                <a:off x="3871665" y="2325618"/>
                <a:ext cx="4260280" cy="108895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Customer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revenue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𝟎𝟒𝟎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𝒃𝒆𝒈𝒊𝒏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𝒄𝒉𝒆𝒄𝒌𝒐𝒖𝒕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𝒅𝒖𝒓𝒂𝒕𝒊𝒐𝒏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𝟎𝟒𝟒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𝒗𝒊𝒆𝒘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𝒊𝒕𝒆𝒎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𝒅𝒖𝒓𝒂𝒕𝒊𝒐𝒏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48,476 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>
                          <a:latin typeface="Cambria Math" panose="02040503050406030204" pitchFamily="18" charset="0"/>
                        </a:rPr>
                        <m:t>𝑝𝑢𝑟𝑐h𝑎𝑠𝑒𝑠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" name="TextBox 4">
                <a:extLst>
                  <a:ext uri="{FF2B5EF4-FFF2-40B4-BE49-F238E27FC236}">
                    <a16:creationId xmlns:a16="http://schemas.microsoft.com/office/drawing/2014/main" id="{DB75A35E-B6CC-4C14-BCC8-6C30425D5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665" y="2325618"/>
                <a:ext cx="4260280" cy="1088952"/>
              </a:xfrm>
              <a:prstGeom prst="rect">
                <a:avLst/>
              </a:prstGeom>
              <a:blipFill>
                <a:blip r:embed="rId3"/>
                <a:stretch>
                  <a:fillRect b="-8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E9BB15B-95F6-CC9D-9A34-66451F99D717}"/>
              </a:ext>
            </a:extLst>
          </p:cNvPr>
          <p:cNvSpPr txBox="1"/>
          <p:nvPr/>
        </p:nvSpPr>
        <p:spPr>
          <a:xfrm>
            <a:off x="7315199" y="3403891"/>
            <a:ext cx="3906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OLS model*</a:t>
            </a:r>
          </a:p>
        </p:txBody>
      </p:sp>
    </p:spTree>
    <p:extLst>
      <p:ext uri="{BB962C8B-B14F-4D97-AF65-F5344CB8AC3E}">
        <p14:creationId xmlns:p14="http://schemas.microsoft.com/office/powerpoint/2010/main" val="418584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>
            <a:spLocks noGrp="1"/>
          </p:cNvSpPr>
          <p:nvPr>
            <p:ph type="ctrTitle" idx="4294967295"/>
          </p:nvPr>
        </p:nvSpPr>
        <p:spPr>
          <a:xfrm>
            <a:off x="3384370" y="1189020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62 min</a:t>
            </a:r>
            <a:endParaRPr sz="3600" dirty="0"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4294967295"/>
          </p:nvPr>
        </p:nvSpPr>
        <p:spPr>
          <a:xfrm>
            <a:off x="3384370" y="1952327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Tablet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>
            <a:spLocks noGrp="1"/>
          </p:cNvSpPr>
          <p:nvPr>
            <p:ph type="ctrTitle" idx="4294967295"/>
          </p:nvPr>
        </p:nvSpPr>
        <p:spPr>
          <a:xfrm>
            <a:off x="5213170" y="3817914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74 min</a:t>
            </a:r>
            <a:endParaRPr sz="3600" dirty="0"/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4294967295"/>
          </p:nvPr>
        </p:nvSpPr>
        <p:spPr>
          <a:xfrm>
            <a:off x="5213170" y="4581221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Mobile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ctrTitle" idx="4294967295"/>
          </p:nvPr>
        </p:nvSpPr>
        <p:spPr>
          <a:xfrm>
            <a:off x="4298770" y="2526017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71 min</a:t>
            </a:r>
            <a:endParaRPr sz="36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4294967295"/>
          </p:nvPr>
        </p:nvSpPr>
        <p:spPr>
          <a:xfrm>
            <a:off x="4298770" y="3266774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Desktop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598;p37">
            <a:extLst>
              <a:ext uri="{FF2B5EF4-FFF2-40B4-BE49-F238E27FC236}">
                <a16:creationId xmlns:a16="http://schemas.microsoft.com/office/drawing/2014/main" id="{B8B84CA2-1B72-6839-EAF8-A52F6A71B552}"/>
              </a:ext>
            </a:extLst>
          </p:cNvPr>
          <p:cNvSpPr txBox="1">
            <a:spLocks/>
          </p:cNvSpPr>
          <p:nvPr/>
        </p:nvSpPr>
        <p:spPr>
          <a:xfrm>
            <a:off x="405420" y="122113"/>
            <a:ext cx="614016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dirty="0"/>
              <a:t>DURATION ON DIFFERENT GADGETS TO MAKE A PURCHASE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598;p37">
            <a:extLst>
              <a:ext uri="{FF2B5EF4-FFF2-40B4-BE49-F238E27FC236}">
                <a16:creationId xmlns:a16="http://schemas.microsoft.com/office/drawing/2014/main" id="{9428CC09-C7C7-201A-71FB-BC67E4548ABC}"/>
              </a:ext>
            </a:extLst>
          </p:cNvPr>
          <p:cNvSpPr txBox="1">
            <a:spLocks/>
          </p:cNvSpPr>
          <p:nvPr/>
        </p:nvSpPr>
        <p:spPr>
          <a:xfrm>
            <a:off x="401610" y="-505249"/>
            <a:ext cx="834078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dirty="0"/>
              <a:t>AVERAGE DURATION (mins) PER GADGET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A3378A2-BED9-D65A-9D11-65EDD01BE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405623"/>
              </p:ext>
            </p:extLst>
          </p:nvPr>
        </p:nvGraphicFramePr>
        <p:xfrm>
          <a:off x="3453414" y="1417320"/>
          <a:ext cx="5756995" cy="3447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Google Shape;449;p26">
            <a:extLst>
              <a:ext uri="{FF2B5EF4-FFF2-40B4-BE49-F238E27FC236}">
                <a16:creationId xmlns:a16="http://schemas.microsoft.com/office/drawing/2014/main" id="{A8E0FA51-4787-C192-78D3-860153D3D711}"/>
              </a:ext>
            </a:extLst>
          </p:cNvPr>
          <p:cNvSpPr txBox="1">
            <a:spLocks/>
          </p:cNvSpPr>
          <p:nvPr/>
        </p:nvSpPr>
        <p:spPr>
          <a:xfrm>
            <a:off x="264332" y="871800"/>
            <a:ext cx="2922751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342900" indent="-342900"/>
            <a:r>
              <a:rPr lang="en-US" dirty="0">
                <a:solidFill>
                  <a:schemeClr val="dk2"/>
                </a:solidFill>
              </a:rPr>
              <a:t>Adding payment info is most user-friendly in tablets</a:t>
            </a:r>
          </a:p>
          <a:p>
            <a:pPr marL="342900" indent="-342900"/>
            <a:r>
              <a:rPr lang="en-US" dirty="0">
                <a:solidFill>
                  <a:schemeClr val="dk2"/>
                </a:solidFill>
              </a:rPr>
              <a:t>Begin check out time is highest for desktop users </a:t>
            </a:r>
          </a:p>
          <a:p>
            <a:pPr marL="342900" indent="-342900"/>
            <a:r>
              <a:rPr lang="en-US" dirty="0">
                <a:solidFill>
                  <a:schemeClr val="dk2"/>
                </a:solidFill>
              </a:rPr>
              <a:t>View item is quite higher for mobile &amp; tablet users than for desktops</a:t>
            </a:r>
          </a:p>
        </p:txBody>
      </p:sp>
    </p:spTree>
    <p:extLst>
      <p:ext uri="{BB962C8B-B14F-4D97-AF65-F5344CB8AC3E}">
        <p14:creationId xmlns:p14="http://schemas.microsoft.com/office/powerpoint/2010/main" val="254487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598;p37">
            <a:extLst>
              <a:ext uri="{FF2B5EF4-FFF2-40B4-BE49-F238E27FC236}">
                <a16:creationId xmlns:a16="http://schemas.microsoft.com/office/drawing/2014/main" id="{9428CC09-C7C7-201A-71FB-BC67E4548ABC}"/>
              </a:ext>
            </a:extLst>
          </p:cNvPr>
          <p:cNvSpPr txBox="1">
            <a:spLocks/>
          </p:cNvSpPr>
          <p:nvPr/>
        </p:nvSpPr>
        <p:spPr>
          <a:xfrm>
            <a:off x="401610" y="-505249"/>
            <a:ext cx="834078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2800" dirty="0"/>
              <a:t>RECOMMENDATIONS</a:t>
            </a:r>
          </a:p>
        </p:txBody>
      </p:sp>
      <p:sp>
        <p:nvSpPr>
          <p:cNvPr id="3" name="Google Shape;449;p26">
            <a:extLst>
              <a:ext uri="{FF2B5EF4-FFF2-40B4-BE49-F238E27FC236}">
                <a16:creationId xmlns:a16="http://schemas.microsoft.com/office/drawing/2014/main" id="{A8E0FA51-4787-C192-78D3-860153D3D711}"/>
              </a:ext>
            </a:extLst>
          </p:cNvPr>
          <p:cNvSpPr txBox="1">
            <a:spLocks/>
          </p:cNvSpPr>
          <p:nvPr/>
        </p:nvSpPr>
        <p:spPr>
          <a:xfrm>
            <a:off x="290966" y="816410"/>
            <a:ext cx="8737625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342900" indent="-342900"/>
            <a:r>
              <a:rPr lang="en-US" sz="1800" dirty="0">
                <a:solidFill>
                  <a:schemeClr val="dk2"/>
                </a:solidFill>
              </a:rPr>
              <a:t>Decrease duration of payment info adding by incorporating same form as in tablet</a:t>
            </a:r>
          </a:p>
          <a:p>
            <a:pPr marL="342900" indent="-342900"/>
            <a:endParaRPr lang="en-US" sz="1800" dirty="0">
              <a:solidFill>
                <a:schemeClr val="dk2"/>
              </a:solidFill>
            </a:endParaRPr>
          </a:p>
          <a:p>
            <a:pPr marL="342900" indent="-342900"/>
            <a:r>
              <a:rPr lang="en-US" sz="1800" dirty="0">
                <a:solidFill>
                  <a:schemeClr val="dk2"/>
                </a:solidFill>
              </a:rPr>
              <a:t>Increase time customer spends in the website by offering additional products after a good is added to cart</a:t>
            </a:r>
          </a:p>
          <a:p>
            <a:pPr marL="342900" indent="-342900"/>
            <a:endParaRPr lang="en-US" sz="1800" dirty="0">
              <a:solidFill>
                <a:schemeClr val="dk2"/>
              </a:solidFill>
            </a:endParaRPr>
          </a:p>
          <a:p>
            <a:pPr marL="342900" indent="-342900"/>
            <a:r>
              <a:rPr lang="en-US" sz="1800" dirty="0">
                <a:solidFill>
                  <a:schemeClr val="dk2"/>
                </a:solidFill>
              </a:rPr>
              <a:t>Suggest similar products that customer is viewing</a:t>
            </a:r>
          </a:p>
          <a:p>
            <a:pPr marL="342900" indent="-342900"/>
            <a:endParaRPr lang="en-US" sz="1800" dirty="0">
              <a:solidFill>
                <a:schemeClr val="dk2"/>
              </a:solidFill>
            </a:endParaRPr>
          </a:p>
          <a:p>
            <a:pPr marL="342900" indent="-342900"/>
            <a:r>
              <a:rPr lang="en-US" sz="1800" dirty="0">
                <a:solidFill>
                  <a:schemeClr val="dk2"/>
                </a:solidFill>
              </a:rPr>
              <a:t>Advertise more intensively during Monday, Tuesday, Wednesday &amp; Friday, because during these weekdays customers are buying the most </a:t>
            </a:r>
          </a:p>
        </p:txBody>
      </p:sp>
    </p:spTree>
    <p:extLst>
      <p:ext uri="{BB962C8B-B14F-4D97-AF65-F5344CB8AC3E}">
        <p14:creationId xmlns:p14="http://schemas.microsoft.com/office/powerpoint/2010/main" val="1107023133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5605</TotalTime>
  <Words>277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Montserrat Light</vt:lpstr>
      <vt:lpstr>Arial</vt:lpstr>
      <vt:lpstr>Poppins</vt:lpstr>
      <vt:lpstr>Cambria Math</vt:lpstr>
      <vt:lpstr>Volsce template</vt:lpstr>
      <vt:lpstr>PURCHASE DURATION</vt:lpstr>
      <vt:lpstr>~1 hour</vt:lpstr>
      <vt:lpstr>PowerPoint Presentation</vt:lpstr>
      <vt:lpstr>PowerPoint Presentation</vt:lpstr>
      <vt:lpstr>PowerPoint Presentation</vt:lpstr>
      <vt:lpstr>PowerPoint Presentation</vt:lpstr>
      <vt:lpstr>62 min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PURCHASE DURATION</dc:title>
  <dc:creator>Silvija Bendoraitytė</dc:creator>
  <cp:lastModifiedBy>Silvija Bendoraitytė</cp:lastModifiedBy>
  <cp:revision>4</cp:revision>
  <dcterms:modified xsi:type="dcterms:W3CDTF">2022-08-30T17:49:52Z</dcterms:modified>
</cp:coreProperties>
</file>