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5"/>
  </p:notesMasterIdLst>
  <p:sldIdLst>
    <p:sldId id="256" r:id="rId2"/>
    <p:sldId id="261" r:id="rId3"/>
    <p:sldId id="315" r:id="rId4"/>
    <p:sldId id="314" r:id="rId5"/>
    <p:sldId id="316" r:id="rId6"/>
    <p:sldId id="317" r:id="rId7"/>
    <p:sldId id="318" r:id="rId8"/>
    <p:sldId id="319" r:id="rId9"/>
    <p:sldId id="32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8" r:id="rId25"/>
    <p:sldId id="349" r:id="rId26"/>
    <p:sldId id="350" r:id="rId27"/>
    <p:sldId id="351" r:id="rId28"/>
    <p:sldId id="352" r:id="rId29"/>
    <p:sldId id="354" r:id="rId30"/>
    <p:sldId id="355" r:id="rId31"/>
    <p:sldId id="356" r:id="rId32"/>
    <p:sldId id="280" r:id="rId33"/>
    <p:sldId id="281" r:id="rId34"/>
  </p:sldIdLst>
  <p:sldSz cx="9144000" cy="5143500" type="screen16x9"/>
  <p:notesSz cx="6858000" cy="9144000"/>
  <p:embeddedFontLst>
    <p:embeddedFont>
      <p:font typeface="Muli" panose="020B0604020202020204" charset="0"/>
      <p:regular r:id="rId36"/>
      <p:bold r:id="rId37"/>
      <p:italic r:id="rId38"/>
      <p:boldItalic r:id="rId39"/>
    </p:embeddedFont>
    <p:embeddedFont>
      <p:font typeface="Nixie One" panose="020B0604020202020204" charset="0"/>
      <p:regular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6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1.2.3.2. Intranets e Extranets</a:t>
            </a:r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CCB6EA5-8D90-4FC8-855A-31B2110E352F}" type="slidenum">
              <a:rPr lang="en-US" altLang="pt-BR" smtClean="0"/>
              <a:pPr eaLnBrk="1" hangingPunct="1">
                <a:spcBef>
                  <a:spcPct val="0"/>
                </a:spcBef>
              </a:pPr>
              <a:t>18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1.2.4.1 Tecnologias de Acesso à Internet</a:t>
            </a:r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45EA51B-A13B-439D-BBC1-ECD3AB069F8F}" type="slidenum">
              <a:rPr lang="en-US" altLang="pt-BR" smtClean="0"/>
              <a:pPr eaLnBrk="1" hangingPunct="1">
                <a:spcBef>
                  <a:spcPct val="0"/>
                </a:spcBef>
              </a:pPr>
              <a:t>19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1.3.2.1 Arquitetura de Redes</a:t>
            </a: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A6C609E-881C-4B77-9C56-DFC9FF6417C9}" type="slidenum">
              <a:rPr lang="en-US" altLang="pt-BR" smtClean="0"/>
              <a:pPr eaLnBrk="1" hangingPunct="1">
                <a:spcBef>
                  <a:spcPct val="0"/>
                </a:spcBef>
              </a:pPr>
              <a:t>24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1.3.2.2 Tolerância a Falhas</a:t>
            </a: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3BD3D4-FF14-42D3-A82F-D707A80BB7C1}" type="slidenum">
              <a:rPr lang="en-US" altLang="pt-BR" smtClean="0"/>
              <a:pPr eaLnBrk="1" hangingPunct="1">
                <a:spcBef>
                  <a:spcPct val="0"/>
                </a:spcBef>
              </a:pPr>
              <a:t>25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1.3.2.3 Escalabilidade</a:t>
            </a: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9BD04E3-3688-485B-96D0-32C17A963034}" type="slidenum">
              <a:rPr lang="en-US" altLang="pt-BR" smtClean="0"/>
              <a:pPr eaLnBrk="1" hangingPunct="1">
                <a:spcBef>
                  <a:spcPct val="0"/>
                </a:spcBef>
              </a:pPr>
              <a:t>27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1.3.2.4 Qualidade de Serviço</a:t>
            </a:r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399555F-882C-4034-87A6-64B76D0316B0}" type="slidenum">
              <a:rPr lang="en-US" altLang="pt-BR" smtClean="0"/>
              <a:pPr eaLnBrk="1" hangingPunct="1">
                <a:spcBef>
                  <a:spcPct val="0"/>
                </a:spcBef>
              </a:pPr>
              <a:t>28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1.3.2.5 Segurança</a:t>
            </a:r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887D85-AF5C-4344-96FD-9D53CA2DCD20}" type="slidenum">
              <a:rPr lang="en-US" altLang="pt-BR" smtClean="0"/>
              <a:pPr eaLnBrk="1" hangingPunct="1">
                <a:spcBef>
                  <a:spcPct val="0"/>
                </a:spcBef>
              </a:pPr>
              <a:t>30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dirty="0" smtClean="0"/>
              <a:t>1.3.2.5 Segurança (cont.)</a:t>
            </a:r>
          </a:p>
          <a:p>
            <a:r>
              <a:rPr lang="pt-BR" altLang="pt-BR" dirty="0" smtClean="0"/>
              <a:t>1.3.2.6 Atividade – Redes Confiáveis</a:t>
            </a:r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8691652-DA27-48E0-AF46-1A07694E5709}" type="slidenum">
              <a:rPr lang="en-US" altLang="pt-BR" smtClean="0"/>
              <a:pPr eaLnBrk="1" hangingPunct="1">
                <a:spcBef>
                  <a:spcPct val="0"/>
                </a:spcBef>
              </a:pPr>
              <a:t>31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1.1.2.2 Clientes e Servidores</a:t>
            </a:r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51CFE55-0473-48D4-BE56-B94DEDA22FD4}" type="slidenum">
              <a:rPr lang="en-US" altLang="pt-BR" smtClean="0"/>
              <a:pPr eaLnBrk="1" hangingPunct="1">
                <a:spcBef>
                  <a:spcPct val="0"/>
                </a:spcBef>
              </a:pPr>
              <a:t>4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1.1.2.3 Peer-to-Peer</a:t>
            </a:r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7559D6E-5FDD-4D6B-AA71-AB49CC670C88}" type="slidenum">
              <a:rPr lang="en-US" altLang="pt-BR" smtClean="0"/>
              <a:pPr eaLnBrk="1" hangingPunct="1">
                <a:spcBef>
                  <a:spcPct val="0"/>
                </a:spcBef>
              </a:pPr>
              <a:t>8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1.2.1.6 Diagramas de Topologia</a:t>
            </a:r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E432C9-B717-4C7F-95C0-BA42B614D9D1}" type="slidenum">
              <a:rPr lang="en-US" altLang="pt-BR" smtClean="0"/>
              <a:pPr eaLnBrk="1" hangingPunct="1">
                <a:spcBef>
                  <a:spcPct val="0"/>
                </a:spcBef>
              </a:pPr>
              <a:t>10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pt-BR" altLang="pt-BR" smtClean="0"/>
              <a:t>1.2.1.6 Diagramas de Topologia (cont.)</a:t>
            </a:r>
          </a:p>
          <a:p>
            <a:r>
              <a:rPr lang="pt-BR" altLang="pt-BR" smtClean="0"/>
              <a:t>1.2.1.7 – Atividade – Representações e Funções dos Componentes de Rede</a:t>
            </a:r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D8C5580-660C-4581-BDC6-B5C8D24B9C0F}" type="slidenum">
              <a:rPr lang="en-US" altLang="pt-BR" smtClean="0"/>
              <a:pPr eaLnBrk="1" hangingPunct="1">
                <a:spcBef>
                  <a:spcPct val="0"/>
                </a:spcBef>
              </a:pPr>
              <a:t>11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pt-BR" smtClean="0"/>
              <a:t>1.2.2.1 Tipos de Redes</a:t>
            </a:r>
            <a:endParaRPr lang="pt-BR" altLang="pt-BR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ABA4653-3A54-4ACE-8712-4CAB3D1ECEBF}" type="slidenum">
              <a:rPr lang="en-US" altLang="pt-BR" smtClean="0"/>
              <a:pPr eaLnBrk="1" hangingPunct="1">
                <a:spcBef>
                  <a:spcPct val="0"/>
                </a:spcBef>
              </a:pPr>
              <a:t>12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1.2.2.1 Tipos de Redes (cont.)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4E6FF7-BADE-433D-AFEB-1E7B7F15ED87}" type="slidenum">
              <a:rPr lang="en-US" altLang="pt-BR" smtClean="0"/>
              <a:pPr eaLnBrk="1" hangingPunct="1">
                <a:spcBef>
                  <a:spcPct val="0"/>
                </a:spcBef>
              </a:pPr>
              <a:t>13</a:t>
            </a:fld>
            <a:endParaRPr lang="pt-BR" alt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pt-BR" altLang="pt-BR" smtClean="0"/>
              <a:t>1.2.3.1 A Internet</a:t>
            </a:r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7A8C67B-C75F-487C-AA24-D2524BDDB6F6}" type="slidenum">
              <a:rPr lang="en-US" altLang="pt-BR" smtClean="0"/>
              <a:pPr eaLnBrk="1" hangingPunct="1">
                <a:spcBef>
                  <a:spcPct val="0"/>
                </a:spcBef>
              </a:pPr>
              <a:t>17</a:t>
            </a:fld>
            <a:endParaRPr lang="pt-BR" alt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3E63-93D2-4D14-BEFA-3D50F46BA56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8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871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3" y="324161"/>
            <a:ext cx="8588861" cy="62865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008126"/>
            <a:ext cx="8577072" cy="3723894"/>
          </a:xfrm>
        </p:spPr>
        <p:txBody>
          <a:bodyPr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24121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  <p:sldLayoutId id="2147483659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1"/>
          <p:cNvSpPr>
            <a:spLocks noGrp="1"/>
          </p:cNvSpPr>
          <p:nvPr>
            <p:ph type="title"/>
          </p:nvPr>
        </p:nvSpPr>
        <p:spPr>
          <a:xfrm>
            <a:off x="1005840" y="169690"/>
            <a:ext cx="7966710" cy="645300"/>
          </a:xfrm>
        </p:spPr>
        <p:txBody>
          <a:bodyPr/>
          <a:lstStyle/>
          <a:p>
            <a:r>
              <a:rPr lang="en-US" altLang="pt-BR" dirty="0" err="1" smtClean="0"/>
              <a:t>Diagramas</a:t>
            </a:r>
            <a:r>
              <a:rPr lang="en-US" altLang="pt-BR" dirty="0" smtClean="0"/>
              <a:t> de TOPOLOGIA</a:t>
            </a:r>
          </a:p>
        </p:txBody>
      </p:sp>
      <p:sp>
        <p:nvSpPr>
          <p:cNvPr id="44036" name="Text Placeholder 6"/>
          <p:cNvSpPr txBox="1">
            <a:spLocks/>
          </p:cNvSpPr>
          <p:nvPr/>
        </p:nvSpPr>
        <p:spPr bwMode="auto">
          <a:xfrm>
            <a:off x="759143" y="1003697"/>
            <a:ext cx="4203700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0640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571500" indent="-1588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688975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801688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2588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17160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1732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26304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  <a:buFont typeface="Arial" charset="0"/>
              <a:buNone/>
            </a:pPr>
            <a:r>
              <a:rPr lang="en-US" altLang="pt-BR" sz="2000" dirty="0" err="1">
                <a:solidFill>
                  <a:schemeClr val="bg1"/>
                </a:solidFill>
              </a:rPr>
              <a:t>Topologia</a:t>
            </a:r>
            <a:r>
              <a:rPr lang="en-US" altLang="pt-BR" sz="2000" dirty="0">
                <a:solidFill>
                  <a:schemeClr val="bg1"/>
                </a:solidFill>
              </a:rPr>
              <a:t> </a:t>
            </a:r>
            <a:r>
              <a:rPr lang="en-US" altLang="pt-BR" sz="2000" dirty="0" err="1">
                <a:solidFill>
                  <a:schemeClr val="bg1"/>
                </a:solidFill>
              </a:rPr>
              <a:t>física</a:t>
            </a:r>
            <a:endParaRPr lang="en-US" altLang="pt-BR" sz="2000" dirty="0">
              <a:solidFill>
                <a:schemeClr val="bg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3" y="1632584"/>
            <a:ext cx="7359677" cy="2882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635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1"/>
          <p:cNvSpPr>
            <a:spLocks noGrp="1"/>
          </p:cNvSpPr>
          <p:nvPr>
            <p:ph type="title"/>
          </p:nvPr>
        </p:nvSpPr>
        <p:spPr>
          <a:xfrm>
            <a:off x="1195490" y="249700"/>
            <a:ext cx="7274140" cy="645300"/>
          </a:xfrm>
        </p:spPr>
        <p:txBody>
          <a:bodyPr/>
          <a:lstStyle/>
          <a:p>
            <a:r>
              <a:rPr lang="en-US" altLang="pt-BR" dirty="0" err="1" smtClean="0"/>
              <a:t>Diagramas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Topologia</a:t>
            </a:r>
            <a:r>
              <a:rPr lang="en-US" altLang="pt-BR" dirty="0" smtClean="0"/>
              <a:t> </a:t>
            </a:r>
            <a:endParaRPr lang="pt-BR" altLang="pt-BR" dirty="0" smtClean="0"/>
          </a:p>
        </p:txBody>
      </p:sp>
      <p:sp>
        <p:nvSpPr>
          <p:cNvPr id="45060" name="Text Placeholder 6"/>
          <p:cNvSpPr txBox="1">
            <a:spLocks/>
          </p:cNvSpPr>
          <p:nvPr/>
        </p:nvSpPr>
        <p:spPr bwMode="auto">
          <a:xfrm>
            <a:off x="343535" y="1295639"/>
            <a:ext cx="4205288" cy="359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0640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571500" indent="-1588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688975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801688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2588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17160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1732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26304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  <a:buFont typeface="Arial" charset="0"/>
              <a:buNone/>
            </a:pPr>
            <a:r>
              <a:rPr lang="en-US" altLang="pt-BR" sz="2000" dirty="0" err="1">
                <a:solidFill>
                  <a:schemeClr val="bg1"/>
                </a:solidFill>
              </a:rPr>
              <a:t>Topologia</a:t>
            </a:r>
            <a:r>
              <a:rPr lang="en-US" altLang="pt-BR" sz="2000" dirty="0">
                <a:solidFill>
                  <a:schemeClr val="bg1"/>
                </a:solidFill>
              </a:rPr>
              <a:t> </a:t>
            </a:r>
            <a:r>
              <a:rPr lang="en-US" altLang="pt-BR" sz="2000" dirty="0" err="1">
                <a:solidFill>
                  <a:schemeClr val="bg1"/>
                </a:solidFill>
              </a:rPr>
              <a:t>Lógica</a:t>
            </a:r>
            <a:endParaRPr lang="en-US" altLang="pt-BR" sz="2000" dirty="0">
              <a:solidFill>
                <a:schemeClr val="bg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9" y="1885950"/>
            <a:ext cx="728554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5347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1"/>
          <p:cNvSpPr>
            <a:spLocks noGrp="1"/>
          </p:cNvSpPr>
          <p:nvPr>
            <p:ph type="title"/>
          </p:nvPr>
        </p:nvSpPr>
        <p:spPr>
          <a:xfrm>
            <a:off x="1828800" y="226840"/>
            <a:ext cx="4944300" cy="645300"/>
          </a:xfrm>
        </p:spPr>
        <p:txBody>
          <a:bodyPr/>
          <a:lstStyle/>
          <a:p>
            <a:r>
              <a:rPr lang="en-US" altLang="pt-BR" dirty="0" err="1" smtClean="0"/>
              <a:t>Tipos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Redes</a:t>
            </a:r>
            <a:endParaRPr lang="en-US" altLang="pt-BR" dirty="0" smtClean="0"/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196697"/>
            <a:ext cx="5867400" cy="368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454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30189" y="323850"/>
            <a:ext cx="8588375" cy="628650"/>
          </a:xfrm>
        </p:spPr>
        <p:txBody>
          <a:bodyPr/>
          <a:lstStyle/>
          <a:p>
            <a:r>
              <a:rPr lang="pt-BR" altLang="pt-BR" dirty="0" smtClean="0"/>
              <a:t>Tipos de Redes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8601" y="1008460"/>
            <a:ext cx="8577263" cy="3723084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de </a:t>
            </a:r>
            <a:r>
              <a:rPr dirty="0" err="1"/>
              <a:t>infraestruturas</a:t>
            </a:r>
            <a:r>
              <a:rPr dirty="0"/>
              <a:t> de </a:t>
            </a:r>
            <a:r>
              <a:rPr dirty="0" err="1"/>
              <a:t>rede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:</a:t>
            </a:r>
          </a:p>
          <a:p>
            <a:pPr>
              <a:defRPr/>
            </a:pPr>
            <a:r>
              <a:rPr dirty="0"/>
              <a:t>LAN (Local Area Network, </a:t>
            </a:r>
            <a:r>
              <a:rPr dirty="0" err="1"/>
              <a:t>Rede</a:t>
            </a:r>
            <a:r>
              <a:rPr dirty="0"/>
              <a:t> local)</a:t>
            </a:r>
          </a:p>
          <a:p>
            <a:pPr>
              <a:defRPr/>
            </a:pPr>
            <a:r>
              <a:rPr dirty="0" err="1"/>
              <a:t>Rede</a:t>
            </a:r>
            <a:r>
              <a:rPr dirty="0"/>
              <a:t> de longa </a:t>
            </a:r>
            <a:r>
              <a:rPr dirty="0" err="1"/>
              <a:t>distância</a:t>
            </a:r>
            <a:r>
              <a:rPr dirty="0"/>
              <a:t> (WAN)</a:t>
            </a:r>
            <a:endParaRPr lang="pt-BR" dirty="0"/>
          </a:p>
          <a:p>
            <a:pPr>
              <a:defRPr/>
            </a:pPr>
            <a:endParaRPr lang="pt-BR" dirty="0"/>
          </a:p>
          <a:p>
            <a:pPr marL="0" indent="0">
              <a:buFont typeface="Arial" charset="0"/>
              <a:buNone/>
              <a:defRPr/>
            </a:pPr>
            <a:r>
              <a:rPr dirty="0"/>
              <a:t>Outros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redes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:</a:t>
            </a:r>
          </a:p>
          <a:p>
            <a:pPr>
              <a:defRPr/>
            </a:pPr>
            <a:r>
              <a:rPr dirty="0" err="1"/>
              <a:t>Rede</a:t>
            </a:r>
            <a:r>
              <a:rPr dirty="0"/>
              <a:t> de </a:t>
            </a:r>
            <a:r>
              <a:rPr dirty="0" err="1"/>
              <a:t>área</a:t>
            </a:r>
            <a:r>
              <a:rPr dirty="0"/>
              <a:t> </a:t>
            </a:r>
            <a:r>
              <a:rPr dirty="0" err="1"/>
              <a:t>metropolitana</a:t>
            </a:r>
            <a:r>
              <a:rPr dirty="0"/>
              <a:t> (MAN) </a:t>
            </a:r>
          </a:p>
          <a:p>
            <a:pPr>
              <a:defRPr/>
            </a:pPr>
            <a:r>
              <a:rPr dirty="0"/>
              <a:t>LAN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fio</a:t>
            </a:r>
            <a:r>
              <a:rPr dirty="0"/>
              <a:t> (WLAN) </a:t>
            </a:r>
          </a:p>
          <a:p>
            <a:pPr>
              <a:defRPr/>
            </a:pPr>
            <a:r>
              <a:rPr dirty="0" err="1"/>
              <a:t>Rede</a:t>
            </a:r>
            <a:r>
              <a:rPr dirty="0"/>
              <a:t> de </a:t>
            </a:r>
            <a:r>
              <a:rPr dirty="0" err="1"/>
              <a:t>área</a:t>
            </a:r>
            <a:r>
              <a:rPr dirty="0"/>
              <a:t> de </a:t>
            </a:r>
            <a:r>
              <a:rPr dirty="0" err="1"/>
              <a:t>armazenamento</a:t>
            </a:r>
            <a:r>
              <a:rPr dirty="0"/>
              <a:t> (SAN</a:t>
            </a:r>
            <a:r>
              <a:rPr dirty="0" smtClean="0"/>
              <a:t>)</a:t>
            </a:r>
          </a:p>
          <a:p>
            <a:pPr>
              <a:defRPr/>
            </a:pPr>
            <a:r>
              <a:rPr lang="en-US" dirty="0" err="1" smtClean="0"/>
              <a:t>Rede</a:t>
            </a:r>
            <a:r>
              <a:rPr lang="en-US" dirty="0" smtClean="0"/>
              <a:t> de </a:t>
            </a:r>
            <a:r>
              <a:rPr lang="en-US" dirty="0" err="1" smtClean="0"/>
              <a:t>área</a:t>
            </a:r>
            <a:r>
              <a:rPr lang="en-US" dirty="0" smtClean="0"/>
              <a:t> de Campus (CAM)</a:t>
            </a:r>
            <a:endParaRPr dirty="0"/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5262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ítulo 1"/>
          <p:cNvSpPr>
            <a:spLocks noGrp="1"/>
          </p:cNvSpPr>
          <p:nvPr>
            <p:ph type="title"/>
          </p:nvPr>
        </p:nvSpPr>
        <p:spPr>
          <a:xfrm>
            <a:off x="202248" y="383620"/>
            <a:ext cx="822960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Locais, Metropolitanas e Distribuídas </a:t>
            </a:r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>
          <a:xfrm>
            <a:off x="612560" y="1249285"/>
            <a:ext cx="805138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dirty="0" smtClean="0"/>
              <a:t>LAN( Local </a:t>
            </a:r>
            <a:r>
              <a:rPr lang="pt-BR" altLang="pt-BR" sz="2400" dirty="0" err="1" smtClean="0"/>
              <a:t>Area</a:t>
            </a:r>
            <a:r>
              <a:rPr lang="pt-BR" altLang="pt-BR" sz="2400" dirty="0" smtClean="0"/>
              <a:t> Network).</a:t>
            </a:r>
          </a:p>
          <a:p>
            <a:pPr eaLnBrk="1" hangingPunct="1">
              <a:buFontTx/>
              <a:buNone/>
            </a:pPr>
            <a:r>
              <a:rPr lang="pt-BR" altLang="pt-BR" sz="2400" dirty="0" smtClean="0"/>
              <a:t>Os dispositivos estão próximos fisicamente, geralmente, cobrindo pequenas distâncias como por exemplo: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/>
            <a:r>
              <a:rPr lang="pt-BR" altLang="pt-BR" sz="2400" dirty="0" smtClean="0"/>
              <a:t>Estações em uma mesma sala</a:t>
            </a:r>
          </a:p>
          <a:p>
            <a:pPr eaLnBrk="1" hangingPunct="1"/>
            <a:r>
              <a:rPr lang="pt-BR" altLang="pt-BR" sz="2400" dirty="0" smtClean="0"/>
              <a:t>Os andares de um prédio</a:t>
            </a:r>
          </a:p>
          <a:p>
            <a:pPr eaLnBrk="1" hangingPunct="1"/>
            <a:r>
              <a:rPr lang="pt-BR" altLang="pt-BR" sz="2400" dirty="0" smtClean="0"/>
              <a:t>Prédios de um campos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4813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FAB39ABB-F171-45B5-AA95-EF10DFCF3140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14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48133" name="Imagem 5" descr="redes_la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484" y="3270885"/>
            <a:ext cx="33623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7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ítulo 1"/>
          <p:cNvSpPr>
            <a:spLocks noGrp="1"/>
          </p:cNvSpPr>
          <p:nvPr>
            <p:ph type="title"/>
          </p:nvPr>
        </p:nvSpPr>
        <p:spPr>
          <a:xfrm>
            <a:off x="202248" y="372190"/>
            <a:ext cx="822960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Locais, Metropolitanas e Distribuídas </a:t>
            </a:r>
          </a:p>
        </p:txBody>
      </p:sp>
      <p:sp>
        <p:nvSpPr>
          <p:cNvPr id="49155" name="Espaço Reservado para Conteúdo 2"/>
          <p:cNvSpPr>
            <a:spLocks noGrp="1"/>
          </p:cNvSpPr>
          <p:nvPr>
            <p:ph idx="1"/>
          </p:nvPr>
        </p:nvSpPr>
        <p:spPr>
          <a:xfrm>
            <a:off x="589700" y="1272145"/>
            <a:ext cx="8418094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 smtClean="0"/>
              <a:t>MAN( </a:t>
            </a:r>
            <a:r>
              <a:rPr lang="pt-BR" altLang="pt-BR" sz="2800" dirty="0" err="1" smtClean="0"/>
              <a:t>Metropolitan</a:t>
            </a:r>
            <a:r>
              <a:rPr lang="pt-BR" altLang="pt-BR" sz="2800" dirty="0" smtClean="0"/>
              <a:t> </a:t>
            </a:r>
            <a:r>
              <a:rPr lang="pt-BR" altLang="pt-BR" sz="2800" dirty="0" err="1" smtClean="0"/>
              <a:t>Area</a:t>
            </a:r>
            <a:r>
              <a:rPr lang="pt-BR" altLang="pt-BR" sz="2800" dirty="0" smtClean="0"/>
              <a:t> Network).</a:t>
            </a:r>
          </a:p>
          <a:p>
            <a:pPr eaLnBrk="1" hangingPunct="1">
              <a:buFontTx/>
              <a:buNone/>
            </a:pPr>
            <a:r>
              <a:rPr lang="pt-BR" altLang="pt-BR" sz="2800" dirty="0" smtClean="0"/>
              <a:t>Necessidade de interligar redes locais dentro de uma mesma cidade: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4915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72680254-ABE6-4433-B732-F0474709CF16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15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06" y="2434591"/>
            <a:ext cx="3975847" cy="2708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2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ítulo 1"/>
          <p:cNvSpPr>
            <a:spLocks noGrp="1"/>
          </p:cNvSpPr>
          <p:nvPr>
            <p:ph type="title"/>
          </p:nvPr>
        </p:nvSpPr>
        <p:spPr>
          <a:xfrm>
            <a:off x="190818" y="406480"/>
            <a:ext cx="822960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Locais, Metropolitanas e Distribuídas </a:t>
            </a:r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>
          <a:xfrm>
            <a:off x="578270" y="1306435"/>
            <a:ext cx="791422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dirty="0" smtClean="0"/>
              <a:t>Distribuídas ou WAN( </a:t>
            </a:r>
            <a:r>
              <a:rPr lang="pt-BR" altLang="pt-BR" sz="2400" dirty="0" err="1" smtClean="0"/>
              <a:t>Wide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Area</a:t>
            </a:r>
            <a:r>
              <a:rPr lang="pt-BR" altLang="pt-BR" sz="2400" dirty="0" smtClean="0"/>
              <a:t> Network).</a:t>
            </a:r>
          </a:p>
          <a:p>
            <a:pPr eaLnBrk="1" hangingPunct="1">
              <a:buFontTx/>
              <a:buNone/>
            </a:pPr>
            <a:r>
              <a:rPr lang="pt-BR" altLang="pt-BR" sz="2400" dirty="0" smtClean="0"/>
              <a:t>Permitem interligar dispositivos geograficamente distantes.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5018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9B3E9D06-C5A2-4517-AE0D-2C8294B10567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16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70438"/>
            <a:ext cx="3615690" cy="155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1"/>
          <p:cNvSpPr>
            <a:spLocks noGrp="1"/>
          </p:cNvSpPr>
          <p:nvPr>
            <p:ph type="title"/>
          </p:nvPr>
        </p:nvSpPr>
        <p:spPr>
          <a:xfrm>
            <a:off x="1739107" y="226840"/>
            <a:ext cx="4944300" cy="645300"/>
          </a:xfrm>
        </p:spPr>
        <p:txBody>
          <a:bodyPr/>
          <a:lstStyle/>
          <a:p>
            <a:r>
              <a:rPr lang="en-US" altLang="pt-BR" dirty="0" smtClean="0"/>
              <a:t>A Internet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0" y="1986895"/>
            <a:ext cx="5267960" cy="282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4" name="Text Placeholder 6"/>
          <p:cNvSpPr txBox="1">
            <a:spLocks/>
          </p:cNvSpPr>
          <p:nvPr/>
        </p:nvSpPr>
        <p:spPr bwMode="auto">
          <a:xfrm>
            <a:off x="255589" y="1045369"/>
            <a:ext cx="7779701" cy="36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0640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571500" indent="-1588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688975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801688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2588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17160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1732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26304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  <a:buFont typeface="Arial" charset="0"/>
              <a:buNone/>
            </a:pPr>
            <a:r>
              <a:rPr lang="en-US" altLang="pt-BR" sz="2000" dirty="0">
                <a:solidFill>
                  <a:schemeClr val="bg1"/>
                </a:solidFill>
              </a:rPr>
              <a:t>As LANs </a:t>
            </a:r>
            <a:r>
              <a:rPr lang="en-US" altLang="pt-BR" sz="2000" dirty="0" err="1">
                <a:solidFill>
                  <a:schemeClr val="bg1"/>
                </a:solidFill>
              </a:rPr>
              <a:t>utilizam</a:t>
            </a:r>
            <a:r>
              <a:rPr lang="en-US" altLang="pt-BR" sz="2000" dirty="0">
                <a:solidFill>
                  <a:schemeClr val="bg1"/>
                </a:solidFill>
              </a:rPr>
              <a:t> </a:t>
            </a:r>
            <a:r>
              <a:rPr lang="en-US" altLang="pt-BR" sz="2000" dirty="0" err="1">
                <a:solidFill>
                  <a:schemeClr val="bg1"/>
                </a:solidFill>
              </a:rPr>
              <a:t>serviços</a:t>
            </a:r>
            <a:r>
              <a:rPr lang="en-US" altLang="pt-BR" sz="2000" dirty="0">
                <a:solidFill>
                  <a:schemeClr val="bg1"/>
                </a:solidFill>
              </a:rPr>
              <a:t> WAN para se </a:t>
            </a:r>
            <a:r>
              <a:rPr lang="en-US" altLang="pt-BR" sz="2000" dirty="0" err="1">
                <a:solidFill>
                  <a:schemeClr val="bg1"/>
                </a:solidFill>
              </a:rPr>
              <a:t>interconectarem</a:t>
            </a:r>
            <a:r>
              <a:rPr lang="en-US" altLang="pt-BR" sz="2000" dirty="0">
                <a:solidFill>
                  <a:srgbClr val="43515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228049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1"/>
          <p:cNvSpPr>
            <a:spLocks noGrp="1"/>
          </p:cNvSpPr>
          <p:nvPr>
            <p:ph type="title"/>
          </p:nvPr>
        </p:nvSpPr>
        <p:spPr>
          <a:xfrm>
            <a:off x="1492670" y="203980"/>
            <a:ext cx="6748360" cy="645300"/>
          </a:xfrm>
        </p:spPr>
        <p:txBody>
          <a:bodyPr/>
          <a:lstStyle/>
          <a:p>
            <a:r>
              <a:rPr lang="en-US" altLang="pt-BR" dirty="0" smtClean="0"/>
              <a:t>Intranets e Extranets</a:t>
            </a:r>
            <a:endParaRPr lang="pt-BR" altLang="pt-BR" dirty="0" smtClean="0"/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023" y="1279684"/>
            <a:ext cx="4678362" cy="352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017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1"/>
          <p:cNvSpPr>
            <a:spLocks noGrp="1"/>
          </p:cNvSpPr>
          <p:nvPr>
            <p:ph type="title"/>
          </p:nvPr>
        </p:nvSpPr>
        <p:spPr>
          <a:xfrm>
            <a:off x="205740" y="146830"/>
            <a:ext cx="8686800" cy="645300"/>
          </a:xfrm>
        </p:spPr>
        <p:txBody>
          <a:bodyPr/>
          <a:lstStyle/>
          <a:p>
            <a:r>
              <a:rPr lang="en-US" altLang="pt-BR" dirty="0" err="1" smtClean="0"/>
              <a:t>Tecnologias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Acesso</a:t>
            </a:r>
            <a:r>
              <a:rPr lang="en-US" altLang="pt-BR" dirty="0" smtClean="0"/>
              <a:t> à Internet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02" y="3048475"/>
            <a:ext cx="3819097" cy="19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 Placeholder 6"/>
          <p:cNvSpPr txBox="1">
            <a:spLocks/>
          </p:cNvSpPr>
          <p:nvPr/>
        </p:nvSpPr>
        <p:spPr bwMode="auto">
          <a:xfrm>
            <a:off x="0" y="1205388"/>
            <a:ext cx="8698229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40640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571500" indent="-1588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688975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801688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12588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17160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21732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2630488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 err="1">
                <a:solidFill>
                  <a:schemeClr val="bg1"/>
                </a:solidFill>
              </a:rPr>
              <a:t>Provedor</a:t>
            </a:r>
            <a:r>
              <a:rPr lang="en-US" altLang="pt-BR" sz="2400" dirty="0">
                <a:solidFill>
                  <a:schemeClr val="bg1"/>
                </a:solidFill>
              </a:rPr>
              <a:t> de </a:t>
            </a:r>
            <a:r>
              <a:rPr lang="en-US" altLang="pt-BR" sz="2400" dirty="0" err="1">
                <a:solidFill>
                  <a:schemeClr val="bg1"/>
                </a:solidFill>
              </a:rPr>
              <a:t>Serviços</a:t>
            </a:r>
            <a:r>
              <a:rPr lang="en-US" altLang="pt-BR" sz="2400" dirty="0">
                <a:solidFill>
                  <a:schemeClr val="bg1"/>
                </a:solidFill>
              </a:rPr>
              <a:t> de Internet (ISP)</a:t>
            </a: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>
                <a:solidFill>
                  <a:schemeClr val="bg1"/>
                </a:solidFill>
              </a:rPr>
              <a:t>Cabo de Banda </a:t>
            </a:r>
            <a:r>
              <a:rPr lang="en-US" altLang="pt-BR" sz="2400" dirty="0" err="1">
                <a:solidFill>
                  <a:schemeClr val="bg1"/>
                </a:solidFill>
              </a:rPr>
              <a:t>Larga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>
                <a:solidFill>
                  <a:schemeClr val="bg1"/>
                </a:solidFill>
              </a:rPr>
              <a:t>DSL (Digital Subscriber Line, </a:t>
            </a:r>
            <a:r>
              <a:rPr lang="en-US" altLang="pt-BR" sz="2400" dirty="0" err="1">
                <a:solidFill>
                  <a:schemeClr val="bg1"/>
                </a:solidFill>
              </a:rPr>
              <a:t>linha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br>
              <a:rPr lang="en-US" altLang="pt-BR" sz="2400" dirty="0">
                <a:solidFill>
                  <a:schemeClr val="bg1"/>
                </a:solidFill>
              </a:rPr>
            </a:br>
            <a:r>
              <a:rPr lang="en-US" altLang="pt-BR" sz="2400" dirty="0">
                <a:solidFill>
                  <a:schemeClr val="bg1"/>
                </a:solidFill>
              </a:rPr>
              <a:t>digital do </a:t>
            </a:r>
            <a:r>
              <a:rPr lang="en-US" altLang="pt-BR" sz="2400" dirty="0" err="1">
                <a:solidFill>
                  <a:schemeClr val="bg1"/>
                </a:solidFill>
              </a:rPr>
              <a:t>assinante</a:t>
            </a:r>
            <a:r>
              <a:rPr lang="en-US" altLang="pt-BR" sz="2400" dirty="0">
                <a:solidFill>
                  <a:schemeClr val="bg1"/>
                </a:solidFill>
              </a:rPr>
              <a:t>) de </a:t>
            </a:r>
            <a:r>
              <a:rPr lang="en-US" altLang="pt-BR" sz="2400" dirty="0" err="1">
                <a:solidFill>
                  <a:schemeClr val="bg1"/>
                </a:solidFill>
              </a:rPr>
              <a:t>banda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larga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>
                <a:solidFill>
                  <a:schemeClr val="bg1"/>
                </a:solidFill>
              </a:rPr>
              <a:t>WANs </a:t>
            </a:r>
            <a:r>
              <a:rPr lang="en-US" altLang="pt-BR" sz="2400" dirty="0" err="1">
                <a:solidFill>
                  <a:schemeClr val="bg1"/>
                </a:solidFill>
              </a:rPr>
              <a:t>sem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fio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 err="1">
                <a:solidFill>
                  <a:schemeClr val="bg1"/>
                </a:solidFill>
              </a:rPr>
              <a:t>Serviços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móveis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>
                <a:solidFill>
                  <a:schemeClr val="bg1"/>
                </a:solidFill>
              </a:rPr>
              <a:t>DSL </a:t>
            </a:r>
            <a:r>
              <a:rPr lang="en-US" altLang="pt-BR" sz="2400" dirty="0" err="1">
                <a:solidFill>
                  <a:schemeClr val="bg1"/>
                </a:solidFill>
              </a:rPr>
              <a:t>comercial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 err="1">
                <a:solidFill>
                  <a:schemeClr val="bg1"/>
                </a:solidFill>
              </a:rPr>
              <a:t>Linhas</a:t>
            </a:r>
            <a:r>
              <a:rPr lang="en-US" altLang="pt-BR" sz="2400" dirty="0">
                <a:solidFill>
                  <a:schemeClr val="bg1"/>
                </a:solidFill>
              </a:rPr>
              <a:t> </a:t>
            </a:r>
            <a:r>
              <a:rPr lang="en-US" altLang="pt-BR" sz="2400" dirty="0" err="1">
                <a:solidFill>
                  <a:schemeClr val="bg1"/>
                </a:solidFill>
              </a:rPr>
              <a:t>alugadas</a:t>
            </a:r>
            <a:endParaRPr lang="en-US" altLang="pt-BR" sz="2400" dirty="0">
              <a:solidFill>
                <a:schemeClr val="bg1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r>
              <a:rPr lang="en-US" altLang="pt-BR" sz="2400" dirty="0">
                <a:solidFill>
                  <a:schemeClr val="bg1"/>
                </a:solidFill>
              </a:rPr>
              <a:t>Metro Ethernet</a:t>
            </a:r>
          </a:p>
          <a:p>
            <a:pPr eaLnBrk="1" hangingPunct="1">
              <a:lnSpc>
                <a:spcPct val="95000"/>
              </a:lnSpc>
              <a:spcBef>
                <a:spcPts val="1438"/>
              </a:spcBef>
              <a:buClr>
                <a:srgbClr val="493B93"/>
              </a:buClr>
              <a:buSzPct val="90000"/>
            </a:pPr>
            <a:endParaRPr lang="pt-BR" altLang="pt-BR" sz="1400" dirty="0">
              <a:solidFill>
                <a:srgbClr val="4351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4541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Modelo Cliente Servidor;</a:t>
            </a:r>
            <a:endParaRPr lang="pt-BR" b="1" dirty="0"/>
          </a:p>
          <a:p>
            <a:pPr lvl="0"/>
            <a:r>
              <a:rPr lang="pt-BR" b="1" dirty="0" smtClean="0"/>
              <a:t>Redes Ponto a Ponto e Multiponto;</a:t>
            </a:r>
          </a:p>
          <a:p>
            <a:pPr lvl="1"/>
            <a:r>
              <a:rPr lang="pt-BR" b="1" dirty="0" err="1" smtClean="0"/>
              <a:t>Peer-to-peer</a:t>
            </a:r>
            <a:endParaRPr lang="pt-BR" b="1" dirty="0" smtClean="0"/>
          </a:p>
          <a:p>
            <a:r>
              <a:rPr lang="pt-BR" b="1" dirty="0" smtClean="0"/>
              <a:t>Diagramas de Topologia;</a:t>
            </a:r>
          </a:p>
          <a:p>
            <a:pPr lvl="1"/>
            <a:r>
              <a:rPr lang="pt-BR" b="1" dirty="0" smtClean="0"/>
              <a:t>Topologia Física;</a:t>
            </a:r>
          </a:p>
          <a:p>
            <a:pPr lvl="1"/>
            <a:r>
              <a:rPr lang="pt-BR" b="1" dirty="0" smtClean="0"/>
              <a:t>Topologia Lógica;</a:t>
            </a:r>
          </a:p>
          <a:p>
            <a:r>
              <a:rPr lang="pt-BR" b="1" dirty="0" smtClean="0"/>
              <a:t>Tipos de Redes;</a:t>
            </a:r>
          </a:p>
          <a:p>
            <a:r>
              <a:rPr lang="pt-BR" b="1" dirty="0" smtClean="0"/>
              <a:t>Redes Comutadas por Circuito;</a:t>
            </a:r>
          </a:p>
          <a:p>
            <a:r>
              <a:rPr lang="pt-BR" b="1" dirty="0" smtClean="0"/>
              <a:t>Redes Comutadas por Pacote;</a:t>
            </a:r>
          </a:p>
          <a:p>
            <a:r>
              <a:rPr lang="pt-BR" b="1" dirty="0" smtClean="0"/>
              <a:t>O que é preciso para ter redes confiáveis;</a:t>
            </a:r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Comutadas por Circuitos</a:t>
            </a:r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>
          <a:xfrm>
            <a:off x="171450" y="1226425"/>
            <a:ext cx="878967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 smtClean="0"/>
              <a:t>O transmissor e o receptor são conectados a uma rede de </a:t>
            </a:r>
            <a:r>
              <a:rPr lang="pt-BR" altLang="pt-BR" sz="2800" u="sng" dirty="0" smtClean="0"/>
              <a:t>interconexão</a:t>
            </a:r>
            <a:r>
              <a:rPr lang="pt-BR" altLang="pt-BR" sz="2800" dirty="0" smtClean="0"/>
              <a:t>, responsável por receber o dado de origem e </a:t>
            </a:r>
            <a:r>
              <a:rPr lang="pt-BR" altLang="pt-BR" sz="2800" dirty="0" err="1" smtClean="0"/>
              <a:t>reencaminhá-lo</a:t>
            </a:r>
            <a:r>
              <a:rPr lang="pt-BR" altLang="pt-BR" sz="2800" dirty="0" smtClean="0"/>
              <a:t> até alcançar o destino.</a:t>
            </a:r>
          </a:p>
        </p:txBody>
      </p:sp>
      <p:sp>
        <p:nvSpPr>
          <p:cNvPr id="5427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1BB5EF56-CA4E-41CB-8849-3F1FA3237180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20</a:t>
            </a:fld>
            <a:endParaRPr lang="pt-BR" altLang="pt-BR" sz="1400" smtClean="0">
              <a:latin typeface="Arial" charset="0"/>
            </a:endParaRPr>
          </a:p>
        </p:txBody>
      </p:sp>
      <p:graphicFrame>
        <p:nvGraphicFramePr>
          <p:cNvPr id="542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120878"/>
              </p:ext>
            </p:extLst>
          </p:nvPr>
        </p:nvGraphicFramePr>
        <p:xfrm>
          <a:off x="1350328" y="3384709"/>
          <a:ext cx="6572250" cy="150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Visio" r:id="rId3" imgW="4370588" imgH="1332017" progId="Visio.Drawing.6">
                  <p:embed/>
                </p:oleObj>
              </mc:Choice>
              <mc:Fallback>
                <p:oleObj name="Visio" r:id="rId3" imgW="4370588" imgH="133201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328" y="3384709"/>
                        <a:ext cx="6572250" cy="1501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38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Redes Comutadas por Circuitos</a:t>
            </a:r>
          </a:p>
        </p:txBody>
      </p:sp>
      <p:sp>
        <p:nvSpPr>
          <p:cNvPr id="55299" name="Espaço Reservado para Conteúdo 2"/>
          <p:cNvSpPr>
            <a:spLocks noGrp="1"/>
          </p:cNvSpPr>
          <p:nvPr>
            <p:ph idx="1"/>
          </p:nvPr>
        </p:nvSpPr>
        <p:spPr>
          <a:xfrm>
            <a:off x="160020" y="1237855"/>
            <a:ext cx="878967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 smtClean="0"/>
              <a:t>Internamente, a rede de interconexão é formada por dispositivos especializados como switches e roteadores.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r>
              <a:rPr lang="pt-BR" altLang="pt-BR" sz="2800" dirty="0" smtClean="0"/>
              <a:t>É necessário que a mensagem saia de A e seja enviada por dispositivos intermediários, chamados de </a:t>
            </a:r>
            <a:r>
              <a:rPr lang="pt-BR" altLang="pt-BR" sz="2800" u="sng" dirty="0" smtClean="0"/>
              <a:t>comutadores</a:t>
            </a:r>
            <a:r>
              <a:rPr lang="pt-BR" altLang="pt-BR" sz="2800" dirty="0" smtClean="0"/>
              <a:t>, até alcançar o B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5530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0E29F4A9-5182-4676-8E2D-96787575FE56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21</a:t>
            </a:fld>
            <a:endParaRPr lang="pt-BR" altLang="pt-BR" sz="1400" smtClean="0">
              <a:latin typeface="Arial" charset="0"/>
            </a:endParaRPr>
          </a:p>
        </p:txBody>
      </p:sp>
      <p:graphicFrame>
        <p:nvGraphicFramePr>
          <p:cNvPr id="5530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010358"/>
              </p:ext>
            </p:extLst>
          </p:nvPr>
        </p:nvGraphicFramePr>
        <p:xfrm>
          <a:off x="3185161" y="2419350"/>
          <a:ext cx="541972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3" imgW="3638988" imgH="1115979" progId="Visio.Drawing.6">
                  <p:embed/>
                </p:oleObj>
              </mc:Choice>
              <mc:Fallback>
                <p:oleObj name="Visio" r:id="rId3" imgW="3638988" imgH="1115979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161" y="2419350"/>
                        <a:ext cx="541972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415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Redes Comutadas por Circuitos</a:t>
            </a:r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>
          <a:xfrm>
            <a:off x="406820" y="1237855"/>
            <a:ext cx="844000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 smtClean="0"/>
              <a:t>Na comutação por circuitos é estabelecido um caminho interligando a origem e o destino, chamado de circuito. O circuito é criado antes do início do envio da mensagem e permanece dedicado até o final da transmissão. 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5632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20468DB9-6236-4C73-9F42-9ED4C5F74325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22</a:t>
            </a:fld>
            <a:endParaRPr lang="pt-BR" altLang="pt-BR" sz="1400" smtClean="0">
              <a:latin typeface="Arial" charset="0"/>
            </a:endParaRPr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45341"/>
              </p:ext>
            </p:extLst>
          </p:nvPr>
        </p:nvGraphicFramePr>
        <p:xfrm>
          <a:off x="4674870" y="3576682"/>
          <a:ext cx="4469130" cy="146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Visio" r:id="rId3" imgW="4353357" imgH="1907154" progId="Visio.Drawing.6">
                  <p:embed/>
                </p:oleObj>
              </mc:Choice>
              <mc:Fallback>
                <p:oleObj name="Visio" r:id="rId3" imgW="4353357" imgH="19071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70" y="3576682"/>
                        <a:ext cx="4469130" cy="146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68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Redes Comutadas por Pacotes</a:t>
            </a:r>
          </a:p>
        </p:txBody>
      </p:sp>
      <p:sp>
        <p:nvSpPr>
          <p:cNvPr id="57347" name="Espaço Reservado para Conteúdo 2"/>
          <p:cNvSpPr>
            <a:spLocks noGrp="1"/>
          </p:cNvSpPr>
          <p:nvPr>
            <p:ph idx="1"/>
          </p:nvPr>
        </p:nvSpPr>
        <p:spPr>
          <a:xfrm>
            <a:off x="182880" y="1237855"/>
            <a:ext cx="870966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dirty="0" smtClean="0"/>
              <a:t>Na comutação por pacotes não existe um circuito dedicado ligando a origem ao destino para a transmissão de mensagem. As mensagens são divididas em pedaços menores, chamados pacotes, e cada um recebe o endereço de destino, como exemplo o IP.</a:t>
            </a:r>
          </a:p>
          <a:p>
            <a:pPr eaLnBrk="1" hangingPunct="1">
              <a:buFontTx/>
              <a:buNone/>
            </a:pPr>
            <a:r>
              <a:rPr lang="pt-BR" altLang="pt-BR" sz="2800" dirty="0" smtClean="0"/>
              <a:t> 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1889CA86-5F95-4A2B-805B-F2E884437FAF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23</a:t>
            </a:fld>
            <a:endParaRPr lang="pt-BR" altLang="pt-BR" sz="1400" smtClean="0">
              <a:latin typeface="Arial" charset="0"/>
            </a:endParaRP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76979"/>
              </p:ext>
            </p:extLst>
          </p:nvPr>
        </p:nvGraphicFramePr>
        <p:xfrm>
          <a:off x="4732020" y="3856623"/>
          <a:ext cx="4411980" cy="128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Visio" r:id="rId3" imgW="4903460" imgH="1907154" progId="Visio.Drawing.6">
                  <p:embed/>
                </p:oleObj>
              </mc:Choice>
              <mc:Fallback>
                <p:oleObj name="Visio" r:id="rId3" imgW="4903460" imgH="190715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020" y="3856623"/>
                        <a:ext cx="4411980" cy="1286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574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1"/>
          <p:cNvSpPr>
            <a:spLocks noGrp="1"/>
          </p:cNvSpPr>
          <p:nvPr>
            <p:ph type="title"/>
          </p:nvPr>
        </p:nvSpPr>
        <p:spPr>
          <a:xfrm>
            <a:off x="205740" y="546880"/>
            <a:ext cx="8206740" cy="645300"/>
          </a:xfrm>
        </p:spPr>
        <p:txBody>
          <a:bodyPr/>
          <a:lstStyle/>
          <a:p>
            <a:pPr algn="ctr"/>
            <a:r>
              <a:rPr lang="pt-BR" altLang="pt-BR" dirty="0"/>
              <a:t>O que é preciso para ter redes confiáveis</a:t>
            </a:r>
            <a:endParaRPr lang="pt-BR" altLang="pt-BR" dirty="0" smtClean="0"/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92" y="1357313"/>
            <a:ext cx="6124575" cy="332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69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1"/>
          <p:cNvSpPr>
            <a:spLocks noGrp="1"/>
          </p:cNvSpPr>
          <p:nvPr>
            <p:ph type="title"/>
          </p:nvPr>
        </p:nvSpPr>
        <p:spPr>
          <a:xfrm>
            <a:off x="1721270" y="238270"/>
            <a:ext cx="6279730" cy="645300"/>
          </a:xfrm>
        </p:spPr>
        <p:txBody>
          <a:bodyPr/>
          <a:lstStyle/>
          <a:p>
            <a:r>
              <a:rPr lang="en-US" altLang="pt-BR" dirty="0" err="1" smtClean="0"/>
              <a:t>Tolerância</a:t>
            </a:r>
            <a:r>
              <a:rPr lang="en-US" altLang="pt-BR" dirty="0" smtClean="0"/>
              <a:t> a </a:t>
            </a:r>
            <a:r>
              <a:rPr lang="en-US" altLang="pt-BR" dirty="0" err="1" smtClean="0"/>
              <a:t>Falhas</a:t>
            </a:r>
            <a:endParaRPr lang="en-US" altLang="pt-B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460" y="2617470"/>
            <a:ext cx="4128232" cy="187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632064" y="1319645"/>
            <a:ext cx="793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As Conexões  redundantes oferecem caminhos alternativos no caso de falha. 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13719"/>
            <a:ext cx="4076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1040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ítulo 1"/>
          <p:cNvSpPr>
            <a:spLocks noGrp="1"/>
          </p:cNvSpPr>
          <p:nvPr>
            <p:ph type="title"/>
          </p:nvPr>
        </p:nvSpPr>
        <p:spPr>
          <a:xfrm>
            <a:off x="179388" y="141685"/>
            <a:ext cx="822960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Escalabilidade</a:t>
            </a:r>
          </a:p>
        </p:txBody>
      </p:sp>
      <p:sp>
        <p:nvSpPr>
          <p:cNvPr id="63491" name="Espaço Reservado para Conteúdo 2"/>
          <p:cNvSpPr>
            <a:spLocks noGrp="1"/>
          </p:cNvSpPr>
          <p:nvPr>
            <p:ph idx="1"/>
          </p:nvPr>
        </p:nvSpPr>
        <p:spPr>
          <a:xfrm>
            <a:off x="338240" y="1214995"/>
            <a:ext cx="8531440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400" dirty="0" smtClean="0"/>
              <a:t>É a capacidade de adicionar novos dispositivos ou usuários à rede com o menor impacto possível.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  <a:p>
            <a:pPr eaLnBrk="1" hangingPunct="1">
              <a:buFontTx/>
              <a:buNone/>
            </a:pPr>
            <a:r>
              <a:rPr lang="pt-BR" altLang="pt-BR" sz="2400" dirty="0" smtClean="0"/>
              <a:t>Não deve gerar alterações significativas:</a:t>
            </a:r>
          </a:p>
          <a:p>
            <a:pPr eaLnBrk="1" hangingPunct="1"/>
            <a:r>
              <a:rPr lang="pt-BR" altLang="pt-BR" sz="2400" dirty="0" smtClean="0"/>
              <a:t>Nos protocolos;</a:t>
            </a:r>
          </a:p>
          <a:p>
            <a:pPr eaLnBrk="1" hangingPunct="1"/>
            <a:r>
              <a:rPr lang="pt-BR" altLang="pt-BR" sz="2400" dirty="0" smtClean="0"/>
              <a:t>Nas interfaces;</a:t>
            </a:r>
          </a:p>
          <a:p>
            <a:pPr eaLnBrk="1" hangingPunct="1"/>
            <a:r>
              <a:rPr lang="pt-BR" altLang="pt-BR" sz="2400" dirty="0" smtClean="0"/>
              <a:t>Nos canais de comunicação;</a:t>
            </a:r>
          </a:p>
          <a:p>
            <a:pPr eaLnBrk="1" hangingPunct="1"/>
            <a:r>
              <a:rPr lang="pt-BR" altLang="pt-BR" sz="2400" dirty="0" smtClean="0"/>
              <a:t>Reconfiguração dos demais.</a:t>
            </a:r>
          </a:p>
          <a:p>
            <a:pPr eaLnBrk="1" hangingPunct="1">
              <a:buFontTx/>
              <a:buNone/>
            </a:pPr>
            <a:endParaRPr lang="pt-BR" altLang="pt-BR" sz="2400" dirty="0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E07BD44B-39B2-4E8B-9460-8A18FCDE510B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26</a:t>
            </a:fld>
            <a:endParaRPr lang="pt-BR" altLang="pt-BR" sz="1400" smtClean="0">
              <a:latin typeface="Arial" charset="0"/>
            </a:endParaRPr>
          </a:p>
        </p:txBody>
      </p:sp>
      <p:sp>
        <p:nvSpPr>
          <p:cNvPr id="63493" name="Imagem 4" descr="escalabilidade.jpg"/>
          <p:cNvSpPr>
            <a:spLocks noChangeAspect="1"/>
          </p:cNvSpPr>
          <p:nvPr/>
        </p:nvSpPr>
        <p:spPr bwMode="auto">
          <a:xfrm>
            <a:off x="6096000" y="3165872"/>
            <a:ext cx="3048000" cy="1498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Tx/>
              <a:buChar char="•"/>
            </a:pPr>
            <a:endParaRPr lang="pt-BR" altLang="pt-BR" sz="29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itle 11"/>
          <p:cNvSpPr>
            <a:spLocks noGrp="1"/>
          </p:cNvSpPr>
          <p:nvPr>
            <p:ph type="title"/>
          </p:nvPr>
        </p:nvSpPr>
        <p:spPr>
          <a:xfrm>
            <a:off x="704000" y="146830"/>
            <a:ext cx="4944300" cy="645300"/>
          </a:xfrm>
        </p:spPr>
        <p:txBody>
          <a:bodyPr/>
          <a:lstStyle/>
          <a:p>
            <a:r>
              <a:rPr lang="en-US" altLang="pt-BR" dirty="0" err="1" smtClean="0"/>
              <a:t>Escalabilidade</a:t>
            </a:r>
            <a:endParaRPr lang="pt-BR" altLang="pt-BR" dirty="0" smtClean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98" y="2581275"/>
            <a:ext cx="21050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970" y="2571750"/>
            <a:ext cx="38862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94360" y="1131570"/>
            <a:ext cx="7237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Adicionar dispositivos  com menor impacto possível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7835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1"/>
          <p:cNvSpPr>
            <a:spLocks noGrp="1"/>
          </p:cNvSpPr>
          <p:nvPr>
            <p:ph type="title"/>
          </p:nvPr>
        </p:nvSpPr>
        <p:spPr>
          <a:xfrm>
            <a:off x="566840" y="146830"/>
            <a:ext cx="6919810" cy="645300"/>
          </a:xfrm>
        </p:spPr>
        <p:txBody>
          <a:bodyPr/>
          <a:lstStyle/>
          <a:p>
            <a:r>
              <a:rPr lang="en-US" altLang="pt-BR" dirty="0" err="1" smtClean="0"/>
              <a:t>Qualidade</a:t>
            </a:r>
            <a:r>
              <a:rPr lang="en-US" altLang="pt-BR" dirty="0" smtClean="0"/>
              <a:t> de </a:t>
            </a:r>
            <a:r>
              <a:rPr lang="en-US" altLang="pt-BR" dirty="0" err="1" smtClean="0"/>
              <a:t>Serviço</a:t>
            </a:r>
            <a:r>
              <a:rPr lang="en-US" altLang="pt-BR" dirty="0" smtClean="0"/>
              <a:t>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37210" y="1200150"/>
            <a:ext cx="81267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A Qualidade de serviço é </a:t>
            </a:r>
            <a:r>
              <a:rPr lang="pt-BR" sz="2400" dirty="0" smtClean="0">
                <a:solidFill>
                  <a:srgbClr val="0070C0"/>
                </a:solidFill>
              </a:rPr>
              <a:t>garantir </a:t>
            </a:r>
            <a:r>
              <a:rPr lang="pt-BR" sz="2400" dirty="0">
                <a:solidFill>
                  <a:srgbClr val="0070C0"/>
                </a:solidFill>
              </a:rPr>
              <a:t>o envio de pacotes de ponta a </a:t>
            </a:r>
            <a:r>
              <a:rPr lang="pt-BR" sz="2400" dirty="0" smtClean="0">
                <a:solidFill>
                  <a:srgbClr val="0070C0"/>
                </a:solidFill>
              </a:rPr>
              <a:t>ponta</a:t>
            </a:r>
            <a:r>
              <a:rPr lang="pt-BR" sz="24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pt-BR" sz="2400" dirty="0" smtClean="0">
                <a:solidFill>
                  <a:schemeClr val="bg1"/>
                </a:solidFill>
              </a:rPr>
              <a:t>Os roteadores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smtClean="0">
                <a:solidFill>
                  <a:schemeClr val="bg1"/>
                </a:solidFill>
              </a:rPr>
              <a:t>são os principais componentes para esta função, onde é possível fazer um controle do trafego da rede, através das prioridades do programas.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60" y="3419509"/>
            <a:ext cx="4076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761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ítulo 1"/>
          <p:cNvSpPr>
            <a:spLocks noGrp="1"/>
          </p:cNvSpPr>
          <p:nvPr>
            <p:ph type="title"/>
          </p:nvPr>
        </p:nvSpPr>
        <p:spPr>
          <a:xfrm>
            <a:off x="179388" y="141685"/>
            <a:ext cx="822960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Segurança</a:t>
            </a:r>
          </a:p>
        </p:txBody>
      </p:sp>
      <p:sp>
        <p:nvSpPr>
          <p:cNvPr id="67587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059657"/>
            <a:ext cx="8229600" cy="339447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1800" dirty="0" smtClean="0"/>
              <a:t>Visa preservar quesitos como:</a:t>
            </a:r>
          </a:p>
          <a:p>
            <a:pPr eaLnBrk="1" hangingPunct="1"/>
            <a:r>
              <a:rPr lang="pt-BR" altLang="pt-BR" sz="1800" dirty="0" smtClean="0"/>
              <a:t>Confidencialidade;</a:t>
            </a:r>
          </a:p>
          <a:p>
            <a:pPr eaLnBrk="1" hangingPunct="1"/>
            <a:r>
              <a:rPr lang="pt-BR" altLang="pt-BR" sz="1800" dirty="0" smtClean="0"/>
              <a:t>Autenticidade;</a:t>
            </a:r>
          </a:p>
          <a:p>
            <a:pPr eaLnBrk="1" hangingPunct="1"/>
            <a:r>
              <a:rPr lang="pt-BR" altLang="pt-BR" sz="1800" dirty="0" smtClean="0"/>
              <a:t>Controle de acesso;</a:t>
            </a:r>
          </a:p>
          <a:p>
            <a:pPr eaLnBrk="1" hangingPunct="1"/>
            <a:r>
              <a:rPr lang="pt-BR" altLang="pt-BR" sz="1800" dirty="0" smtClean="0"/>
              <a:t>Integridade;</a:t>
            </a:r>
          </a:p>
          <a:p>
            <a:pPr eaLnBrk="1" hangingPunct="1"/>
            <a:r>
              <a:rPr lang="pt-BR" altLang="pt-BR" sz="1800" dirty="0" smtClean="0"/>
              <a:t>Disponibilidade das informações.</a:t>
            </a:r>
          </a:p>
          <a:p>
            <a:pPr eaLnBrk="1" hangingPunct="1">
              <a:buFontTx/>
              <a:buNone/>
            </a:pPr>
            <a:r>
              <a:rPr lang="pt-BR" altLang="pt-BR" sz="1800" dirty="0" smtClean="0"/>
              <a:t>Para que ocorra tudo isto é preciso:</a:t>
            </a:r>
          </a:p>
          <a:p>
            <a:pPr eaLnBrk="1" hangingPunct="1"/>
            <a:r>
              <a:rPr lang="pt-BR" altLang="pt-BR" sz="1800" dirty="0" smtClean="0"/>
              <a:t>Criptografias;</a:t>
            </a:r>
          </a:p>
          <a:p>
            <a:pPr eaLnBrk="1" hangingPunct="1"/>
            <a:r>
              <a:rPr lang="pt-BR" altLang="pt-BR" sz="1800" dirty="0" smtClean="0"/>
              <a:t>Certificados digitais;</a:t>
            </a:r>
          </a:p>
          <a:p>
            <a:pPr eaLnBrk="1" hangingPunct="1"/>
            <a:r>
              <a:rPr lang="pt-BR" altLang="pt-BR" sz="1800" dirty="0" smtClean="0"/>
              <a:t>firewalls; </a:t>
            </a:r>
          </a:p>
          <a:p>
            <a:pPr eaLnBrk="1" hangingPunct="1"/>
            <a:r>
              <a:rPr lang="pt-BR" altLang="pt-BR" sz="1800" dirty="0" smtClean="0"/>
              <a:t>Proxies.</a:t>
            </a:r>
          </a:p>
        </p:txBody>
      </p:sp>
      <p:sp>
        <p:nvSpPr>
          <p:cNvPr id="675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D21F161D-5763-4376-A760-A45BD6875C64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29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67589" name="Imagem 6" descr="confiabilidade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568" y="1265159"/>
            <a:ext cx="2698750" cy="151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985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Modelo Cliente-Servidor</a:t>
            </a:r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>
          <a:xfrm>
            <a:off x="190005" y="1103218"/>
            <a:ext cx="8728364" cy="1659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600" dirty="0" smtClean="0"/>
              <a:t>O </a:t>
            </a:r>
            <a:r>
              <a:rPr lang="pt-BR" altLang="pt-BR" sz="2600" dirty="0" smtClean="0">
                <a:solidFill>
                  <a:srgbClr val="0000FF"/>
                </a:solidFill>
              </a:rPr>
              <a:t>cliente é o dispositivo que solicita</a:t>
            </a:r>
            <a:r>
              <a:rPr lang="pt-BR" altLang="pt-BR" sz="2600" dirty="0" smtClean="0"/>
              <a:t> um serviço, enquanto o </a:t>
            </a:r>
            <a:r>
              <a:rPr lang="pt-BR" altLang="pt-BR" sz="2600" dirty="0" smtClean="0">
                <a:solidFill>
                  <a:srgbClr val="0000FF"/>
                </a:solidFill>
              </a:rPr>
              <a:t>servidor recebe</a:t>
            </a:r>
            <a:r>
              <a:rPr lang="pt-BR" altLang="pt-BR" sz="2600" dirty="0" smtClean="0"/>
              <a:t>, processa e responde às solicitações. </a:t>
            </a:r>
            <a:r>
              <a:rPr lang="pt-BR" altLang="pt-BR" sz="2600" dirty="0" err="1" smtClean="0"/>
              <a:t>Ex</a:t>
            </a:r>
            <a:r>
              <a:rPr lang="pt-BR" altLang="pt-BR" sz="2600" dirty="0" smtClean="0"/>
              <a:t>: internet.</a:t>
            </a:r>
          </a:p>
          <a:p>
            <a:pPr eaLnBrk="1" hangingPunct="1"/>
            <a:r>
              <a:rPr lang="en-GB" altLang="pt-BR" sz="2600" dirty="0" err="1" smtClean="0"/>
              <a:t>Possui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definido</a:t>
            </a:r>
            <a:r>
              <a:rPr lang="en-GB" altLang="pt-BR" sz="2600" dirty="0" smtClean="0"/>
              <a:t> o </a:t>
            </a:r>
            <a:r>
              <a:rPr lang="en-GB" altLang="pt-BR" sz="2600" dirty="0" err="1" smtClean="0"/>
              <a:t>cliente</a:t>
            </a:r>
            <a:r>
              <a:rPr lang="en-GB" altLang="pt-BR" sz="2600" dirty="0" smtClean="0"/>
              <a:t> e o </a:t>
            </a:r>
            <a:r>
              <a:rPr lang="en-GB" altLang="pt-BR" sz="2600" dirty="0" err="1" smtClean="0"/>
              <a:t>servidor</a:t>
            </a:r>
            <a:endParaRPr lang="en-GB" altLang="pt-BR" sz="2600" dirty="0" smtClean="0"/>
          </a:p>
          <a:p>
            <a:pPr eaLnBrk="1" hangingPunct="1"/>
            <a:r>
              <a:rPr lang="en-GB" altLang="pt-BR" sz="2600" dirty="0" smtClean="0"/>
              <a:t>O </a:t>
            </a:r>
            <a:r>
              <a:rPr lang="en-GB" altLang="pt-BR" sz="2600" dirty="0" err="1" smtClean="0"/>
              <a:t>modelo</a:t>
            </a:r>
            <a:r>
              <a:rPr lang="en-GB" altLang="pt-BR" sz="2600" dirty="0" smtClean="0"/>
              <a:t> de </a:t>
            </a:r>
            <a:r>
              <a:rPr lang="en-GB" altLang="pt-BR" sz="2600" dirty="0" err="1" smtClean="0"/>
              <a:t>rede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cliente</a:t>
            </a:r>
            <a:r>
              <a:rPr lang="en-GB" altLang="pt-BR" sz="2600" dirty="0" smtClean="0"/>
              <a:t>/</a:t>
            </a:r>
            <a:r>
              <a:rPr lang="en-GB" altLang="pt-BR" sz="2600" dirty="0" err="1" smtClean="0"/>
              <a:t>servidor</a:t>
            </a:r>
            <a:r>
              <a:rPr lang="en-GB" altLang="pt-BR" sz="2600" dirty="0" smtClean="0"/>
              <a:t> é </a:t>
            </a:r>
            <a:r>
              <a:rPr lang="en-GB" altLang="pt-BR" sz="2600" dirty="0" err="1" smtClean="0"/>
              <a:t>usado</a:t>
            </a:r>
            <a:r>
              <a:rPr lang="en-GB" altLang="pt-BR" sz="2600" dirty="0" smtClean="0"/>
              <a:t> para </a:t>
            </a:r>
            <a:r>
              <a:rPr lang="en-GB" altLang="pt-BR" sz="2600" dirty="0" err="1" smtClean="0">
                <a:solidFill>
                  <a:srgbClr val="0000FF"/>
                </a:solidFill>
              </a:rPr>
              <a:t>superar</a:t>
            </a:r>
            <a:r>
              <a:rPr lang="en-GB" altLang="pt-BR" sz="2600" dirty="0" smtClean="0">
                <a:solidFill>
                  <a:srgbClr val="0000FF"/>
                </a:solidFill>
              </a:rPr>
              <a:t> as </a:t>
            </a:r>
            <a:r>
              <a:rPr lang="en-GB" altLang="pt-BR" sz="2600" dirty="0" err="1" smtClean="0">
                <a:solidFill>
                  <a:srgbClr val="0000FF"/>
                </a:solidFill>
              </a:rPr>
              <a:t>limitações</a:t>
            </a:r>
            <a:r>
              <a:rPr lang="en-GB" altLang="pt-BR" sz="2600" dirty="0" smtClean="0"/>
              <a:t> da </a:t>
            </a:r>
            <a:r>
              <a:rPr lang="en-GB" altLang="pt-BR" sz="2600" dirty="0" err="1" smtClean="0"/>
              <a:t>rede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ponto</a:t>
            </a:r>
            <a:r>
              <a:rPr lang="en-GB" altLang="pt-BR" sz="2600" dirty="0" smtClean="0"/>
              <a:t>-a-</a:t>
            </a:r>
            <a:r>
              <a:rPr lang="en-GB" altLang="pt-BR" sz="2600" dirty="0" err="1" smtClean="0"/>
              <a:t>ponto</a:t>
            </a:r>
            <a:endParaRPr lang="en-GB" altLang="pt-BR" sz="2600" dirty="0" smtClean="0"/>
          </a:p>
          <a:p>
            <a:pPr eaLnBrk="1" hangingPunct="1"/>
            <a:r>
              <a:rPr lang="en-GB" altLang="pt-BR" sz="2600" dirty="0" smtClean="0"/>
              <a:t>A </a:t>
            </a:r>
            <a:r>
              <a:rPr lang="en-GB" altLang="pt-BR" sz="2600" dirty="0" err="1" smtClean="0">
                <a:solidFill>
                  <a:srgbClr val="0000FF"/>
                </a:solidFill>
              </a:rPr>
              <a:t>maior</a:t>
            </a:r>
            <a:r>
              <a:rPr lang="en-GB" altLang="pt-BR" sz="2600" dirty="0" smtClean="0">
                <a:solidFill>
                  <a:srgbClr val="0000FF"/>
                </a:solidFill>
              </a:rPr>
              <a:t> parte dos </a:t>
            </a:r>
            <a:r>
              <a:rPr lang="en-GB" altLang="pt-BR" sz="2600" dirty="0" err="1" smtClean="0">
                <a:solidFill>
                  <a:srgbClr val="0000FF"/>
                </a:solidFill>
              </a:rPr>
              <a:t>sistemas</a:t>
            </a:r>
            <a:r>
              <a:rPr lang="en-GB" altLang="pt-BR" sz="2600" dirty="0" smtClean="0">
                <a:solidFill>
                  <a:srgbClr val="0000FF"/>
                </a:solidFill>
              </a:rPr>
              <a:t> </a:t>
            </a:r>
            <a:r>
              <a:rPr lang="en-GB" altLang="pt-BR" sz="2600" dirty="0" err="1" smtClean="0">
                <a:solidFill>
                  <a:srgbClr val="0000FF"/>
                </a:solidFill>
              </a:rPr>
              <a:t>operacionais</a:t>
            </a:r>
            <a:r>
              <a:rPr lang="en-GB" altLang="pt-BR" sz="2600" dirty="0" smtClean="0"/>
              <a:t> de </a:t>
            </a:r>
            <a:r>
              <a:rPr lang="en-GB" altLang="pt-BR" sz="2600" dirty="0" err="1" smtClean="0"/>
              <a:t>redes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adotam</a:t>
            </a:r>
            <a:r>
              <a:rPr lang="en-GB" altLang="pt-BR" sz="2600" dirty="0" smtClean="0"/>
              <a:t> o </a:t>
            </a:r>
            <a:r>
              <a:rPr lang="en-GB" altLang="pt-BR" sz="2600" dirty="0" err="1" smtClean="0"/>
              <a:t>formato</a:t>
            </a:r>
            <a:r>
              <a:rPr lang="en-GB" altLang="pt-BR" sz="2600" dirty="0" smtClean="0"/>
              <a:t> de </a:t>
            </a:r>
            <a:r>
              <a:rPr lang="en-GB" altLang="pt-BR" sz="2600" dirty="0" err="1" smtClean="0"/>
              <a:t>relação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cliente</a:t>
            </a:r>
            <a:r>
              <a:rPr lang="en-GB" altLang="pt-BR" sz="2600" dirty="0" smtClean="0"/>
              <a:t>/</a:t>
            </a:r>
            <a:r>
              <a:rPr lang="en-GB" altLang="pt-BR" sz="2600" dirty="0" err="1" smtClean="0"/>
              <a:t>servidor</a:t>
            </a:r>
            <a:endParaRPr lang="en-GB" altLang="pt-BR" sz="2600" dirty="0" smtClean="0"/>
          </a:p>
          <a:p>
            <a:pPr eaLnBrk="1" hangingPunct="1">
              <a:buFontTx/>
              <a:buNone/>
            </a:pPr>
            <a:r>
              <a:rPr lang="pt-BR" altLang="pt-BR" sz="2800" dirty="0" smtClean="0"/>
              <a:t> </a:t>
            </a:r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482C96DA-BC98-48A4-9ABF-742B03753D11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3</a:t>
            </a:fld>
            <a:endParaRPr lang="pt-BR" altLang="pt-BR" sz="14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1"/>
          <p:cNvSpPr>
            <a:spLocks noGrp="1"/>
          </p:cNvSpPr>
          <p:nvPr>
            <p:ph type="title"/>
          </p:nvPr>
        </p:nvSpPr>
        <p:spPr>
          <a:xfrm>
            <a:off x="978320" y="146830"/>
            <a:ext cx="4944300" cy="645300"/>
          </a:xfrm>
        </p:spPr>
        <p:txBody>
          <a:bodyPr/>
          <a:lstStyle/>
          <a:p>
            <a:r>
              <a:rPr lang="en-US" altLang="pt-BR" dirty="0" err="1" smtClean="0"/>
              <a:t>Segurança</a:t>
            </a:r>
            <a:endParaRPr lang="pt-BR" altLang="pt-BR" dirty="0" smtClean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" y="1449705"/>
            <a:ext cx="41148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" y="2914650"/>
            <a:ext cx="520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415" y="1654493"/>
            <a:ext cx="34480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0" y="3981450"/>
            <a:ext cx="47244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17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40" y="1156335"/>
            <a:ext cx="54864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Title 11"/>
          <p:cNvSpPr>
            <a:spLocks noGrp="1"/>
          </p:cNvSpPr>
          <p:nvPr>
            <p:ph type="title"/>
          </p:nvPr>
        </p:nvSpPr>
        <p:spPr>
          <a:xfrm>
            <a:off x="1309790" y="181120"/>
            <a:ext cx="4944300" cy="645300"/>
          </a:xfrm>
        </p:spPr>
        <p:txBody>
          <a:bodyPr/>
          <a:lstStyle/>
          <a:p>
            <a:r>
              <a:rPr lang="en-US" altLang="pt-BR" dirty="0" err="1" smtClean="0"/>
              <a:t>Segurança</a:t>
            </a:r>
            <a:endParaRPr lang="pt-BR" altLang="pt-BR" dirty="0" smtClean="0"/>
          </a:p>
        </p:txBody>
      </p:sp>
    </p:spTree>
    <p:extLst>
      <p:ext uri="{BB962C8B-B14F-4D97-AF65-F5344CB8AC3E}">
        <p14:creationId xmlns:p14="http://schemas.microsoft.com/office/powerpoint/2010/main" val="4147517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err="1"/>
              <a:t>Filippetti</a:t>
            </a:r>
            <a:r>
              <a:rPr lang="pt-BR" b="1" dirty="0"/>
              <a:t>, Marco Aurélio. </a:t>
            </a:r>
            <a:r>
              <a:rPr lang="pt-BR" b="1" dirty="0" err="1"/>
              <a:t>Ccna</a:t>
            </a:r>
            <a:r>
              <a:rPr lang="pt-BR" b="1" dirty="0"/>
              <a:t> 4.1 - Guia Completo de Estudo. 1 Edição Florianópolis: Editora Visual Books, </a:t>
            </a:r>
            <a:r>
              <a:rPr lang="pt-BR" b="1" dirty="0" smtClean="0"/>
              <a:t>2008;</a:t>
            </a:r>
          </a:p>
          <a:p>
            <a:pPr marL="0" indent="0">
              <a:buNone/>
            </a:pPr>
            <a:r>
              <a:rPr lang="pt-BR" b="1" dirty="0" err="1" smtClean="0"/>
              <a:t>Olifer</a:t>
            </a:r>
            <a:r>
              <a:rPr lang="pt-BR" b="1" dirty="0" smtClean="0"/>
              <a:t> </a:t>
            </a:r>
            <a:r>
              <a:rPr lang="pt-BR" b="1" dirty="0"/>
              <a:t>&amp; </a:t>
            </a:r>
            <a:r>
              <a:rPr lang="pt-BR" b="1" dirty="0" err="1"/>
              <a:t>Olifer</a:t>
            </a:r>
            <a:r>
              <a:rPr lang="pt-BR" b="1" dirty="0"/>
              <a:t> .Redes de Computadores Princípios, Tecnologias e Protocolos para o projeto de Redes. 1 Edição Rio de Janeiro: Editora LTC, 2008. </a:t>
            </a:r>
          </a:p>
          <a:p>
            <a:pPr marL="0" indent="0">
              <a:buNone/>
            </a:pPr>
            <a:r>
              <a:rPr lang="pt-BR" b="1" dirty="0"/>
              <a:t>Ross, Júlio. Redes de Computadores. 1 Edição Rio de Janeiro: Editora </a:t>
            </a:r>
            <a:r>
              <a:rPr lang="pt-BR" b="1" dirty="0" err="1"/>
              <a:t>Antenna</a:t>
            </a:r>
            <a:r>
              <a:rPr lang="pt-BR" b="1" dirty="0"/>
              <a:t>, 2008.</a:t>
            </a:r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1"/>
          <p:cNvSpPr>
            <a:spLocks noGrp="1"/>
          </p:cNvSpPr>
          <p:nvPr>
            <p:ph type="title"/>
          </p:nvPr>
        </p:nvSpPr>
        <p:spPr>
          <a:xfrm>
            <a:off x="914400" y="272560"/>
            <a:ext cx="6036920" cy="645300"/>
          </a:xfrm>
        </p:spPr>
        <p:txBody>
          <a:bodyPr/>
          <a:lstStyle/>
          <a:p>
            <a:r>
              <a:rPr lang="en-US" altLang="pt-BR" dirty="0" err="1" smtClean="0"/>
              <a:t>Clientes</a:t>
            </a:r>
            <a:r>
              <a:rPr lang="en-US" altLang="pt-BR" dirty="0" smtClean="0"/>
              <a:t> e </a:t>
            </a:r>
            <a:r>
              <a:rPr lang="en-US" altLang="pt-BR" dirty="0" err="1" smtClean="0"/>
              <a:t>Servidores</a:t>
            </a:r>
            <a:endParaRPr lang="en-US" altLang="pt-BR" dirty="0" smtClean="0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" y="1199197"/>
            <a:ext cx="680085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280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8316913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Modelo Cliente-Servidor</a:t>
            </a:r>
          </a:p>
        </p:txBody>
      </p:sp>
      <p:sp>
        <p:nvSpPr>
          <p:cNvPr id="33795" name="Espaço Reservado para Conteúdo 2"/>
          <p:cNvSpPr>
            <a:spLocks noGrp="1"/>
          </p:cNvSpPr>
          <p:nvPr>
            <p:ph idx="1"/>
          </p:nvPr>
        </p:nvSpPr>
        <p:spPr>
          <a:xfrm>
            <a:off x="225631" y="1233847"/>
            <a:ext cx="8716487" cy="1659900"/>
          </a:xfrm>
        </p:spPr>
        <p:txBody>
          <a:bodyPr/>
          <a:lstStyle/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smtClean="0"/>
              <a:t>Os </a:t>
            </a:r>
            <a:r>
              <a:rPr lang="en-GB" sz="2600" dirty="0" err="1" smtClean="0"/>
              <a:t>servidores</a:t>
            </a:r>
            <a:r>
              <a:rPr lang="en-GB" sz="2600" dirty="0" smtClean="0"/>
              <a:t> </a:t>
            </a:r>
            <a:r>
              <a:rPr lang="en-GB" sz="2600" dirty="0" err="1" smtClean="0"/>
              <a:t>são</a:t>
            </a:r>
            <a:r>
              <a:rPr lang="en-GB" sz="2600" dirty="0" smtClean="0"/>
              <a:t> </a:t>
            </a:r>
            <a:r>
              <a:rPr lang="en-GB" sz="2600" dirty="0" err="1" smtClean="0"/>
              <a:t>projetados</a:t>
            </a:r>
            <a:r>
              <a:rPr lang="en-GB" sz="2600" dirty="0" smtClean="0"/>
              <a:t> </a:t>
            </a:r>
            <a:r>
              <a:rPr lang="en-GB" sz="2600" dirty="0" err="1" smtClean="0"/>
              <a:t>para</a:t>
            </a:r>
            <a:r>
              <a:rPr lang="en-GB" sz="2600" dirty="0" smtClean="0"/>
              <a:t> </a:t>
            </a:r>
            <a:r>
              <a:rPr lang="en-GB" sz="2600" dirty="0" err="1" smtClean="0"/>
              <a:t>processarem</a:t>
            </a:r>
            <a:r>
              <a:rPr lang="en-GB" sz="2600" dirty="0" smtClean="0"/>
              <a:t> </a:t>
            </a:r>
            <a:r>
              <a:rPr lang="en-GB" sz="2600" dirty="0" err="1" smtClean="0"/>
              <a:t>simultaneamente</a:t>
            </a:r>
            <a:r>
              <a:rPr lang="en-GB" sz="2600" dirty="0" smtClean="0"/>
              <a:t> </a:t>
            </a:r>
            <a:r>
              <a:rPr lang="en-GB" sz="2600" dirty="0" err="1" smtClean="0"/>
              <a:t>solicitações</a:t>
            </a:r>
            <a:r>
              <a:rPr lang="en-GB" sz="2600" dirty="0" smtClean="0"/>
              <a:t> de </a:t>
            </a:r>
            <a:r>
              <a:rPr lang="en-GB" sz="2600" dirty="0" err="1" smtClean="0"/>
              <a:t>vários</a:t>
            </a:r>
            <a:r>
              <a:rPr lang="en-GB" sz="2600" dirty="0" smtClean="0"/>
              <a:t> </a:t>
            </a:r>
            <a:r>
              <a:rPr lang="en-GB" sz="2600" dirty="0" err="1" smtClean="0"/>
              <a:t>clientes</a:t>
            </a:r>
            <a:endParaRPr lang="en-GB" sz="2600" dirty="0" smtClean="0"/>
          </a:p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err="1" smtClean="0"/>
              <a:t>Autenticação</a:t>
            </a:r>
            <a:r>
              <a:rPr lang="en-GB" sz="2600" dirty="0" smtClean="0"/>
              <a:t> </a:t>
            </a:r>
            <a:r>
              <a:rPr lang="en-GB" sz="2600" dirty="0" err="1" smtClean="0"/>
              <a:t>necessária</a:t>
            </a:r>
            <a:endParaRPr lang="en-GB" sz="2600" dirty="0" smtClean="0"/>
          </a:p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err="1" smtClean="0"/>
              <a:t>Centralização</a:t>
            </a:r>
            <a:r>
              <a:rPr lang="en-GB" sz="2600" dirty="0" smtClean="0"/>
              <a:t> de </a:t>
            </a:r>
            <a:r>
              <a:rPr lang="en-GB" sz="2600" dirty="0" err="1" smtClean="0"/>
              <a:t>informações</a:t>
            </a:r>
            <a:endParaRPr lang="en-GB" sz="2600" dirty="0" smtClean="0"/>
          </a:p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err="1" smtClean="0"/>
              <a:t>Facilidade</a:t>
            </a:r>
            <a:r>
              <a:rPr lang="en-GB" sz="2600" dirty="0" smtClean="0"/>
              <a:t> de backup</a:t>
            </a:r>
          </a:p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err="1" smtClean="0"/>
              <a:t>Necessita</a:t>
            </a:r>
            <a:r>
              <a:rPr lang="en-GB" sz="2600" dirty="0" smtClean="0"/>
              <a:t> de </a:t>
            </a:r>
            <a:r>
              <a:rPr lang="en-GB" sz="2600" dirty="0" err="1" smtClean="0"/>
              <a:t>profissionais</a:t>
            </a:r>
            <a:r>
              <a:rPr lang="en-GB" sz="2600" dirty="0" smtClean="0"/>
              <a:t> </a:t>
            </a:r>
            <a:r>
              <a:rPr lang="en-GB" sz="2600" dirty="0" err="1" smtClean="0"/>
              <a:t>treinados</a:t>
            </a:r>
            <a:endParaRPr lang="en-GB" sz="2600" dirty="0" smtClean="0"/>
          </a:p>
          <a:p>
            <a:pPr marL="284163" indent="-284163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600" dirty="0" err="1" smtClean="0"/>
              <a:t>Necessita</a:t>
            </a:r>
            <a:r>
              <a:rPr lang="en-GB" sz="2600" dirty="0" smtClean="0"/>
              <a:t> de </a:t>
            </a:r>
            <a:r>
              <a:rPr lang="en-GB" sz="2600" dirty="0" err="1" smtClean="0"/>
              <a:t>bom</a:t>
            </a:r>
            <a:r>
              <a:rPr lang="en-GB" sz="2600" dirty="0" smtClean="0"/>
              <a:t> hardware</a:t>
            </a:r>
          </a:p>
          <a:p>
            <a:pPr eaLnBrk="1" hangingPunct="1">
              <a:defRPr/>
            </a:pPr>
            <a:endParaRPr lang="pt-BR" sz="2800" dirty="0" smtClean="0"/>
          </a:p>
          <a:p>
            <a:pPr eaLnBrk="1" hangingPunct="1">
              <a:buFontTx/>
              <a:buNone/>
              <a:defRPr/>
            </a:pPr>
            <a:endParaRPr lang="pt-BR" dirty="0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C89EE70D-F893-423F-B167-CCD0C9C7D77A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5</a:t>
            </a:fld>
            <a:endParaRPr lang="pt-BR" altLang="pt-BR" sz="1400" smtClean="0">
              <a:latin typeface="Arial" charset="0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723538"/>
              </p:ext>
            </p:extLst>
          </p:nvPr>
        </p:nvGraphicFramePr>
        <p:xfrm>
          <a:off x="3491345" y="4273327"/>
          <a:ext cx="5556106" cy="75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Visio" r:id="rId3" imgW="2302500" imgH="419730" progId="Visio.Drawing.6">
                  <p:embed/>
                </p:oleObj>
              </mc:Choice>
              <mc:Fallback>
                <p:oleObj name="Visio" r:id="rId3" imgW="2302500" imgH="41973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345" y="4273327"/>
                        <a:ext cx="5556106" cy="75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21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171450" y="220482"/>
            <a:ext cx="8766810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Ponto a Ponto e Multiponto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1437085"/>
            <a:ext cx="8229600" cy="277534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600" dirty="0" smtClean="0"/>
              <a:t>Às diversas formas de conexão física dos dispositivos de uma rede chamamos de </a:t>
            </a:r>
            <a:r>
              <a:rPr lang="pt-BR" altLang="pt-BR" sz="2600" u="sng" dirty="0" smtClean="0">
                <a:solidFill>
                  <a:srgbClr val="0000FF"/>
                </a:solidFill>
              </a:rPr>
              <a:t>topologias</a:t>
            </a:r>
            <a:r>
              <a:rPr lang="pt-BR" altLang="pt-BR" sz="2600" dirty="0" smtClean="0">
                <a:solidFill>
                  <a:srgbClr val="0000FF"/>
                </a:solidFill>
              </a:rPr>
              <a:t>.</a:t>
            </a:r>
            <a:r>
              <a:rPr lang="pt-BR" altLang="pt-BR" sz="2600" dirty="0" smtClean="0"/>
              <a:t> As topologias de uma rede podem ser classificadas como:</a:t>
            </a:r>
          </a:p>
          <a:p>
            <a:pPr eaLnBrk="1" hangingPunct="1"/>
            <a:r>
              <a:rPr lang="pt-BR" altLang="pt-BR" sz="2600" dirty="0" smtClean="0"/>
              <a:t>Ponto a ponto</a:t>
            </a:r>
          </a:p>
          <a:p>
            <a:pPr eaLnBrk="1" hangingPunct="1"/>
            <a:r>
              <a:rPr lang="pt-BR" altLang="pt-BR" sz="2600" dirty="0" smtClean="0"/>
              <a:t>Multiponto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22D7BBBA-B351-49FE-83B1-F5683A887D17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6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95" y="3182077"/>
            <a:ext cx="4810125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15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7019925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Ponto a Ponto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idx="1"/>
          </p:nvPr>
        </p:nvSpPr>
        <p:spPr>
          <a:xfrm>
            <a:off x="485791" y="1506980"/>
            <a:ext cx="8226410" cy="1659900"/>
          </a:xfrm>
        </p:spPr>
        <p:txBody>
          <a:bodyPr/>
          <a:lstStyle/>
          <a:p>
            <a:pPr eaLnBrk="1" hangingPunct="1"/>
            <a:r>
              <a:rPr lang="pt-BR" altLang="pt-BR" sz="2600" dirty="0" smtClean="0"/>
              <a:t>Existe uma conexão dedicada ligando dois dispositivos;</a:t>
            </a:r>
          </a:p>
          <a:p>
            <a:pPr eaLnBrk="1" hangingPunct="1"/>
            <a:r>
              <a:rPr lang="pt-BR" altLang="pt-BR" sz="2600" dirty="0" smtClean="0"/>
              <a:t>Não existe compartilhamento físico do canal de comunicação;</a:t>
            </a:r>
          </a:p>
          <a:p>
            <a:pPr eaLnBrk="1" hangingPunct="1"/>
            <a:r>
              <a:rPr lang="en-GB" altLang="pt-BR" sz="2600" dirty="0" err="1" smtClean="0"/>
              <a:t>Fornece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controle</a:t>
            </a:r>
            <a:r>
              <a:rPr lang="en-GB" altLang="pt-BR" sz="2600" dirty="0" smtClean="0"/>
              <a:t> individual dos </a:t>
            </a:r>
            <a:r>
              <a:rPr lang="en-GB" altLang="pt-BR" sz="2600" dirty="0" err="1" smtClean="0"/>
              <a:t>recursos</a:t>
            </a:r>
            <a:r>
              <a:rPr lang="en-GB" altLang="pt-BR" sz="2600" dirty="0" smtClean="0"/>
              <a:t>;</a:t>
            </a:r>
          </a:p>
          <a:p>
            <a:pPr eaLnBrk="1" hangingPunct="1"/>
            <a:r>
              <a:rPr lang="en-GB" altLang="pt-BR" sz="2600" dirty="0" err="1" smtClean="0"/>
              <a:t>Fácil</a:t>
            </a:r>
            <a:r>
              <a:rPr lang="en-GB" altLang="pt-BR" sz="2600" dirty="0" smtClean="0"/>
              <a:t> de se </a:t>
            </a:r>
            <a:r>
              <a:rPr lang="en-GB" altLang="pt-BR" sz="2600" dirty="0" err="1" smtClean="0"/>
              <a:t>instalar</a:t>
            </a:r>
            <a:r>
              <a:rPr lang="en-GB" altLang="pt-BR" sz="2600" dirty="0" smtClean="0"/>
              <a:t> e </a:t>
            </a:r>
            <a:r>
              <a:rPr lang="en-GB" altLang="pt-BR" sz="2600" dirty="0" err="1" smtClean="0"/>
              <a:t>difícil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manter</a:t>
            </a:r>
            <a:r>
              <a:rPr lang="en-GB" altLang="pt-BR" sz="2600" dirty="0" smtClean="0"/>
              <a:t> a </a:t>
            </a:r>
            <a:r>
              <a:rPr lang="en-GB" altLang="pt-BR" sz="2600" dirty="0" err="1" smtClean="0"/>
              <a:t>segurança</a:t>
            </a:r>
            <a:r>
              <a:rPr lang="en-GB" altLang="pt-BR" sz="2600" dirty="0" smtClean="0"/>
              <a:t>;</a:t>
            </a:r>
          </a:p>
          <a:p>
            <a:pPr eaLnBrk="1" hangingPunct="1"/>
            <a:r>
              <a:rPr lang="en-GB" altLang="pt-BR" sz="2600" dirty="0" err="1" smtClean="0"/>
              <a:t>Bom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desempenho</a:t>
            </a:r>
            <a:r>
              <a:rPr lang="en-GB" altLang="pt-BR" sz="2600" dirty="0" smtClean="0"/>
              <a:t> </a:t>
            </a:r>
            <a:r>
              <a:rPr lang="en-GB" altLang="pt-BR" sz="2600" dirty="0" err="1" smtClean="0"/>
              <a:t>até</a:t>
            </a:r>
            <a:r>
              <a:rPr lang="en-GB" altLang="pt-BR" sz="2600" dirty="0" smtClean="0"/>
              <a:t> 10 hosts</a:t>
            </a:r>
            <a:endParaRPr lang="pt-BR" altLang="pt-BR" sz="2600" dirty="0" smtClean="0"/>
          </a:p>
          <a:p>
            <a:pPr eaLnBrk="1" hangingPunct="1">
              <a:buFontTx/>
              <a:buNone/>
            </a:pPr>
            <a:endParaRPr lang="pt-BR" altLang="pt-BR" dirty="0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F0F01EBC-905A-4847-88BB-ACE8885DC22E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7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30725" name="Picture 6" descr="http://www.netdownloads.com.br/upload/imagens_upload/09(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6" y="519113"/>
            <a:ext cx="2124075" cy="688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426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1"/>
          <p:cNvSpPr>
            <a:spLocks noGrp="1"/>
          </p:cNvSpPr>
          <p:nvPr>
            <p:ph type="title"/>
          </p:nvPr>
        </p:nvSpPr>
        <p:spPr>
          <a:xfrm>
            <a:off x="468313" y="71438"/>
            <a:ext cx="8229600" cy="609600"/>
          </a:xfrm>
        </p:spPr>
        <p:txBody>
          <a:bodyPr/>
          <a:lstStyle/>
          <a:p>
            <a:r>
              <a:rPr lang="en-US" altLang="pt-BR" dirty="0" smtClean="0"/>
              <a:t>Peer-to-Peer</a:t>
            </a:r>
            <a:endParaRPr lang="pt-BR" altLang="pt-BR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445" y="2771998"/>
            <a:ext cx="3666666" cy="87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356507" y="794608"/>
            <a:ext cx="857032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bg1"/>
                </a:solidFill>
              </a:rPr>
              <a:t>As Vantagens da rede </a:t>
            </a:r>
            <a:r>
              <a:rPr lang="pt-BR" sz="2000" dirty="0" err="1">
                <a:solidFill>
                  <a:schemeClr val="bg1"/>
                </a:solidFill>
              </a:rPr>
              <a:t>peer-to-peer</a:t>
            </a:r>
            <a:endParaRPr lang="pt-BR" sz="2000" dirty="0">
              <a:solidFill>
                <a:schemeClr val="bg1"/>
              </a:solidFill>
            </a:endParaRP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Fácil de configurar;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Menos complexidade;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Menor custo já que os dispositivos de rede e servidores dedicados podem não ser necessários;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Pode ser usada para tarefas simples como transferir arquivos e compartilhar impressoras</a:t>
            </a:r>
            <a:r>
              <a:rPr lang="pt-BR" sz="2000" dirty="0" smtClean="0">
                <a:solidFill>
                  <a:schemeClr val="bg1"/>
                </a:solidFill>
              </a:rPr>
              <a:t>;</a:t>
            </a:r>
          </a:p>
          <a:p>
            <a:pPr marL="342900" lvl="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r>
              <a:rPr lang="pt-BR" sz="2000" dirty="0">
                <a:solidFill>
                  <a:schemeClr val="bg1"/>
                </a:solidFill>
              </a:rPr>
              <a:t>As Desvantagens da rede </a:t>
            </a:r>
            <a:r>
              <a:rPr lang="pt-BR" sz="2000" dirty="0" err="1">
                <a:solidFill>
                  <a:schemeClr val="bg1"/>
                </a:solidFill>
              </a:rPr>
              <a:t>peer-to-peer</a:t>
            </a:r>
            <a:endParaRPr lang="pt-BR" sz="2000" dirty="0">
              <a:solidFill>
                <a:schemeClr val="bg1"/>
              </a:solidFill>
            </a:endParaRP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Nenhuma administração centralizada;</a:t>
            </a: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Não é tão segura;</a:t>
            </a: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Não é escalável;</a:t>
            </a:r>
          </a:p>
          <a:p>
            <a:pPr marL="342900" lvl="3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Todos os dispositivos podem atuar como clientes e servidores, podendo deixar seu desempenho lento;</a:t>
            </a:r>
          </a:p>
          <a:p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16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1" y="141685"/>
            <a:ext cx="7019925" cy="857250"/>
          </a:xfrm>
        </p:spPr>
        <p:txBody>
          <a:bodyPr/>
          <a:lstStyle/>
          <a:p>
            <a:pPr eaLnBrk="1" hangingPunct="1"/>
            <a:r>
              <a:rPr lang="pt-BR" altLang="pt-BR" dirty="0" smtClean="0"/>
              <a:t>Redes Multiponto</a:t>
            </a:r>
          </a:p>
        </p:txBody>
      </p:sp>
      <p:sp>
        <p:nvSpPr>
          <p:cNvPr id="32771" name="Espaço Reservado para Conteúdo 2"/>
          <p:cNvSpPr>
            <a:spLocks noGrp="1"/>
          </p:cNvSpPr>
          <p:nvPr>
            <p:ph idx="1"/>
          </p:nvPr>
        </p:nvSpPr>
        <p:spPr>
          <a:xfrm>
            <a:off x="402663" y="1210097"/>
            <a:ext cx="8551331" cy="1659900"/>
          </a:xfrm>
        </p:spPr>
        <p:txBody>
          <a:bodyPr/>
          <a:lstStyle/>
          <a:p>
            <a:pPr eaLnBrk="1" hangingPunct="1"/>
            <a:r>
              <a:rPr lang="pt-BR" altLang="pt-BR" sz="2800" dirty="0" smtClean="0"/>
              <a:t>O canal de comunicação é compartilhado por todos os dispositivos;</a:t>
            </a:r>
          </a:p>
          <a:p>
            <a:pPr eaLnBrk="1" hangingPunct="1"/>
            <a:r>
              <a:rPr lang="pt-BR" altLang="pt-BR" sz="2800" dirty="0" smtClean="0"/>
              <a:t>Utiliza de mecanismos que regula o dispositivo que irá transmitir, afim de evitar que dois dispositivos transmitam ao mesmo tempo.</a:t>
            </a:r>
          </a:p>
        </p:txBody>
      </p:sp>
      <p:sp>
        <p:nvSpPr>
          <p:cNvPr id="3277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buFont typeface="Arial" charset="0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buFont typeface="Arial" charset="0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fld id="{A467065F-A953-4290-A748-E0B94D6E5F74}" type="slidenum">
              <a:rPr lang="pt-BR" altLang="pt-BR" sz="1400" smtClean="0">
                <a:latin typeface="Arial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t>9</a:t>
            </a:fld>
            <a:endParaRPr lang="pt-BR" altLang="pt-BR" sz="1400" smtClean="0">
              <a:latin typeface="Arial" charset="0"/>
            </a:endParaRPr>
          </a:p>
        </p:txBody>
      </p:sp>
      <p:pic>
        <p:nvPicPr>
          <p:cNvPr id="32773" name="Picture 6" descr="http://1.bp.blogspot.com/_iztgB-TMxqg/RZ-1mYX6EjI/AAAAAAAAAA4/-1Adr0shljk/s320/rede_estre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653" y="3599460"/>
            <a:ext cx="19526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3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1042</Words>
  <Application>Microsoft Office PowerPoint</Application>
  <PresentationFormat>Apresentação na tela (16:9)</PresentationFormat>
  <Paragraphs>189</Paragraphs>
  <Slides>33</Slides>
  <Notes>19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Muli</vt:lpstr>
      <vt:lpstr>Nixie One</vt:lpstr>
      <vt:lpstr>Helvetica Neue</vt:lpstr>
      <vt:lpstr>Calibri</vt:lpstr>
      <vt:lpstr>Imogen template</vt:lpstr>
      <vt:lpstr>Visio</vt:lpstr>
      <vt:lpstr>Fundamentos de Redes de Computadores Prof. Sandro T. Pinto</vt:lpstr>
      <vt:lpstr>Introdução</vt:lpstr>
      <vt:lpstr>Modelo Cliente-Servidor</vt:lpstr>
      <vt:lpstr>Clientes e Servidores</vt:lpstr>
      <vt:lpstr>Modelo Cliente-Servidor</vt:lpstr>
      <vt:lpstr>Redes Ponto a Ponto e Multiponto</vt:lpstr>
      <vt:lpstr>Redes Ponto a Ponto</vt:lpstr>
      <vt:lpstr>Peer-to-Peer</vt:lpstr>
      <vt:lpstr>Redes Multiponto</vt:lpstr>
      <vt:lpstr>Diagramas de TOPOLOGIA</vt:lpstr>
      <vt:lpstr>Diagramas de Topologia </vt:lpstr>
      <vt:lpstr>Tipos de Redes</vt:lpstr>
      <vt:lpstr>Tipos de Redes</vt:lpstr>
      <vt:lpstr>Redes Locais, Metropolitanas e Distribuídas </vt:lpstr>
      <vt:lpstr>Redes Locais, Metropolitanas e Distribuídas </vt:lpstr>
      <vt:lpstr>Redes Locais, Metropolitanas e Distribuídas </vt:lpstr>
      <vt:lpstr>A Internet</vt:lpstr>
      <vt:lpstr>Intranets e Extranets</vt:lpstr>
      <vt:lpstr>Tecnologias de Acesso à Internet</vt:lpstr>
      <vt:lpstr>Redes Comutadas por Circuitos</vt:lpstr>
      <vt:lpstr>Redes Comutadas por Circuitos</vt:lpstr>
      <vt:lpstr>Redes Comutadas por Circuitos</vt:lpstr>
      <vt:lpstr>Redes Comutadas por Pacotes</vt:lpstr>
      <vt:lpstr>O que é preciso para ter redes confiáveis</vt:lpstr>
      <vt:lpstr>Tolerância a Falhas</vt:lpstr>
      <vt:lpstr>Escalabilidade</vt:lpstr>
      <vt:lpstr>Escalabilidade</vt:lpstr>
      <vt:lpstr>Qualidade de Serviço </vt:lpstr>
      <vt:lpstr>Segurança</vt:lpstr>
      <vt:lpstr>Segurança</vt:lpstr>
      <vt:lpstr>Segurança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28</cp:revision>
  <dcterms:modified xsi:type="dcterms:W3CDTF">2018-05-23T14:16:56Z</dcterms:modified>
</cp:coreProperties>
</file>