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56"/>
  </p:notesMasterIdLst>
  <p:sldIdLst>
    <p:sldId id="256" r:id="rId2"/>
    <p:sldId id="261" r:id="rId3"/>
    <p:sldId id="356" r:id="rId4"/>
    <p:sldId id="357" r:id="rId5"/>
    <p:sldId id="361" r:id="rId6"/>
    <p:sldId id="362" r:id="rId7"/>
    <p:sldId id="364" r:id="rId8"/>
    <p:sldId id="365" r:id="rId9"/>
    <p:sldId id="366" r:id="rId10"/>
    <p:sldId id="367" r:id="rId11"/>
    <p:sldId id="416" r:id="rId12"/>
    <p:sldId id="369" r:id="rId13"/>
    <p:sldId id="417" r:id="rId14"/>
    <p:sldId id="370" r:id="rId15"/>
    <p:sldId id="371" r:id="rId16"/>
    <p:sldId id="372" r:id="rId17"/>
    <p:sldId id="373" r:id="rId18"/>
    <p:sldId id="374" r:id="rId19"/>
    <p:sldId id="375" r:id="rId20"/>
    <p:sldId id="376" r:id="rId21"/>
    <p:sldId id="377" r:id="rId22"/>
    <p:sldId id="378" r:id="rId23"/>
    <p:sldId id="379" r:id="rId24"/>
    <p:sldId id="380" r:id="rId25"/>
    <p:sldId id="383" r:id="rId26"/>
    <p:sldId id="384" r:id="rId27"/>
    <p:sldId id="385" r:id="rId28"/>
    <p:sldId id="386" r:id="rId29"/>
    <p:sldId id="387" r:id="rId30"/>
    <p:sldId id="388" r:id="rId31"/>
    <p:sldId id="389" r:id="rId32"/>
    <p:sldId id="390" r:id="rId33"/>
    <p:sldId id="392" r:id="rId34"/>
    <p:sldId id="393" r:id="rId35"/>
    <p:sldId id="395" r:id="rId36"/>
    <p:sldId id="396" r:id="rId37"/>
    <p:sldId id="397" r:id="rId38"/>
    <p:sldId id="400" r:id="rId39"/>
    <p:sldId id="401" r:id="rId40"/>
    <p:sldId id="402" r:id="rId41"/>
    <p:sldId id="403" r:id="rId42"/>
    <p:sldId id="404" r:id="rId43"/>
    <p:sldId id="405" r:id="rId44"/>
    <p:sldId id="406" r:id="rId45"/>
    <p:sldId id="407" r:id="rId46"/>
    <p:sldId id="408" r:id="rId47"/>
    <p:sldId id="409" r:id="rId48"/>
    <p:sldId id="411" r:id="rId49"/>
    <p:sldId id="418" r:id="rId50"/>
    <p:sldId id="415" r:id="rId51"/>
    <p:sldId id="414" r:id="rId52"/>
    <p:sldId id="413" r:id="rId53"/>
    <p:sldId id="280" r:id="rId54"/>
    <p:sldId id="281" r:id="rId55"/>
  </p:sldIdLst>
  <p:sldSz cx="9144000" cy="5143500" type="screen16x9"/>
  <p:notesSz cx="6858000" cy="9144000"/>
  <p:embeddedFontLst>
    <p:embeddedFont>
      <p:font typeface="Muli" panose="020B0604020202020204" charset="0"/>
      <p:regular r:id="rId57"/>
      <p:bold r:id="rId58"/>
      <p:italic r:id="rId59"/>
      <p:boldItalic r:id="rId60"/>
    </p:embeddedFont>
    <p:embeddedFont>
      <p:font typeface="Nixie One" panose="020B0604020202020204" charset="0"/>
      <p:regular r:id="rId61"/>
    </p:embeddedFont>
    <p:embeddedFont>
      <p:font typeface="Helvetica Neue" panose="020B0604020202020204" charset="0"/>
      <p:regular r:id="rId62"/>
      <p:bold r:id="rId63"/>
      <p:italic r:id="rId64"/>
      <p:boldItalic r:id="rId65"/>
    </p:embeddedFont>
    <p:embeddedFont>
      <p:font typeface="Cambria Math" panose="02040503050406030204" pitchFamily="18" charset="0"/>
      <p:regular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CB8C6C1-08A5-45D5-AB1F-4394B18F5ADE}">
  <a:tblStyle styleId="{8CB8C6C1-08A5-45D5-AB1F-4394B18F5AD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68"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727710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Espaço Reservado para Imagem de Slide 1"/>
          <p:cNvSpPr>
            <a:spLocks noGrp="1" noRot="1" noChangeAspect="1" noTextEdit="1"/>
          </p:cNvSpPr>
          <p:nvPr>
            <p:ph type="sldImg"/>
          </p:nvPr>
        </p:nvSpPr>
        <p:spPr>
          <a:xfrm>
            <a:off x="381000" y="685800"/>
            <a:ext cx="6096000" cy="3429000"/>
          </a:xfrm>
          <a:ln/>
        </p:spPr>
      </p:sp>
      <p:sp>
        <p:nvSpPr>
          <p:cNvPr id="11366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13668"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C8CE52C-DD5A-49F1-94A5-5975A28CDADA}" type="slidenum">
              <a:rPr lang="pt-BR" altLang="pt-BR" smtClean="0"/>
              <a:pPr eaLnBrk="1" hangingPunct="1">
                <a:spcBef>
                  <a:spcPct val="0"/>
                </a:spcBef>
              </a:pPr>
              <a:t>21</a:t>
            </a:fld>
            <a:endParaRPr lang="pt-BR" altLang="pt-B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Espaço Reservado para Imagem de Slide 1"/>
          <p:cNvSpPr>
            <a:spLocks noGrp="1" noRot="1" noChangeAspect="1" noTextEdit="1"/>
          </p:cNvSpPr>
          <p:nvPr>
            <p:ph type="sldImg"/>
          </p:nvPr>
        </p:nvSpPr>
        <p:spPr>
          <a:xfrm>
            <a:off x="381000" y="685800"/>
            <a:ext cx="6096000" cy="3429000"/>
          </a:xfrm>
          <a:ln/>
        </p:spPr>
      </p:sp>
      <p:sp>
        <p:nvSpPr>
          <p:cNvPr id="11469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14692"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E4E3E1A-480B-48A1-8B81-414E6F1BB6B7}" type="slidenum">
              <a:rPr lang="pt-BR" altLang="pt-BR" smtClean="0"/>
              <a:pPr eaLnBrk="1" hangingPunct="1">
                <a:spcBef>
                  <a:spcPct val="0"/>
                </a:spcBef>
              </a:pPr>
              <a:t>22</a:t>
            </a:fld>
            <a:endParaRPr lang="pt-BR" altLang="pt-B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Espaço Reservado para Imagem de Slide 1"/>
          <p:cNvSpPr>
            <a:spLocks noGrp="1" noRot="1" noChangeAspect="1" noTextEdit="1"/>
          </p:cNvSpPr>
          <p:nvPr>
            <p:ph type="sldImg"/>
          </p:nvPr>
        </p:nvSpPr>
        <p:spPr>
          <a:xfrm>
            <a:off x="381000" y="685800"/>
            <a:ext cx="6096000" cy="3429000"/>
          </a:xfrm>
          <a:ln/>
        </p:spPr>
      </p:sp>
      <p:sp>
        <p:nvSpPr>
          <p:cNvPr id="11571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15716"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4418C5D-7C08-4A10-A589-A7879734ADC0}" type="slidenum">
              <a:rPr lang="pt-BR" altLang="pt-BR" smtClean="0"/>
              <a:pPr eaLnBrk="1" hangingPunct="1">
                <a:spcBef>
                  <a:spcPct val="0"/>
                </a:spcBef>
              </a:pPr>
              <a:t>23</a:t>
            </a:fld>
            <a:endParaRPr lang="pt-BR" altLang="pt-B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Espaço Reservado para Imagem de Slide 1"/>
          <p:cNvSpPr>
            <a:spLocks noGrp="1" noRot="1" noChangeAspect="1" noTextEdit="1"/>
          </p:cNvSpPr>
          <p:nvPr>
            <p:ph type="sldImg"/>
          </p:nvPr>
        </p:nvSpPr>
        <p:spPr>
          <a:xfrm>
            <a:off x="381000" y="685800"/>
            <a:ext cx="6096000" cy="3429000"/>
          </a:xfrm>
          <a:ln/>
        </p:spPr>
      </p:sp>
      <p:sp>
        <p:nvSpPr>
          <p:cNvPr id="11673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16740"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E678DB4-BC7F-4BAB-92CE-AB07211C677B}" type="slidenum">
              <a:rPr lang="pt-BR" altLang="pt-BR" smtClean="0"/>
              <a:pPr eaLnBrk="1" hangingPunct="1">
                <a:spcBef>
                  <a:spcPct val="0"/>
                </a:spcBef>
              </a:pPr>
              <a:t>24</a:t>
            </a:fld>
            <a:endParaRPr lang="pt-BR" altLang="pt-B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Espaço Reservado para Imagem de Slide 1"/>
          <p:cNvSpPr>
            <a:spLocks noGrp="1" noRot="1" noChangeAspect="1" noTextEdit="1"/>
          </p:cNvSpPr>
          <p:nvPr>
            <p:ph type="sldImg"/>
          </p:nvPr>
        </p:nvSpPr>
        <p:spPr>
          <a:xfrm>
            <a:off x="381000" y="685800"/>
            <a:ext cx="6096000" cy="3429000"/>
          </a:xfrm>
          <a:ln/>
        </p:spPr>
      </p:sp>
      <p:sp>
        <p:nvSpPr>
          <p:cNvPr id="11981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19812"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F132C27-BE92-4B93-B295-0D7240536EFB}" type="slidenum">
              <a:rPr lang="pt-BR" altLang="pt-BR" smtClean="0"/>
              <a:pPr eaLnBrk="1" hangingPunct="1">
                <a:spcBef>
                  <a:spcPct val="0"/>
                </a:spcBef>
              </a:pPr>
              <a:t>25</a:t>
            </a:fld>
            <a:endParaRPr lang="pt-BR" altLang="pt-B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ço Reservado para Imagem de Slide 1"/>
          <p:cNvSpPr>
            <a:spLocks noGrp="1" noRot="1" noChangeAspect="1" noTextEdit="1"/>
          </p:cNvSpPr>
          <p:nvPr>
            <p:ph type="sldImg"/>
          </p:nvPr>
        </p:nvSpPr>
        <p:spPr>
          <a:xfrm>
            <a:off x="381000" y="685800"/>
            <a:ext cx="6096000" cy="3429000"/>
          </a:xfrm>
          <a:ln/>
        </p:spPr>
      </p:sp>
      <p:sp>
        <p:nvSpPr>
          <p:cNvPr id="12083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0836"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AAAEB12-F9F3-4B4D-AD9A-1935E07ADA1D}" type="slidenum">
              <a:rPr lang="pt-BR" altLang="pt-BR" smtClean="0"/>
              <a:pPr eaLnBrk="1" hangingPunct="1">
                <a:spcBef>
                  <a:spcPct val="0"/>
                </a:spcBef>
              </a:pPr>
              <a:t>26</a:t>
            </a:fld>
            <a:endParaRPr lang="pt-BR" altLang="pt-B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Espaço Reservado para Imagem de Slide 1"/>
          <p:cNvSpPr>
            <a:spLocks noGrp="1" noRot="1" noChangeAspect="1" noTextEdit="1"/>
          </p:cNvSpPr>
          <p:nvPr>
            <p:ph type="sldImg"/>
          </p:nvPr>
        </p:nvSpPr>
        <p:spPr>
          <a:xfrm>
            <a:off x="381000" y="685800"/>
            <a:ext cx="6096000" cy="3429000"/>
          </a:xfrm>
          <a:ln/>
        </p:spPr>
      </p:sp>
      <p:sp>
        <p:nvSpPr>
          <p:cNvPr id="12185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1860"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D1082DC-2A1C-4509-9A09-B478C2D028BB}" type="slidenum">
              <a:rPr lang="pt-BR" altLang="pt-BR" smtClean="0"/>
              <a:pPr eaLnBrk="1" hangingPunct="1">
                <a:spcBef>
                  <a:spcPct val="0"/>
                </a:spcBef>
              </a:pPr>
              <a:t>27</a:t>
            </a:fld>
            <a:endParaRPr lang="pt-BR" altLang="pt-B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Espaço Reservado para Imagem de Slide 1"/>
          <p:cNvSpPr>
            <a:spLocks noGrp="1" noRot="1" noChangeAspect="1" noTextEdit="1"/>
          </p:cNvSpPr>
          <p:nvPr>
            <p:ph type="sldImg"/>
          </p:nvPr>
        </p:nvSpPr>
        <p:spPr>
          <a:xfrm>
            <a:off x="381000" y="685800"/>
            <a:ext cx="6096000" cy="3429000"/>
          </a:xfrm>
          <a:ln/>
        </p:spPr>
      </p:sp>
      <p:sp>
        <p:nvSpPr>
          <p:cNvPr id="122883"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2884"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6653E9D-84A0-471C-83B6-B71400B1DAA1}" type="slidenum">
              <a:rPr lang="pt-BR" altLang="pt-BR" smtClean="0"/>
              <a:pPr eaLnBrk="1" hangingPunct="1">
                <a:spcBef>
                  <a:spcPct val="0"/>
                </a:spcBef>
              </a:pPr>
              <a:t>28</a:t>
            </a:fld>
            <a:endParaRPr lang="pt-BR" altLang="pt-B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Espaço Reservado para Imagem de Slide 1"/>
          <p:cNvSpPr>
            <a:spLocks noGrp="1" noRot="1" noChangeAspect="1" noTextEdit="1"/>
          </p:cNvSpPr>
          <p:nvPr>
            <p:ph type="sldImg"/>
          </p:nvPr>
        </p:nvSpPr>
        <p:spPr>
          <a:xfrm>
            <a:off x="381000" y="685800"/>
            <a:ext cx="6096000" cy="3429000"/>
          </a:xfrm>
          <a:ln/>
        </p:spPr>
      </p:sp>
      <p:sp>
        <p:nvSpPr>
          <p:cNvPr id="123907"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3908"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9F8E9DF-B46C-41E9-8A04-FDFC3A9DA843}" type="slidenum">
              <a:rPr lang="pt-BR" altLang="pt-BR" smtClean="0"/>
              <a:pPr eaLnBrk="1" hangingPunct="1">
                <a:spcBef>
                  <a:spcPct val="0"/>
                </a:spcBef>
              </a:pPr>
              <a:t>29</a:t>
            </a:fld>
            <a:endParaRPr lang="pt-BR" altLang="pt-B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ço Reservado para Imagem de Slide 1"/>
          <p:cNvSpPr>
            <a:spLocks noGrp="1" noRot="1" noChangeAspect="1" noTextEdit="1"/>
          </p:cNvSpPr>
          <p:nvPr>
            <p:ph type="sldImg"/>
          </p:nvPr>
        </p:nvSpPr>
        <p:spPr>
          <a:xfrm>
            <a:off x="381000" y="685800"/>
            <a:ext cx="6096000" cy="3429000"/>
          </a:xfrm>
          <a:ln/>
        </p:spPr>
      </p:sp>
      <p:sp>
        <p:nvSpPr>
          <p:cNvPr id="124931"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4932"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F427DF-8E4A-4312-9843-EC13B4FDE3FF}" type="slidenum">
              <a:rPr lang="pt-BR" altLang="pt-BR" smtClean="0"/>
              <a:pPr eaLnBrk="1" hangingPunct="1">
                <a:spcBef>
                  <a:spcPct val="0"/>
                </a:spcBef>
              </a:pPr>
              <a:t>30</a:t>
            </a:fld>
            <a:endParaRPr lang="pt-BR" altLang="pt-B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9" name="Shape 3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Espaço Reservado para Imagem de Slide 1"/>
          <p:cNvSpPr>
            <a:spLocks noGrp="1" noRot="1" noChangeAspect="1" noTextEdit="1"/>
          </p:cNvSpPr>
          <p:nvPr>
            <p:ph type="sldImg"/>
          </p:nvPr>
        </p:nvSpPr>
        <p:spPr>
          <a:xfrm>
            <a:off x="381000" y="685800"/>
            <a:ext cx="6096000" cy="3429000"/>
          </a:xfrm>
          <a:ln/>
        </p:spPr>
      </p:sp>
      <p:sp>
        <p:nvSpPr>
          <p:cNvPr id="125955"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5956"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003E33E-B88E-4E1B-AD54-391269B08A9A}" type="slidenum">
              <a:rPr lang="pt-BR" altLang="pt-BR" smtClean="0"/>
              <a:pPr eaLnBrk="1" hangingPunct="1">
                <a:spcBef>
                  <a:spcPct val="0"/>
                </a:spcBef>
              </a:pPr>
              <a:t>31</a:t>
            </a:fld>
            <a:endParaRPr lang="pt-BR" altLang="pt-B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Espaço Reservado para Imagem de Slide 1"/>
          <p:cNvSpPr>
            <a:spLocks noGrp="1" noRot="1" noChangeAspect="1" noTextEdit="1"/>
          </p:cNvSpPr>
          <p:nvPr>
            <p:ph type="sldImg"/>
          </p:nvPr>
        </p:nvSpPr>
        <p:spPr>
          <a:xfrm>
            <a:off x="381000" y="685800"/>
            <a:ext cx="6096000" cy="3429000"/>
          </a:xfrm>
          <a:ln/>
        </p:spPr>
      </p:sp>
      <p:sp>
        <p:nvSpPr>
          <p:cNvPr id="12697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pt-BR" altLang="pt-BR" smtClean="0"/>
          </a:p>
        </p:txBody>
      </p:sp>
      <p:sp>
        <p:nvSpPr>
          <p:cNvPr id="126980" name="Espaço Reservado para Número de Slide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844A569-638D-4677-8B77-1F470506D900}" type="slidenum">
              <a:rPr lang="pt-BR" altLang="pt-BR" smtClean="0"/>
              <a:pPr eaLnBrk="1" hangingPunct="1">
                <a:spcBef>
                  <a:spcPct val="0"/>
                </a:spcBef>
              </a:pPr>
              <a:t>32</a:t>
            </a:fld>
            <a:endParaRPr lang="pt-BR" altLang="pt-B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Shape 5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0" name="Shape 5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8" name="Shape 5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034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pt-BR" altLang="pt-B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044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pt-BR" altLang="pt-B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085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pt-BR" altLang="pt-B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095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pt-BR" altLang="pt-B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381000" y="685800"/>
            <a:ext cx="6096000" cy="3429000"/>
          </a:xfrm>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pt-BR" altLang="pt-BR" smtClean="0"/>
              <a:t>3.2.3.3 Organizações Padronizadoras para Eletrônica e Comunicação (cont.)</a:t>
            </a:r>
          </a:p>
          <a:p>
            <a:r>
              <a:rPr lang="pt-BR" altLang="pt-BR" smtClean="0"/>
              <a:t>3.2.3.4 Laboratório - Pesquisa dos Padrões de Rede</a:t>
            </a:r>
          </a:p>
        </p:txBody>
      </p:sp>
      <p:sp>
        <p:nvSpPr>
          <p:cNvPr id="111620"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7A2EA0E-BBF5-40E0-A092-19E477CF54DA}" type="slidenum">
              <a:rPr lang="en-US" altLang="pt-BR" smtClean="0"/>
              <a:pPr eaLnBrk="1" hangingPunct="1">
                <a:spcBef>
                  <a:spcPct val="0"/>
                </a:spcBef>
              </a:pPr>
              <a:t>7</a:t>
            </a:fld>
            <a:endParaRPr lang="pt-BR" altLang="pt-B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126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pt-BR" altLang="pt-B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xfrm>
            <a:off x="381000" y="685800"/>
            <a:ext cx="6096000" cy="3429000"/>
          </a:xfrm>
          <a:solidFill>
            <a:srgbClr val="FFFFFF"/>
          </a:solidFill>
          <a:ln/>
        </p:spPr>
      </p:sp>
      <p:sp>
        <p:nvSpPr>
          <p:cNvPr id="1126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endParaRPr lang="pt-BR" altLang="pt-B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p:nvPr/>
        </p:nvSpPr>
        <p:spPr>
          <a:xfrm rot="10800000" flipH="1">
            <a:off x="3919993" y="3977033"/>
            <a:ext cx="1303500" cy="11283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0" name="Shape 10"/>
          <p:cNvSpPr/>
          <p:nvPr/>
        </p:nvSpPr>
        <p:spPr>
          <a:xfrm rot="5400000">
            <a:off x="3809057" y="-81000"/>
            <a:ext cx="1525500" cy="17616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Shape 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Shape 1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6" name="Shape 16"/>
          <p:cNvGrpSpPr/>
          <p:nvPr/>
        </p:nvGrpSpPr>
        <p:grpSpPr>
          <a:xfrm>
            <a:off x="5549153" y="1029780"/>
            <a:ext cx="404640" cy="374059"/>
            <a:chOff x="5975075" y="2327500"/>
            <a:chExt cx="420100" cy="388350"/>
          </a:xfrm>
        </p:grpSpPr>
        <p:sp>
          <p:nvSpPr>
            <p:cNvPr id="17" name="Shape 17"/>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 name="Shape 19"/>
          <p:cNvSpPr/>
          <p:nvPr/>
        </p:nvSpPr>
        <p:spPr>
          <a:xfrm>
            <a:off x="3253021" y="113273"/>
            <a:ext cx="225085" cy="38996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0" name="Shape 20"/>
          <p:cNvGrpSpPr/>
          <p:nvPr/>
        </p:nvGrpSpPr>
        <p:grpSpPr>
          <a:xfrm>
            <a:off x="4380526" y="515192"/>
            <a:ext cx="382958" cy="607111"/>
            <a:chOff x="6718575" y="2318625"/>
            <a:chExt cx="256950" cy="407375"/>
          </a:xfrm>
        </p:grpSpPr>
        <p:sp>
          <p:nvSpPr>
            <p:cNvPr id="21" name="Shape 2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9" name="Shape 29"/>
          <p:cNvGrpSpPr/>
          <p:nvPr/>
        </p:nvGrpSpPr>
        <p:grpSpPr>
          <a:xfrm>
            <a:off x="3199464" y="902959"/>
            <a:ext cx="395018" cy="403297"/>
            <a:chOff x="3951850" y="2985350"/>
            <a:chExt cx="407950" cy="416500"/>
          </a:xfrm>
        </p:grpSpPr>
        <p:sp>
          <p:nvSpPr>
            <p:cNvPr id="30" name="Shape 30"/>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5370705" y="4867761"/>
            <a:ext cx="312503" cy="312484"/>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772009" y="4056440"/>
            <a:ext cx="573943" cy="550550"/>
            <a:chOff x="5241175" y="4959100"/>
            <a:chExt cx="539775" cy="517775"/>
          </a:xfrm>
        </p:grpSpPr>
        <p:sp>
          <p:nvSpPr>
            <p:cNvPr id="40" name="Shape 40"/>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p:nvPr/>
        </p:nvSpPr>
        <p:spPr>
          <a:xfrm>
            <a:off x="3429208" y="3904791"/>
            <a:ext cx="377839" cy="343685"/>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7"/>
        <p:cNvGrpSpPr/>
        <p:nvPr/>
      </p:nvGrpSpPr>
      <p:grpSpPr>
        <a:xfrm>
          <a:off x="0" y="0"/>
          <a:ext cx="0" cy="0"/>
          <a:chOff x="0" y="0"/>
          <a:chExt cx="0" cy="0"/>
        </a:xfrm>
      </p:grpSpPr>
      <p:sp>
        <p:nvSpPr>
          <p:cNvPr id="128" name="Shape 128"/>
          <p:cNvSpPr/>
          <p:nvPr/>
        </p:nvSpPr>
        <p:spPr>
          <a:xfrm rot="10800000" flipH="1">
            <a:off x="7663675" y="3684808"/>
            <a:ext cx="1034700" cy="8958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9" name="Shape 129"/>
          <p:cNvSpPr/>
          <p:nvPr/>
        </p:nvSpPr>
        <p:spPr>
          <a:xfrm rot="5400000">
            <a:off x="499599" y="157100"/>
            <a:ext cx="1146000" cy="13233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0" name="Shape 130"/>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1" name="Shape 131"/>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2" name="Shape 132"/>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0" name="Shape 140"/>
          <p:cNvGrpSpPr/>
          <p:nvPr/>
        </p:nvGrpSpPr>
        <p:grpSpPr>
          <a:xfrm>
            <a:off x="1729784" y="61068"/>
            <a:ext cx="351204" cy="324661"/>
            <a:chOff x="5975075" y="2327500"/>
            <a:chExt cx="420100" cy="388350"/>
          </a:xfrm>
        </p:grpSpPr>
        <p:sp>
          <p:nvSpPr>
            <p:cNvPr id="141" name="Shape 141"/>
            <p:cNvSpPr/>
            <p:nvPr/>
          </p:nvSpPr>
          <p:spPr>
            <a:xfrm>
              <a:off x="5975075" y="2474650"/>
              <a:ext cx="98325" cy="220450"/>
            </a:xfrm>
            <a:custGeom>
              <a:avLst/>
              <a:gdLst/>
              <a:ahLst/>
              <a:cxnLst/>
              <a:rect l="0" t="0" r="0" b="0"/>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6088025" y="2327500"/>
              <a:ext cx="307150" cy="388350"/>
            </a:xfrm>
            <a:custGeom>
              <a:avLst/>
              <a:gdLst/>
              <a:ahLst/>
              <a:cxnLst/>
              <a:rect l="0" t="0" r="0" b="0"/>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3" name="Shape 143"/>
          <p:cNvSpPr/>
          <p:nvPr/>
        </p:nvSpPr>
        <p:spPr>
          <a:xfrm>
            <a:off x="203100" y="1270177"/>
            <a:ext cx="166061" cy="287704"/>
          </a:xfrm>
          <a:custGeom>
            <a:avLst/>
            <a:gdLst/>
            <a:ahLst/>
            <a:cxnLst/>
            <a:rect l="0" t="0" r="0" b="0"/>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8772688" y="4461808"/>
            <a:ext cx="248073" cy="248058"/>
          </a:xfrm>
          <a:custGeom>
            <a:avLst/>
            <a:gdLst/>
            <a:ahLst/>
            <a:cxnLst/>
            <a:rect l="0" t="0" r="0" b="0"/>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5" name="Shape 145"/>
          <p:cNvGrpSpPr/>
          <p:nvPr/>
        </p:nvGrpSpPr>
        <p:grpSpPr>
          <a:xfrm>
            <a:off x="7354067" y="3426715"/>
            <a:ext cx="455624" cy="437054"/>
            <a:chOff x="5241175" y="4959100"/>
            <a:chExt cx="539775" cy="517775"/>
          </a:xfrm>
        </p:grpSpPr>
        <p:sp>
          <p:nvSpPr>
            <p:cNvPr id="146" name="Shape 146"/>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2" name="Shape 152"/>
          <p:cNvSpPr/>
          <p:nvPr/>
        </p:nvSpPr>
        <p:spPr>
          <a:xfrm>
            <a:off x="8081326" y="3153875"/>
            <a:ext cx="299952" cy="272838"/>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3" name="Shape 153"/>
          <p:cNvGrpSpPr/>
          <p:nvPr/>
        </p:nvGrpSpPr>
        <p:grpSpPr>
          <a:xfrm>
            <a:off x="904276" y="515192"/>
            <a:ext cx="382958" cy="607111"/>
            <a:chOff x="6718575" y="2318625"/>
            <a:chExt cx="256950" cy="407375"/>
          </a:xfrm>
        </p:grpSpPr>
        <p:sp>
          <p:nvSpPr>
            <p:cNvPr id="154" name="Shape 15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 name="Shape 162"/>
          <p:cNvGrpSpPr/>
          <p:nvPr/>
        </p:nvGrpSpPr>
        <p:grpSpPr>
          <a:xfrm>
            <a:off x="335759" y="1840531"/>
            <a:ext cx="342882" cy="350068"/>
            <a:chOff x="3951850" y="2985350"/>
            <a:chExt cx="407950" cy="416500"/>
          </a:xfrm>
        </p:grpSpPr>
        <p:sp>
          <p:nvSpPr>
            <p:cNvPr id="163" name="Shape 163"/>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4"/>
        <p:cNvGrpSpPr/>
        <p:nvPr/>
      </p:nvGrpSpPr>
      <p:grpSpPr>
        <a:xfrm>
          <a:off x="0" y="0"/>
          <a:ext cx="0" cy="0"/>
          <a:chOff x="0" y="0"/>
          <a:chExt cx="0" cy="0"/>
        </a:xfrm>
      </p:grpSpPr>
      <p:sp>
        <p:nvSpPr>
          <p:cNvPr id="315" name="Shape 315"/>
          <p:cNvSpPr/>
          <p:nvPr/>
        </p:nvSpPr>
        <p:spPr>
          <a:xfrm rot="10800000" flipH="1">
            <a:off x="8218352" y="4121459"/>
            <a:ext cx="685200" cy="593400"/>
          </a:xfrm>
          <a:custGeom>
            <a:avLst/>
            <a:gdLst/>
            <a:ahLst/>
            <a:cxnLst/>
            <a:rect l="0" t="0" r="0" b="0"/>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6" name="Shape 316"/>
          <p:cNvSpPr/>
          <p:nvPr/>
        </p:nvSpPr>
        <p:spPr>
          <a:xfrm rot="5400000">
            <a:off x="388487" y="105212"/>
            <a:ext cx="944100" cy="1090200"/>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17" name="Shape 317"/>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a:xfrm>
            <a:off x="457200" y="4767263"/>
            <a:ext cx="2133600" cy="273844"/>
          </a:xfrm>
          <a:prstGeom prst="rect">
            <a:avLst/>
          </a:prstGeom>
        </p:spPr>
        <p:txBody>
          <a:bodyPr/>
          <a:lstStyle>
            <a:lvl1pPr>
              <a:defRPr/>
            </a:lvl1pPr>
          </a:lstStyle>
          <a:p>
            <a:pPr>
              <a:defRPr/>
            </a:pPr>
            <a:endParaRPr lang="pt-BR"/>
          </a:p>
        </p:txBody>
      </p:sp>
      <p:sp>
        <p:nvSpPr>
          <p:cNvPr id="5" name="Espaço Reservado para Rodapé 4"/>
          <p:cNvSpPr>
            <a:spLocks noGrp="1"/>
          </p:cNvSpPr>
          <p:nvPr>
            <p:ph type="ftr" sz="quarter" idx="11"/>
          </p:nvPr>
        </p:nvSpPr>
        <p:spPr>
          <a:xfrm>
            <a:off x="3124200" y="4767263"/>
            <a:ext cx="2895600" cy="273844"/>
          </a:xfrm>
          <a:prstGeom prst="rect">
            <a:avLst/>
          </a:prstGeom>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a:xfrm>
            <a:off x="6553200" y="4767263"/>
            <a:ext cx="2133600" cy="273844"/>
          </a:xfrm>
          <a:prstGeom prst="rect">
            <a:avLst/>
          </a:prstGeom>
        </p:spPr>
        <p:txBody>
          <a:bodyPr/>
          <a:lstStyle>
            <a:lvl1pPr>
              <a:defRPr/>
            </a:lvl1pPr>
          </a:lstStyle>
          <a:p>
            <a:pPr>
              <a:defRPr/>
            </a:pPr>
            <a:fld id="{6EBD3E63-93D2-4D14-BEFA-3D50F46BA563}" type="slidenum">
              <a:rPr lang="pt-BR"/>
              <a:pPr>
                <a:defRPr/>
              </a:pPr>
              <a:t>‹nº›</a:t>
            </a:fld>
            <a:endParaRPr lang="pt-BR"/>
          </a:p>
        </p:txBody>
      </p:sp>
    </p:spTree>
    <p:extLst>
      <p:ext uri="{BB962C8B-B14F-4D97-AF65-F5344CB8AC3E}">
        <p14:creationId xmlns:p14="http://schemas.microsoft.com/office/powerpoint/2010/main" val="383688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9239886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8" r:id="rId4"/>
    <p:sldLayoutId id="2147483659" r:id="rId5"/>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Shape 329"/>
          <p:cNvSpPr txBox="1">
            <a:spLocks noGrp="1"/>
          </p:cNvSpPr>
          <p:nvPr>
            <p:ph type="ctrTitle"/>
          </p:nvPr>
        </p:nvSpPr>
        <p:spPr>
          <a:xfrm>
            <a:off x="136634" y="1807779"/>
            <a:ext cx="8870732" cy="1744718"/>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b="1" dirty="0" smtClean="0"/>
              <a:t>Fundamentos de Redes de Computadores</a:t>
            </a:r>
            <a:r>
              <a:rPr lang="en" dirty="0" smtClean="0"/>
              <a:t/>
            </a:r>
            <a:br>
              <a:rPr lang="en" dirty="0" smtClean="0"/>
            </a:br>
            <a:r>
              <a:rPr lang="en" sz="4000" dirty="0" smtClean="0"/>
              <a:t>Prof. Sandro T. Pinto</a:t>
            </a:r>
            <a:endParaRPr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p:cNvSpPr>
            <a:spLocks noGrp="1"/>
          </p:cNvSpPr>
          <p:nvPr>
            <p:ph type="title"/>
          </p:nvPr>
        </p:nvSpPr>
        <p:spPr>
          <a:xfrm>
            <a:off x="171451" y="0"/>
            <a:ext cx="8316913" cy="857250"/>
          </a:xfrm>
        </p:spPr>
        <p:txBody>
          <a:bodyPr/>
          <a:lstStyle/>
          <a:p>
            <a:pPr eaLnBrk="1" hangingPunct="1"/>
            <a:r>
              <a:rPr lang="pt-BR" altLang="pt-BR" b="1" dirty="0" smtClean="0"/>
              <a:t>Normas são ou não leis?</a:t>
            </a:r>
          </a:p>
        </p:txBody>
      </p:sp>
      <p:sp>
        <p:nvSpPr>
          <p:cNvPr id="57347" name="Espaço Reservado para Conteúdo 2"/>
          <p:cNvSpPr>
            <a:spLocks noGrp="1"/>
          </p:cNvSpPr>
          <p:nvPr>
            <p:ph idx="1"/>
          </p:nvPr>
        </p:nvSpPr>
        <p:spPr>
          <a:xfrm>
            <a:off x="335281" y="998221"/>
            <a:ext cx="8569325" cy="3394472"/>
          </a:xfrm>
        </p:spPr>
        <p:txBody>
          <a:bodyPr/>
          <a:lstStyle/>
          <a:p>
            <a:pPr eaLnBrk="1" hangingPunct="1">
              <a:defRPr/>
            </a:pPr>
            <a:r>
              <a:rPr lang="pt-BR" sz="2400" dirty="0" smtClean="0"/>
              <a:t>Código de Defesa do Consumidor art. 39 inciso VII da lei n. 8.078/90:</a:t>
            </a:r>
          </a:p>
          <a:p>
            <a:pPr marL="0" indent="0" eaLnBrk="1" hangingPunct="1">
              <a:buFontTx/>
              <a:buNone/>
              <a:defRPr/>
            </a:pPr>
            <a:r>
              <a:rPr lang="pt-BR" sz="2400" dirty="0" smtClean="0"/>
              <a:t>“Art. 39 – é vedado a fornecedor de produtos e serviços:</a:t>
            </a:r>
          </a:p>
          <a:p>
            <a:pPr marL="0" indent="0" eaLnBrk="1" hangingPunct="1">
              <a:buFontTx/>
              <a:buNone/>
              <a:defRPr/>
            </a:pPr>
            <a:r>
              <a:rPr lang="pt-BR" sz="2400" dirty="0" smtClean="0"/>
              <a:t>VIII – colocar, no mercado de consumo, qualquer produto ou serviço em desacordo com as normas expedidas pelos órgãos oficiais competentes, ou, se as normas específicas não existirem, pela Associação Brasileira de Normas Técnicas (ABNT) ou outra entidade credenciada pelo Conselho Nacional de Metrologia, Normalização e Qualidade Industrial – </a:t>
            </a:r>
            <a:r>
              <a:rPr lang="pt-BR" sz="2400" dirty="0" err="1" smtClean="0"/>
              <a:t>Conmetro</a:t>
            </a:r>
            <a:r>
              <a:rPr lang="pt-BR" sz="2400" dirty="0" smtClean="0"/>
              <a:t>”.</a:t>
            </a:r>
          </a:p>
        </p:txBody>
      </p:sp>
      <p:pic>
        <p:nvPicPr>
          <p:cNvPr id="34821" name="Picture 2" descr="http://t2.gstatic.com/images?q=tbn:ANd9GcRufRrEXcZ-oyaYRXbKmMvNAfSavV7eawNBPnx5ubRuqn3KMf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494" y="0"/>
            <a:ext cx="2039496" cy="114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8319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p:cNvSpPr>
            <a:spLocks noGrp="1"/>
          </p:cNvSpPr>
          <p:nvPr>
            <p:ph type="title"/>
          </p:nvPr>
        </p:nvSpPr>
        <p:spPr>
          <a:xfrm>
            <a:off x="0" y="0"/>
            <a:ext cx="8316913" cy="857250"/>
          </a:xfrm>
        </p:spPr>
        <p:txBody>
          <a:bodyPr/>
          <a:lstStyle/>
          <a:p>
            <a:pPr eaLnBrk="1" hangingPunct="1"/>
            <a:r>
              <a:rPr lang="pt-BR" altLang="pt-BR" b="1" dirty="0" smtClean="0"/>
              <a:t>Normas são ou não leis?</a:t>
            </a:r>
          </a:p>
        </p:txBody>
      </p:sp>
      <p:sp>
        <p:nvSpPr>
          <p:cNvPr id="57347" name="Espaço Reservado para Conteúdo 2"/>
          <p:cNvSpPr>
            <a:spLocks noGrp="1"/>
          </p:cNvSpPr>
          <p:nvPr>
            <p:ph idx="1"/>
          </p:nvPr>
        </p:nvSpPr>
        <p:spPr>
          <a:xfrm>
            <a:off x="323851" y="952501"/>
            <a:ext cx="8569325" cy="3394472"/>
          </a:xfrm>
        </p:spPr>
        <p:txBody>
          <a:bodyPr/>
          <a:lstStyle/>
          <a:p>
            <a:pPr marL="0" indent="0" algn="ctr" eaLnBrk="1" hangingPunct="1">
              <a:buFontTx/>
              <a:buNone/>
              <a:defRPr/>
            </a:pPr>
            <a:r>
              <a:rPr lang="pt-BR" sz="4000" dirty="0" smtClean="0">
                <a:solidFill>
                  <a:srgbClr val="FF0000"/>
                </a:solidFill>
              </a:rPr>
              <a:t>Conclusão: </a:t>
            </a:r>
          </a:p>
          <a:p>
            <a:pPr marL="0" indent="0" algn="ctr" eaLnBrk="1" hangingPunct="1">
              <a:buFontTx/>
              <a:buNone/>
              <a:defRPr/>
            </a:pPr>
            <a:r>
              <a:rPr lang="pt-BR" sz="4000" dirty="0" smtClean="0">
                <a:solidFill>
                  <a:srgbClr val="FF0000"/>
                </a:solidFill>
              </a:rPr>
              <a:t>Normas podem não ser leis, </a:t>
            </a:r>
          </a:p>
          <a:p>
            <a:pPr marL="0" indent="0" algn="ctr" eaLnBrk="1" hangingPunct="1">
              <a:buFontTx/>
              <a:buNone/>
              <a:defRPr/>
            </a:pPr>
            <a:r>
              <a:rPr lang="pt-BR" sz="4000" dirty="0" smtClean="0">
                <a:solidFill>
                  <a:srgbClr val="FF0000"/>
                </a:solidFill>
              </a:rPr>
              <a:t>mas por lei nós temos que segui-las</a:t>
            </a:r>
          </a:p>
          <a:p>
            <a:pPr marL="0" indent="0" algn="ctr" eaLnBrk="1" hangingPunct="1">
              <a:buFontTx/>
              <a:buNone/>
              <a:defRPr/>
            </a:pPr>
            <a:r>
              <a:rPr lang="pt-BR" sz="4000" dirty="0" smtClean="0">
                <a:solidFill>
                  <a:srgbClr val="FF0000"/>
                </a:solidFill>
              </a:rPr>
              <a:t> </a:t>
            </a:r>
            <a:endParaRPr lang="pt-BR" sz="4000" dirty="0" smtClean="0"/>
          </a:p>
        </p:txBody>
      </p:sp>
    </p:spTree>
    <p:extLst>
      <p:ext uri="{BB962C8B-B14F-4D97-AF65-F5344CB8AC3E}">
        <p14:creationId xmlns:p14="http://schemas.microsoft.com/office/powerpoint/2010/main" val="2811757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160020" y="1284288"/>
            <a:ext cx="8755380" cy="2347912"/>
          </a:xfrm>
        </p:spPr>
        <p:txBody>
          <a:bodyPr lIns="90000" tIns="46800" rIns="90000" bIns="46800"/>
          <a:lstStyle/>
          <a:p>
            <a:pPr marL="288925" indent="-288925" defTabSz="814388" eaLnBrk="1" hangingPunct="1">
              <a:lnSpc>
                <a:spcPct val="93000"/>
              </a:lnSpc>
              <a:buFont typeface="Wingdings" pitchFamily="2" charset="2"/>
              <a:buChar char="Ø"/>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900" dirty="0" smtClean="0"/>
              <a:t>O </a:t>
            </a:r>
            <a:r>
              <a:rPr lang="en-GB" altLang="pt-BR" sz="2900" dirty="0" err="1" smtClean="0"/>
              <a:t>processo</a:t>
            </a:r>
            <a:r>
              <a:rPr lang="en-GB" altLang="pt-BR" sz="2900" dirty="0" smtClean="0"/>
              <a:t> de </a:t>
            </a:r>
            <a:r>
              <a:rPr lang="en-GB" altLang="pt-BR" sz="2900" dirty="0" err="1" smtClean="0"/>
              <a:t>Transmissão</a:t>
            </a:r>
            <a:r>
              <a:rPr lang="en-GB" altLang="pt-BR" sz="2900" dirty="0" smtClean="0"/>
              <a:t> é o </a:t>
            </a:r>
            <a:r>
              <a:rPr lang="en-GB" altLang="pt-BR" sz="2900" dirty="0" err="1" smtClean="0"/>
              <a:t>tratamento</a:t>
            </a:r>
            <a:r>
              <a:rPr lang="en-GB" altLang="pt-BR" sz="2900" dirty="0" smtClean="0"/>
              <a:t> de dados e </a:t>
            </a:r>
            <a:r>
              <a:rPr lang="en-GB" altLang="pt-BR" sz="2900" dirty="0" err="1" smtClean="0"/>
              <a:t>sinais</a:t>
            </a:r>
            <a:r>
              <a:rPr lang="en-GB" altLang="pt-BR" sz="2900" dirty="0" smtClean="0"/>
              <a:t>, de forma a converter o </a:t>
            </a:r>
            <a:r>
              <a:rPr lang="en-GB" altLang="pt-BR" sz="2900" dirty="0" err="1" smtClean="0"/>
              <a:t>sinal</a:t>
            </a:r>
            <a:r>
              <a:rPr lang="en-GB" altLang="pt-BR" sz="2900" dirty="0" smtClean="0"/>
              <a:t> de </a:t>
            </a:r>
            <a:r>
              <a:rPr lang="en-GB" altLang="pt-BR" sz="2900" dirty="0" err="1" smtClean="0"/>
              <a:t>maneira</a:t>
            </a:r>
            <a:r>
              <a:rPr lang="en-GB" altLang="pt-BR" sz="2900" dirty="0" smtClean="0"/>
              <a:t> </a:t>
            </a:r>
            <a:r>
              <a:rPr lang="en-GB" altLang="pt-BR" sz="2900" dirty="0" err="1" smtClean="0"/>
              <a:t>apropriada</a:t>
            </a:r>
            <a:r>
              <a:rPr lang="en-GB" altLang="pt-BR" sz="2900" dirty="0" smtClean="0"/>
              <a:t> para que se </a:t>
            </a:r>
            <a:r>
              <a:rPr lang="en-GB" altLang="pt-BR" sz="2900" dirty="0" err="1" smtClean="0"/>
              <a:t>possa</a:t>
            </a:r>
            <a:r>
              <a:rPr lang="en-GB" altLang="pt-BR" sz="2900" dirty="0" smtClean="0"/>
              <a:t> </a:t>
            </a:r>
            <a:r>
              <a:rPr lang="en-GB" altLang="pt-BR" sz="2900" dirty="0" err="1" smtClean="0"/>
              <a:t>encaminhar</a:t>
            </a:r>
            <a:r>
              <a:rPr lang="en-GB" altLang="pt-BR" sz="2900" dirty="0" smtClean="0"/>
              <a:t> a </a:t>
            </a:r>
            <a:r>
              <a:rPr lang="en-GB" altLang="pt-BR" sz="2900" dirty="0" err="1" smtClean="0"/>
              <a:t>informação</a:t>
            </a:r>
            <a:r>
              <a:rPr lang="en-GB" altLang="pt-BR" sz="2900" dirty="0" smtClean="0"/>
              <a:t> do </a:t>
            </a:r>
            <a:r>
              <a:rPr lang="en-GB" altLang="pt-BR" sz="2900" dirty="0" err="1" smtClean="0"/>
              <a:t>dispositivo</a:t>
            </a:r>
            <a:r>
              <a:rPr lang="en-GB" altLang="pt-BR" sz="2900" dirty="0" smtClean="0"/>
              <a:t> de </a:t>
            </a:r>
            <a:r>
              <a:rPr lang="en-GB" altLang="pt-BR" sz="2900" dirty="0" err="1" smtClean="0"/>
              <a:t>origem</a:t>
            </a:r>
            <a:r>
              <a:rPr lang="en-GB" altLang="pt-BR" sz="2900" dirty="0" smtClean="0"/>
              <a:t> para o </a:t>
            </a:r>
            <a:r>
              <a:rPr lang="en-GB" altLang="pt-BR" sz="2900" dirty="0" err="1" smtClean="0"/>
              <a:t>dispositivo</a:t>
            </a:r>
            <a:r>
              <a:rPr lang="en-GB" altLang="pt-BR" sz="2900" dirty="0" smtClean="0"/>
              <a:t> de </a:t>
            </a:r>
            <a:r>
              <a:rPr lang="en-GB" altLang="pt-BR" sz="2900" dirty="0" err="1" smtClean="0"/>
              <a:t>destino</a:t>
            </a:r>
            <a:r>
              <a:rPr lang="en-GB" altLang="pt-BR" sz="2900" dirty="0" smtClean="0"/>
              <a:t>.</a:t>
            </a:r>
          </a:p>
        </p:txBody>
      </p:sp>
      <p:sp>
        <p:nvSpPr>
          <p:cNvPr id="36867" name="Rectangle 5"/>
          <p:cNvSpPr>
            <a:spLocks noChangeArrowheads="1"/>
          </p:cNvSpPr>
          <p:nvPr/>
        </p:nvSpPr>
        <p:spPr bwMode="auto">
          <a:xfrm>
            <a:off x="68264" y="178594"/>
            <a:ext cx="71833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GB" altLang="pt-BR" sz="4400" b="1" dirty="0" err="1">
                <a:solidFill>
                  <a:srgbClr val="00B0F0"/>
                </a:solidFill>
                <a:latin typeface="Arial" charset="0"/>
              </a:rPr>
              <a:t>Processo</a:t>
            </a:r>
            <a:r>
              <a:rPr lang="en-GB" altLang="pt-BR" sz="4400" b="1" dirty="0">
                <a:solidFill>
                  <a:srgbClr val="00B0F0"/>
                </a:solidFill>
                <a:latin typeface="Arial" charset="0"/>
              </a:rPr>
              <a:t> de </a:t>
            </a:r>
            <a:r>
              <a:rPr lang="en-GB" altLang="pt-BR" sz="4400" b="1" dirty="0" err="1">
                <a:solidFill>
                  <a:srgbClr val="00B0F0"/>
                </a:solidFill>
                <a:latin typeface="Arial" charset="0"/>
              </a:rPr>
              <a:t>Transmissão</a:t>
            </a:r>
            <a:endParaRPr lang="pt-BR" altLang="pt-BR" sz="4400" b="1" dirty="0">
              <a:solidFill>
                <a:srgbClr val="00B0F0"/>
              </a:solidFill>
              <a:latin typeface="Arial" charset="0"/>
            </a:endParaRPr>
          </a:p>
        </p:txBody>
      </p:sp>
      <p:pic>
        <p:nvPicPr>
          <p:cNvPr id="104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3608070"/>
            <a:ext cx="81534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110395"/>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4294967295"/>
          </p:nvPr>
        </p:nvSpPr>
        <p:spPr>
          <a:xfrm>
            <a:off x="160020" y="1284288"/>
            <a:ext cx="8755380" cy="2347912"/>
          </a:xfrm>
        </p:spPr>
        <p:txBody>
          <a:bodyPr lIns="90000" tIns="46800" rIns="90000" bIns="46800"/>
          <a:lstStyle/>
          <a:p>
            <a:pPr marL="288925" indent="-288925" defTabSz="814388" eaLnBrk="1" hangingPunct="1">
              <a:lnSpc>
                <a:spcPct val="93000"/>
              </a:lnSpc>
              <a:buFont typeface="Wingdings" pitchFamily="2" charset="2"/>
              <a:buChar char="Ø"/>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900" dirty="0" smtClean="0"/>
              <a:t>Para </a:t>
            </a:r>
            <a:r>
              <a:rPr lang="en-GB" altLang="pt-BR" sz="2900" dirty="0" err="1" smtClean="0"/>
              <a:t>ser</a:t>
            </a:r>
            <a:r>
              <a:rPr lang="en-GB" altLang="pt-BR" sz="2900" dirty="0" smtClean="0"/>
              <a:t> </a:t>
            </a:r>
            <a:r>
              <a:rPr lang="en-GB" altLang="pt-BR" sz="2900" dirty="0" err="1" smtClean="0"/>
              <a:t>transmitido</a:t>
            </a:r>
            <a:r>
              <a:rPr lang="en-GB" altLang="pt-BR" sz="2900" dirty="0" smtClean="0"/>
              <a:t>, </a:t>
            </a:r>
            <a:r>
              <a:rPr lang="en-GB" altLang="pt-BR" sz="2900" dirty="0" smtClean="0"/>
              <a:t>a </a:t>
            </a:r>
            <a:r>
              <a:rPr lang="en-GB" altLang="pt-BR" sz="2900" dirty="0" err="1" smtClean="0"/>
              <a:t>informação</a:t>
            </a:r>
            <a:r>
              <a:rPr lang="en-GB" altLang="pt-BR" sz="2900" dirty="0" smtClean="0"/>
              <a:t> </a:t>
            </a:r>
            <a:r>
              <a:rPr lang="en-GB" altLang="pt-BR" sz="2900" dirty="0" err="1" smtClean="0"/>
              <a:t>precisa</a:t>
            </a:r>
            <a:r>
              <a:rPr lang="en-GB" altLang="pt-BR" sz="2900" dirty="0" smtClean="0"/>
              <a:t> </a:t>
            </a:r>
            <a:r>
              <a:rPr lang="en-GB" altLang="pt-BR" sz="2900" dirty="0" err="1" smtClean="0"/>
              <a:t>ser</a:t>
            </a:r>
            <a:r>
              <a:rPr lang="en-GB" altLang="pt-BR" sz="2900" dirty="0" smtClean="0"/>
              <a:t> </a:t>
            </a:r>
            <a:r>
              <a:rPr lang="en-GB" altLang="pt-BR" sz="2900" dirty="0" err="1" smtClean="0">
                <a:solidFill>
                  <a:srgbClr val="FF0000"/>
                </a:solidFill>
              </a:rPr>
              <a:t>transformada</a:t>
            </a:r>
            <a:r>
              <a:rPr lang="en-GB" altLang="pt-BR" sz="2900" b="1" dirty="0" smtClean="0">
                <a:solidFill>
                  <a:srgbClr val="FF0000"/>
                </a:solidFill>
              </a:rPr>
              <a:t> </a:t>
            </a:r>
            <a:r>
              <a:rPr lang="en-GB" altLang="pt-BR" sz="2900" b="1" dirty="0" err="1" smtClean="0">
                <a:solidFill>
                  <a:srgbClr val="FF0000"/>
                </a:solidFill>
              </a:rPr>
              <a:t>em</a:t>
            </a:r>
            <a:r>
              <a:rPr lang="en-GB" altLang="pt-BR" sz="2900" b="1" dirty="0" smtClean="0">
                <a:solidFill>
                  <a:srgbClr val="FF0000"/>
                </a:solidFill>
              </a:rPr>
              <a:t> </a:t>
            </a:r>
            <a:r>
              <a:rPr lang="en-GB" altLang="pt-BR" sz="2900" b="1" dirty="0" err="1" smtClean="0">
                <a:solidFill>
                  <a:srgbClr val="FF0000"/>
                </a:solidFill>
              </a:rPr>
              <a:t>sinal</a:t>
            </a:r>
            <a:r>
              <a:rPr lang="en-GB" altLang="pt-BR" sz="2900" b="1" dirty="0" smtClean="0">
                <a:solidFill>
                  <a:srgbClr val="FF0000"/>
                </a:solidFill>
              </a:rPr>
              <a:t>, </a:t>
            </a:r>
            <a:r>
              <a:rPr lang="en-GB" altLang="pt-BR" sz="2900" dirty="0" err="1" smtClean="0">
                <a:solidFill>
                  <a:schemeClr val="bg1"/>
                </a:solidFill>
              </a:rPr>
              <a:t>ou</a:t>
            </a:r>
            <a:r>
              <a:rPr lang="en-GB" altLang="pt-BR" sz="2900" dirty="0" smtClean="0">
                <a:solidFill>
                  <a:schemeClr val="bg1"/>
                </a:solidFill>
              </a:rPr>
              <a:t> </a:t>
            </a:r>
            <a:r>
              <a:rPr lang="en-GB" altLang="pt-BR" sz="2900" dirty="0" err="1" smtClean="0">
                <a:solidFill>
                  <a:schemeClr val="bg1"/>
                </a:solidFill>
              </a:rPr>
              <a:t>seja</a:t>
            </a:r>
            <a:r>
              <a:rPr lang="en-GB" altLang="pt-BR" sz="2900" dirty="0" smtClean="0">
                <a:solidFill>
                  <a:schemeClr val="bg1"/>
                </a:solidFill>
              </a:rPr>
              <a:t>, </a:t>
            </a:r>
            <a:r>
              <a:rPr lang="en-GB" altLang="pt-BR" sz="2900" dirty="0" err="1" smtClean="0">
                <a:solidFill>
                  <a:schemeClr val="bg1"/>
                </a:solidFill>
              </a:rPr>
              <a:t>codificada</a:t>
            </a:r>
            <a:r>
              <a:rPr lang="en-GB" altLang="pt-BR" sz="2900" dirty="0" smtClean="0">
                <a:solidFill>
                  <a:schemeClr val="bg1"/>
                </a:solidFill>
              </a:rPr>
              <a:t> </a:t>
            </a:r>
            <a:r>
              <a:rPr lang="en-GB" altLang="pt-BR" sz="2900" dirty="0" smtClean="0"/>
              <a:t>que </a:t>
            </a:r>
            <a:r>
              <a:rPr lang="en-GB" altLang="pt-BR" sz="2900" dirty="0" err="1" smtClean="0"/>
              <a:t>percorrerá</a:t>
            </a:r>
            <a:r>
              <a:rPr lang="en-GB" altLang="pt-BR" sz="2900" dirty="0" smtClean="0"/>
              <a:t> o canal de </a:t>
            </a:r>
            <a:r>
              <a:rPr lang="en-GB" altLang="pt-BR" sz="2900" dirty="0" err="1" smtClean="0"/>
              <a:t>comunicação</a:t>
            </a:r>
            <a:r>
              <a:rPr lang="en-GB" altLang="pt-BR" sz="2900" dirty="0" smtClean="0"/>
              <a:t> </a:t>
            </a:r>
            <a:r>
              <a:rPr lang="en-GB" altLang="pt-BR" sz="2900" dirty="0" err="1" smtClean="0"/>
              <a:t>até</a:t>
            </a:r>
            <a:r>
              <a:rPr lang="en-GB" altLang="pt-BR" sz="2900" dirty="0" smtClean="0"/>
              <a:t> </a:t>
            </a:r>
            <a:r>
              <a:rPr lang="en-GB" altLang="pt-BR" sz="2900" dirty="0" err="1" smtClean="0"/>
              <a:t>chegar</a:t>
            </a:r>
            <a:r>
              <a:rPr lang="en-GB" altLang="pt-BR" sz="2900" dirty="0" smtClean="0"/>
              <a:t> </a:t>
            </a:r>
            <a:r>
              <a:rPr lang="en-GB" altLang="pt-BR" sz="2900" dirty="0" err="1" smtClean="0"/>
              <a:t>ao</a:t>
            </a:r>
            <a:r>
              <a:rPr lang="en-GB" altLang="pt-BR" sz="2900" dirty="0" smtClean="0"/>
              <a:t> </a:t>
            </a:r>
            <a:r>
              <a:rPr lang="en-GB" altLang="pt-BR" sz="2900" dirty="0" err="1" smtClean="0"/>
              <a:t>dispositivo</a:t>
            </a:r>
            <a:r>
              <a:rPr lang="en-GB" altLang="pt-BR" sz="2900" dirty="0" smtClean="0"/>
              <a:t> </a:t>
            </a:r>
            <a:r>
              <a:rPr lang="en-GB" altLang="pt-BR" sz="2900" dirty="0" err="1" smtClean="0"/>
              <a:t>destino</a:t>
            </a:r>
            <a:r>
              <a:rPr lang="en-GB" altLang="pt-BR" sz="2900" dirty="0" smtClean="0"/>
              <a:t>, </a:t>
            </a:r>
            <a:r>
              <a:rPr lang="en-GB" altLang="pt-BR" sz="2900" dirty="0" err="1" smtClean="0"/>
              <a:t>onde</a:t>
            </a:r>
            <a:r>
              <a:rPr lang="en-GB" altLang="pt-BR" sz="2900" dirty="0" smtClean="0"/>
              <a:t> </a:t>
            </a:r>
            <a:r>
              <a:rPr lang="en-GB" altLang="pt-BR" sz="2900" dirty="0" err="1" smtClean="0"/>
              <a:t>será</a:t>
            </a:r>
            <a:r>
              <a:rPr lang="en-GB" altLang="pt-BR" sz="2900" dirty="0" smtClean="0"/>
              <a:t> </a:t>
            </a:r>
            <a:r>
              <a:rPr lang="en-GB" altLang="pt-BR" sz="2900" dirty="0" err="1" smtClean="0"/>
              <a:t>decodificado</a:t>
            </a:r>
            <a:r>
              <a:rPr lang="en-GB" altLang="pt-BR" sz="2900" dirty="0" smtClean="0"/>
              <a:t>.</a:t>
            </a:r>
          </a:p>
        </p:txBody>
      </p:sp>
      <p:sp>
        <p:nvSpPr>
          <p:cNvPr id="36867" name="Rectangle 5"/>
          <p:cNvSpPr>
            <a:spLocks noChangeArrowheads="1"/>
          </p:cNvSpPr>
          <p:nvPr/>
        </p:nvSpPr>
        <p:spPr bwMode="auto">
          <a:xfrm>
            <a:off x="68264" y="178594"/>
            <a:ext cx="718337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GB" altLang="pt-BR" sz="4400" b="1" dirty="0" err="1">
                <a:solidFill>
                  <a:srgbClr val="00B0F0"/>
                </a:solidFill>
                <a:latin typeface="Arial" charset="0"/>
              </a:rPr>
              <a:t>Processo</a:t>
            </a:r>
            <a:r>
              <a:rPr lang="en-GB" altLang="pt-BR" sz="4400" b="1" dirty="0">
                <a:solidFill>
                  <a:srgbClr val="00B0F0"/>
                </a:solidFill>
                <a:latin typeface="Arial" charset="0"/>
              </a:rPr>
              <a:t> de </a:t>
            </a:r>
            <a:r>
              <a:rPr lang="en-GB" altLang="pt-BR" sz="4400" b="1" dirty="0" err="1">
                <a:solidFill>
                  <a:srgbClr val="00B0F0"/>
                </a:solidFill>
                <a:latin typeface="Arial" charset="0"/>
              </a:rPr>
              <a:t>Transmissão</a:t>
            </a:r>
            <a:endParaRPr lang="pt-BR" altLang="pt-BR" sz="4400" b="1" dirty="0">
              <a:solidFill>
                <a:srgbClr val="00B0F0"/>
              </a:solidFill>
              <a:latin typeface="Arial" charset="0"/>
            </a:endParaRPr>
          </a:p>
        </p:txBody>
      </p:sp>
      <p:pic>
        <p:nvPicPr>
          <p:cNvPr id="194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3642360"/>
            <a:ext cx="81534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34081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p:nvPr>
        </p:nvSpPr>
        <p:spPr>
          <a:xfrm>
            <a:off x="662941" y="892017"/>
            <a:ext cx="7210425" cy="583406"/>
          </a:xfrm>
        </p:spPr>
        <p:txBody>
          <a:bodyPr/>
          <a:lstStyle/>
          <a:p>
            <a:pPr eaLnBrk="1" hangingPunct="1"/>
            <a:r>
              <a:rPr lang="en-GB" altLang="pt-BR" b="1" dirty="0" err="1" smtClean="0"/>
              <a:t>Processo</a:t>
            </a:r>
            <a:r>
              <a:rPr lang="en-GB" altLang="pt-BR" b="1" dirty="0" smtClean="0"/>
              <a:t> de </a:t>
            </a:r>
            <a:r>
              <a:rPr lang="en-GB" altLang="pt-BR" b="1" dirty="0" err="1" smtClean="0"/>
              <a:t>Transmissão</a:t>
            </a:r>
            <a:r>
              <a:rPr lang="pt-BR" altLang="pt-BR" b="1" dirty="0" smtClean="0"/>
              <a:t/>
            </a:r>
            <a:br>
              <a:rPr lang="pt-BR" altLang="pt-BR" b="1" dirty="0" smtClean="0"/>
            </a:br>
            <a:endParaRPr lang="pt-BR" altLang="pt-BR" dirty="0" smtClean="0"/>
          </a:p>
        </p:txBody>
      </p:sp>
      <p:sp>
        <p:nvSpPr>
          <p:cNvPr id="37891" name="Espaço Reservado para Conteúdo 2"/>
          <p:cNvSpPr>
            <a:spLocks noGrp="1"/>
          </p:cNvSpPr>
          <p:nvPr>
            <p:ph idx="1"/>
          </p:nvPr>
        </p:nvSpPr>
        <p:spPr>
          <a:xfrm>
            <a:off x="555410" y="894955"/>
            <a:ext cx="8474290" cy="1659900"/>
          </a:xfrm>
        </p:spPr>
        <p:txBody>
          <a:bodyPr/>
          <a:lstStyle/>
          <a:p>
            <a:pPr eaLnBrk="1" hangingPunct="1"/>
            <a:r>
              <a:rPr lang="pt-BR" altLang="pt-BR" sz="2800" dirty="0" smtClean="0"/>
              <a:t>Tanto dados quanto sinais podem ser classificados como analógicos e digitais:</a:t>
            </a:r>
          </a:p>
        </p:txBody>
      </p:sp>
      <p:pic>
        <p:nvPicPr>
          <p:cNvPr id="21509" name="Picture 5" descr="Resultado de imagem para sinal 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593" y="2271386"/>
            <a:ext cx="3642586" cy="1809124"/>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05" y="2300288"/>
            <a:ext cx="3737204" cy="178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00557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p:cNvSpPr>
            <a:spLocks noGrp="1"/>
          </p:cNvSpPr>
          <p:nvPr>
            <p:ph type="title"/>
          </p:nvPr>
        </p:nvSpPr>
        <p:spPr>
          <a:xfrm>
            <a:off x="750888" y="800577"/>
            <a:ext cx="7210425" cy="583406"/>
          </a:xfrm>
        </p:spPr>
        <p:txBody>
          <a:bodyPr/>
          <a:lstStyle/>
          <a:p>
            <a:pPr eaLnBrk="1" hangingPunct="1"/>
            <a:r>
              <a:rPr lang="en-GB" altLang="pt-BR" b="1" dirty="0" err="1" smtClean="0"/>
              <a:t>Processo</a:t>
            </a:r>
            <a:r>
              <a:rPr lang="en-GB" altLang="pt-BR" b="1" dirty="0" smtClean="0"/>
              <a:t> de </a:t>
            </a:r>
            <a:r>
              <a:rPr lang="en-GB" altLang="pt-BR" b="1" dirty="0" err="1" smtClean="0"/>
              <a:t>Transmissão</a:t>
            </a:r>
            <a:r>
              <a:rPr lang="pt-BR" altLang="pt-BR" b="1" dirty="0" smtClean="0"/>
              <a:t/>
            </a:r>
            <a:br>
              <a:rPr lang="pt-BR" altLang="pt-BR" b="1" dirty="0" smtClean="0"/>
            </a:br>
            <a:endParaRPr lang="pt-BR" altLang="pt-BR" dirty="0" smtClean="0"/>
          </a:p>
        </p:txBody>
      </p:sp>
      <p:sp>
        <p:nvSpPr>
          <p:cNvPr id="38915" name="Espaço Reservado para Conteúdo 2"/>
          <p:cNvSpPr>
            <a:spLocks noGrp="1"/>
          </p:cNvSpPr>
          <p:nvPr>
            <p:ph idx="1"/>
          </p:nvPr>
        </p:nvSpPr>
        <p:spPr>
          <a:xfrm>
            <a:off x="320040" y="929245"/>
            <a:ext cx="8492490" cy="1659900"/>
          </a:xfrm>
        </p:spPr>
        <p:txBody>
          <a:bodyPr/>
          <a:lstStyle/>
          <a:p>
            <a:pPr eaLnBrk="1" hangingPunct="1"/>
            <a:r>
              <a:rPr lang="pt-BR" altLang="pt-BR" sz="2800" dirty="0" smtClean="0"/>
              <a:t>O termo </a:t>
            </a:r>
            <a:r>
              <a:rPr lang="pt-BR" altLang="pt-BR" sz="2800" b="1" dirty="0" smtClean="0">
                <a:solidFill>
                  <a:srgbClr val="FF0000"/>
                </a:solidFill>
              </a:rPr>
              <a:t>analógico</a:t>
            </a:r>
            <a:r>
              <a:rPr lang="pt-BR" altLang="pt-BR" sz="2800" dirty="0" smtClean="0"/>
              <a:t> está associado à ideia de valores que variam </a:t>
            </a:r>
            <a:r>
              <a:rPr lang="pt-BR" altLang="pt-BR" sz="2800" dirty="0" smtClean="0">
                <a:solidFill>
                  <a:srgbClr val="FF0000"/>
                </a:solidFill>
              </a:rPr>
              <a:t>continuamente no tempo </a:t>
            </a:r>
            <a:r>
              <a:rPr lang="pt-BR" altLang="pt-BR" sz="2800" dirty="0" smtClean="0"/>
              <a:t>dentro de um conjunto infinito de valores.</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295" y="2803208"/>
            <a:ext cx="3737204" cy="178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9182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a:xfrm>
            <a:off x="765811" y="857727"/>
            <a:ext cx="7210425" cy="583406"/>
          </a:xfrm>
        </p:spPr>
        <p:txBody>
          <a:bodyPr/>
          <a:lstStyle/>
          <a:p>
            <a:pPr eaLnBrk="1" hangingPunct="1"/>
            <a:r>
              <a:rPr lang="en-GB" altLang="pt-BR" b="1" dirty="0" err="1" smtClean="0"/>
              <a:t>Processo</a:t>
            </a:r>
            <a:r>
              <a:rPr lang="en-GB" altLang="pt-BR" b="1" dirty="0" smtClean="0"/>
              <a:t> de </a:t>
            </a:r>
            <a:r>
              <a:rPr lang="en-GB" altLang="pt-BR" b="1" dirty="0" err="1" smtClean="0"/>
              <a:t>Transmissão</a:t>
            </a:r>
            <a:r>
              <a:rPr lang="pt-BR" altLang="pt-BR" b="1" dirty="0" smtClean="0"/>
              <a:t/>
            </a:r>
            <a:br>
              <a:rPr lang="pt-BR" altLang="pt-BR" b="1" dirty="0" smtClean="0"/>
            </a:br>
            <a:endParaRPr lang="pt-BR" altLang="pt-BR" dirty="0" smtClean="0"/>
          </a:p>
        </p:txBody>
      </p:sp>
      <p:sp>
        <p:nvSpPr>
          <p:cNvPr id="39939" name="Espaço Reservado para Conteúdo 2"/>
          <p:cNvSpPr>
            <a:spLocks noGrp="1"/>
          </p:cNvSpPr>
          <p:nvPr>
            <p:ph idx="1"/>
          </p:nvPr>
        </p:nvSpPr>
        <p:spPr>
          <a:xfrm>
            <a:off x="377190" y="1127354"/>
            <a:ext cx="8481060" cy="1659900"/>
          </a:xfrm>
        </p:spPr>
        <p:txBody>
          <a:bodyPr/>
          <a:lstStyle/>
          <a:p>
            <a:pPr eaLnBrk="1" hangingPunct="1"/>
            <a:r>
              <a:rPr lang="pt-BR" altLang="pt-BR" sz="2800" dirty="0" smtClean="0"/>
              <a:t>O termo </a:t>
            </a:r>
            <a:r>
              <a:rPr lang="pt-BR" altLang="pt-BR" sz="2800" b="1" dirty="0" smtClean="0">
                <a:solidFill>
                  <a:srgbClr val="FF0000"/>
                </a:solidFill>
              </a:rPr>
              <a:t>digital</a:t>
            </a:r>
            <a:r>
              <a:rPr lang="pt-BR" altLang="pt-BR" sz="2800" dirty="0" smtClean="0"/>
              <a:t> está associado à ideia de valores que variam de </a:t>
            </a:r>
            <a:r>
              <a:rPr lang="pt-BR" altLang="pt-BR" sz="2800" dirty="0" smtClean="0">
                <a:solidFill>
                  <a:srgbClr val="FF0000"/>
                </a:solidFill>
              </a:rPr>
              <a:t>forma direta em função do tempo</a:t>
            </a:r>
            <a:r>
              <a:rPr lang="pt-BR" altLang="pt-BR" sz="2800" dirty="0" smtClean="0"/>
              <a:t> dentro de um conjunto de valores.</a:t>
            </a:r>
          </a:p>
        </p:txBody>
      </p:sp>
      <p:pic>
        <p:nvPicPr>
          <p:cNvPr id="6" name="Picture 5" descr="Resultado de imagem para sinal 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103" y="3002906"/>
            <a:ext cx="3642586" cy="180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15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a:xfrm>
            <a:off x="865981" y="777717"/>
            <a:ext cx="7210425" cy="583406"/>
          </a:xfrm>
        </p:spPr>
        <p:txBody>
          <a:bodyPr/>
          <a:lstStyle/>
          <a:p>
            <a:pPr eaLnBrk="1" hangingPunct="1"/>
            <a:r>
              <a:rPr lang="en-GB" altLang="pt-BR" b="1" dirty="0" err="1" smtClean="0"/>
              <a:t>Processo</a:t>
            </a:r>
            <a:r>
              <a:rPr lang="en-GB" altLang="pt-BR" b="1" dirty="0" smtClean="0"/>
              <a:t> de </a:t>
            </a:r>
            <a:r>
              <a:rPr lang="en-GB" altLang="pt-BR" b="1" dirty="0" err="1" smtClean="0"/>
              <a:t>Transmissão</a:t>
            </a:r>
            <a:r>
              <a:rPr lang="pt-BR" altLang="pt-BR" b="1" dirty="0" smtClean="0"/>
              <a:t/>
            </a:r>
            <a:br>
              <a:rPr lang="pt-BR" altLang="pt-BR" b="1" dirty="0" smtClean="0"/>
            </a:br>
            <a:endParaRPr lang="pt-BR" altLang="pt-BR" dirty="0" smtClean="0"/>
          </a:p>
        </p:txBody>
      </p:sp>
      <p:sp>
        <p:nvSpPr>
          <p:cNvPr id="40963" name="Espaço Reservado para Conteúdo 2"/>
          <p:cNvSpPr>
            <a:spLocks noGrp="1"/>
          </p:cNvSpPr>
          <p:nvPr>
            <p:ph idx="1"/>
          </p:nvPr>
        </p:nvSpPr>
        <p:spPr>
          <a:xfrm>
            <a:off x="395288" y="907495"/>
            <a:ext cx="8229600" cy="3394472"/>
          </a:xfrm>
        </p:spPr>
        <p:txBody>
          <a:bodyPr/>
          <a:lstStyle/>
          <a:p>
            <a:pPr eaLnBrk="1" hangingPunct="1"/>
            <a:r>
              <a:rPr lang="pt-BR" altLang="pt-BR" sz="2400" dirty="0" smtClean="0"/>
              <a:t>O processo de transmissão é um conjunto de bits que deve ser codificado e decodificado em sinais, ou pulsos elétricos, possibilitando uma sequencia de bits que serão transmitidos.</a:t>
            </a:r>
          </a:p>
        </p:txBody>
      </p:sp>
      <p:pic>
        <p:nvPicPr>
          <p:cNvPr id="40965"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3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395288" y="3381376"/>
            <a:ext cx="8151812" cy="147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5242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a:xfrm>
            <a:off x="731521" y="663417"/>
            <a:ext cx="7210425" cy="583406"/>
          </a:xfrm>
        </p:spPr>
        <p:txBody>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p:sp>
        <p:nvSpPr>
          <p:cNvPr id="41987" name="Espaço Reservado para Conteúdo 2"/>
          <p:cNvSpPr>
            <a:spLocks noGrp="1"/>
          </p:cNvSpPr>
          <p:nvPr>
            <p:ph idx="1"/>
          </p:nvPr>
        </p:nvSpPr>
        <p:spPr>
          <a:xfrm>
            <a:off x="468313" y="1113235"/>
            <a:ext cx="8229600" cy="3394472"/>
          </a:xfrm>
        </p:spPr>
        <p:txBody>
          <a:bodyPr/>
          <a:lstStyle/>
          <a:p>
            <a:pPr marL="0" indent="0" eaLnBrk="1" hangingPunct="1">
              <a:buFontTx/>
              <a:buNone/>
            </a:pPr>
            <a:r>
              <a:rPr lang="pt-BR" altLang="pt-BR" sz="2400" dirty="0" smtClean="0"/>
              <a:t>O Sinal  apresenta três características </a:t>
            </a:r>
          </a:p>
          <a:p>
            <a:pPr marL="0" indent="0" eaLnBrk="1" hangingPunct="1">
              <a:buFontTx/>
              <a:buNone/>
            </a:pPr>
            <a:r>
              <a:rPr lang="pt-BR" altLang="pt-BR" sz="2400" dirty="0" smtClean="0"/>
              <a:t>fundamentais </a:t>
            </a:r>
            <a:r>
              <a:rPr lang="pt-BR" altLang="pt-BR" sz="2400" dirty="0" smtClean="0">
                <a:solidFill>
                  <a:srgbClr val="0070C0"/>
                </a:solidFill>
              </a:rPr>
              <a:t>amplitude,</a:t>
            </a:r>
          </a:p>
          <a:p>
            <a:pPr marL="0" indent="0" eaLnBrk="1" hangingPunct="1">
              <a:buFontTx/>
              <a:buNone/>
            </a:pPr>
            <a:r>
              <a:rPr lang="pt-BR" altLang="pt-BR" sz="2400" dirty="0" smtClean="0">
                <a:solidFill>
                  <a:srgbClr val="0070C0"/>
                </a:solidFill>
              </a:rPr>
              <a:t> frequência e fase</a:t>
            </a:r>
            <a:r>
              <a:rPr lang="pt-BR" altLang="pt-BR" sz="2400" dirty="0" smtClean="0"/>
              <a:t>.</a:t>
            </a:r>
          </a:p>
        </p:txBody>
      </p:sp>
      <p:pic>
        <p:nvPicPr>
          <p:cNvPr id="41989" name="Picture 5"/>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818698" y="2051685"/>
            <a:ext cx="4176712"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8750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a:xfrm>
            <a:off x="434341" y="583407"/>
            <a:ext cx="7210425" cy="583406"/>
          </a:xfrm>
        </p:spPr>
        <p:txBody>
          <a:bodyPr>
            <a:normAutofit fontScale="90000"/>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p:sp>
        <p:nvSpPr>
          <p:cNvPr id="43011" name="Espaço Reservado para Conteúdo 2"/>
          <p:cNvSpPr>
            <a:spLocks noGrp="1"/>
          </p:cNvSpPr>
          <p:nvPr>
            <p:ph idx="1"/>
          </p:nvPr>
        </p:nvSpPr>
        <p:spPr>
          <a:xfrm>
            <a:off x="365443" y="792361"/>
            <a:ext cx="8229600" cy="3394472"/>
          </a:xfrm>
        </p:spPr>
        <p:txBody>
          <a:bodyPr/>
          <a:lstStyle/>
          <a:p>
            <a:pPr marL="0" indent="0" eaLnBrk="1" hangingPunct="1">
              <a:buFontTx/>
              <a:buNone/>
            </a:pPr>
            <a:r>
              <a:rPr lang="pt-BR" altLang="pt-BR" sz="2400" dirty="0" smtClean="0">
                <a:solidFill>
                  <a:srgbClr val="0070C0"/>
                </a:solidFill>
              </a:rPr>
              <a:t>Amplitude</a:t>
            </a:r>
            <a:r>
              <a:rPr lang="pt-BR" altLang="pt-BR" sz="2400" dirty="0" smtClean="0"/>
              <a:t> de um sinal está relacionada à sua potência, e geralmente é medida em volts. A grande diferença entre os sinais analógico e digital é como a amplitude varia em função do tempo. </a:t>
            </a:r>
          </a:p>
        </p:txBody>
      </p:sp>
      <p:pic>
        <p:nvPicPr>
          <p:cNvPr id="22530" name="Picture 2" descr="Resultado de imagem para sinal amplit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20" y="2881075"/>
            <a:ext cx="3616960" cy="193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011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426383" y="264152"/>
            <a:ext cx="4944300" cy="6453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b="1" dirty="0" smtClean="0"/>
              <a:t>Introdução</a:t>
            </a:r>
            <a:endParaRPr b="1" dirty="0"/>
          </a:p>
        </p:txBody>
      </p:sp>
      <p:sp>
        <p:nvSpPr>
          <p:cNvPr id="362" name="Shape 362"/>
          <p:cNvSpPr txBox="1">
            <a:spLocks noGrp="1"/>
          </p:cNvSpPr>
          <p:nvPr>
            <p:ph type="body" idx="1"/>
          </p:nvPr>
        </p:nvSpPr>
        <p:spPr>
          <a:xfrm>
            <a:off x="1764231" y="909451"/>
            <a:ext cx="5508927" cy="3820203"/>
          </a:xfrm>
          <a:prstGeom prst="rect">
            <a:avLst/>
          </a:prstGeom>
        </p:spPr>
        <p:txBody>
          <a:bodyPr spcFirstLastPara="1" wrap="square" lIns="91425" tIns="91425" rIns="91425" bIns="91425" anchor="t" anchorCtr="0">
            <a:noAutofit/>
          </a:bodyPr>
          <a:lstStyle/>
          <a:p>
            <a:pPr lvl="0"/>
            <a:r>
              <a:rPr lang="pt-BR" b="1" dirty="0" smtClean="0"/>
              <a:t>Padronização;</a:t>
            </a:r>
          </a:p>
          <a:p>
            <a:pPr lvl="0"/>
            <a:r>
              <a:rPr lang="pt-BR" b="1" dirty="0" smtClean="0"/>
              <a:t>Processo de Transmissão;</a:t>
            </a:r>
          </a:p>
          <a:p>
            <a:pPr lvl="0"/>
            <a:r>
              <a:rPr lang="pt-BR" b="1" dirty="0" smtClean="0"/>
              <a:t>Características do Sinal;</a:t>
            </a:r>
          </a:p>
          <a:p>
            <a:pPr lvl="0"/>
            <a:r>
              <a:rPr lang="pt-BR" b="1" dirty="0" smtClean="0"/>
              <a:t>Problemas de Transmissão;</a:t>
            </a:r>
          </a:p>
          <a:p>
            <a:pPr lvl="0"/>
            <a:r>
              <a:rPr lang="pt-BR" b="1" dirty="0" smtClean="0"/>
              <a:t>Protocolos e Modelos de Camadas;</a:t>
            </a:r>
          </a:p>
          <a:p>
            <a:pPr lvl="1"/>
            <a:r>
              <a:rPr lang="pt-BR" b="1" dirty="0" smtClean="0"/>
              <a:t>Modelo OSI;</a:t>
            </a:r>
          </a:p>
          <a:p>
            <a:pPr lvl="1"/>
            <a:r>
              <a:rPr lang="pt-BR" b="1" dirty="0" smtClean="0"/>
              <a:t>Modelo TCP-IP;</a:t>
            </a:r>
          </a:p>
          <a:p>
            <a:pPr lvl="0"/>
            <a:endParaRPr lang="pt-BR" b="1" dirty="0" smtClean="0"/>
          </a:p>
          <a:p>
            <a:pPr lvl="0"/>
            <a:endParaRPr lang="pt-BR" b="1" dirty="0" smtClean="0"/>
          </a:p>
          <a:p>
            <a:pPr lvl="0"/>
            <a:endParaRPr lang="pt-BR" b="1" dirty="0"/>
          </a:p>
          <a:p>
            <a:endParaRPr lang="pt-BR" b="1" dirty="0" smtClean="0"/>
          </a:p>
          <a:p>
            <a:endParaRPr lang="pt-BR" b="1" dirty="0"/>
          </a:p>
          <a:p>
            <a:pPr lvl="0"/>
            <a:endParaRPr lang="pt-BR" b="1" dirty="0" smtClean="0"/>
          </a:p>
          <a:p>
            <a:pPr lvl="0"/>
            <a:endParaRPr lang="pt-BR"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a:xfrm>
            <a:off x="502921" y="651987"/>
            <a:ext cx="7210425" cy="583406"/>
          </a:xfrm>
        </p:spPr>
        <p:txBody>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p:sp>
        <p:nvSpPr>
          <p:cNvPr id="44035" name="Espaço Reservado para Conteúdo 2"/>
          <p:cNvSpPr>
            <a:spLocks noGrp="1"/>
          </p:cNvSpPr>
          <p:nvPr>
            <p:ph idx="1"/>
          </p:nvPr>
        </p:nvSpPr>
        <p:spPr>
          <a:xfrm>
            <a:off x="468313" y="1113235"/>
            <a:ext cx="8229600" cy="3394472"/>
          </a:xfrm>
        </p:spPr>
        <p:txBody>
          <a:bodyPr/>
          <a:lstStyle/>
          <a:p>
            <a:pPr marL="0" indent="0" eaLnBrk="1" hangingPunct="1">
              <a:buFontTx/>
              <a:buNone/>
            </a:pPr>
            <a:r>
              <a:rPr lang="pt-BR" altLang="pt-BR" sz="2400" dirty="0" smtClean="0"/>
              <a:t>No Sinal </a:t>
            </a:r>
            <a:r>
              <a:rPr lang="pt-BR" altLang="pt-BR" sz="2400" dirty="0" smtClean="0">
                <a:solidFill>
                  <a:srgbClr val="0070C0"/>
                </a:solidFill>
              </a:rPr>
              <a:t>Analógico</a:t>
            </a:r>
            <a:r>
              <a:rPr lang="pt-BR" altLang="pt-BR" sz="2400" dirty="0" smtClean="0"/>
              <a:t> a amplitude varia continuamente de zero a um valor máximo, retorna a zero, atinge um valor mínimo e retorna novamente a zero, desta forma chamamos de </a:t>
            </a:r>
            <a:r>
              <a:rPr lang="pt-BR" altLang="pt-BR" sz="2400" dirty="0" smtClean="0">
                <a:solidFill>
                  <a:srgbClr val="FF0000"/>
                </a:solidFill>
              </a:rPr>
              <a:t>amplitude Pico a Pico</a:t>
            </a:r>
            <a:r>
              <a:rPr lang="pt-BR" altLang="pt-BR" sz="2400" dirty="0" smtClean="0"/>
              <a:t>.</a:t>
            </a:r>
          </a:p>
          <a:p>
            <a:pPr marL="0" indent="0" eaLnBrk="1" hangingPunct="1">
              <a:buFontTx/>
              <a:buNone/>
            </a:pPr>
            <a:endParaRPr lang="pt-BR" altLang="pt-BR" dirty="0" smtClean="0"/>
          </a:p>
        </p:txBody>
      </p:sp>
      <p:pic>
        <p:nvPicPr>
          <p:cNvPr id="4403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781" y="2927984"/>
            <a:ext cx="5610225" cy="192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1539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p:cNvSpPr>
            <a:spLocks noGrp="1"/>
          </p:cNvSpPr>
          <p:nvPr>
            <p:ph type="title"/>
          </p:nvPr>
        </p:nvSpPr>
        <p:spPr>
          <a:xfrm>
            <a:off x="377191" y="777717"/>
            <a:ext cx="7210425" cy="583406"/>
          </a:xfrm>
        </p:spPr>
        <p:txBody>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p:sp>
        <p:nvSpPr>
          <p:cNvPr id="45059" name="Espaço Reservado para Conteúdo 2"/>
          <p:cNvSpPr>
            <a:spLocks noGrp="1"/>
          </p:cNvSpPr>
          <p:nvPr>
            <p:ph idx="1"/>
          </p:nvPr>
        </p:nvSpPr>
        <p:spPr>
          <a:xfrm>
            <a:off x="468313" y="1113235"/>
            <a:ext cx="8229600" cy="3394472"/>
          </a:xfrm>
        </p:spPr>
        <p:txBody>
          <a:bodyPr/>
          <a:lstStyle/>
          <a:p>
            <a:pPr marL="0" indent="0" eaLnBrk="1" hangingPunct="1">
              <a:buFontTx/>
              <a:buNone/>
            </a:pPr>
            <a:r>
              <a:rPr lang="pt-BR" altLang="pt-BR" sz="2400" dirty="0" smtClean="0"/>
              <a:t>Em um sinal </a:t>
            </a:r>
            <a:r>
              <a:rPr lang="pt-BR" altLang="pt-BR" sz="2400" dirty="0" smtClean="0">
                <a:solidFill>
                  <a:srgbClr val="0070C0"/>
                </a:solidFill>
              </a:rPr>
              <a:t>Digital</a:t>
            </a:r>
            <a:r>
              <a:rPr lang="pt-BR" altLang="pt-BR" sz="2400" dirty="0" smtClean="0"/>
              <a:t>, a amplitude varia abruptamente de zero a um valor máximo, permanece  nesse valor por um intervalo de tempo, atinge abruptamente o valor mínimo, permanece nesse valor por um intervalo de tempo e retorna a zero.</a:t>
            </a:r>
          </a:p>
        </p:txBody>
      </p:sp>
      <p:pic>
        <p:nvPicPr>
          <p:cNvPr id="450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879" y="3350894"/>
            <a:ext cx="4727575" cy="156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8333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p:cNvSpPr>
            <a:spLocks noGrp="1"/>
          </p:cNvSpPr>
          <p:nvPr>
            <p:ph type="title"/>
          </p:nvPr>
        </p:nvSpPr>
        <p:spPr>
          <a:xfrm>
            <a:off x="320041" y="743427"/>
            <a:ext cx="7210425" cy="583406"/>
          </a:xfrm>
        </p:spPr>
        <p:txBody>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mc:AlternateContent xmlns:mc="http://schemas.openxmlformats.org/markup-compatibility/2006" xmlns:a14="http://schemas.microsoft.com/office/drawing/2010/main">
        <mc:Choice Requires="a14">
          <p:sp>
            <p:nvSpPr>
              <p:cNvPr id="46083" name="Espaço Reservado para Conteúdo 2"/>
              <p:cNvSpPr>
                <a:spLocks noGrp="1"/>
              </p:cNvSpPr>
              <p:nvPr>
                <p:ph idx="1"/>
              </p:nvPr>
            </p:nvSpPr>
            <p:spPr>
              <a:xfrm>
                <a:off x="468313" y="1113235"/>
                <a:ext cx="8229600" cy="3394472"/>
              </a:xfrm>
            </p:spPr>
            <p:txBody>
              <a:bodyPr/>
              <a:lstStyle/>
              <a:p>
                <a:pPr marL="0" indent="0" eaLnBrk="1" hangingPunct="1">
                  <a:buFontTx/>
                  <a:buNone/>
                </a:pPr>
                <a:r>
                  <a:rPr lang="pt-BR" altLang="pt-BR" sz="2400" dirty="0" smtClean="0"/>
                  <a:t>A </a:t>
                </a:r>
                <a:r>
                  <a:rPr lang="pt-BR" altLang="pt-BR" sz="2400" dirty="0" smtClean="0">
                    <a:solidFill>
                      <a:srgbClr val="0070C0"/>
                    </a:solidFill>
                  </a:rPr>
                  <a:t>frequência</a:t>
                </a:r>
                <a:r>
                  <a:rPr lang="pt-BR" altLang="pt-BR" sz="2400" dirty="0" smtClean="0"/>
                  <a:t> </a:t>
                </a:r>
                <a:r>
                  <a:rPr lang="pt-BR" altLang="pt-BR" sz="2400" dirty="0"/>
                  <a:t>(</a:t>
                </a:r>
                <a14:m>
                  <m:oMath xmlns:m="http://schemas.openxmlformats.org/officeDocument/2006/math">
                    <m:r>
                      <a:rPr lang="pt-BR" sz="2400" i="1">
                        <a:solidFill>
                          <a:schemeClr val="bg1"/>
                        </a:solidFill>
                        <a:latin typeface="Cambria Math"/>
                      </a:rPr>
                      <m:t>𝑓</m:t>
                    </m:r>
                    <m:r>
                      <a:rPr lang="pt-BR" sz="2400" i="1">
                        <a:solidFill>
                          <a:schemeClr val="bg1"/>
                        </a:solidFill>
                        <a:latin typeface="Cambria Math"/>
                      </a:rPr>
                      <m:t> </m:t>
                    </m:r>
                  </m:oMath>
                </a14:m>
                <a:r>
                  <a:rPr lang="pt-BR" altLang="pt-BR" sz="2400" dirty="0" smtClean="0"/>
                  <a:t>)de um sinal é o número de vezes que o ciclo se repete no intervalo de tempo (</a:t>
                </a:r>
                <a14:m>
                  <m:oMath xmlns:m="http://schemas.openxmlformats.org/officeDocument/2006/math">
                    <m:r>
                      <a:rPr lang="pt-BR" sz="2400" i="1">
                        <a:solidFill>
                          <a:schemeClr val="bg1"/>
                        </a:solidFill>
                        <a:latin typeface="Cambria Math"/>
                      </a:rPr>
                      <m:t>𝑡</m:t>
                    </m:r>
                  </m:oMath>
                </a14:m>
                <a:r>
                  <a:rPr lang="pt-BR" altLang="pt-BR" sz="2400" dirty="0" smtClean="0"/>
                  <a:t>) em segundos. A frequência é medida em </a:t>
                </a:r>
                <a:r>
                  <a:rPr lang="pt-BR" altLang="pt-BR" sz="2400" dirty="0" smtClean="0">
                    <a:solidFill>
                      <a:srgbClr val="0070C0"/>
                    </a:solidFill>
                  </a:rPr>
                  <a:t>ciclos por segundo </a:t>
                </a:r>
                <a:r>
                  <a:rPr lang="pt-BR" altLang="pt-BR" sz="2400" dirty="0" smtClean="0"/>
                  <a:t>ou em Hertz(Hz).</a:t>
                </a:r>
              </a:p>
            </p:txBody>
          </p:sp>
        </mc:Choice>
        <mc:Fallback xmlns="">
          <p:sp>
            <p:nvSpPr>
              <p:cNvPr id="46083" name="Espaço Reservado para Conteúdo 2"/>
              <p:cNvSpPr>
                <a:spLocks noGrp="1" noRot="1" noChangeAspect="1" noMove="1" noResize="1" noEditPoints="1" noAdjustHandles="1" noChangeArrowheads="1" noChangeShapeType="1" noTextEdit="1"/>
              </p:cNvSpPr>
              <p:nvPr>
                <p:ph idx="1"/>
              </p:nvPr>
            </p:nvSpPr>
            <p:spPr>
              <a:xfrm>
                <a:off x="468313" y="1113235"/>
                <a:ext cx="8229600" cy="3394472"/>
              </a:xfrm>
              <a:blipFill rotWithShape="1">
                <a:blip r:embed="rId3"/>
                <a:stretch>
                  <a:fillRect l="-1185"/>
                </a:stretch>
              </a:blipFill>
            </p:spPr>
            <p:txBody>
              <a:bodyPr/>
              <a:lstStyle/>
              <a:p>
                <a:r>
                  <a:rPr lang="pt-BR">
                    <a:noFill/>
                  </a:rPr>
                  <a:t> </a:t>
                </a:r>
              </a:p>
            </p:txBody>
          </p:sp>
        </mc:Fallback>
      </mc:AlternateContent>
      <p:pic>
        <p:nvPicPr>
          <p:cNvPr id="4608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555" y="3122056"/>
            <a:ext cx="4447506" cy="18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Retângulo 1"/>
              <p:cNvSpPr/>
              <p:nvPr/>
            </p:nvSpPr>
            <p:spPr>
              <a:xfrm>
                <a:off x="1006355" y="3431931"/>
                <a:ext cx="1129733"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2400" i="1" smtClean="0">
                          <a:solidFill>
                            <a:schemeClr val="bg1"/>
                          </a:solidFill>
                          <a:latin typeface="Cambria Math"/>
                        </a:rPr>
                        <m:t>𝑓</m:t>
                      </m:r>
                      <m:r>
                        <a:rPr lang="pt-BR" sz="2400" i="1" smtClean="0">
                          <a:solidFill>
                            <a:schemeClr val="bg1"/>
                          </a:solidFill>
                          <a:latin typeface="Cambria Math"/>
                        </a:rPr>
                        <m:t>= </m:t>
                      </m:r>
                      <m:f>
                        <m:fPr>
                          <m:ctrlPr>
                            <a:rPr lang="pt-BR" sz="2400" i="1">
                              <a:solidFill>
                                <a:schemeClr val="bg1"/>
                              </a:solidFill>
                              <a:latin typeface="Cambria Math"/>
                            </a:rPr>
                          </m:ctrlPr>
                        </m:fPr>
                        <m:num>
                          <m:r>
                            <a:rPr lang="pt-BR" sz="2400" i="1">
                              <a:solidFill>
                                <a:schemeClr val="bg1"/>
                              </a:solidFill>
                              <a:latin typeface="Cambria Math"/>
                            </a:rPr>
                            <m:t>1</m:t>
                          </m:r>
                        </m:num>
                        <m:den>
                          <m:r>
                            <a:rPr lang="pt-BR" sz="2400" i="1">
                              <a:solidFill>
                                <a:schemeClr val="bg1"/>
                              </a:solidFill>
                              <a:latin typeface="Cambria Math"/>
                            </a:rPr>
                            <m:t>𝑡</m:t>
                          </m:r>
                          <m:r>
                            <a:rPr lang="pt-BR" sz="2400" b="0" i="1" baseline="-25000" smtClean="0">
                              <a:solidFill>
                                <a:schemeClr val="bg1"/>
                              </a:solidFill>
                              <a:latin typeface="Cambria Math"/>
                            </a:rPr>
                            <m:t>𝑠</m:t>
                          </m:r>
                        </m:den>
                      </m:f>
                    </m:oMath>
                  </m:oMathPara>
                </a14:m>
                <a:endParaRPr lang="pt-BR" sz="2400" dirty="0">
                  <a:solidFill>
                    <a:schemeClr val="bg1"/>
                  </a:solidFill>
                </a:endParaRPr>
              </a:p>
            </p:txBody>
          </p:sp>
        </mc:Choice>
        <mc:Fallback xmlns="">
          <p:sp>
            <p:nvSpPr>
              <p:cNvPr id="2" name="Retângulo 1"/>
              <p:cNvSpPr>
                <a:spLocks noRot="1" noChangeAspect="1" noMove="1" noResize="1" noEditPoints="1" noAdjustHandles="1" noChangeArrowheads="1" noChangeShapeType="1" noTextEdit="1"/>
              </p:cNvSpPr>
              <p:nvPr/>
            </p:nvSpPr>
            <p:spPr>
              <a:xfrm>
                <a:off x="1006355" y="3431931"/>
                <a:ext cx="1129733" cy="786177"/>
              </a:xfrm>
              <a:prstGeom prst="rect">
                <a:avLst/>
              </a:prstGeom>
              <a:blipFill rotWithShape="1">
                <a:blip r:embed="rId5"/>
                <a:stretch>
                  <a:fillRect b="-2326"/>
                </a:stretch>
              </a:blipFill>
            </p:spPr>
            <p:txBody>
              <a:bodyPr/>
              <a:lstStyle/>
              <a:p>
                <a:r>
                  <a:rPr lang="pt-BR">
                    <a:noFill/>
                  </a:rPr>
                  <a:t> </a:t>
                </a:r>
              </a:p>
            </p:txBody>
          </p:sp>
        </mc:Fallback>
      </mc:AlternateContent>
    </p:spTree>
    <p:extLst>
      <p:ext uri="{BB962C8B-B14F-4D97-AF65-F5344CB8AC3E}">
        <p14:creationId xmlns:p14="http://schemas.microsoft.com/office/powerpoint/2010/main" val="116420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ítulo 1"/>
          <p:cNvSpPr>
            <a:spLocks noGrp="1"/>
          </p:cNvSpPr>
          <p:nvPr>
            <p:ph type="title"/>
          </p:nvPr>
        </p:nvSpPr>
        <p:spPr>
          <a:xfrm>
            <a:off x="400051" y="754857"/>
            <a:ext cx="7210425" cy="583406"/>
          </a:xfrm>
        </p:spPr>
        <p:txBody>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p:sp>
        <p:nvSpPr>
          <p:cNvPr id="47107" name="Espaço Reservado para Conteúdo 2"/>
          <p:cNvSpPr>
            <a:spLocks noGrp="1"/>
          </p:cNvSpPr>
          <p:nvPr>
            <p:ph idx="1"/>
          </p:nvPr>
        </p:nvSpPr>
        <p:spPr>
          <a:xfrm>
            <a:off x="193993" y="863442"/>
            <a:ext cx="8229600" cy="3394472"/>
          </a:xfrm>
        </p:spPr>
        <p:txBody>
          <a:bodyPr/>
          <a:lstStyle/>
          <a:p>
            <a:pPr marL="0" indent="0" eaLnBrk="1" hangingPunct="1">
              <a:buFontTx/>
              <a:buNone/>
            </a:pPr>
            <a:r>
              <a:rPr lang="pt-BR" altLang="pt-BR" sz="2400" dirty="0" smtClean="0"/>
              <a:t>Exemplos:</a:t>
            </a:r>
          </a:p>
          <a:p>
            <a:pPr marL="342900" indent="-342900"/>
            <a:r>
              <a:rPr lang="pt-BR" altLang="pt-BR" sz="2400" dirty="0" smtClean="0"/>
              <a:t>Um sinal que leva 1 segundo para completar um ciclo, a frequência do sinal é de 1 Hz. </a:t>
            </a:r>
          </a:p>
          <a:p>
            <a:pPr marL="342900" indent="-342900"/>
            <a:endParaRPr lang="pt-BR" altLang="pt-BR" sz="2400" dirty="0" smtClean="0"/>
          </a:p>
          <a:p>
            <a:pPr marL="342900" indent="-342900"/>
            <a:r>
              <a:rPr lang="pt-BR" altLang="pt-BR" sz="2400" dirty="0" smtClean="0"/>
              <a:t>Se três sinais  levarem 1 segundo para completarem os ciclos, a frequência do sinal é de 3Hz.</a:t>
            </a:r>
          </a:p>
        </p:txBody>
      </p:sp>
      <p:pic>
        <p:nvPicPr>
          <p:cNvPr id="2066"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640" y="1957387"/>
            <a:ext cx="27813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7"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3540" y="3897630"/>
            <a:ext cx="2819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7012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p:nvPr>
        </p:nvSpPr>
        <p:spPr>
          <a:xfrm>
            <a:off x="240031" y="720567"/>
            <a:ext cx="7210425" cy="583406"/>
          </a:xfrm>
        </p:spPr>
        <p:txBody>
          <a:bodyPr/>
          <a:lstStyle/>
          <a:p>
            <a:pPr eaLnBrk="1" hangingPunct="1"/>
            <a:r>
              <a:rPr lang="en-GB" altLang="pt-BR" b="1" dirty="0" err="1" smtClean="0"/>
              <a:t>Características</a:t>
            </a:r>
            <a:r>
              <a:rPr lang="en-GB" altLang="pt-BR" b="1" dirty="0" smtClean="0"/>
              <a:t> do </a:t>
            </a:r>
            <a:r>
              <a:rPr lang="en-GB" altLang="pt-BR" b="1" dirty="0" err="1" smtClean="0"/>
              <a:t>Sinal</a:t>
            </a:r>
            <a:r>
              <a:rPr lang="pt-BR" altLang="pt-BR" b="1" dirty="0" smtClean="0"/>
              <a:t/>
            </a:r>
            <a:br>
              <a:rPr lang="pt-BR" altLang="pt-BR" b="1" dirty="0" smtClean="0"/>
            </a:br>
            <a:endParaRPr lang="pt-BR" altLang="pt-BR" dirty="0" smtClean="0"/>
          </a:p>
        </p:txBody>
      </p:sp>
      <p:sp>
        <p:nvSpPr>
          <p:cNvPr id="113667" name="Espaço Reservado para Conteúdo 2"/>
          <p:cNvSpPr>
            <a:spLocks noGrp="1"/>
          </p:cNvSpPr>
          <p:nvPr>
            <p:ph idx="1"/>
          </p:nvPr>
        </p:nvSpPr>
        <p:spPr>
          <a:xfrm>
            <a:off x="136843" y="874872"/>
            <a:ext cx="8229600" cy="3394472"/>
          </a:xfrm>
        </p:spPr>
        <p:txBody>
          <a:bodyPr/>
          <a:lstStyle/>
          <a:p>
            <a:pPr marL="0" indent="0" eaLnBrk="1" hangingPunct="1">
              <a:buFontTx/>
              <a:buNone/>
              <a:defRPr/>
            </a:pPr>
            <a:r>
              <a:rPr lang="pt-BR" altLang="pt-BR" sz="2800" dirty="0" smtClean="0"/>
              <a:t>As Frequências mais baixas representam os sons mais graves e mais altas, os agudos. A visão humana capta sinais com frequências entre 4,3*10</a:t>
            </a:r>
            <a:r>
              <a:rPr lang="pt-BR" altLang="pt-BR" sz="2800" baseline="30000" dirty="0" smtClean="0"/>
              <a:t>14</a:t>
            </a:r>
            <a:r>
              <a:rPr lang="pt-BR" altLang="pt-BR" sz="2800" dirty="0" smtClean="0"/>
              <a:t> HZ e 7*10</a:t>
            </a:r>
            <a:r>
              <a:rPr lang="pt-BR" altLang="pt-BR" sz="2800" baseline="30000" dirty="0" smtClean="0"/>
              <a:t>14</a:t>
            </a:r>
            <a:r>
              <a:rPr lang="pt-BR" altLang="pt-BR" sz="2800" dirty="0" smtClean="0"/>
              <a:t> HZ. A frequência mais baixa representa a cor </a:t>
            </a:r>
            <a:r>
              <a:rPr lang="pt-BR" altLang="pt-BR" sz="2800" dirty="0" smtClean="0">
                <a:solidFill>
                  <a:srgbClr val="FF0000"/>
                </a:solidFill>
              </a:rPr>
              <a:t>vermelha</a:t>
            </a:r>
            <a:r>
              <a:rPr lang="pt-BR" altLang="pt-BR" sz="2800" dirty="0" smtClean="0"/>
              <a:t> e a mais alta, a cor </a:t>
            </a:r>
            <a:r>
              <a:rPr lang="pt-BR" altLang="pt-BR" sz="2800" dirty="0" smtClean="0">
                <a:solidFill>
                  <a:schemeClr val="accent4"/>
                </a:solidFill>
              </a:rPr>
              <a:t>violeta</a:t>
            </a:r>
            <a:r>
              <a:rPr lang="pt-BR" altLang="pt-BR" sz="2800" dirty="0" smtClean="0"/>
              <a:t>. Frequências abaixo do vermelho (</a:t>
            </a:r>
            <a:r>
              <a:rPr lang="pt-BR" altLang="pt-BR" sz="2800" dirty="0" smtClean="0">
                <a:solidFill>
                  <a:srgbClr val="0070C0"/>
                </a:solidFill>
              </a:rPr>
              <a:t>infravermelho</a:t>
            </a:r>
            <a:r>
              <a:rPr lang="pt-BR" altLang="pt-BR" sz="2800" dirty="0" smtClean="0"/>
              <a:t>) ou acima violeta(</a:t>
            </a:r>
            <a:r>
              <a:rPr lang="pt-BR" altLang="pt-BR" sz="2800" dirty="0" smtClean="0">
                <a:solidFill>
                  <a:srgbClr val="0070C0"/>
                </a:solidFill>
              </a:rPr>
              <a:t>ultravioleta</a:t>
            </a:r>
            <a:r>
              <a:rPr lang="pt-BR" altLang="pt-BR" sz="2800" dirty="0" smtClean="0"/>
              <a:t>) não são visíveis                     ao olho humano.</a:t>
            </a:r>
          </a:p>
        </p:txBody>
      </p:sp>
      <p:pic>
        <p:nvPicPr>
          <p:cNvPr id="481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163" y="4023001"/>
            <a:ext cx="3017837" cy="1082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673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p:cNvSpPr>
            <a:spLocks noGrp="1"/>
          </p:cNvSpPr>
          <p:nvPr>
            <p:ph type="title"/>
          </p:nvPr>
        </p:nvSpPr>
        <p:spPr>
          <a:xfrm>
            <a:off x="297180" y="65198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1203"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sz="2400" dirty="0" smtClean="0"/>
              <a:t> Qualquer transmissão está sujeita a problemas que podem modificar a forma original do sinal e, consequentemente, alterar o significado do dado transmitido. O projeto de um sistema de comunicação deve levar em consideração os diversos tipos de problemas na transmissão. Exemplo: </a:t>
            </a:r>
            <a:r>
              <a:rPr lang="pt-BR" altLang="pt-BR" sz="2400" dirty="0" smtClean="0">
                <a:solidFill>
                  <a:srgbClr val="0070C0"/>
                </a:solidFill>
              </a:rPr>
              <a:t>Ruídos e Atenuação</a:t>
            </a:r>
            <a:r>
              <a:rPr lang="pt-BR" altLang="pt-BR" sz="2400" dirty="0" smtClean="0"/>
              <a:t>.</a:t>
            </a:r>
          </a:p>
        </p:txBody>
      </p:sp>
    </p:spTree>
    <p:extLst>
      <p:ext uri="{BB962C8B-B14F-4D97-AF65-F5344CB8AC3E}">
        <p14:creationId xmlns:p14="http://schemas.microsoft.com/office/powerpoint/2010/main" val="32098895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p:cNvSpPr>
            <a:spLocks noGrp="1"/>
          </p:cNvSpPr>
          <p:nvPr>
            <p:ph type="title"/>
          </p:nvPr>
        </p:nvSpPr>
        <p:spPr>
          <a:xfrm>
            <a:off x="336232" y="65198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2227"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dirty="0" smtClean="0"/>
              <a:t> </a:t>
            </a:r>
            <a:r>
              <a:rPr lang="pt-BR" altLang="pt-BR" sz="2400" dirty="0" smtClean="0"/>
              <a:t>O problema do </a:t>
            </a:r>
            <a:r>
              <a:rPr lang="pt-BR" altLang="pt-BR" sz="2400" dirty="0" smtClean="0">
                <a:solidFill>
                  <a:srgbClr val="0070C0"/>
                </a:solidFill>
              </a:rPr>
              <a:t>ruído </a:t>
            </a:r>
            <a:r>
              <a:rPr lang="pt-BR" altLang="pt-BR" sz="2400" dirty="0" smtClean="0"/>
              <a:t>é consequência de interferências eletromagnéticas indesejadas que provocam distorções nos sinais transmitidos e alteram seu significado.</a:t>
            </a:r>
          </a:p>
        </p:txBody>
      </p:sp>
      <p:pic>
        <p:nvPicPr>
          <p:cNvPr id="513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720" y="2475548"/>
            <a:ext cx="6858000"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0059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ítulo 1"/>
          <p:cNvSpPr>
            <a:spLocks noGrp="1"/>
          </p:cNvSpPr>
          <p:nvPr>
            <p:ph type="title"/>
          </p:nvPr>
        </p:nvSpPr>
        <p:spPr>
          <a:xfrm>
            <a:off x="274320" y="72056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13315" name="Espaço Reservado para Conteúdo 2"/>
          <p:cNvSpPr>
            <a:spLocks noGrp="1"/>
          </p:cNvSpPr>
          <p:nvPr>
            <p:ph idx="1"/>
          </p:nvPr>
        </p:nvSpPr>
        <p:spPr>
          <a:xfrm>
            <a:off x="468313" y="897732"/>
            <a:ext cx="8229600" cy="3394472"/>
          </a:xfrm>
        </p:spPr>
        <p:txBody>
          <a:bodyPr/>
          <a:lstStyle/>
          <a:p>
            <a:pPr marL="0" indent="0" eaLnBrk="1" hangingPunct="1">
              <a:buFontTx/>
              <a:buNone/>
              <a:defRPr/>
            </a:pPr>
            <a:r>
              <a:rPr lang="pt-BR" sz="2400" dirty="0" smtClean="0"/>
              <a:t>Existem diferentes tipos de ruídos que podem afetar uma transmissão, como:</a:t>
            </a:r>
          </a:p>
          <a:p>
            <a:pPr marL="0" indent="0" eaLnBrk="1" hangingPunct="1">
              <a:buFontTx/>
              <a:buNone/>
              <a:defRPr/>
            </a:pPr>
            <a:endParaRPr lang="pt-BR" sz="2400" dirty="0" smtClean="0"/>
          </a:p>
          <a:p>
            <a:pPr eaLnBrk="1" hangingPunct="1">
              <a:defRPr/>
            </a:pPr>
            <a:r>
              <a:rPr lang="pt-BR" sz="2400" dirty="0" smtClean="0"/>
              <a:t>Térmico</a:t>
            </a:r>
          </a:p>
          <a:p>
            <a:pPr eaLnBrk="1" hangingPunct="1">
              <a:defRPr/>
            </a:pPr>
            <a:r>
              <a:rPr lang="pt-BR" sz="2400" dirty="0" smtClean="0"/>
              <a:t>Intermodulação</a:t>
            </a:r>
          </a:p>
          <a:p>
            <a:pPr eaLnBrk="1" hangingPunct="1">
              <a:defRPr/>
            </a:pPr>
            <a:r>
              <a:rPr lang="pt-BR" sz="2400" dirty="0" err="1" smtClean="0"/>
              <a:t>Crosstalk</a:t>
            </a:r>
            <a:endParaRPr lang="pt-BR" sz="2400" dirty="0" smtClean="0"/>
          </a:p>
          <a:p>
            <a:pPr eaLnBrk="1" hangingPunct="1">
              <a:defRPr/>
            </a:pPr>
            <a:r>
              <a:rPr lang="pt-BR" sz="2400" dirty="0" smtClean="0"/>
              <a:t>Impulsivo </a:t>
            </a:r>
          </a:p>
        </p:txBody>
      </p:sp>
    </p:spTree>
    <p:extLst>
      <p:ext uri="{BB962C8B-B14F-4D97-AF65-F5344CB8AC3E}">
        <p14:creationId xmlns:p14="http://schemas.microsoft.com/office/powerpoint/2010/main" val="3352504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p:cNvSpPr>
            <a:spLocks noGrp="1"/>
          </p:cNvSpPr>
          <p:nvPr>
            <p:ph type="title"/>
          </p:nvPr>
        </p:nvSpPr>
        <p:spPr>
          <a:xfrm>
            <a:off x="422910" y="69770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4275"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sz="2400" dirty="0" smtClean="0"/>
              <a:t>O ruído </a:t>
            </a:r>
            <a:r>
              <a:rPr lang="pt-BR" altLang="pt-BR" sz="2400" dirty="0" smtClean="0">
                <a:solidFill>
                  <a:srgbClr val="0070C0"/>
                </a:solidFill>
              </a:rPr>
              <a:t>térmico</a:t>
            </a:r>
            <a:r>
              <a:rPr lang="pt-BR" altLang="pt-BR" sz="2400" dirty="0" smtClean="0"/>
              <a:t> está presente na maioria dos canais de comunicação, e é uma consequência do aquecimento do meio em função da movimentação de elétrons.</a:t>
            </a:r>
          </a:p>
          <a:p>
            <a:pPr marL="0" indent="0" eaLnBrk="1" hangingPunct="1">
              <a:buFontTx/>
              <a:buNone/>
            </a:pPr>
            <a:r>
              <a:rPr lang="pt-BR" altLang="pt-BR" sz="2400" dirty="0" smtClean="0"/>
              <a:t>Este tipo de ruído não pode eliminado mas pode ser tratado de forma a não prejudicar a transmissão. </a:t>
            </a:r>
          </a:p>
        </p:txBody>
      </p:sp>
      <p:pic>
        <p:nvPicPr>
          <p:cNvPr id="54277" name="Picture 6" descr="Resultado de imagem para ruido termi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381" y="3436143"/>
            <a:ext cx="3630613" cy="162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46606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a:xfrm>
            <a:off x="354330" y="69770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5299"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sz="2400" dirty="0" smtClean="0"/>
              <a:t>O ruído de </a:t>
            </a:r>
            <a:r>
              <a:rPr lang="pt-BR" altLang="pt-BR" sz="2400" dirty="0" smtClean="0">
                <a:solidFill>
                  <a:srgbClr val="0070C0"/>
                </a:solidFill>
              </a:rPr>
              <a:t>intermodulação</a:t>
            </a:r>
            <a:r>
              <a:rPr lang="pt-BR" altLang="pt-BR" sz="2400" dirty="0" smtClean="0"/>
              <a:t> pode ser encontrado em canais de comunicação que utilizam técnica de multiplexação por divisão de frequência. </a:t>
            </a:r>
          </a:p>
          <a:p>
            <a:pPr marL="0" indent="0" eaLnBrk="1" hangingPunct="1">
              <a:buFontTx/>
              <a:buNone/>
            </a:pPr>
            <a:r>
              <a:rPr lang="pt-BR" altLang="pt-BR" sz="2400" dirty="0" smtClean="0"/>
              <a:t>A multiplexação por divisão de frequência permite que a largura da banda do canal seja dividida em faixas. Faixas adjacentes podem interferir umas nas outras. </a:t>
            </a:r>
          </a:p>
        </p:txBody>
      </p:sp>
      <p:pic>
        <p:nvPicPr>
          <p:cNvPr id="55301" name="Picture 6" descr="Resultado de imagem para ruido de intermodulaçã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223" y="3470910"/>
            <a:ext cx="3414712" cy="156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8951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4294967295"/>
          </p:nvPr>
        </p:nvSpPr>
        <p:spPr>
          <a:xfrm>
            <a:off x="240030" y="1030923"/>
            <a:ext cx="8743950" cy="3457575"/>
          </a:xfrm>
        </p:spPr>
        <p:txBody>
          <a:bodyPr lIns="90000" tIns="46800" rIns="90000" bIns="46800"/>
          <a:lstStyle/>
          <a:p>
            <a:pPr marL="0" indent="0" defTabSz="814388" eaLnBrk="1" hangingPunct="1">
              <a:lnSpc>
                <a:spcPct val="93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Os</a:t>
            </a:r>
            <a:r>
              <a:rPr lang="en-GB" sz="2400" dirty="0" smtClean="0"/>
              <a:t> </a:t>
            </a:r>
            <a:r>
              <a:rPr lang="en-GB" sz="2400" dirty="0" err="1"/>
              <a:t>ó</a:t>
            </a:r>
            <a:r>
              <a:rPr lang="en-GB" sz="2400" dirty="0" err="1" smtClean="0"/>
              <a:t>rgãos</a:t>
            </a:r>
            <a:r>
              <a:rPr lang="en-GB" sz="2400" dirty="0" smtClean="0"/>
              <a:t> de </a:t>
            </a:r>
            <a:r>
              <a:rPr lang="en-GB" sz="2400" dirty="0" err="1" smtClean="0"/>
              <a:t>padronização</a:t>
            </a:r>
            <a:r>
              <a:rPr lang="en-GB" sz="2400" dirty="0" smtClean="0"/>
              <a:t> </a:t>
            </a:r>
            <a:r>
              <a:rPr lang="en-GB" sz="2400" dirty="0" err="1" smtClean="0"/>
              <a:t>estabelecem</a:t>
            </a:r>
            <a:r>
              <a:rPr lang="en-GB" sz="2400" dirty="0" smtClean="0"/>
              <a:t> as </a:t>
            </a:r>
            <a:r>
              <a:rPr lang="en-GB" sz="2400" dirty="0" err="1" smtClean="0"/>
              <a:t>normas</a:t>
            </a:r>
            <a:r>
              <a:rPr lang="en-GB" sz="2400" dirty="0" smtClean="0"/>
              <a:t>  para o </a:t>
            </a:r>
            <a:r>
              <a:rPr lang="en-GB" sz="2400" dirty="0" err="1" smtClean="0"/>
              <a:t>funcionamento</a:t>
            </a:r>
            <a:r>
              <a:rPr lang="en-GB" sz="2400" dirty="0" smtClean="0"/>
              <a:t> das </a:t>
            </a:r>
            <a:r>
              <a:rPr lang="en-GB" sz="2400" dirty="0" err="1" smtClean="0"/>
              <a:t>Redes</a:t>
            </a:r>
            <a:r>
              <a:rPr lang="en-GB" sz="2400" dirty="0" smtClean="0"/>
              <a:t> de forma </a:t>
            </a:r>
            <a:r>
              <a:rPr lang="en-GB" sz="2400" dirty="0" err="1" smtClean="0"/>
              <a:t>geral</a:t>
            </a:r>
            <a:r>
              <a:rPr lang="en-GB" sz="2400" dirty="0" smtClean="0"/>
              <a:t>, </a:t>
            </a:r>
            <a:r>
              <a:rPr lang="en-GB" sz="2400" dirty="0" err="1" smtClean="0"/>
              <a:t>existindo</a:t>
            </a:r>
            <a:r>
              <a:rPr lang="en-GB" sz="2400" dirty="0" smtClean="0"/>
              <a:t> para </a:t>
            </a:r>
            <a:r>
              <a:rPr lang="en-GB" sz="2400" dirty="0" err="1" smtClean="0"/>
              <a:t>criar</a:t>
            </a:r>
            <a:r>
              <a:rPr lang="en-GB" sz="2400" dirty="0" smtClean="0"/>
              <a:t> e </a:t>
            </a:r>
            <a:r>
              <a:rPr lang="en-GB" sz="2400" dirty="0" err="1" smtClean="0"/>
              <a:t>desenvolver</a:t>
            </a:r>
            <a:r>
              <a:rPr lang="en-GB" sz="2400" dirty="0" smtClean="0"/>
              <a:t> </a:t>
            </a:r>
            <a:r>
              <a:rPr lang="en-GB" sz="2400" dirty="0" err="1" smtClean="0"/>
              <a:t>padrões</a:t>
            </a:r>
            <a:r>
              <a:rPr lang="en-GB" sz="2400" dirty="0" smtClean="0"/>
              <a:t> que </a:t>
            </a:r>
            <a:r>
              <a:rPr lang="en-GB" sz="2400" dirty="0" err="1" smtClean="0"/>
              <a:t>devem</a:t>
            </a:r>
            <a:r>
              <a:rPr lang="en-GB" sz="2400" dirty="0" smtClean="0"/>
              <a:t> </a:t>
            </a:r>
            <a:r>
              <a:rPr lang="en-GB" sz="2400" dirty="0" err="1" smtClean="0"/>
              <a:t>ser</a:t>
            </a:r>
            <a:r>
              <a:rPr lang="en-GB" sz="2400" dirty="0" smtClean="0"/>
              <a:t> </a:t>
            </a:r>
            <a:r>
              <a:rPr lang="en-GB" sz="2400" dirty="0" err="1" smtClean="0"/>
              <a:t>seguidos</a:t>
            </a:r>
            <a:r>
              <a:rPr lang="en-GB" sz="2400" dirty="0" smtClean="0"/>
              <a:t> pela </a:t>
            </a:r>
            <a:r>
              <a:rPr lang="en-GB" sz="2400" dirty="0" err="1" smtClean="0"/>
              <a:t>indústria</a:t>
            </a:r>
            <a:r>
              <a:rPr lang="en-GB" sz="2400" dirty="0" smtClean="0"/>
              <a:t>. São </a:t>
            </a:r>
            <a:r>
              <a:rPr lang="en-GB" sz="2400" dirty="0" err="1" smtClean="0"/>
              <a:t>formados</a:t>
            </a:r>
            <a:r>
              <a:rPr lang="en-GB" sz="2400" dirty="0" smtClean="0"/>
              <a:t> </a:t>
            </a:r>
            <a:r>
              <a:rPr lang="en-GB" sz="2400" dirty="0" err="1" smtClean="0"/>
              <a:t>por</a:t>
            </a:r>
            <a:r>
              <a:rPr lang="en-GB" sz="2400" dirty="0" smtClean="0"/>
              <a:t>:</a:t>
            </a:r>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Governos</a:t>
            </a:r>
            <a:endParaRPr lang="en-GB" sz="2400" dirty="0" smtClean="0"/>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Entidades</a:t>
            </a:r>
            <a:r>
              <a:rPr lang="en-GB" sz="2400" dirty="0" smtClean="0"/>
              <a:t> de </a:t>
            </a:r>
            <a:r>
              <a:rPr lang="en-GB" sz="2400" dirty="0" err="1" smtClean="0"/>
              <a:t>Classe</a:t>
            </a:r>
            <a:r>
              <a:rPr lang="en-GB" sz="2400" dirty="0" smtClean="0"/>
              <a:t>;</a:t>
            </a:r>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Usuários</a:t>
            </a:r>
            <a:r>
              <a:rPr lang="en-GB" sz="2400" dirty="0" smtClean="0"/>
              <a:t>;</a:t>
            </a:r>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Comunidade</a:t>
            </a:r>
            <a:r>
              <a:rPr lang="en-GB" sz="2400" dirty="0" smtClean="0"/>
              <a:t> </a:t>
            </a:r>
            <a:r>
              <a:rPr lang="en-GB" sz="2400" dirty="0" err="1" smtClean="0"/>
              <a:t>Acadêmica</a:t>
            </a:r>
            <a:r>
              <a:rPr lang="en-GB" sz="2400" dirty="0" smtClean="0"/>
              <a:t>;</a:t>
            </a:r>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Organizações</a:t>
            </a:r>
            <a:r>
              <a:rPr lang="en-GB" sz="2400" dirty="0" smtClean="0"/>
              <a:t> </a:t>
            </a:r>
            <a:r>
              <a:rPr lang="en-GB" sz="2400" dirty="0" err="1" smtClean="0"/>
              <a:t>sem</a:t>
            </a:r>
            <a:r>
              <a:rPr lang="en-GB" sz="2400" dirty="0" smtClean="0"/>
              <a:t> fins </a:t>
            </a:r>
            <a:r>
              <a:rPr lang="en-GB" sz="2400" dirty="0" err="1" smtClean="0"/>
              <a:t>lucrativos</a:t>
            </a:r>
            <a:r>
              <a:rPr lang="en-GB" sz="2400" dirty="0" smtClean="0"/>
              <a:t>;</a:t>
            </a:r>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lang="en-GB" sz="2400" dirty="0" err="1" smtClean="0"/>
              <a:t>Empresas</a:t>
            </a:r>
            <a:r>
              <a:rPr lang="en-GB" sz="2400" dirty="0" smtClean="0"/>
              <a:t> </a:t>
            </a:r>
            <a:r>
              <a:rPr lang="en-GB" sz="2400" dirty="0" err="1" smtClean="0"/>
              <a:t>em</a:t>
            </a:r>
            <a:r>
              <a:rPr lang="en-GB" sz="2400" dirty="0" smtClean="0"/>
              <a:t> </a:t>
            </a:r>
            <a:r>
              <a:rPr lang="en-GB" sz="2400" dirty="0" err="1" smtClean="0"/>
              <a:t>geral</a:t>
            </a:r>
            <a:r>
              <a:rPr lang="en-GB" sz="2400" dirty="0" smtClean="0"/>
              <a:t>.</a:t>
            </a:r>
            <a:r>
              <a:rPr lang="en-GB" sz="2800" dirty="0" smtClean="0"/>
              <a:t>	</a:t>
            </a:r>
          </a:p>
          <a:p>
            <a:pPr defTabSz="814388" eaLnBrk="1" hangingPunct="1">
              <a:lnSpc>
                <a:spcPct val="93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endParaRPr lang="en-GB" sz="2800" dirty="0" smtClean="0"/>
          </a:p>
        </p:txBody>
      </p:sp>
      <p:sp>
        <p:nvSpPr>
          <p:cNvPr id="23555" name="Rectangle 5"/>
          <p:cNvSpPr>
            <a:spLocks noChangeArrowheads="1"/>
          </p:cNvSpPr>
          <p:nvPr/>
        </p:nvSpPr>
        <p:spPr bwMode="auto">
          <a:xfrm>
            <a:off x="1624098" y="0"/>
            <a:ext cx="6195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pt-BR" altLang="pt-BR" sz="4000" b="1" dirty="0">
                <a:solidFill>
                  <a:srgbClr val="00B0F0"/>
                </a:solidFill>
                <a:latin typeface="Arial" charset="0"/>
              </a:rPr>
              <a:t>Órgãos de Padronização</a:t>
            </a:r>
          </a:p>
        </p:txBody>
      </p:sp>
      <p:pic>
        <p:nvPicPr>
          <p:cNvPr id="23556" name="Picture 5" descr="http://t1.gstatic.com/images?q=tbn:ANd9GcSnY4VLgdEXxusX8fHvk4_GOu3IciMuIJMeIP-rbmCtYNk95XYl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2533651"/>
            <a:ext cx="1847850" cy="185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58118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ítulo 1"/>
          <p:cNvSpPr>
            <a:spLocks noGrp="1"/>
          </p:cNvSpPr>
          <p:nvPr>
            <p:ph type="title"/>
          </p:nvPr>
        </p:nvSpPr>
        <p:spPr>
          <a:xfrm>
            <a:off x="322263" y="68627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6323"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sz="2400" dirty="0" smtClean="0"/>
              <a:t>O ruído do tipo </a:t>
            </a:r>
            <a:r>
              <a:rPr lang="pt-BR" altLang="pt-BR" sz="2400" dirty="0" err="1" smtClean="0">
                <a:solidFill>
                  <a:srgbClr val="0070C0"/>
                </a:solidFill>
              </a:rPr>
              <a:t>crosstalk</a:t>
            </a:r>
            <a:r>
              <a:rPr lang="pt-BR" altLang="pt-BR" sz="2400" dirty="0" smtClean="0"/>
              <a:t> é a consequência da proximidade física de cabos e antenas.</a:t>
            </a:r>
          </a:p>
          <a:p>
            <a:pPr marL="0" indent="0" eaLnBrk="1" hangingPunct="1">
              <a:buFontTx/>
              <a:buNone/>
            </a:pPr>
            <a:r>
              <a:rPr lang="pt-BR" altLang="pt-BR" sz="2400" dirty="0" err="1" smtClean="0"/>
              <a:t>Ex</a:t>
            </a:r>
            <a:r>
              <a:rPr lang="pt-BR" altLang="pt-BR" sz="2400" dirty="0" smtClean="0"/>
              <a:t>: no sistema telefônico, é possível que durante uma ligação se escute a conversa de outra pessoa. Linha cruzada.</a:t>
            </a:r>
          </a:p>
        </p:txBody>
      </p:sp>
      <p:pic>
        <p:nvPicPr>
          <p:cNvPr id="563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883" y="3113246"/>
            <a:ext cx="1924050" cy="1778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6" name="AutoShape 7" descr="Resultado de imagem para ruido crosstalk"/>
          <p:cNvSpPr>
            <a:spLocks noChangeAspect="1" noChangeArrowheads="1"/>
          </p:cNvSpPr>
          <p:nvPr/>
        </p:nvSpPr>
        <p:spPr bwMode="auto">
          <a:xfrm>
            <a:off x="322263" y="-165497"/>
            <a:ext cx="3048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Tx/>
              <a:buChar char="•"/>
            </a:pPr>
            <a:endParaRPr lang="pt-BR" altLang="pt-BR" sz="2900">
              <a:latin typeface="Arial" charset="0"/>
            </a:endParaRPr>
          </a:p>
        </p:txBody>
      </p:sp>
      <p:sp>
        <p:nvSpPr>
          <p:cNvPr id="56327" name="AutoShape 9" descr="Resultado de imagem para ruido crosstalk"/>
          <p:cNvSpPr>
            <a:spLocks noChangeAspect="1" noChangeArrowheads="1"/>
          </p:cNvSpPr>
          <p:nvPr/>
        </p:nvSpPr>
        <p:spPr bwMode="auto">
          <a:xfrm>
            <a:off x="474663" y="-51197"/>
            <a:ext cx="3048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Tx/>
              <a:buChar char="•"/>
            </a:pPr>
            <a:endParaRPr lang="pt-BR" altLang="pt-BR" sz="2900">
              <a:latin typeface="Arial" charset="0"/>
            </a:endParaRPr>
          </a:p>
        </p:txBody>
      </p:sp>
      <p:sp>
        <p:nvSpPr>
          <p:cNvPr id="56328" name="AutoShape 11" descr="Resultado de imagem para ruido crosstalk"/>
          <p:cNvSpPr>
            <a:spLocks noChangeAspect="1" noChangeArrowheads="1"/>
          </p:cNvSpPr>
          <p:nvPr/>
        </p:nvSpPr>
        <p:spPr bwMode="auto">
          <a:xfrm>
            <a:off x="627063" y="63104"/>
            <a:ext cx="304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buFontTx/>
              <a:buChar char="•"/>
            </a:pPr>
            <a:endParaRPr lang="pt-BR" altLang="pt-BR" sz="2900">
              <a:latin typeface="Arial" charset="0"/>
            </a:endParaRPr>
          </a:p>
        </p:txBody>
      </p:sp>
      <p:pic>
        <p:nvPicPr>
          <p:cNvPr id="5632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345" y="3003948"/>
            <a:ext cx="4040188" cy="177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3583577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ítulo 1"/>
          <p:cNvSpPr>
            <a:spLocks noGrp="1"/>
          </p:cNvSpPr>
          <p:nvPr>
            <p:ph type="title"/>
          </p:nvPr>
        </p:nvSpPr>
        <p:spPr>
          <a:xfrm>
            <a:off x="251460" y="67484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7347"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sz="2400" dirty="0" smtClean="0"/>
              <a:t>O ruído </a:t>
            </a:r>
            <a:r>
              <a:rPr lang="pt-BR" altLang="pt-BR" sz="2400" dirty="0" smtClean="0">
                <a:solidFill>
                  <a:srgbClr val="0070C0"/>
                </a:solidFill>
              </a:rPr>
              <a:t>Impulsivo</a:t>
            </a:r>
            <a:r>
              <a:rPr lang="pt-BR" altLang="pt-BR" sz="2400" dirty="0" smtClean="0"/>
              <a:t> é imprevisível quanto a sua ocorrência e intensidade. Por isso este tipo de ruído é considerado o maior problema na transmissão de dados. </a:t>
            </a:r>
          </a:p>
          <a:p>
            <a:pPr marL="0" indent="0" eaLnBrk="1" hangingPunct="1">
              <a:buFontTx/>
              <a:buNone/>
            </a:pPr>
            <a:r>
              <a:rPr lang="pt-BR" altLang="pt-BR" sz="2400" dirty="0" smtClean="0"/>
              <a:t>Ruídos impulsivos são </a:t>
            </a:r>
            <a:r>
              <a:rPr lang="pt-BR" altLang="pt-BR" sz="2400" dirty="0" smtClean="0"/>
              <a:t>consequências </a:t>
            </a:r>
            <a:r>
              <a:rPr lang="pt-BR" altLang="pt-BR" sz="2400" dirty="0" smtClean="0"/>
              <a:t>de </a:t>
            </a:r>
            <a:r>
              <a:rPr lang="pt-BR" altLang="pt-BR" sz="2400" dirty="0" smtClean="0">
                <a:solidFill>
                  <a:srgbClr val="FF0000"/>
                </a:solidFill>
              </a:rPr>
              <a:t>descargas elétricas</a:t>
            </a:r>
            <a:r>
              <a:rPr lang="pt-BR" altLang="pt-BR" sz="2400" dirty="0" smtClean="0"/>
              <a:t> que produzem um ruído com amplitude maior que o sinal transmitido. </a:t>
            </a:r>
            <a:r>
              <a:rPr lang="pt-BR" altLang="pt-BR" sz="2400" dirty="0" err="1" smtClean="0"/>
              <a:t>Ex</a:t>
            </a:r>
            <a:r>
              <a:rPr lang="pt-BR" altLang="pt-BR" sz="2400" dirty="0" smtClean="0"/>
              <a:t>: Motores e raios.</a:t>
            </a:r>
          </a:p>
        </p:txBody>
      </p:sp>
      <p:pic>
        <p:nvPicPr>
          <p:cNvPr id="57349" name="Picture 6" descr="Resultado de imagem para ruido impulsiv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1206" y="3471625"/>
            <a:ext cx="3205163" cy="159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4001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ítulo 1"/>
          <p:cNvSpPr>
            <a:spLocks noGrp="1"/>
          </p:cNvSpPr>
          <p:nvPr>
            <p:ph type="title"/>
          </p:nvPr>
        </p:nvSpPr>
        <p:spPr>
          <a:xfrm>
            <a:off x="422910" y="731997"/>
            <a:ext cx="7596188" cy="583406"/>
          </a:xfrm>
        </p:spPr>
        <p:txBody>
          <a:bodyPr/>
          <a:lstStyle/>
          <a:p>
            <a:pPr eaLnBrk="1" hangingPunct="1"/>
            <a:r>
              <a:rPr lang="en-GB" altLang="pt-BR" b="1" dirty="0" err="1" smtClean="0"/>
              <a:t>Problemas</a:t>
            </a:r>
            <a:r>
              <a:rPr lang="en-GB" altLang="pt-BR" b="1" dirty="0" smtClean="0"/>
              <a:t> </a:t>
            </a:r>
            <a:r>
              <a:rPr lang="en-GB" altLang="pt-BR" b="1" dirty="0" err="1" smtClean="0"/>
              <a:t>na</a:t>
            </a:r>
            <a:r>
              <a:rPr lang="en-GB" altLang="pt-BR" b="1" dirty="0" smtClean="0"/>
              <a:t> </a:t>
            </a:r>
            <a:r>
              <a:rPr lang="en-GB" altLang="pt-BR" b="1" dirty="0" err="1" smtClean="0"/>
              <a:t>Transmissão</a:t>
            </a:r>
            <a:r>
              <a:rPr lang="pt-BR" altLang="pt-BR" b="1" dirty="0" smtClean="0"/>
              <a:t/>
            </a:r>
            <a:br>
              <a:rPr lang="pt-BR" altLang="pt-BR" b="1" dirty="0" smtClean="0"/>
            </a:br>
            <a:endParaRPr lang="pt-BR" altLang="pt-BR" dirty="0" smtClean="0"/>
          </a:p>
        </p:txBody>
      </p:sp>
      <p:sp>
        <p:nvSpPr>
          <p:cNvPr id="58371" name="Espaço Reservado para Conteúdo 2"/>
          <p:cNvSpPr>
            <a:spLocks noGrp="1"/>
          </p:cNvSpPr>
          <p:nvPr>
            <p:ph idx="1"/>
          </p:nvPr>
        </p:nvSpPr>
        <p:spPr>
          <a:xfrm>
            <a:off x="468313" y="897732"/>
            <a:ext cx="8229600" cy="3394472"/>
          </a:xfrm>
        </p:spPr>
        <p:txBody>
          <a:bodyPr/>
          <a:lstStyle/>
          <a:p>
            <a:pPr marL="0" indent="0" eaLnBrk="1" hangingPunct="1">
              <a:buFontTx/>
              <a:buNone/>
            </a:pPr>
            <a:r>
              <a:rPr lang="pt-BR" altLang="pt-BR" sz="2400" dirty="0" smtClean="0"/>
              <a:t>O problema da </a:t>
            </a:r>
            <a:r>
              <a:rPr lang="pt-BR" altLang="pt-BR" sz="2400" dirty="0" smtClean="0">
                <a:solidFill>
                  <a:srgbClr val="0070C0"/>
                </a:solidFill>
              </a:rPr>
              <a:t>Atenuação</a:t>
            </a:r>
            <a:r>
              <a:rPr lang="pt-BR" altLang="pt-BR" sz="2400" dirty="0" smtClean="0"/>
              <a:t> é consequência é da perda de comunicação até atingir o destino. Neste caso, o meio de transmissão funciona como um filtro, reduzindo a amplitude do sinal e impedindo que o receptor decodifique corretamente o sinal recebido.</a:t>
            </a:r>
          </a:p>
        </p:txBody>
      </p:sp>
      <p:pic>
        <p:nvPicPr>
          <p:cNvPr id="61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370" y="3463290"/>
            <a:ext cx="5295900"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568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ítulo 1"/>
          <p:cNvSpPr>
            <a:spLocks noGrp="1"/>
          </p:cNvSpPr>
          <p:nvPr>
            <p:ph type="title"/>
          </p:nvPr>
        </p:nvSpPr>
        <p:spPr>
          <a:xfrm>
            <a:off x="182246" y="128588"/>
            <a:ext cx="8778874" cy="857250"/>
          </a:xfrm>
        </p:spPr>
        <p:txBody>
          <a:bodyPr/>
          <a:lstStyle/>
          <a:p>
            <a:pPr eaLnBrk="1" hangingPunct="1"/>
            <a:r>
              <a:rPr lang="pt-BR" altLang="pt-BR" dirty="0" smtClean="0"/>
              <a:t>Protocolos e Modelos de Camadas</a:t>
            </a:r>
          </a:p>
        </p:txBody>
      </p:sp>
      <p:sp>
        <p:nvSpPr>
          <p:cNvPr id="60419" name="Espaço Reservado para Conteúdo 2"/>
          <p:cNvSpPr>
            <a:spLocks noGrp="1"/>
          </p:cNvSpPr>
          <p:nvPr>
            <p:ph idx="1"/>
          </p:nvPr>
        </p:nvSpPr>
        <p:spPr>
          <a:xfrm>
            <a:off x="411480" y="1166336"/>
            <a:ext cx="8229600" cy="3211116"/>
          </a:xfrm>
        </p:spPr>
        <p:txBody>
          <a:bodyPr/>
          <a:lstStyle/>
          <a:p>
            <a:pPr eaLnBrk="1" hangingPunct="1">
              <a:buFontTx/>
              <a:buNone/>
            </a:pPr>
            <a:r>
              <a:rPr lang="pt-BR" altLang="pt-BR" sz="2400" dirty="0" smtClean="0"/>
              <a:t>Para garantir que a comunicação ocorra com sucesso, os dispositivos devem utilizar </a:t>
            </a:r>
            <a:r>
              <a:rPr lang="pt-BR" altLang="pt-BR" sz="2400" i="1" dirty="0" smtClean="0">
                <a:solidFill>
                  <a:srgbClr val="0000FF"/>
                </a:solidFill>
              </a:rPr>
              <a:t>protocolos</a:t>
            </a:r>
            <a:r>
              <a:rPr lang="pt-BR" altLang="pt-BR" sz="2400" dirty="0" smtClean="0">
                <a:solidFill>
                  <a:srgbClr val="0000FF"/>
                </a:solidFill>
              </a:rPr>
              <a:t> de comunicação</a:t>
            </a:r>
            <a:r>
              <a:rPr lang="pt-BR" altLang="pt-BR" sz="2400" dirty="0" smtClean="0"/>
              <a:t>, que são as regras predefinidas que devem ser seguidas pelos dispositivos.</a:t>
            </a:r>
          </a:p>
          <a:p>
            <a:pPr eaLnBrk="1" hangingPunct="1">
              <a:buFontTx/>
              <a:buNone/>
            </a:pPr>
            <a:r>
              <a:rPr lang="pt-BR" altLang="pt-BR" sz="2400" dirty="0" smtClean="0"/>
              <a:t>Os protocolos utilizados em uma rede devem ser compatíveis, caso contrário, não ocorrerá.</a:t>
            </a:r>
          </a:p>
        </p:txBody>
      </p:sp>
      <p:pic>
        <p:nvPicPr>
          <p:cNvPr id="60421" name="Imagem 4" descr="placas-de-transit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3879" y="3700462"/>
            <a:ext cx="1443037"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Imagem 5" descr="23_iStock_000005154024XSmall.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0015" y="3970139"/>
            <a:ext cx="1565275"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2965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ítulo 1"/>
          <p:cNvSpPr>
            <a:spLocks noGrp="1"/>
          </p:cNvSpPr>
          <p:nvPr>
            <p:ph type="title"/>
          </p:nvPr>
        </p:nvSpPr>
        <p:spPr>
          <a:xfrm>
            <a:off x="160020" y="162878"/>
            <a:ext cx="8804594" cy="857250"/>
          </a:xfrm>
        </p:spPr>
        <p:txBody>
          <a:bodyPr/>
          <a:lstStyle/>
          <a:p>
            <a:pPr eaLnBrk="1" hangingPunct="1"/>
            <a:r>
              <a:rPr lang="pt-BR" altLang="pt-BR" dirty="0" smtClean="0"/>
              <a:t>Protocolos e Modelos de Camadas</a:t>
            </a:r>
          </a:p>
        </p:txBody>
      </p:sp>
      <p:sp>
        <p:nvSpPr>
          <p:cNvPr id="61443" name="Espaço Reservado para Conteúdo 2"/>
          <p:cNvSpPr>
            <a:spLocks noGrp="1"/>
          </p:cNvSpPr>
          <p:nvPr>
            <p:ph idx="1"/>
          </p:nvPr>
        </p:nvSpPr>
        <p:spPr>
          <a:xfrm>
            <a:off x="125731" y="1437085"/>
            <a:ext cx="6418263" cy="3211116"/>
          </a:xfrm>
        </p:spPr>
        <p:txBody>
          <a:bodyPr/>
          <a:lstStyle/>
          <a:p>
            <a:pPr eaLnBrk="1" hangingPunct="1">
              <a:buFontTx/>
              <a:buNone/>
            </a:pPr>
            <a:r>
              <a:rPr lang="pt-BR" altLang="pt-BR" sz="2400" dirty="0" smtClean="0"/>
              <a:t>A ideia do modelo de camadas </a:t>
            </a:r>
            <a:r>
              <a:rPr lang="pt-BR" altLang="pt-BR" sz="2400" dirty="0" smtClean="0"/>
              <a:t>é </a:t>
            </a:r>
            <a:r>
              <a:rPr lang="pt-BR" altLang="pt-BR" sz="2400" dirty="0" smtClean="0"/>
              <a:t>separar o </a:t>
            </a:r>
            <a:r>
              <a:rPr lang="pt-BR" altLang="pt-BR" sz="2400" dirty="0" smtClean="0">
                <a:solidFill>
                  <a:srgbClr val="0000FF"/>
                </a:solidFill>
              </a:rPr>
              <a:t>projeto de redes em funções</a:t>
            </a:r>
            <a:r>
              <a:rPr lang="pt-BR" altLang="pt-BR" sz="2400" dirty="0" smtClean="0"/>
              <a:t> independentes, ou seja, facilitar a </a:t>
            </a:r>
            <a:r>
              <a:rPr lang="pt-BR" altLang="pt-BR" sz="2400" dirty="0" smtClean="0">
                <a:solidFill>
                  <a:srgbClr val="FF0000"/>
                </a:solidFill>
              </a:rPr>
              <a:t>identificação dos problemas </a:t>
            </a:r>
            <a:r>
              <a:rPr lang="pt-BR" altLang="pt-BR" sz="2400" dirty="0" smtClean="0"/>
              <a:t>em redes e também identificar os protocolos e suas </a:t>
            </a:r>
            <a:r>
              <a:rPr lang="pt-BR" altLang="pt-BR" sz="2400" dirty="0" smtClean="0">
                <a:solidFill>
                  <a:srgbClr val="0000FF"/>
                </a:solidFill>
              </a:rPr>
              <a:t>funções</a:t>
            </a:r>
            <a:r>
              <a:rPr lang="pt-BR" altLang="pt-BR" sz="2400" dirty="0" smtClean="0"/>
              <a:t>, deixando de forma independente cada camada. </a:t>
            </a:r>
          </a:p>
        </p:txBody>
      </p:sp>
      <p:pic>
        <p:nvPicPr>
          <p:cNvPr id="25661"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808" y="1353503"/>
            <a:ext cx="2463949" cy="2635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1122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6"/>
          <p:cNvSpPr>
            <a:spLocks noGrp="1" noChangeArrowheads="1"/>
          </p:cNvSpPr>
          <p:nvPr>
            <p:ph type="title"/>
          </p:nvPr>
        </p:nvSpPr>
        <p:spPr>
          <a:xfrm>
            <a:off x="532550" y="169690"/>
            <a:ext cx="842857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Modelo</a:t>
            </a:r>
            <a:r>
              <a:rPr lang="en-GB" altLang="pt-BR" b="1" dirty="0" smtClean="0"/>
              <a:t> </a:t>
            </a:r>
            <a:r>
              <a:rPr lang="en-GB" altLang="pt-BR" b="1" dirty="0" err="1" smtClean="0"/>
              <a:t>em</a:t>
            </a:r>
            <a:r>
              <a:rPr lang="en-GB" altLang="pt-BR" b="1" dirty="0" smtClean="0"/>
              <a:t> </a:t>
            </a:r>
            <a:r>
              <a:rPr lang="en-GB" altLang="pt-BR" b="1" dirty="0" err="1" smtClean="0"/>
              <a:t>Camadas</a:t>
            </a:r>
            <a:endParaRPr lang="en-GB" altLang="pt-BR" b="1" dirty="0" smtClean="0"/>
          </a:p>
        </p:txBody>
      </p:sp>
      <p:sp>
        <p:nvSpPr>
          <p:cNvPr id="55303" name="Rectangle 7"/>
          <p:cNvSpPr>
            <a:spLocks noGrp="1" noChangeArrowheads="1"/>
          </p:cNvSpPr>
          <p:nvPr>
            <p:ph type="body" idx="4294967295"/>
          </p:nvPr>
        </p:nvSpPr>
        <p:spPr>
          <a:xfrm>
            <a:off x="156210" y="1177290"/>
            <a:ext cx="8382000" cy="3966210"/>
          </a:xfrm>
        </p:spPr>
        <p:txBody>
          <a:bodyPr lIns="82080" tIns="41040" rIns="82080" bIns="41040" anchor="ctr" anchorCtr="1"/>
          <a:lstStyle/>
          <a:p>
            <a:pPr marL="341313" indent="-341313" defTabSz="449263" eaLnBrk="1" hangingPunct="1">
              <a:tabLst>
                <a:tab pos="865188" algn="l"/>
                <a:tab pos="1679575" algn="l"/>
                <a:tab pos="2493963" algn="l"/>
                <a:tab pos="3308350" algn="l"/>
                <a:tab pos="4122738" algn="l"/>
                <a:tab pos="4937125" algn="l"/>
                <a:tab pos="5751513" algn="l"/>
                <a:tab pos="6565900" algn="l"/>
                <a:tab pos="7380288" algn="l"/>
                <a:tab pos="8194675" algn="l"/>
                <a:tab pos="9009063" algn="l"/>
                <a:tab pos="9823450" algn="l"/>
                <a:tab pos="10637838" algn="l"/>
              </a:tabLst>
              <a:defRPr/>
            </a:pPr>
            <a:r>
              <a:rPr lang="en-GB" sz="2800" b="1" dirty="0" smtClean="0"/>
              <a:t>As </a:t>
            </a:r>
            <a:r>
              <a:rPr lang="en-GB" sz="2800" b="1" dirty="0" err="1" smtClean="0"/>
              <a:t>funções</a:t>
            </a:r>
            <a:r>
              <a:rPr lang="en-GB" sz="2800" b="1" dirty="0" smtClean="0"/>
              <a:t> de </a:t>
            </a:r>
            <a:r>
              <a:rPr lang="en-GB" sz="2800" b="1" dirty="0" err="1" smtClean="0"/>
              <a:t>Comunicação</a:t>
            </a:r>
            <a:r>
              <a:rPr lang="en-GB" sz="2800" b="1" dirty="0" smtClean="0"/>
              <a:t> </a:t>
            </a:r>
            <a:r>
              <a:rPr lang="en-GB" sz="2800" b="1" dirty="0" err="1" smtClean="0"/>
              <a:t>são</a:t>
            </a:r>
            <a:r>
              <a:rPr lang="en-GB" sz="2800" b="1" dirty="0" smtClean="0"/>
              <a:t> </a:t>
            </a:r>
            <a:r>
              <a:rPr lang="en-GB" sz="2800" b="1" dirty="0" err="1" smtClean="0"/>
              <a:t>divididas</a:t>
            </a:r>
            <a:r>
              <a:rPr lang="en-GB" sz="2800" b="1" dirty="0" smtClean="0"/>
              <a:t> </a:t>
            </a:r>
            <a:r>
              <a:rPr lang="en-GB" sz="2800" b="1" dirty="0" err="1" smtClean="0"/>
              <a:t>em</a:t>
            </a:r>
            <a:r>
              <a:rPr lang="en-GB" sz="2800" b="1" dirty="0" smtClean="0"/>
              <a:t> </a:t>
            </a:r>
            <a:r>
              <a:rPr lang="en-GB" sz="2800" b="1" dirty="0" err="1" smtClean="0"/>
              <a:t>uma</a:t>
            </a:r>
            <a:r>
              <a:rPr lang="en-GB" sz="2800" b="1" dirty="0" smtClean="0"/>
              <a:t> </a:t>
            </a:r>
            <a:r>
              <a:rPr lang="en-GB" sz="2800" b="1" dirty="0" err="1" smtClean="0">
                <a:solidFill>
                  <a:srgbClr val="0000FF"/>
                </a:solidFill>
              </a:rPr>
              <a:t>hierarquia</a:t>
            </a:r>
            <a:r>
              <a:rPr lang="en-GB" sz="2800" b="1" dirty="0" smtClean="0">
                <a:solidFill>
                  <a:srgbClr val="0000FF"/>
                </a:solidFill>
              </a:rPr>
              <a:t> de </a:t>
            </a:r>
            <a:r>
              <a:rPr lang="en-GB" sz="2800" b="1" dirty="0" err="1" smtClean="0">
                <a:solidFill>
                  <a:srgbClr val="0000FF"/>
                </a:solidFill>
              </a:rPr>
              <a:t>camadas</a:t>
            </a:r>
            <a:r>
              <a:rPr lang="en-GB" sz="2800" b="1" dirty="0" smtClean="0"/>
              <a:t>. </a:t>
            </a:r>
          </a:p>
          <a:p>
            <a:pPr marL="341313" indent="-341313" defTabSz="449263" eaLnBrk="1" hangingPunct="1">
              <a:tabLst>
                <a:tab pos="865188" algn="l"/>
                <a:tab pos="1679575" algn="l"/>
                <a:tab pos="2493963" algn="l"/>
                <a:tab pos="3308350" algn="l"/>
                <a:tab pos="4122738" algn="l"/>
                <a:tab pos="4937125" algn="l"/>
                <a:tab pos="5751513" algn="l"/>
                <a:tab pos="6565900" algn="l"/>
                <a:tab pos="7380288" algn="l"/>
                <a:tab pos="8194675" algn="l"/>
                <a:tab pos="9009063" algn="l"/>
                <a:tab pos="9823450" algn="l"/>
                <a:tab pos="10637838" algn="l"/>
              </a:tabLst>
              <a:defRPr/>
            </a:pPr>
            <a:r>
              <a:rPr lang="en-GB" sz="2800" b="1" dirty="0" err="1" smtClean="0"/>
              <a:t>Cada</a:t>
            </a:r>
            <a:r>
              <a:rPr lang="en-GB" sz="2800" b="1" dirty="0" smtClean="0"/>
              <a:t> </a:t>
            </a:r>
            <a:r>
              <a:rPr lang="en-GB" sz="2800" b="1" dirty="0" err="1" smtClean="0"/>
              <a:t>camada</a:t>
            </a:r>
            <a:r>
              <a:rPr lang="en-GB" sz="2800" b="1" dirty="0" smtClean="0"/>
              <a:t> </a:t>
            </a:r>
            <a:r>
              <a:rPr lang="en-GB" sz="2800" b="1" dirty="0" err="1" smtClean="0"/>
              <a:t>executa</a:t>
            </a:r>
            <a:r>
              <a:rPr lang="en-GB" sz="2800" b="1" dirty="0" smtClean="0"/>
              <a:t> um </a:t>
            </a:r>
            <a:r>
              <a:rPr lang="en-GB" sz="2800" b="1" dirty="0" err="1" smtClean="0">
                <a:solidFill>
                  <a:srgbClr val="0000FF"/>
                </a:solidFill>
              </a:rPr>
              <a:t>subconjunto</a:t>
            </a:r>
            <a:r>
              <a:rPr lang="en-GB" sz="2800" b="1" dirty="0" smtClean="0">
                <a:solidFill>
                  <a:srgbClr val="0000FF"/>
                </a:solidFill>
              </a:rPr>
              <a:t> de </a:t>
            </a:r>
            <a:r>
              <a:rPr lang="en-GB" sz="2800" b="1" dirty="0" err="1" smtClean="0">
                <a:solidFill>
                  <a:srgbClr val="0000FF"/>
                </a:solidFill>
              </a:rPr>
              <a:t>funções</a:t>
            </a:r>
            <a:r>
              <a:rPr lang="en-GB" sz="2800" b="1" dirty="0" smtClean="0"/>
              <a:t> </a:t>
            </a:r>
            <a:r>
              <a:rPr lang="en-GB" sz="2800" b="1" dirty="0" err="1" smtClean="0"/>
              <a:t>relacionado</a:t>
            </a:r>
            <a:r>
              <a:rPr lang="en-GB" sz="2800" b="1" dirty="0" smtClean="0"/>
              <a:t> com </a:t>
            </a:r>
            <a:r>
              <a:rPr lang="en-GB" sz="2800" b="1" dirty="0" err="1" smtClean="0"/>
              <a:t>os</a:t>
            </a:r>
            <a:r>
              <a:rPr lang="en-GB" sz="2800" b="1" dirty="0" smtClean="0"/>
              <a:t> </a:t>
            </a:r>
            <a:r>
              <a:rPr lang="en-GB" sz="2800" b="1" dirty="0" err="1" smtClean="0"/>
              <a:t>requisitos</a:t>
            </a:r>
            <a:r>
              <a:rPr lang="en-GB" sz="2800" b="1" dirty="0" smtClean="0"/>
              <a:t> da </a:t>
            </a:r>
            <a:r>
              <a:rPr lang="en-GB" sz="2800" b="1" dirty="0" err="1" smtClean="0"/>
              <a:t>comunicação</a:t>
            </a:r>
            <a:r>
              <a:rPr lang="en-GB" sz="2800" b="1" dirty="0" smtClean="0"/>
              <a:t>. </a:t>
            </a:r>
          </a:p>
          <a:p>
            <a:pPr marL="341313" indent="-341313" defTabSz="449263" eaLnBrk="1" hangingPunct="1">
              <a:tabLst>
                <a:tab pos="865188" algn="l"/>
                <a:tab pos="1679575" algn="l"/>
                <a:tab pos="2493963" algn="l"/>
                <a:tab pos="3308350" algn="l"/>
                <a:tab pos="4122738" algn="l"/>
                <a:tab pos="4937125" algn="l"/>
                <a:tab pos="5751513" algn="l"/>
                <a:tab pos="6565900" algn="l"/>
                <a:tab pos="7380288" algn="l"/>
                <a:tab pos="8194675" algn="l"/>
                <a:tab pos="9009063" algn="l"/>
                <a:tab pos="9823450" algn="l"/>
                <a:tab pos="10637838" algn="l"/>
              </a:tabLst>
              <a:defRPr/>
            </a:pPr>
            <a:r>
              <a:rPr lang="en-GB" sz="2800" b="1" dirty="0" err="1" smtClean="0"/>
              <a:t>Cada</a:t>
            </a:r>
            <a:r>
              <a:rPr lang="en-GB" sz="2800" b="1" dirty="0" smtClean="0"/>
              <a:t> </a:t>
            </a:r>
            <a:r>
              <a:rPr lang="en-GB" sz="2800" b="1" dirty="0" err="1" smtClean="0"/>
              <a:t>camada</a:t>
            </a:r>
            <a:r>
              <a:rPr lang="en-GB" sz="2800" b="1" dirty="0" smtClean="0"/>
              <a:t> </a:t>
            </a:r>
            <a:r>
              <a:rPr lang="en-GB" sz="2800" b="1" dirty="0" err="1" smtClean="0">
                <a:solidFill>
                  <a:srgbClr val="0000FF"/>
                </a:solidFill>
              </a:rPr>
              <a:t>confia</a:t>
            </a:r>
            <a:r>
              <a:rPr lang="en-GB" sz="2800" b="1" dirty="0" smtClean="0">
                <a:solidFill>
                  <a:srgbClr val="0000FF"/>
                </a:solidFill>
              </a:rPr>
              <a:t> </a:t>
            </a:r>
            <a:r>
              <a:rPr lang="en-GB" sz="2800" b="1" dirty="0" err="1" smtClean="0">
                <a:solidFill>
                  <a:srgbClr val="0000FF"/>
                </a:solidFill>
              </a:rPr>
              <a:t>na</a:t>
            </a:r>
            <a:r>
              <a:rPr lang="en-GB" sz="2800" b="1" dirty="0" smtClean="0">
                <a:solidFill>
                  <a:srgbClr val="0000FF"/>
                </a:solidFill>
              </a:rPr>
              <a:t> </a:t>
            </a:r>
            <a:r>
              <a:rPr lang="en-GB" sz="2800" b="1" dirty="0" err="1" smtClean="0">
                <a:solidFill>
                  <a:srgbClr val="0000FF"/>
                </a:solidFill>
              </a:rPr>
              <a:t>camada</a:t>
            </a:r>
            <a:r>
              <a:rPr lang="en-GB" sz="2800" b="1" dirty="0" smtClean="0">
                <a:solidFill>
                  <a:srgbClr val="0000FF"/>
                </a:solidFill>
              </a:rPr>
              <a:t> </a:t>
            </a:r>
            <a:r>
              <a:rPr lang="en-GB" sz="2800" b="1" dirty="0" err="1" smtClean="0">
                <a:solidFill>
                  <a:srgbClr val="0000FF"/>
                </a:solidFill>
              </a:rPr>
              <a:t>abaixo</a:t>
            </a:r>
            <a:r>
              <a:rPr lang="en-GB" sz="2800" b="1" dirty="0" smtClean="0"/>
              <a:t> </a:t>
            </a:r>
            <a:r>
              <a:rPr lang="en-GB" sz="2800" b="1" dirty="0" err="1" smtClean="0"/>
              <a:t>dela</a:t>
            </a:r>
            <a:r>
              <a:rPr lang="en-GB" sz="2800" b="1" dirty="0" smtClean="0"/>
              <a:t> e </a:t>
            </a:r>
            <a:r>
              <a:rPr lang="en-GB" sz="2800" b="1" dirty="0" err="1" smtClean="0">
                <a:solidFill>
                  <a:srgbClr val="0000FF"/>
                </a:solidFill>
              </a:rPr>
              <a:t>provê</a:t>
            </a:r>
            <a:r>
              <a:rPr lang="en-GB" sz="2800" b="1" dirty="0" smtClean="0">
                <a:solidFill>
                  <a:srgbClr val="0000FF"/>
                </a:solidFill>
              </a:rPr>
              <a:t> </a:t>
            </a:r>
            <a:r>
              <a:rPr lang="en-GB" sz="2800" b="1" dirty="0" err="1" smtClean="0">
                <a:solidFill>
                  <a:srgbClr val="0000FF"/>
                </a:solidFill>
              </a:rPr>
              <a:t>serviços</a:t>
            </a:r>
            <a:r>
              <a:rPr lang="en-GB" sz="2800" b="1" dirty="0" smtClean="0">
                <a:solidFill>
                  <a:srgbClr val="0000FF"/>
                </a:solidFill>
              </a:rPr>
              <a:t> para a </a:t>
            </a:r>
            <a:r>
              <a:rPr lang="en-GB" sz="2800" b="1" dirty="0" err="1" smtClean="0">
                <a:solidFill>
                  <a:srgbClr val="0000FF"/>
                </a:solidFill>
              </a:rPr>
              <a:t>camada</a:t>
            </a:r>
            <a:r>
              <a:rPr lang="en-GB" sz="2800" b="1" dirty="0" smtClean="0">
                <a:solidFill>
                  <a:srgbClr val="0000FF"/>
                </a:solidFill>
              </a:rPr>
              <a:t> </a:t>
            </a:r>
            <a:r>
              <a:rPr lang="en-GB" sz="2800" b="1" dirty="0" err="1" smtClean="0">
                <a:solidFill>
                  <a:srgbClr val="0000FF"/>
                </a:solidFill>
              </a:rPr>
              <a:t>acima</a:t>
            </a:r>
            <a:r>
              <a:rPr lang="en-GB" sz="2800" b="1" dirty="0" smtClean="0"/>
              <a:t>.</a:t>
            </a:r>
          </a:p>
          <a:p>
            <a:pPr marL="341313" indent="-341313" defTabSz="449263" eaLnBrk="1" hangingPunct="1">
              <a:buFontTx/>
              <a:buNone/>
              <a:tabLst>
                <a:tab pos="865188" algn="l"/>
                <a:tab pos="1679575" algn="l"/>
                <a:tab pos="2493963" algn="l"/>
                <a:tab pos="3308350" algn="l"/>
                <a:tab pos="4122738" algn="l"/>
                <a:tab pos="4937125" algn="l"/>
                <a:tab pos="5751513" algn="l"/>
                <a:tab pos="6565900" algn="l"/>
                <a:tab pos="7380288" algn="l"/>
                <a:tab pos="8194675" algn="l"/>
                <a:tab pos="9009063" algn="l"/>
                <a:tab pos="9823450" algn="l"/>
                <a:tab pos="10637838" algn="l"/>
              </a:tabLst>
              <a:defRPr/>
            </a:pPr>
            <a:endParaRPr lang="en-GB" sz="2800" b="1" dirty="0" smtClean="0"/>
          </a:p>
          <a:p>
            <a:pPr marL="341313" indent="-341313" defTabSz="449263" eaLnBrk="1" hangingPunct="1">
              <a:buFontTx/>
              <a:buNone/>
              <a:tabLst>
                <a:tab pos="865188" algn="l"/>
                <a:tab pos="1679575" algn="l"/>
                <a:tab pos="2493963" algn="l"/>
                <a:tab pos="3308350" algn="l"/>
                <a:tab pos="4122738" algn="l"/>
                <a:tab pos="4937125" algn="l"/>
                <a:tab pos="5751513" algn="l"/>
                <a:tab pos="6565900" algn="l"/>
                <a:tab pos="7380288" algn="l"/>
                <a:tab pos="8194675" algn="l"/>
                <a:tab pos="9009063" algn="l"/>
                <a:tab pos="9823450" algn="l"/>
                <a:tab pos="10637838" algn="l"/>
              </a:tabLst>
              <a:defRPr/>
            </a:pPr>
            <a:r>
              <a:rPr lang="en-GB" sz="2800" b="1" i="1" dirty="0" smtClean="0">
                <a:effectLst>
                  <a:outerShdw blurRad="38100" dist="38100" dir="2700000" algn="tl">
                    <a:srgbClr val="C0C0C0"/>
                  </a:outerShdw>
                </a:effectLst>
              </a:rPr>
              <a:t>  </a:t>
            </a:r>
            <a:endParaRPr lang="en-GB" sz="2800" b="1" dirty="0" smtClean="0"/>
          </a:p>
        </p:txBody>
      </p:sp>
    </p:spTree>
    <p:extLst>
      <p:ext uri="{BB962C8B-B14F-4D97-AF65-F5344CB8AC3E}">
        <p14:creationId xmlns:p14="http://schemas.microsoft.com/office/powerpoint/2010/main" val="12761580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303">
                                            <p:txEl>
                                              <p:pRg st="0" end="0"/>
                                            </p:txEl>
                                          </p:spTgt>
                                        </p:tgtEl>
                                        <p:attrNameLst>
                                          <p:attrName>style.visibility</p:attrName>
                                        </p:attrNameLst>
                                      </p:cBhvr>
                                      <p:to>
                                        <p:strVal val="visible"/>
                                      </p:to>
                                    </p:set>
                                    <p:anim calcmode="lin" valueType="num">
                                      <p:cBhvr additive="base">
                                        <p:cTn id="7" dur="500" fill="hold"/>
                                        <p:tgtEl>
                                          <p:spTgt spid="553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3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303">
                                            <p:txEl>
                                              <p:pRg st="1" end="1"/>
                                            </p:txEl>
                                          </p:spTgt>
                                        </p:tgtEl>
                                        <p:attrNameLst>
                                          <p:attrName>style.visibility</p:attrName>
                                        </p:attrNameLst>
                                      </p:cBhvr>
                                      <p:to>
                                        <p:strVal val="visible"/>
                                      </p:to>
                                    </p:set>
                                    <p:anim calcmode="lin" valueType="num">
                                      <p:cBhvr additive="base">
                                        <p:cTn id="13" dur="500" fill="hold"/>
                                        <p:tgtEl>
                                          <p:spTgt spid="553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3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5303">
                                            <p:txEl>
                                              <p:pRg st="2" end="2"/>
                                            </p:txEl>
                                          </p:spTgt>
                                        </p:tgtEl>
                                        <p:attrNameLst>
                                          <p:attrName>style.visibility</p:attrName>
                                        </p:attrNameLst>
                                      </p:cBhvr>
                                      <p:to>
                                        <p:strVal val="visible"/>
                                      </p:to>
                                    </p:set>
                                    <p:anim calcmode="lin" valueType="num">
                                      <p:cBhvr additive="base">
                                        <p:cTn id="19" dur="500" fill="hold"/>
                                        <p:tgtEl>
                                          <p:spTgt spid="5530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53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5303">
                                            <p:txEl>
                                              <p:pRg st="4" end="4"/>
                                            </p:txEl>
                                          </p:spTgt>
                                        </p:tgtEl>
                                        <p:attrNameLst>
                                          <p:attrName>style.visibility</p:attrName>
                                        </p:attrNameLst>
                                      </p:cBhvr>
                                      <p:to>
                                        <p:strVal val="visible"/>
                                      </p:to>
                                    </p:set>
                                    <p:anim calcmode="lin" valueType="num">
                                      <p:cBhvr additive="base">
                                        <p:cTn id="25" dur="500" fill="hold"/>
                                        <p:tgtEl>
                                          <p:spTgt spid="5530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53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6"/>
          <p:cNvSpPr>
            <a:spLocks noGrp="1" noChangeArrowheads="1"/>
          </p:cNvSpPr>
          <p:nvPr>
            <p:ph type="title"/>
          </p:nvPr>
        </p:nvSpPr>
        <p:spPr>
          <a:xfrm>
            <a:off x="0" y="558310"/>
            <a:ext cx="904113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sz="4000" b="1" dirty="0" err="1" smtClean="0"/>
              <a:t>Comunicação</a:t>
            </a:r>
            <a:r>
              <a:rPr lang="en-GB" altLang="pt-BR" sz="4000" b="1" dirty="0" smtClean="0"/>
              <a:t> </a:t>
            </a:r>
            <a:br>
              <a:rPr lang="en-GB" altLang="pt-BR" sz="4000" b="1" dirty="0" smtClean="0"/>
            </a:br>
            <a:r>
              <a:rPr lang="en-GB" altLang="pt-BR" sz="4000" b="1" dirty="0" err="1" smtClean="0"/>
              <a:t>camada</a:t>
            </a:r>
            <a:r>
              <a:rPr lang="en-GB" altLang="pt-BR" sz="4000" b="1" dirty="0" smtClean="0"/>
              <a:t> </a:t>
            </a:r>
            <a:r>
              <a:rPr lang="en-GB" altLang="pt-BR" sz="4000" b="1" dirty="0" err="1" smtClean="0"/>
              <a:t>por</a:t>
            </a:r>
            <a:r>
              <a:rPr lang="en-GB" altLang="pt-BR" sz="4000" b="1" dirty="0" smtClean="0"/>
              <a:t> </a:t>
            </a:r>
            <a:r>
              <a:rPr lang="en-GB" altLang="pt-BR" sz="4000" b="1" dirty="0" err="1" smtClean="0"/>
              <a:t>camada</a:t>
            </a:r>
            <a:endParaRPr lang="en-GB" altLang="pt-BR" sz="4000" b="1" dirty="0" smtClean="0"/>
          </a:p>
        </p:txBody>
      </p:sp>
      <p:grpSp>
        <p:nvGrpSpPr>
          <p:cNvPr id="2" name="Group 7"/>
          <p:cNvGrpSpPr>
            <a:grpSpLocks/>
          </p:cNvGrpSpPr>
          <p:nvPr/>
        </p:nvGrpSpPr>
        <p:grpSpPr bwMode="auto">
          <a:xfrm>
            <a:off x="5751513" y="3556397"/>
            <a:ext cx="3092449" cy="798909"/>
            <a:chOff x="2352" y="2904"/>
            <a:chExt cx="1948" cy="671"/>
          </a:xfrm>
        </p:grpSpPr>
        <p:grpSp>
          <p:nvGrpSpPr>
            <p:cNvPr id="64523" name="Group 8"/>
            <p:cNvGrpSpPr>
              <a:grpSpLocks/>
            </p:cNvGrpSpPr>
            <p:nvPr/>
          </p:nvGrpSpPr>
          <p:grpSpPr bwMode="auto">
            <a:xfrm>
              <a:off x="2352" y="2904"/>
              <a:ext cx="335" cy="671"/>
              <a:chOff x="2352" y="2904"/>
              <a:chExt cx="335" cy="671"/>
            </a:xfrm>
          </p:grpSpPr>
          <p:sp>
            <p:nvSpPr>
              <p:cNvPr id="64525" name="Freeform 9"/>
              <p:cNvSpPr>
                <a:spLocks noChangeArrowheads="1"/>
              </p:cNvSpPr>
              <p:nvPr/>
            </p:nvSpPr>
            <p:spPr bwMode="auto">
              <a:xfrm>
                <a:off x="2352" y="2904"/>
                <a:ext cx="336" cy="336"/>
              </a:xfrm>
              <a:custGeom>
                <a:avLst/>
                <a:gdLst>
                  <a:gd name="T0" fmla="*/ 0 w 1483"/>
                  <a:gd name="T1" fmla="*/ 0 h 1483"/>
                  <a:gd name="T2" fmla="*/ 0 w 1483"/>
                  <a:gd name="T3" fmla="*/ 0 h 1483"/>
                  <a:gd name="T4" fmla="*/ 0 w 1483"/>
                  <a:gd name="T5" fmla="*/ 0 h 1483"/>
                  <a:gd name="T6" fmla="*/ 0 w 1483"/>
                  <a:gd name="T7" fmla="*/ 0 h 1483"/>
                  <a:gd name="T8" fmla="*/ 0 w 1483"/>
                  <a:gd name="T9" fmla="*/ 0 h 1483"/>
                  <a:gd name="T10" fmla="*/ 0 60000 65536"/>
                  <a:gd name="T11" fmla="*/ 0 60000 65536"/>
                  <a:gd name="T12" fmla="*/ 0 60000 65536"/>
                  <a:gd name="T13" fmla="*/ 0 60000 65536"/>
                  <a:gd name="T14" fmla="*/ 0 60000 65536"/>
                  <a:gd name="T15" fmla="*/ 0 w 1483"/>
                  <a:gd name="T16" fmla="*/ 0 h 1483"/>
                  <a:gd name="T17" fmla="*/ 1483 w 1483"/>
                  <a:gd name="T18" fmla="*/ 1483 h 1483"/>
                </a:gdLst>
                <a:ahLst/>
                <a:cxnLst>
                  <a:cxn ang="T10">
                    <a:pos x="T0" y="T1"/>
                  </a:cxn>
                  <a:cxn ang="T11">
                    <a:pos x="T2" y="T3"/>
                  </a:cxn>
                  <a:cxn ang="T12">
                    <a:pos x="T4" y="T5"/>
                  </a:cxn>
                  <a:cxn ang="T13">
                    <a:pos x="T6" y="T7"/>
                  </a:cxn>
                  <a:cxn ang="T14">
                    <a:pos x="T8" y="T9"/>
                  </a:cxn>
                </a:cxnLst>
                <a:rect l="T15" t="T16" r="T17" b="T18"/>
                <a:pathLst>
                  <a:path w="1483" h="1483">
                    <a:moveTo>
                      <a:pt x="0" y="0"/>
                    </a:moveTo>
                    <a:cubicBezTo>
                      <a:pt x="741" y="0"/>
                      <a:pt x="1482" y="444"/>
                      <a:pt x="1482" y="889"/>
                    </a:cubicBezTo>
                    <a:lnTo>
                      <a:pt x="1482" y="1482"/>
                    </a:lnTo>
                    <a:cubicBezTo>
                      <a:pt x="1482" y="742"/>
                      <a:pt x="741" y="593"/>
                      <a:pt x="0" y="593"/>
                    </a:cubicBezTo>
                    <a:lnTo>
                      <a:pt x="0" y="0"/>
                    </a:lnTo>
                  </a:path>
                </a:pathLst>
              </a:custGeom>
              <a:gradFill rotWithShape="0">
                <a:gsLst>
                  <a:gs pos="0">
                    <a:srgbClr val="D00E2E"/>
                  </a:gs>
                  <a:gs pos="100000">
                    <a:srgbClr val="3399FF"/>
                  </a:gs>
                </a:gsLst>
                <a:path path="rect">
                  <a:fillToRect r="100000" b="100000"/>
                </a:path>
              </a:gradFill>
              <a:ln>
                <a:noFill/>
              </a:ln>
              <a:extLst>
                <a:ext uri="{91240B29-F687-4F45-9708-019B960494DF}">
                  <a14:hiddenLine xmlns:a14="http://schemas.microsoft.com/office/drawing/2010/main" w="1440">
                    <a:solidFill>
                      <a:srgbClr val="000000"/>
                    </a:solidFill>
                    <a:round/>
                    <a:headEnd/>
                    <a:tailEnd/>
                  </a14:hiddenLine>
                </a:ext>
              </a:extLst>
            </p:spPr>
            <p:txBody>
              <a:bodyPr wrap="none" anchor="ctr"/>
              <a:lstStyle/>
              <a:p>
                <a:endParaRPr lang="pt-BR"/>
              </a:p>
            </p:txBody>
          </p:sp>
          <p:sp>
            <p:nvSpPr>
              <p:cNvPr id="64526" name="Freeform 10"/>
              <p:cNvSpPr>
                <a:spLocks noChangeArrowheads="1"/>
              </p:cNvSpPr>
              <p:nvPr/>
            </p:nvSpPr>
            <p:spPr bwMode="auto">
              <a:xfrm>
                <a:off x="2352" y="3106"/>
                <a:ext cx="336" cy="471"/>
              </a:xfrm>
              <a:custGeom>
                <a:avLst/>
                <a:gdLst>
                  <a:gd name="T0" fmla="*/ 0 w 1483"/>
                  <a:gd name="T1" fmla="*/ 0 h 2075"/>
                  <a:gd name="T2" fmla="*/ 0 w 1483"/>
                  <a:gd name="T3" fmla="*/ 0 h 2075"/>
                  <a:gd name="T4" fmla="*/ 0 w 1483"/>
                  <a:gd name="T5" fmla="*/ 0 h 2075"/>
                  <a:gd name="T6" fmla="*/ 0 w 1483"/>
                  <a:gd name="T7" fmla="*/ 0 h 2075"/>
                  <a:gd name="T8" fmla="*/ 0 w 1483"/>
                  <a:gd name="T9" fmla="*/ 0 h 2075"/>
                  <a:gd name="T10" fmla="*/ 0 w 1483"/>
                  <a:gd name="T11" fmla="*/ 0 h 2075"/>
                  <a:gd name="T12" fmla="*/ 0 w 1483"/>
                  <a:gd name="T13" fmla="*/ 0 h 2075"/>
                  <a:gd name="T14" fmla="*/ 0 w 1483"/>
                  <a:gd name="T15" fmla="*/ 0 h 2075"/>
                  <a:gd name="T16" fmla="*/ 0 60000 65536"/>
                  <a:gd name="T17" fmla="*/ 0 60000 65536"/>
                  <a:gd name="T18" fmla="*/ 0 60000 65536"/>
                  <a:gd name="T19" fmla="*/ 0 60000 65536"/>
                  <a:gd name="T20" fmla="*/ 0 60000 65536"/>
                  <a:gd name="T21" fmla="*/ 0 60000 65536"/>
                  <a:gd name="T22" fmla="*/ 0 60000 65536"/>
                  <a:gd name="T23" fmla="*/ 0 60000 65536"/>
                  <a:gd name="T24" fmla="*/ 0 w 1483"/>
                  <a:gd name="T25" fmla="*/ 0 h 2075"/>
                  <a:gd name="T26" fmla="*/ 1483 w 1483"/>
                  <a:gd name="T27" fmla="*/ 2075 h 20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83" h="2075">
                    <a:moveTo>
                      <a:pt x="1482" y="593"/>
                    </a:moveTo>
                    <a:cubicBezTo>
                      <a:pt x="1482" y="1185"/>
                      <a:pt x="988" y="1776"/>
                      <a:pt x="494" y="1776"/>
                    </a:cubicBezTo>
                    <a:lnTo>
                      <a:pt x="494" y="2074"/>
                    </a:lnTo>
                    <a:lnTo>
                      <a:pt x="0" y="1481"/>
                    </a:lnTo>
                    <a:lnTo>
                      <a:pt x="494" y="889"/>
                    </a:lnTo>
                    <a:lnTo>
                      <a:pt x="494" y="1185"/>
                    </a:lnTo>
                    <a:cubicBezTo>
                      <a:pt x="988" y="1185"/>
                      <a:pt x="1482" y="593"/>
                      <a:pt x="1482" y="0"/>
                    </a:cubicBezTo>
                    <a:lnTo>
                      <a:pt x="1482" y="593"/>
                    </a:lnTo>
                  </a:path>
                </a:pathLst>
              </a:custGeom>
              <a:gradFill rotWithShape="0">
                <a:gsLst>
                  <a:gs pos="0">
                    <a:srgbClr val="D00E2E"/>
                  </a:gs>
                  <a:gs pos="100000">
                    <a:srgbClr val="3399FF"/>
                  </a:gs>
                </a:gsLst>
                <a:path path="rect">
                  <a:fillToRect r="100000" b="100000"/>
                </a:path>
              </a:gradFill>
              <a:ln>
                <a:noFill/>
              </a:ln>
              <a:extLst>
                <a:ext uri="{91240B29-F687-4F45-9708-019B960494DF}">
                  <a14:hiddenLine xmlns:a14="http://schemas.microsoft.com/office/drawing/2010/main" w="1440">
                    <a:solidFill>
                      <a:srgbClr val="000000"/>
                    </a:solidFill>
                    <a:round/>
                    <a:headEnd/>
                    <a:tailEnd/>
                  </a14:hiddenLine>
                </a:ext>
              </a:extLst>
            </p:spPr>
            <p:txBody>
              <a:bodyPr wrap="none" anchor="ctr"/>
              <a:lstStyle/>
              <a:p>
                <a:endParaRPr lang="pt-BR"/>
              </a:p>
            </p:txBody>
          </p:sp>
        </p:grpSp>
        <p:sp>
          <p:nvSpPr>
            <p:cNvPr id="64524" name="AutoShape 11"/>
            <p:cNvSpPr>
              <a:spLocks noChangeArrowheads="1"/>
            </p:cNvSpPr>
            <p:nvPr/>
          </p:nvSpPr>
          <p:spPr bwMode="auto">
            <a:xfrm>
              <a:off x="2649" y="3048"/>
              <a:ext cx="1651" cy="441"/>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itchFamily="34" charset="0"/>
                </a:defRPr>
              </a:lvl1pPr>
              <a:lvl2pPr marL="742950" indent="-285750" eaLnBrk="0" hangingPunct="0">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itchFamily="34" charset="0"/>
                </a:defRPr>
              </a:lvl2pPr>
              <a:lvl3pPr marL="1143000" indent="-228600" eaLnBrk="0" hangingPunct="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itchFamily="34" charset="0"/>
                </a:defRPr>
              </a:lvl3pPr>
              <a:lvl4pPr marL="1600200" indent="-228600" eaLnBrk="0" hangingPunct="0">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4pPr>
              <a:lvl5pPr marL="2057400" indent="-228600" eaLnBrk="0" hangingPunct="0">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9pPr>
            </a:lstStyle>
            <a:p>
              <a:pPr>
                <a:spcBef>
                  <a:spcPts val="1400"/>
                </a:spcBef>
                <a:buClr>
                  <a:srgbClr val="6699FF"/>
                </a:buClr>
                <a:buFont typeface="Times New Roman" pitchFamily="18" charset="0"/>
                <a:buNone/>
              </a:pPr>
              <a:r>
                <a:rPr lang="en-GB" altLang="pt-BR" sz="2800" b="1" dirty="0" err="1">
                  <a:solidFill>
                    <a:schemeClr val="accent1">
                      <a:lumMod val="40000"/>
                      <a:lumOff val="60000"/>
                    </a:schemeClr>
                  </a:solidFill>
                  <a:latin typeface="Times New Roman" pitchFamily="18" charset="0"/>
                </a:rPr>
                <a:t>Solicita</a:t>
              </a:r>
              <a:r>
                <a:rPr lang="en-GB" altLang="pt-BR" sz="2800" b="1" dirty="0">
                  <a:solidFill>
                    <a:schemeClr val="accent1">
                      <a:lumMod val="40000"/>
                      <a:lumOff val="60000"/>
                    </a:schemeClr>
                  </a:solidFill>
                  <a:latin typeface="Times New Roman" pitchFamily="18" charset="0"/>
                </a:rPr>
                <a:t> </a:t>
              </a:r>
              <a:r>
                <a:rPr lang="en-GB" altLang="pt-BR" sz="2800" b="1" dirty="0" err="1">
                  <a:solidFill>
                    <a:schemeClr val="accent1">
                      <a:lumMod val="40000"/>
                      <a:lumOff val="60000"/>
                    </a:schemeClr>
                  </a:solidFill>
                  <a:latin typeface="Times New Roman" pitchFamily="18" charset="0"/>
                </a:rPr>
                <a:t>serviços</a:t>
              </a:r>
              <a:endParaRPr lang="en-GB" altLang="pt-BR" sz="2800" b="1" dirty="0">
                <a:solidFill>
                  <a:schemeClr val="accent1">
                    <a:lumMod val="40000"/>
                    <a:lumOff val="60000"/>
                  </a:schemeClr>
                </a:solidFill>
                <a:latin typeface="Times New Roman" pitchFamily="18" charset="0"/>
              </a:endParaRPr>
            </a:p>
          </p:txBody>
        </p:sp>
      </p:grpSp>
      <p:grpSp>
        <p:nvGrpSpPr>
          <p:cNvPr id="4" name="Group 12"/>
          <p:cNvGrpSpPr>
            <a:grpSpLocks/>
          </p:cNvGrpSpPr>
          <p:nvPr/>
        </p:nvGrpSpPr>
        <p:grpSpPr bwMode="auto">
          <a:xfrm>
            <a:off x="5766117" y="2510431"/>
            <a:ext cx="2859087" cy="856059"/>
            <a:chOff x="2352" y="2304"/>
            <a:chExt cx="1801" cy="719"/>
          </a:xfrm>
        </p:grpSpPr>
        <p:grpSp>
          <p:nvGrpSpPr>
            <p:cNvPr id="64519" name="Group 13"/>
            <p:cNvGrpSpPr>
              <a:grpSpLocks/>
            </p:cNvGrpSpPr>
            <p:nvPr/>
          </p:nvGrpSpPr>
          <p:grpSpPr bwMode="auto">
            <a:xfrm>
              <a:off x="2352" y="2304"/>
              <a:ext cx="335" cy="719"/>
              <a:chOff x="2352" y="2304"/>
              <a:chExt cx="335" cy="719"/>
            </a:xfrm>
          </p:grpSpPr>
          <p:sp>
            <p:nvSpPr>
              <p:cNvPr id="64521" name="Freeform 14"/>
              <p:cNvSpPr>
                <a:spLocks noChangeArrowheads="1"/>
              </p:cNvSpPr>
              <p:nvPr/>
            </p:nvSpPr>
            <p:spPr bwMode="auto">
              <a:xfrm>
                <a:off x="2352" y="2664"/>
                <a:ext cx="336" cy="360"/>
              </a:xfrm>
              <a:custGeom>
                <a:avLst/>
                <a:gdLst>
                  <a:gd name="T0" fmla="*/ 0 w 1483"/>
                  <a:gd name="T1" fmla="*/ 0 h 1589"/>
                  <a:gd name="T2" fmla="*/ 0 w 1483"/>
                  <a:gd name="T3" fmla="*/ 0 h 1589"/>
                  <a:gd name="T4" fmla="*/ 0 w 1483"/>
                  <a:gd name="T5" fmla="*/ 0 h 1589"/>
                  <a:gd name="T6" fmla="*/ 0 w 1483"/>
                  <a:gd name="T7" fmla="*/ 0 h 1589"/>
                  <a:gd name="T8" fmla="*/ 0 w 1483"/>
                  <a:gd name="T9" fmla="*/ 0 h 1589"/>
                  <a:gd name="T10" fmla="*/ 0 60000 65536"/>
                  <a:gd name="T11" fmla="*/ 0 60000 65536"/>
                  <a:gd name="T12" fmla="*/ 0 60000 65536"/>
                  <a:gd name="T13" fmla="*/ 0 60000 65536"/>
                  <a:gd name="T14" fmla="*/ 0 60000 65536"/>
                  <a:gd name="T15" fmla="*/ 0 w 1483"/>
                  <a:gd name="T16" fmla="*/ 0 h 1589"/>
                  <a:gd name="T17" fmla="*/ 1483 w 1483"/>
                  <a:gd name="T18" fmla="*/ 1589 h 1589"/>
                </a:gdLst>
                <a:ahLst/>
                <a:cxnLst>
                  <a:cxn ang="T10">
                    <a:pos x="T0" y="T1"/>
                  </a:cxn>
                  <a:cxn ang="T11">
                    <a:pos x="T2" y="T3"/>
                  </a:cxn>
                  <a:cxn ang="T12">
                    <a:pos x="T4" y="T5"/>
                  </a:cxn>
                  <a:cxn ang="T13">
                    <a:pos x="T6" y="T7"/>
                  </a:cxn>
                  <a:cxn ang="T14">
                    <a:pos x="T8" y="T9"/>
                  </a:cxn>
                </a:cxnLst>
                <a:rect l="T15" t="T16" r="T17" b="T18"/>
                <a:pathLst>
                  <a:path w="1483" h="1589">
                    <a:moveTo>
                      <a:pt x="0" y="1588"/>
                    </a:moveTo>
                    <a:cubicBezTo>
                      <a:pt x="741" y="1588"/>
                      <a:pt x="1482" y="1112"/>
                      <a:pt x="1482" y="635"/>
                    </a:cubicBezTo>
                    <a:lnTo>
                      <a:pt x="1482" y="0"/>
                    </a:lnTo>
                    <a:cubicBezTo>
                      <a:pt x="1482" y="792"/>
                      <a:pt x="741" y="953"/>
                      <a:pt x="0" y="953"/>
                    </a:cubicBezTo>
                    <a:lnTo>
                      <a:pt x="0" y="1588"/>
                    </a:lnTo>
                  </a:path>
                </a:pathLst>
              </a:custGeom>
              <a:gradFill rotWithShape="0">
                <a:gsLst>
                  <a:gs pos="0">
                    <a:srgbClr val="D00E2E"/>
                  </a:gs>
                  <a:gs pos="100000">
                    <a:srgbClr val="3399FF"/>
                  </a:gs>
                </a:gsLst>
                <a:path path="rect">
                  <a:fillToRect r="100000" b="100000"/>
                </a:path>
              </a:gradFill>
              <a:ln>
                <a:noFill/>
              </a:ln>
              <a:extLst>
                <a:ext uri="{91240B29-F687-4F45-9708-019B960494DF}">
                  <a14:hiddenLine xmlns:a14="http://schemas.microsoft.com/office/drawing/2010/main" w="1440">
                    <a:solidFill>
                      <a:srgbClr val="000000"/>
                    </a:solidFill>
                    <a:round/>
                    <a:headEnd/>
                    <a:tailEnd/>
                  </a14:hiddenLine>
                </a:ext>
              </a:extLst>
            </p:spPr>
            <p:txBody>
              <a:bodyPr wrap="none" anchor="ctr"/>
              <a:lstStyle/>
              <a:p>
                <a:endParaRPr lang="pt-BR"/>
              </a:p>
            </p:txBody>
          </p:sp>
          <p:sp>
            <p:nvSpPr>
              <p:cNvPr id="64522" name="Freeform 15"/>
              <p:cNvSpPr>
                <a:spLocks noChangeArrowheads="1"/>
              </p:cNvSpPr>
              <p:nvPr/>
            </p:nvSpPr>
            <p:spPr bwMode="auto">
              <a:xfrm>
                <a:off x="2352" y="2304"/>
                <a:ext cx="336" cy="504"/>
              </a:xfrm>
              <a:custGeom>
                <a:avLst/>
                <a:gdLst>
                  <a:gd name="T0" fmla="*/ 0 w 1483"/>
                  <a:gd name="T1" fmla="*/ 0 h 2223"/>
                  <a:gd name="T2" fmla="*/ 0 w 1483"/>
                  <a:gd name="T3" fmla="*/ 0 h 2223"/>
                  <a:gd name="T4" fmla="*/ 0 w 1483"/>
                  <a:gd name="T5" fmla="*/ 0 h 2223"/>
                  <a:gd name="T6" fmla="*/ 0 w 1483"/>
                  <a:gd name="T7" fmla="*/ 0 h 2223"/>
                  <a:gd name="T8" fmla="*/ 0 w 1483"/>
                  <a:gd name="T9" fmla="*/ 0 h 2223"/>
                  <a:gd name="T10" fmla="*/ 0 w 1483"/>
                  <a:gd name="T11" fmla="*/ 0 h 2223"/>
                  <a:gd name="T12" fmla="*/ 0 w 1483"/>
                  <a:gd name="T13" fmla="*/ 0 h 2223"/>
                  <a:gd name="T14" fmla="*/ 0 w 1483"/>
                  <a:gd name="T15" fmla="*/ 0 h 2223"/>
                  <a:gd name="T16" fmla="*/ 0 60000 65536"/>
                  <a:gd name="T17" fmla="*/ 0 60000 65536"/>
                  <a:gd name="T18" fmla="*/ 0 60000 65536"/>
                  <a:gd name="T19" fmla="*/ 0 60000 65536"/>
                  <a:gd name="T20" fmla="*/ 0 60000 65536"/>
                  <a:gd name="T21" fmla="*/ 0 60000 65536"/>
                  <a:gd name="T22" fmla="*/ 0 60000 65536"/>
                  <a:gd name="T23" fmla="*/ 0 60000 65536"/>
                  <a:gd name="T24" fmla="*/ 0 w 1483"/>
                  <a:gd name="T25" fmla="*/ 0 h 2223"/>
                  <a:gd name="T26" fmla="*/ 1483 w 1483"/>
                  <a:gd name="T27" fmla="*/ 2223 h 22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83" h="2223">
                    <a:moveTo>
                      <a:pt x="1482" y="1587"/>
                    </a:moveTo>
                    <a:cubicBezTo>
                      <a:pt x="1482" y="952"/>
                      <a:pt x="988" y="319"/>
                      <a:pt x="494" y="319"/>
                    </a:cubicBezTo>
                    <a:lnTo>
                      <a:pt x="494" y="0"/>
                    </a:lnTo>
                    <a:lnTo>
                      <a:pt x="0" y="635"/>
                    </a:lnTo>
                    <a:lnTo>
                      <a:pt x="494" y="1270"/>
                    </a:lnTo>
                    <a:lnTo>
                      <a:pt x="494" y="952"/>
                    </a:lnTo>
                    <a:cubicBezTo>
                      <a:pt x="988" y="952"/>
                      <a:pt x="1482" y="1587"/>
                      <a:pt x="1482" y="2222"/>
                    </a:cubicBezTo>
                    <a:lnTo>
                      <a:pt x="1482" y="1587"/>
                    </a:lnTo>
                  </a:path>
                </a:pathLst>
              </a:custGeom>
              <a:gradFill rotWithShape="0">
                <a:gsLst>
                  <a:gs pos="0">
                    <a:srgbClr val="D00E2E"/>
                  </a:gs>
                  <a:gs pos="100000">
                    <a:srgbClr val="3399FF"/>
                  </a:gs>
                </a:gsLst>
                <a:path path="rect">
                  <a:fillToRect r="100000" b="100000"/>
                </a:path>
              </a:gradFill>
              <a:ln>
                <a:noFill/>
              </a:ln>
              <a:extLst>
                <a:ext uri="{91240B29-F687-4F45-9708-019B960494DF}">
                  <a14:hiddenLine xmlns:a14="http://schemas.microsoft.com/office/drawing/2010/main" w="1440">
                    <a:solidFill>
                      <a:srgbClr val="000000"/>
                    </a:solidFill>
                    <a:round/>
                    <a:headEnd/>
                    <a:tailEnd/>
                  </a14:hiddenLine>
                </a:ext>
              </a:extLst>
            </p:spPr>
            <p:txBody>
              <a:bodyPr wrap="none" anchor="ctr"/>
              <a:lstStyle/>
              <a:p>
                <a:endParaRPr lang="pt-BR"/>
              </a:p>
            </p:txBody>
          </p:sp>
        </p:grpSp>
        <p:sp>
          <p:nvSpPr>
            <p:cNvPr id="64520" name="AutoShape 16"/>
            <p:cNvSpPr>
              <a:spLocks noChangeArrowheads="1"/>
            </p:cNvSpPr>
            <p:nvPr/>
          </p:nvSpPr>
          <p:spPr bwMode="auto">
            <a:xfrm>
              <a:off x="2653" y="2553"/>
              <a:ext cx="1500" cy="441"/>
            </a:xfrm>
            <a:prstGeom prst="roundRect">
              <a:avLst>
                <a:gd name="adj" fmla="val 3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chemeClr val="tx1"/>
                  </a:solidFill>
                  <a:latin typeface="Calibri" pitchFamily="34" charset="0"/>
                </a:defRPr>
              </a:lvl1pPr>
              <a:lvl2pPr marL="742950" indent="-285750" eaLnBrk="0" hangingPunct="0">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alibri" pitchFamily="34" charset="0"/>
                </a:defRPr>
              </a:lvl2pPr>
              <a:lvl3pPr marL="1143000" indent="-228600" eaLnBrk="0" hangingPunct="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alibri" pitchFamily="34" charset="0"/>
                </a:defRPr>
              </a:lvl3pPr>
              <a:lvl4pPr marL="1600200" indent="-228600" eaLnBrk="0" hangingPunct="0">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4pPr>
              <a:lvl5pPr marL="2057400" indent="-228600" eaLnBrk="0" hangingPunct="0">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alibri" pitchFamily="34" charset="0"/>
                </a:defRPr>
              </a:lvl9pPr>
            </a:lstStyle>
            <a:p>
              <a:pPr>
                <a:spcBef>
                  <a:spcPts val="1400"/>
                </a:spcBef>
                <a:buClr>
                  <a:srgbClr val="6699FF"/>
                </a:buClr>
                <a:buFont typeface="Times New Roman" pitchFamily="18" charset="0"/>
                <a:buNone/>
              </a:pPr>
              <a:r>
                <a:rPr lang="en-GB" altLang="pt-BR" sz="2800" b="1" dirty="0" err="1">
                  <a:solidFill>
                    <a:schemeClr val="accent1">
                      <a:lumMod val="40000"/>
                      <a:lumOff val="60000"/>
                    </a:schemeClr>
                  </a:solidFill>
                  <a:latin typeface="Times New Roman" pitchFamily="18" charset="0"/>
                </a:rPr>
                <a:t>Provê</a:t>
              </a:r>
              <a:r>
                <a:rPr lang="en-GB" altLang="pt-BR" sz="2800" b="1" dirty="0">
                  <a:solidFill>
                    <a:schemeClr val="accent1">
                      <a:lumMod val="40000"/>
                      <a:lumOff val="60000"/>
                    </a:schemeClr>
                  </a:solidFill>
                  <a:latin typeface="Times New Roman" pitchFamily="18" charset="0"/>
                </a:rPr>
                <a:t> </a:t>
              </a:r>
              <a:r>
                <a:rPr lang="en-GB" altLang="pt-BR" sz="2800" b="1" dirty="0" err="1">
                  <a:solidFill>
                    <a:schemeClr val="accent1">
                      <a:lumMod val="40000"/>
                      <a:lumOff val="60000"/>
                    </a:schemeClr>
                  </a:solidFill>
                  <a:latin typeface="Times New Roman" pitchFamily="18" charset="0"/>
                </a:rPr>
                <a:t>serviços</a:t>
              </a:r>
              <a:endParaRPr lang="en-GB" altLang="pt-BR" sz="2800" b="1" dirty="0">
                <a:solidFill>
                  <a:schemeClr val="accent1">
                    <a:lumMod val="40000"/>
                    <a:lumOff val="60000"/>
                  </a:schemeClr>
                </a:solidFill>
                <a:latin typeface="Times New Roman" pitchFamily="18" charset="0"/>
              </a:endParaRPr>
            </a:p>
          </p:txBody>
        </p:sp>
      </p:grpSp>
      <p:pic>
        <p:nvPicPr>
          <p:cNvPr id="7186"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1710214"/>
            <a:ext cx="2741110" cy="2932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56328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6"/>
          <p:cNvSpPr>
            <a:spLocks noGrp="1" noChangeArrowheads="1"/>
          </p:cNvSpPr>
          <p:nvPr>
            <p:ph type="title"/>
          </p:nvPr>
        </p:nvSpPr>
        <p:spPr>
          <a:xfrm>
            <a:off x="171450" y="181120"/>
            <a:ext cx="876681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sz="4000" b="1" dirty="0" err="1" smtClean="0"/>
              <a:t>Por</a:t>
            </a:r>
            <a:r>
              <a:rPr lang="en-GB" altLang="pt-BR" sz="4000" b="1" dirty="0" smtClean="0"/>
              <a:t> que um </a:t>
            </a:r>
            <a:r>
              <a:rPr lang="en-GB" altLang="pt-BR" sz="4000" b="1" dirty="0" err="1" smtClean="0"/>
              <a:t>Modelo</a:t>
            </a:r>
            <a:r>
              <a:rPr lang="en-GB" altLang="pt-BR" sz="4000" b="1" dirty="0" smtClean="0"/>
              <a:t> </a:t>
            </a:r>
            <a:r>
              <a:rPr lang="en-GB" altLang="pt-BR" sz="4000" b="1" dirty="0" err="1" smtClean="0"/>
              <a:t>em</a:t>
            </a:r>
            <a:r>
              <a:rPr lang="en-GB" altLang="pt-BR" sz="4000" b="1" dirty="0" smtClean="0"/>
              <a:t> </a:t>
            </a:r>
            <a:r>
              <a:rPr lang="en-GB" altLang="pt-BR" sz="4000" b="1" dirty="0" err="1" smtClean="0"/>
              <a:t>Camadas</a:t>
            </a:r>
            <a:r>
              <a:rPr lang="en-GB" altLang="pt-BR" sz="4000" b="1" dirty="0" smtClean="0"/>
              <a:t>?</a:t>
            </a:r>
          </a:p>
        </p:txBody>
      </p:sp>
      <p:sp>
        <p:nvSpPr>
          <p:cNvPr id="54279" name="Rectangle 7"/>
          <p:cNvSpPr>
            <a:spLocks noGrp="1" noChangeArrowheads="1"/>
          </p:cNvSpPr>
          <p:nvPr>
            <p:ph idx="1"/>
          </p:nvPr>
        </p:nvSpPr>
        <p:spPr>
          <a:xfrm>
            <a:off x="240030" y="1969375"/>
            <a:ext cx="8366760" cy="165990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3400" b="1" dirty="0" err="1" smtClean="0"/>
              <a:t>Reduz</a:t>
            </a:r>
            <a:r>
              <a:rPr lang="en-GB" altLang="pt-BR" sz="3400" b="1" dirty="0" smtClean="0"/>
              <a:t> a </a:t>
            </a:r>
            <a:r>
              <a:rPr lang="en-GB" altLang="pt-BR" sz="3400" b="1" dirty="0" err="1" smtClean="0"/>
              <a:t>complexidade</a:t>
            </a:r>
            <a:endParaRPr lang="en-GB" altLang="pt-BR" sz="3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3400" b="1" dirty="0" err="1" smtClean="0"/>
              <a:t>Padroniza</a:t>
            </a:r>
            <a:r>
              <a:rPr lang="en-GB" altLang="pt-BR" sz="3400" b="1" dirty="0" smtClean="0"/>
              <a:t> as interfaces</a:t>
            </a: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3400" b="1" dirty="0" err="1" smtClean="0"/>
              <a:t>Facilita</a:t>
            </a:r>
            <a:r>
              <a:rPr lang="en-GB" altLang="pt-BR" sz="3400" b="1" dirty="0" smtClean="0"/>
              <a:t> a </a:t>
            </a:r>
            <a:r>
              <a:rPr lang="en-GB" altLang="pt-BR" sz="3400" b="1" dirty="0" err="1" smtClean="0"/>
              <a:t>engenharia</a:t>
            </a:r>
            <a:r>
              <a:rPr lang="en-GB" altLang="pt-BR" sz="3400" b="1" dirty="0" smtClean="0"/>
              <a:t> modular</a:t>
            </a: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3400" b="1" dirty="0" err="1" smtClean="0"/>
              <a:t>Garante</a:t>
            </a:r>
            <a:r>
              <a:rPr lang="en-GB" altLang="pt-BR" sz="3400" b="1" dirty="0" smtClean="0"/>
              <a:t> a </a:t>
            </a:r>
            <a:r>
              <a:rPr lang="en-GB" altLang="pt-BR" sz="3400" b="1" dirty="0" err="1" smtClean="0"/>
              <a:t>tecnologia</a:t>
            </a:r>
            <a:r>
              <a:rPr lang="en-GB" altLang="pt-BR" sz="3400" b="1" dirty="0" smtClean="0"/>
              <a:t> </a:t>
            </a:r>
            <a:r>
              <a:rPr lang="en-GB" altLang="pt-BR" sz="3400" b="1" dirty="0" err="1" smtClean="0"/>
              <a:t>interoperável</a:t>
            </a:r>
            <a:endParaRPr lang="en-GB" altLang="pt-BR" sz="3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3400" b="1" dirty="0" err="1" smtClean="0"/>
              <a:t>Acelera</a:t>
            </a:r>
            <a:r>
              <a:rPr lang="en-GB" altLang="pt-BR" sz="3400" b="1" dirty="0" smtClean="0"/>
              <a:t> a </a:t>
            </a:r>
            <a:r>
              <a:rPr lang="en-GB" altLang="pt-BR" sz="3400" b="1" dirty="0" err="1" smtClean="0"/>
              <a:t>evolução</a:t>
            </a:r>
            <a:endParaRPr lang="en-GB" altLang="pt-BR" sz="3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3400" b="1" dirty="0" err="1" smtClean="0"/>
              <a:t>Simplifica</a:t>
            </a:r>
            <a:r>
              <a:rPr lang="en-GB" altLang="pt-BR" sz="3400" b="1" dirty="0" smtClean="0"/>
              <a:t> o </a:t>
            </a:r>
            <a:r>
              <a:rPr lang="en-GB" altLang="pt-BR" sz="3400" b="1" dirty="0" err="1" smtClean="0"/>
              <a:t>ensino</a:t>
            </a:r>
            <a:r>
              <a:rPr lang="en-GB" altLang="pt-BR" sz="3400" b="1" dirty="0" smtClean="0"/>
              <a:t> e a </a:t>
            </a:r>
            <a:r>
              <a:rPr lang="en-GB" altLang="pt-BR" sz="3400" b="1" dirty="0" err="1" smtClean="0"/>
              <a:t>aprendizagem</a:t>
            </a:r>
            <a:endParaRPr lang="en-GB" altLang="pt-BR" sz="3400" b="1" dirty="0" smtClean="0"/>
          </a:p>
        </p:txBody>
      </p:sp>
    </p:spTree>
    <p:extLst>
      <p:ext uri="{BB962C8B-B14F-4D97-AF65-F5344CB8AC3E}">
        <p14:creationId xmlns:p14="http://schemas.microsoft.com/office/powerpoint/2010/main" val="801815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279">
                                            <p:txEl>
                                              <p:pRg st="0" end="0"/>
                                            </p:txEl>
                                          </p:spTgt>
                                        </p:tgtEl>
                                        <p:attrNameLst>
                                          <p:attrName>style.visibility</p:attrName>
                                        </p:attrNameLst>
                                      </p:cBhvr>
                                      <p:to>
                                        <p:strVal val="visible"/>
                                      </p:to>
                                    </p:set>
                                    <p:anim calcmode="lin" valueType="num">
                                      <p:cBhvr additive="base">
                                        <p:cTn id="7" dur="500" fill="hold"/>
                                        <p:tgtEl>
                                          <p:spTgt spid="542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2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279">
                                            <p:txEl>
                                              <p:pRg st="1" end="1"/>
                                            </p:txEl>
                                          </p:spTgt>
                                        </p:tgtEl>
                                        <p:attrNameLst>
                                          <p:attrName>style.visibility</p:attrName>
                                        </p:attrNameLst>
                                      </p:cBhvr>
                                      <p:to>
                                        <p:strVal val="visible"/>
                                      </p:to>
                                    </p:set>
                                    <p:anim calcmode="lin" valueType="num">
                                      <p:cBhvr additive="base">
                                        <p:cTn id="13" dur="500" fill="hold"/>
                                        <p:tgtEl>
                                          <p:spTgt spid="542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2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279">
                                            <p:txEl>
                                              <p:pRg st="2" end="2"/>
                                            </p:txEl>
                                          </p:spTgt>
                                        </p:tgtEl>
                                        <p:attrNameLst>
                                          <p:attrName>style.visibility</p:attrName>
                                        </p:attrNameLst>
                                      </p:cBhvr>
                                      <p:to>
                                        <p:strVal val="visible"/>
                                      </p:to>
                                    </p:set>
                                    <p:anim calcmode="lin" valueType="num">
                                      <p:cBhvr additive="base">
                                        <p:cTn id="19" dur="500" fill="hold"/>
                                        <p:tgtEl>
                                          <p:spTgt spid="542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2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279">
                                            <p:txEl>
                                              <p:pRg st="3" end="3"/>
                                            </p:txEl>
                                          </p:spTgt>
                                        </p:tgtEl>
                                        <p:attrNameLst>
                                          <p:attrName>style.visibility</p:attrName>
                                        </p:attrNameLst>
                                      </p:cBhvr>
                                      <p:to>
                                        <p:strVal val="visible"/>
                                      </p:to>
                                    </p:set>
                                    <p:anim calcmode="lin" valueType="num">
                                      <p:cBhvr additive="base">
                                        <p:cTn id="25" dur="500" fill="hold"/>
                                        <p:tgtEl>
                                          <p:spTgt spid="542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2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4279">
                                            <p:txEl>
                                              <p:pRg st="4" end="4"/>
                                            </p:txEl>
                                          </p:spTgt>
                                        </p:tgtEl>
                                        <p:attrNameLst>
                                          <p:attrName>style.visibility</p:attrName>
                                        </p:attrNameLst>
                                      </p:cBhvr>
                                      <p:to>
                                        <p:strVal val="visible"/>
                                      </p:to>
                                    </p:set>
                                    <p:anim calcmode="lin" valueType="num">
                                      <p:cBhvr additive="base">
                                        <p:cTn id="31" dur="500" fill="hold"/>
                                        <p:tgtEl>
                                          <p:spTgt spid="542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42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4279">
                                            <p:txEl>
                                              <p:pRg st="5" end="5"/>
                                            </p:txEl>
                                          </p:spTgt>
                                        </p:tgtEl>
                                        <p:attrNameLst>
                                          <p:attrName>style.visibility</p:attrName>
                                        </p:attrNameLst>
                                      </p:cBhvr>
                                      <p:to>
                                        <p:strVal val="visible"/>
                                      </p:to>
                                    </p:set>
                                    <p:anim calcmode="lin" valueType="num">
                                      <p:cBhvr additive="base">
                                        <p:cTn id="37" dur="500" fill="hold"/>
                                        <p:tgtEl>
                                          <p:spTgt spid="542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42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ço Reservado para Número de Slide 5"/>
          <p:cNvSpPr txBox="1">
            <a:spLocks noGrp="1"/>
          </p:cNvSpPr>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fld id="{22AD534D-FD4F-4397-8FBA-CCA40F69186C}" type="slidenum">
              <a:rPr lang="pt-BR" altLang="pt-BR" sz="1400">
                <a:latin typeface="Arial" charset="0"/>
              </a:rPr>
              <a:pPr algn="r" eaLnBrk="1" hangingPunct="1">
                <a:spcBef>
                  <a:spcPct val="0"/>
                </a:spcBef>
                <a:buFontTx/>
                <a:buNone/>
              </a:pPr>
              <a:t>38</a:t>
            </a:fld>
            <a:endParaRPr lang="pt-BR" altLang="pt-BR" sz="1400">
              <a:latin typeface="Arial" charset="0"/>
            </a:endParaRPr>
          </a:p>
        </p:txBody>
      </p:sp>
      <p:sp>
        <p:nvSpPr>
          <p:cNvPr id="68611" name="Rectangle 6"/>
          <p:cNvSpPr>
            <a:spLocks noGrp="1" noChangeArrowheads="1"/>
          </p:cNvSpPr>
          <p:nvPr>
            <p:ph type="title"/>
          </p:nvPr>
        </p:nvSpPr>
        <p:spPr>
          <a:xfrm>
            <a:off x="137160" y="203980"/>
            <a:ext cx="8935404"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sz="3300" b="1" dirty="0" smtClean="0"/>
              <a:t>7 </a:t>
            </a:r>
            <a:r>
              <a:rPr lang="en-GB" altLang="pt-BR" sz="3300" b="1" dirty="0" err="1" smtClean="0"/>
              <a:t>Camadas</a:t>
            </a:r>
            <a:r>
              <a:rPr lang="en-GB" altLang="pt-BR" sz="3300" b="1" dirty="0" smtClean="0"/>
              <a:t> do </a:t>
            </a:r>
            <a:r>
              <a:rPr lang="en-GB" altLang="pt-BR" sz="3300" b="1" dirty="0" err="1" smtClean="0"/>
              <a:t>Modelo</a:t>
            </a:r>
            <a:r>
              <a:rPr lang="en-GB" altLang="pt-BR" sz="3300" b="1" dirty="0" smtClean="0"/>
              <a:t> de </a:t>
            </a:r>
            <a:r>
              <a:rPr lang="en-GB" altLang="pt-BR" sz="3300" b="1" dirty="0" err="1" smtClean="0"/>
              <a:t>Referência</a:t>
            </a:r>
            <a:r>
              <a:rPr lang="en-GB" altLang="pt-BR" sz="3300" b="1" dirty="0" smtClean="0"/>
              <a:t> OSI</a:t>
            </a:r>
          </a:p>
        </p:txBody>
      </p:sp>
      <p:pic>
        <p:nvPicPr>
          <p:cNvPr id="563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6144" y="1438274"/>
            <a:ext cx="40481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69" y="1471611"/>
            <a:ext cx="284797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037062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6329"/>
                                        </p:tgtEl>
                                        <p:attrNameLst>
                                          <p:attrName>style.visibility</p:attrName>
                                        </p:attrNameLst>
                                      </p:cBhvr>
                                      <p:to>
                                        <p:strVal val="visible"/>
                                      </p:to>
                                    </p:set>
                                    <p:anim calcmode="lin" valueType="num">
                                      <p:cBhvr additive="base">
                                        <p:cTn id="7" dur="500" fill="hold"/>
                                        <p:tgtEl>
                                          <p:spTgt spid="56329"/>
                                        </p:tgtEl>
                                        <p:attrNameLst>
                                          <p:attrName>ppt_x</p:attrName>
                                        </p:attrNameLst>
                                      </p:cBhvr>
                                      <p:tavLst>
                                        <p:tav tm="0">
                                          <p:val>
                                            <p:strVal val="1+#ppt_w/2"/>
                                          </p:val>
                                        </p:tav>
                                        <p:tav tm="100000">
                                          <p:val>
                                            <p:strVal val="#ppt_x"/>
                                          </p:val>
                                        </p:tav>
                                      </p:tavLst>
                                    </p:anim>
                                    <p:anim calcmode="lin" valueType="num">
                                      <p:cBhvr additive="base">
                                        <p:cTn id="8" dur="500" fill="hold"/>
                                        <p:tgtEl>
                                          <p:spTgt spid="56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a:xfrm>
            <a:off x="726860" y="215410"/>
            <a:ext cx="770848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7 - </a:t>
            </a:r>
            <a:r>
              <a:rPr lang="en-GB" altLang="pt-BR" b="1" dirty="0" err="1" smtClean="0"/>
              <a:t>Aplicação</a:t>
            </a:r>
            <a:endParaRPr lang="en-GB" altLang="pt-BR" b="1" dirty="0" smtClean="0"/>
          </a:p>
        </p:txBody>
      </p:sp>
      <p:sp>
        <p:nvSpPr>
          <p:cNvPr id="62471" name="Rectangle 7"/>
          <p:cNvSpPr>
            <a:spLocks noGrp="1" noChangeArrowheads="1"/>
          </p:cNvSpPr>
          <p:nvPr>
            <p:ph type="body" idx="4294967295"/>
          </p:nvPr>
        </p:nvSpPr>
        <p:spPr>
          <a:xfrm>
            <a:off x="3098800" y="729139"/>
            <a:ext cx="6045200" cy="417195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Processos</a:t>
            </a:r>
            <a:r>
              <a:rPr lang="en-GB" altLang="pt-BR" sz="2400" dirty="0" smtClean="0"/>
              <a:t> da </a:t>
            </a:r>
            <a:r>
              <a:rPr lang="en-GB" altLang="pt-BR" sz="2400" dirty="0" err="1" smtClean="0"/>
              <a:t>rede</a:t>
            </a:r>
            <a:r>
              <a:rPr lang="en-GB" altLang="pt-BR" sz="2400" dirty="0" smtClean="0"/>
              <a:t> para </a:t>
            </a:r>
            <a:r>
              <a:rPr lang="en-GB" altLang="pt-BR" sz="2400" dirty="0" err="1" smtClean="0"/>
              <a:t>aplicações</a:t>
            </a:r>
            <a:r>
              <a:rPr lang="en-GB" altLang="pt-BR" sz="2400" dirty="0" smtClean="0"/>
              <a:t>;</a:t>
            </a: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smtClean="0"/>
              <a:t>É a </a:t>
            </a:r>
            <a:r>
              <a:rPr lang="en-GB" altLang="pt-BR" sz="2400" dirty="0" err="1" smtClean="0"/>
              <a:t>camada</a:t>
            </a:r>
            <a:r>
              <a:rPr lang="en-GB" altLang="pt-BR" sz="2400" dirty="0" smtClean="0"/>
              <a:t> que </a:t>
            </a:r>
            <a:r>
              <a:rPr lang="en-GB" altLang="pt-BR" sz="2400" dirty="0" err="1" smtClean="0"/>
              <a:t>interage</a:t>
            </a:r>
            <a:r>
              <a:rPr lang="en-GB" altLang="pt-BR" sz="2400" dirty="0" smtClean="0"/>
              <a:t> </a:t>
            </a:r>
            <a:r>
              <a:rPr lang="en-GB" altLang="pt-BR" sz="2400" dirty="0" err="1" smtClean="0"/>
              <a:t>diretamente</a:t>
            </a:r>
            <a:r>
              <a:rPr lang="en-GB" altLang="pt-BR" sz="2400" dirty="0" smtClean="0"/>
              <a:t> </a:t>
            </a:r>
            <a:r>
              <a:rPr lang="en-GB" altLang="pt-BR" sz="2400" dirty="0"/>
              <a:t>c</a:t>
            </a:r>
            <a:r>
              <a:rPr lang="en-GB" altLang="pt-BR" sz="2400" dirty="0" smtClean="0"/>
              <a:t>om o </a:t>
            </a:r>
            <a:r>
              <a:rPr lang="en-GB" altLang="pt-BR" sz="2400" dirty="0" err="1" smtClean="0"/>
              <a:t>usuário</a:t>
            </a:r>
            <a:r>
              <a:rPr lang="en-GB" altLang="pt-BR" sz="2400" dirty="0" smtClean="0"/>
              <a:t>; </a:t>
            </a:r>
            <a:r>
              <a:rPr lang="en-GB" altLang="pt-BR" sz="2400" dirty="0" err="1" smtClean="0"/>
              <a:t>Disponibiliza</a:t>
            </a:r>
            <a:r>
              <a:rPr lang="en-GB" altLang="pt-BR" sz="2400" dirty="0" smtClean="0"/>
              <a:t> </a:t>
            </a:r>
            <a:r>
              <a:rPr lang="en-GB" altLang="pt-BR" sz="2400" dirty="0" err="1" smtClean="0"/>
              <a:t>serviços</a:t>
            </a:r>
            <a:r>
              <a:rPr lang="en-GB" altLang="pt-BR" sz="2400" dirty="0" smtClean="0"/>
              <a:t> de </a:t>
            </a:r>
            <a:r>
              <a:rPr lang="en-GB" altLang="pt-BR" sz="2400" dirty="0" err="1" smtClean="0"/>
              <a:t>rede</a:t>
            </a:r>
            <a:r>
              <a:rPr lang="en-GB" altLang="pt-BR" sz="2400" dirty="0" smtClean="0"/>
              <a:t> para </a:t>
            </a:r>
            <a:r>
              <a:rPr lang="en-GB" altLang="pt-BR" sz="2400" dirty="0" err="1" smtClean="0"/>
              <a:t>aplicações</a:t>
            </a:r>
            <a:r>
              <a:rPr lang="en-GB" altLang="pt-BR" sz="2400" dirty="0" smtClean="0"/>
              <a:t> do </a:t>
            </a:r>
            <a:r>
              <a:rPr lang="en-GB" altLang="pt-BR" sz="2400" dirty="0" err="1" smtClean="0"/>
              <a:t>usuário</a:t>
            </a:r>
            <a:r>
              <a:rPr lang="en-GB" altLang="pt-BR" sz="2400" dirty="0"/>
              <a:t>;</a:t>
            </a:r>
            <a:endParaRPr lang="en-GB" altLang="pt-BR" sz="2400" b="1" dirty="0" smtClean="0"/>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Transferência</a:t>
            </a:r>
            <a:r>
              <a:rPr lang="en-GB" altLang="pt-BR" sz="2400" dirty="0" smtClean="0"/>
              <a:t> de </a:t>
            </a:r>
            <a:r>
              <a:rPr lang="en-GB" altLang="pt-BR" sz="2400" dirty="0" err="1" smtClean="0"/>
              <a:t>arquivos</a:t>
            </a:r>
            <a:r>
              <a:rPr lang="en-GB" altLang="pt-BR" sz="2400" dirty="0" smtClean="0"/>
              <a:t>, </a:t>
            </a:r>
            <a:r>
              <a:rPr lang="en-GB" altLang="pt-BR" sz="2400" dirty="0" err="1" smtClean="0"/>
              <a:t>correio</a:t>
            </a:r>
            <a:r>
              <a:rPr lang="en-GB" altLang="pt-BR" sz="2400" dirty="0" smtClean="0"/>
              <a:t> </a:t>
            </a:r>
            <a:r>
              <a:rPr lang="en-GB" altLang="pt-BR" sz="2400" dirty="0" err="1" smtClean="0"/>
              <a:t>eletrônico</a:t>
            </a:r>
            <a:r>
              <a:rPr lang="en-GB" altLang="pt-BR" sz="2400" dirty="0" smtClean="0"/>
              <a:t>, </a:t>
            </a:r>
            <a:r>
              <a:rPr lang="en-GB" altLang="pt-BR" sz="2400" dirty="0" err="1" smtClean="0"/>
              <a:t>acesso</a:t>
            </a:r>
            <a:r>
              <a:rPr lang="en-GB" altLang="pt-BR" sz="2400" dirty="0" smtClean="0"/>
              <a:t> de web site;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 y="1287780"/>
            <a:ext cx="28575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8130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2471">
                                            <p:txEl>
                                              <p:pRg st="0" end="0"/>
                                            </p:txEl>
                                          </p:spTgt>
                                        </p:tgtEl>
                                        <p:attrNameLst>
                                          <p:attrName>style.visibility</p:attrName>
                                        </p:attrNameLst>
                                      </p:cBhvr>
                                      <p:to>
                                        <p:strVal val="visible"/>
                                      </p:to>
                                    </p:set>
                                    <p:anim calcmode="lin" valueType="num">
                                      <p:cBhvr additive="base">
                                        <p:cTn id="7" dur="500" fill="hold"/>
                                        <p:tgtEl>
                                          <p:spTgt spid="624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24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2471">
                                            <p:txEl>
                                              <p:pRg st="2" end="2"/>
                                            </p:txEl>
                                          </p:spTgt>
                                        </p:tgtEl>
                                        <p:attrNameLst>
                                          <p:attrName>style.visibility</p:attrName>
                                        </p:attrNameLst>
                                      </p:cBhvr>
                                      <p:to>
                                        <p:strVal val="visible"/>
                                      </p:to>
                                    </p:set>
                                    <p:anim calcmode="lin" valueType="num">
                                      <p:cBhvr additive="base">
                                        <p:cTn id="13" dur="500" fill="hold"/>
                                        <p:tgtEl>
                                          <p:spTgt spid="6247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24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2471">
                                            <p:txEl>
                                              <p:pRg st="4" end="4"/>
                                            </p:txEl>
                                          </p:spTgt>
                                        </p:tgtEl>
                                        <p:attrNameLst>
                                          <p:attrName>style.visibility</p:attrName>
                                        </p:attrNameLst>
                                      </p:cBhvr>
                                      <p:to>
                                        <p:strVal val="visible"/>
                                      </p:to>
                                    </p:set>
                                    <p:anim calcmode="lin" valueType="num">
                                      <p:cBhvr additive="base">
                                        <p:cTn id="19" dur="500" fill="hold"/>
                                        <p:tgtEl>
                                          <p:spTgt spid="6247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24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240030" y="1099503"/>
            <a:ext cx="8706485" cy="3457575"/>
          </a:xfrm>
        </p:spPr>
        <p:txBody>
          <a:bodyPr lIns="90000" tIns="46800" rIns="90000" bIns="46800"/>
          <a:lstStyle/>
          <a:p>
            <a:pPr marL="0" indent="0" defTabSz="814388" eaLnBrk="1" hangingPunct="1">
              <a:lnSpc>
                <a:spcPct val="93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400" b="1" u="sng" dirty="0" smtClean="0"/>
              <a:t>ITU – International Telecommunications Union: </a:t>
            </a:r>
            <a:r>
              <a:rPr lang="en-GB" altLang="pt-BR" sz="2400" dirty="0" smtClean="0"/>
              <a:t>é </a:t>
            </a:r>
            <a:r>
              <a:rPr lang="en-GB" altLang="pt-BR" sz="2400" dirty="0" err="1" smtClean="0"/>
              <a:t>composta</a:t>
            </a:r>
            <a:r>
              <a:rPr lang="en-GB" altLang="pt-BR" sz="2400" dirty="0" smtClean="0"/>
              <a:t> </a:t>
            </a:r>
            <a:r>
              <a:rPr lang="en-GB" altLang="pt-BR" sz="2400" dirty="0" err="1" smtClean="0"/>
              <a:t>por</a:t>
            </a:r>
            <a:r>
              <a:rPr lang="en-GB" altLang="pt-BR" sz="2400" dirty="0" smtClean="0"/>
              <a:t> </a:t>
            </a:r>
            <a:r>
              <a:rPr lang="en-GB" altLang="pt-BR" sz="2400" dirty="0" err="1" smtClean="0"/>
              <a:t>três</a:t>
            </a:r>
            <a:r>
              <a:rPr lang="en-GB" altLang="pt-BR" sz="2400" dirty="0" smtClean="0"/>
              <a:t> </a:t>
            </a:r>
            <a:r>
              <a:rPr lang="en-GB" altLang="pt-BR" sz="2400" dirty="0" err="1" smtClean="0"/>
              <a:t>setores</a:t>
            </a:r>
            <a:r>
              <a:rPr lang="en-GB" altLang="pt-BR" sz="2400" dirty="0" smtClean="0"/>
              <a:t>:</a:t>
            </a:r>
          </a:p>
          <a:p>
            <a:pPr marL="342900" indent="-342900" defTabSz="814388">
              <a:lnSpc>
                <a:spcPct val="93000"/>
              </a:lnSpc>
              <a:buFont typeface="Muli" panose="020B060402020202020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400" b="1" dirty="0" smtClean="0"/>
              <a:t>ITU-D </a:t>
            </a:r>
            <a:r>
              <a:rPr lang="en-GB" altLang="pt-BR" sz="2400" b="1" dirty="0"/>
              <a:t>– Telecommunication Development Bureau – </a:t>
            </a:r>
            <a:r>
              <a:rPr lang="en-GB" altLang="pt-BR" sz="2400" dirty="0"/>
              <a:t>é </a:t>
            </a:r>
            <a:r>
              <a:rPr lang="en-GB" altLang="pt-BR" sz="2400" dirty="0" err="1"/>
              <a:t>responsável</a:t>
            </a:r>
            <a:r>
              <a:rPr lang="en-GB" altLang="pt-BR" sz="2400" dirty="0"/>
              <a:t> </a:t>
            </a:r>
            <a:r>
              <a:rPr lang="en-GB" altLang="pt-BR" sz="2400" dirty="0" err="1"/>
              <a:t>por</a:t>
            </a:r>
            <a:r>
              <a:rPr lang="en-GB" altLang="pt-BR" sz="2400" dirty="0"/>
              <a:t> </a:t>
            </a:r>
            <a:r>
              <a:rPr lang="en-GB" altLang="pt-BR" sz="2400" dirty="0" err="1"/>
              <a:t>fornecer</a:t>
            </a:r>
            <a:r>
              <a:rPr lang="en-GB" altLang="pt-BR" sz="2400" dirty="0"/>
              <a:t> </a:t>
            </a:r>
            <a:r>
              <a:rPr lang="en-GB" altLang="pt-BR" sz="2400" dirty="0" err="1"/>
              <a:t>capacitação</a:t>
            </a:r>
            <a:r>
              <a:rPr lang="en-GB" altLang="pt-BR" sz="2400" dirty="0"/>
              <a:t> </a:t>
            </a:r>
            <a:r>
              <a:rPr lang="en-GB" altLang="pt-BR" sz="2400" dirty="0" err="1"/>
              <a:t>técnica</a:t>
            </a:r>
            <a:r>
              <a:rPr lang="en-GB" altLang="pt-BR" sz="2400" dirty="0"/>
              <a:t> e </a:t>
            </a:r>
            <a:r>
              <a:rPr lang="en-GB" altLang="pt-BR" sz="2400" dirty="0" err="1"/>
              <a:t>suporte</a:t>
            </a:r>
            <a:r>
              <a:rPr lang="en-GB" altLang="pt-BR" sz="2400" dirty="0"/>
              <a:t> </a:t>
            </a:r>
            <a:r>
              <a:rPr lang="en-GB" altLang="pt-BR" sz="2400" dirty="0" err="1"/>
              <a:t>em</a:t>
            </a:r>
            <a:r>
              <a:rPr lang="en-GB" altLang="pt-BR" sz="2400" dirty="0"/>
              <a:t> </a:t>
            </a:r>
            <a:r>
              <a:rPr lang="en-GB" altLang="pt-BR" sz="2400" dirty="0" err="1"/>
              <a:t>telecomunicações</a:t>
            </a:r>
            <a:r>
              <a:rPr lang="en-GB" altLang="pt-BR" sz="2400" dirty="0"/>
              <a:t>.</a:t>
            </a:r>
          </a:p>
          <a:p>
            <a:pPr marL="342900" indent="-342900" defTabSz="814388" eaLnBrk="1" hangingPunct="1">
              <a:lnSpc>
                <a:spcPct val="93000"/>
              </a:lnSpc>
              <a:buFont typeface="Muli" panose="020B060402020202020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400" b="1" dirty="0" smtClean="0"/>
              <a:t>ITU-R – Radio Communication Sector – </a:t>
            </a:r>
            <a:r>
              <a:rPr lang="en-GB" altLang="pt-BR" sz="2400" dirty="0" smtClean="0"/>
              <a:t>é </a:t>
            </a:r>
            <a:r>
              <a:rPr lang="en-GB" altLang="pt-BR" sz="2400" dirty="0" err="1" smtClean="0"/>
              <a:t>responsável</a:t>
            </a:r>
            <a:r>
              <a:rPr lang="en-GB" altLang="pt-BR" sz="2400" dirty="0" smtClean="0"/>
              <a:t> pela </a:t>
            </a:r>
            <a:r>
              <a:rPr lang="en-GB" altLang="pt-BR" sz="2400" dirty="0" err="1" smtClean="0"/>
              <a:t>gerência</a:t>
            </a:r>
            <a:r>
              <a:rPr lang="en-GB" altLang="pt-BR" sz="2400" dirty="0" smtClean="0"/>
              <a:t> do </a:t>
            </a:r>
            <a:r>
              <a:rPr lang="en-GB" altLang="pt-BR" sz="2400" dirty="0" err="1" smtClean="0"/>
              <a:t>espectro</a:t>
            </a:r>
            <a:r>
              <a:rPr lang="en-GB" altLang="pt-BR" sz="2400" dirty="0" smtClean="0"/>
              <a:t> de </a:t>
            </a:r>
            <a:r>
              <a:rPr lang="en-GB" altLang="pt-BR" sz="2400" dirty="0" err="1" smtClean="0"/>
              <a:t>rádiofrequencia</a:t>
            </a:r>
            <a:r>
              <a:rPr lang="en-GB" altLang="pt-BR" sz="2400" dirty="0" smtClean="0"/>
              <a:t> e </a:t>
            </a:r>
            <a:r>
              <a:rPr lang="en-GB" altLang="pt-BR" sz="2400" dirty="0" err="1" smtClean="0"/>
              <a:t>órbitas</a:t>
            </a:r>
            <a:r>
              <a:rPr lang="en-GB" altLang="pt-BR" sz="2400" dirty="0" smtClean="0"/>
              <a:t> de </a:t>
            </a:r>
            <a:r>
              <a:rPr lang="en-GB" altLang="pt-BR" sz="2400" dirty="0" err="1" smtClean="0"/>
              <a:t>satélites</a:t>
            </a:r>
            <a:r>
              <a:rPr lang="en-GB" altLang="pt-BR" sz="2400" dirty="0" smtClean="0"/>
              <a:t>.</a:t>
            </a:r>
          </a:p>
          <a:p>
            <a:pPr marL="342900" indent="-342900" defTabSz="814388" eaLnBrk="1" hangingPunct="1">
              <a:lnSpc>
                <a:spcPct val="93000"/>
              </a:lnSpc>
              <a:buFont typeface="Muli" panose="020B060402020202020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400" dirty="0" smtClean="0"/>
              <a:t>	</a:t>
            </a:r>
            <a:r>
              <a:rPr lang="en-GB" altLang="pt-BR" sz="2400" b="1" dirty="0" smtClean="0"/>
              <a:t>ITU-T – Telecommunication Standardization Sector – </a:t>
            </a:r>
            <a:r>
              <a:rPr lang="en-GB" altLang="pt-BR" sz="2400" dirty="0" smtClean="0"/>
              <a:t>é </a:t>
            </a:r>
            <a:r>
              <a:rPr lang="en-GB" altLang="pt-BR" sz="2400" dirty="0" err="1" smtClean="0"/>
              <a:t>responsável</a:t>
            </a:r>
            <a:r>
              <a:rPr lang="en-GB" altLang="pt-BR" sz="2400" dirty="0" smtClean="0"/>
              <a:t> </a:t>
            </a:r>
            <a:r>
              <a:rPr lang="en-GB" altLang="pt-BR" sz="2400" dirty="0" err="1" smtClean="0"/>
              <a:t>pelas</a:t>
            </a:r>
            <a:r>
              <a:rPr lang="en-GB" altLang="pt-BR" sz="2400" dirty="0" smtClean="0"/>
              <a:t> </a:t>
            </a:r>
            <a:r>
              <a:rPr lang="en-GB" altLang="pt-BR" sz="2400" dirty="0" err="1" smtClean="0"/>
              <a:t>recomendações</a:t>
            </a:r>
            <a:r>
              <a:rPr lang="en-GB" altLang="pt-BR" sz="2400" dirty="0" smtClean="0"/>
              <a:t> </a:t>
            </a:r>
            <a:r>
              <a:rPr lang="en-GB" altLang="pt-BR" sz="2400" dirty="0" err="1" smtClean="0"/>
              <a:t>na</a:t>
            </a:r>
            <a:r>
              <a:rPr lang="en-GB" altLang="pt-BR" sz="2400" dirty="0" smtClean="0"/>
              <a:t> </a:t>
            </a:r>
            <a:r>
              <a:rPr lang="en-GB" altLang="pt-BR" sz="2400" dirty="0" err="1" smtClean="0"/>
              <a:t>área</a:t>
            </a:r>
            <a:r>
              <a:rPr lang="en-GB" altLang="pt-BR" sz="2400" dirty="0" smtClean="0"/>
              <a:t> de </a:t>
            </a:r>
            <a:r>
              <a:rPr lang="en-GB" altLang="pt-BR" sz="2400" dirty="0" err="1" smtClean="0"/>
              <a:t>telecomunicações</a:t>
            </a:r>
            <a:r>
              <a:rPr lang="en-GB" altLang="pt-BR" sz="2400" dirty="0" smtClean="0"/>
              <a:t>.</a:t>
            </a:r>
          </a:p>
          <a:p>
            <a:pPr marL="342900" indent="-342900" defTabSz="814388" eaLnBrk="1" hangingPunct="1">
              <a:lnSpc>
                <a:spcPct val="93000"/>
              </a:lnSpc>
              <a:buFont typeface="Muli" panose="020B060402020202020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400" dirty="0" smtClean="0"/>
              <a:t>		</a:t>
            </a:r>
          </a:p>
        </p:txBody>
      </p:sp>
      <p:sp>
        <p:nvSpPr>
          <p:cNvPr id="24579" name="Rectangle 5"/>
          <p:cNvSpPr>
            <a:spLocks noChangeArrowheads="1"/>
          </p:cNvSpPr>
          <p:nvPr/>
        </p:nvSpPr>
        <p:spPr bwMode="auto">
          <a:xfrm>
            <a:off x="987108" y="11609"/>
            <a:ext cx="6195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pt-BR" altLang="pt-BR" sz="4000" b="1" dirty="0">
                <a:solidFill>
                  <a:srgbClr val="00B0F0"/>
                </a:solidFill>
                <a:latin typeface="Arial" charset="0"/>
              </a:rPr>
              <a:t>Órgãos de Padronização</a:t>
            </a:r>
          </a:p>
        </p:txBody>
      </p:sp>
      <p:pic>
        <p:nvPicPr>
          <p:cNvPr id="24580" name="Picture 2" descr="http://thinkprogress.org/wp-content/uploads/2012/12/IT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5888" y="195263"/>
            <a:ext cx="1179512" cy="1006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3555588"/>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a:xfrm>
            <a:off x="1001180" y="112540"/>
            <a:ext cx="793708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6 - </a:t>
            </a:r>
            <a:r>
              <a:rPr lang="en-GB" altLang="pt-BR" b="1" dirty="0" err="1" smtClean="0"/>
              <a:t>Apresentação</a:t>
            </a:r>
            <a:endParaRPr lang="en-GB" altLang="pt-BR" b="1" dirty="0" smtClean="0"/>
          </a:p>
        </p:txBody>
      </p:sp>
      <p:sp>
        <p:nvSpPr>
          <p:cNvPr id="61447" name="Rectangle 7"/>
          <p:cNvSpPr>
            <a:spLocks noGrp="1" noChangeArrowheads="1"/>
          </p:cNvSpPr>
          <p:nvPr>
            <p:ph type="body" idx="4294967295"/>
          </p:nvPr>
        </p:nvSpPr>
        <p:spPr>
          <a:xfrm>
            <a:off x="3009900" y="1107440"/>
            <a:ext cx="6019800" cy="391033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Representação</a:t>
            </a:r>
            <a:r>
              <a:rPr lang="en-GB" altLang="pt-BR" sz="2400" dirty="0" smtClean="0"/>
              <a:t> de dados;</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Assegura</a:t>
            </a:r>
            <a:r>
              <a:rPr lang="en-GB" altLang="pt-BR" sz="2400" dirty="0" smtClean="0"/>
              <a:t> que a </a:t>
            </a:r>
            <a:r>
              <a:rPr lang="en-GB" altLang="pt-BR" sz="2400" dirty="0" err="1" smtClean="0"/>
              <a:t>informação</a:t>
            </a:r>
            <a:r>
              <a:rPr lang="en-GB" altLang="pt-BR" sz="2400" dirty="0" smtClean="0"/>
              <a:t> </a:t>
            </a:r>
            <a:r>
              <a:rPr lang="en-GB" altLang="pt-BR" sz="2400" dirty="0" err="1" smtClean="0"/>
              <a:t>emitida</a:t>
            </a:r>
            <a:r>
              <a:rPr lang="en-GB" altLang="pt-BR" sz="2400" dirty="0" smtClean="0"/>
              <a:t> pela </a:t>
            </a:r>
            <a:r>
              <a:rPr lang="en-GB" altLang="pt-BR" sz="2400" dirty="0" err="1" smtClean="0"/>
              <a:t>camada</a:t>
            </a:r>
            <a:r>
              <a:rPr lang="en-GB" altLang="pt-BR" sz="2400" dirty="0" smtClean="0"/>
              <a:t> de </a:t>
            </a:r>
            <a:r>
              <a:rPr lang="en-GB" altLang="pt-BR" sz="2400" dirty="0" err="1" smtClean="0"/>
              <a:t>aplicação</a:t>
            </a:r>
            <a:r>
              <a:rPr lang="en-GB" altLang="pt-BR" sz="2400" dirty="0" smtClean="0"/>
              <a:t> de um </a:t>
            </a:r>
            <a:r>
              <a:rPr lang="en-GB" altLang="pt-BR" sz="2400" dirty="0" err="1" smtClean="0"/>
              <a:t>sistema</a:t>
            </a:r>
            <a:r>
              <a:rPr lang="en-GB" altLang="pt-BR" sz="2400" dirty="0" smtClean="0"/>
              <a:t> </a:t>
            </a:r>
            <a:r>
              <a:rPr lang="en-GB" altLang="pt-BR" sz="2400" dirty="0" err="1" smtClean="0"/>
              <a:t>seja</a:t>
            </a:r>
            <a:r>
              <a:rPr lang="en-GB" altLang="pt-BR" sz="2400" dirty="0" smtClean="0"/>
              <a:t> </a:t>
            </a:r>
            <a:r>
              <a:rPr lang="en-GB" altLang="pt-BR" sz="2400" dirty="0" err="1" smtClean="0"/>
              <a:t>legível</a:t>
            </a:r>
            <a:r>
              <a:rPr lang="en-GB" altLang="pt-BR" sz="2400" dirty="0" smtClean="0"/>
              <a:t> para a </a:t>
            </a:r>
            <a:r>
              <a:rPr lang="en-GB" altLang="pt-BR" sz="2400" dirty="0" err="1" smtClean="0"/>
              <a:t>camada</a:t>
            </a:r>
            <a:r>
              <a:rPr lang="en-GB" altLang="pt-BR" sz="2400" dirty="0" smtClean="0"/>
              <a:t> de </a:t>
            </a:r>
            <a:r>
              <a:rPr lang="en-GB" altLang="pt-BR" sz="2400" dirty="0" err="1" smtClean="0"/>
              <a:t>aplicação</a:t>
            </a:r>
            <a:r>
              <a:rPr lang="en-GB" altLang="pt-BR" sz="2400" dirty="0" smtClean="0"/>
              <a:t> de outro </a:t>
            </a:r>
            <a:r>
              <a:rPr lang="en-GB" altLang="pt-BR" sz="2400" dirty="0" err="1" smtClean="0"/>
              <a:t>sistema</a:t>
            </a:r>
            <a:r>
              <a:rPr lang="en-GB" altLang="pt-BR" sz="2400" dirty="0"/>
              <a:t>;</a:t>
            </a:r>
            <a:endParaRPr lang="en-GB" altLang="pt-BR" sz="2400" dirty="0" smtClean="0"/>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a:t>C</a:t>
            </a:r>
            <a:r>
              <a:rPr lang="en-GB" altLang="pt-BR" sz="2400" dirty="0" err="1" smtClean="0"/>
              <a:t>riptografia</a:t>
            </a:r>
            <a:r>
              <a:rPr lang="en-GB" altLang="pt-BR" sz="2400" dirty="0" smtClean="0"/>
              <a:t> dos dados;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422083"/>
            <a:ext cx="2867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8019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1447">
                                            <p:txEl>
                                              <p:pRg st="0" end="0"/>
                                            </p:txEl>
                                          </p:spTgt>
                                        </p:tgtEl>
                                        <p:attrNameLst>
                                          <p:attrName>style.visibility</p:attrName>
                                        </p:attrNameLst>
                                      </p:cBhvr>
                                      <p:to>
                                        <p:strVal val="visible"/>
                                      </p:to>
                                    </p:set>
                                    <p:anim calcmode="lin" valueType="num">
                                      <p:cBhvr additive="base">
                                        <p:cTn id="7" dur="500" fill="hold"/>
                                        <p:tgtEl>
                                          <p:spTgt spid="614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1447">
                                            <p:txEl>
                                              <p:pRg st="2" end="2"/>
                                            </p:txEl>
                                          </p:spTgt>
                                        </p:tgtEl>
                                        <p:attrNameLst>
                                          <p:attrName>style.visibility</p:attrName>
                                        </p:attrNameLst>
                                      </p:cBhvr>
                                      <p:to>
                                        <p:strVal val="visible"/>
                                      </p:to>
                                    </p:set>
                                    <p:anim calcmode="lin" valueType="num">
                                      <p:cBhvr additive="base">
                                        <p:cTn id="13" dur="500" fill="hold"/>
                                        <p:tgtEl>
                                          <p:spTgt spid="61447">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14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1447">
                                            <p:txEl>
                                              <p:pRg st="4" end="4"/>
                                            </p:txEl>
                                          </p:spTgt>
                                        </p:tgtEl>
                                        <p:attrNameLst>
                                          <p:attrName>style.visibility</p:attrName>
                                        </p:attrNameLst>
                                      </p:cBhvr>
                                      <p:to>
                                        <p:strVal val="visible"/>
                                      </p:to>
                                    </p:set>
                                    <p:anim calcmode="lin" valueType="num">
                                      <p:cBhvr additive="base">
                                        <p:cTn id="19" dur="500" fill="hold"/>
                                        <p:tgtEl>
                                          <p:spTgt spid="61447">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14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6"/>
          <p:cNvSpPr>
            <a:spLocks noGrp="1" noChangeArrowheads="1"/>
          </p:cNvSpPr>
          <p:nvPr>
            <p:ph type="title"/>
          </p:nvPr>
        </p:nvSpPr>
        <p:spPr>
          <a:xfrm>
            <a:off x="1097280" y="192550"/>
            <a:ext cx="758952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5 - </a:t>
            </a:r>
            <a:r>
              <a:rPr lang="en-GB" altLang="pt-BR" b="1" dirty="0" err="1" smtClean="0"/>
              <a:t>Sessão</a:t>
            </a:r>
            <a:endParaRPr lang="en-GB" altLang="pt-BR" b="1" dirty="0" smtClean="0"/>
          </a:p>
        </p:txBody>
      </p:sp>
      <p:sp>
        <p:nvSpPr>
          <p:cNvPr id="60425" name="Rectangle 9"/>
          <p:cNvSpPr>
            <a:spLocks noChangeArrowheads="1"/>
          </p:cNvSpPr>
          <p:nvPr/>
        </p:nvSpPr>
        <p:spPr bwMode="auto">
          <a:xfrm>
            <a:off x="3124201" y="971550"/>
            <a:ext cx="5876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80" tIns="41040" rIns="82080" bIns="41040" anchor="ctr" anchorCtr="1"/>
          <a:lstStyle>
            <a:lvl1pPr marL="287338" indent="-287338"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3200">
                <a:solidFill>
                  <a:schemeClr val="tx1"/>
                </a:solidFill>
                <a:latin typeface="Calibri" pitchFamily="34" charset="0"/>
              </a:defRPr>
            </a:lvl1pPr>
            <a:lvl2pPr marL="742950" indent="-28575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800">
                <a:solidFill>
                  <a:schemeClr val="tx1"/>
                </a:solidFill>
                <a:latin typeface="Calibri" pitchFamily="34" charset="0"/>
              </a:defRPr>
            </a:lvl2pPr>
            <a:lvl3pPr marL="1143000" indent="-228600"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400">
                <a:solidFill>
                  <a:schemeClr val="tx1"/>
                </a:solidFill>
                <a:latin typeface="Calibri" pitchFamily="34" charset="0"/>
              </a:defRPr>
            </a:lvl3pPr>
            <a:lvl4pPr marL="16002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4pPr>
            <a:lvl5pPr marL="20574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5pPr>
            <a:lvl6pPr marL="25146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6pPr>
            <a:lvl7pPr marL="29718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7pPr>
            <a:lvl8pPr marL="34290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8pPr>
            <a:lvl9pPr marL="38862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9pPr>
          </a:lstStyle>
          <a:p>
            <a:pPr marL="342900" indent="-342900" eaLnBrk="1" hangingPunct="1">
              <a:spcBef>
                <a:spcPts val="2000"/>
              </a:spcBef>
              <a:buClr>
                <a:schemeClr val="accent1"/>
              </a:buClr>
              <a:buFont typeface="Arial" panose="020B0604020202020204" pitchFamily="34" charset="0"/>
              <a:buChar char="◊"/>
            </a:pPr>
            <a:r>
              <a:rPr lang="en-GB" altLang="pt-BR" sz="2400" dirty="0" err="1" smtClean="0">
                <a:solidFill>
                  <a:schemeClr val="bg1"/>
                </a:solidFill>
                <a:latin typeface="Arial" charset="0"/>
                <a:cs typeface="Arial" charset="0"/>
              </a:rPr>
              <a:t>Comunicação</a:t>
            </a:r>
            <a:r>
              <a:rPr lang="en-GB" altLang="pt-BR" sz="2400" dirty="0" smtClean="0">
                <a:solidFill>
                  <a:schemeClr val="bg1"/>
                </a:solidFill>
                <a:latin typeface="Arial" charset="0"/>
                <a:cs typeface="Arial" charset="0"/>
              </a:rPr>
              <a:t>  entre hosts;</a:t>
            </a:r>
          </a:p>
          <a:p>
            <a:pPr marL="342900" indent="-342900" eaLnBrk="1" hangingPunct="1">
              <a:spcBef>
                <a:spcPts val="1750"/>
              </a:spcBef>
              <a:buClr>
                <a:schemeClr val="accent1"/>
              </a:buClr>
              <a:buFont typeface="Arial" panose="020B0604020202020204" pitchFamily="34" charset="0"/>
              <a:buChar char="◊"/>
            </a:pPr>
            <a:r>
              <a:rPr lang="en-GB" altLang="pt-BR" sz="2400" dirty="0" err="1" smtClean="0">
                <a:solidFill>
                  <a:schemeClr val="bg1"/>
                </a:solidFill>
                <a:latin typeface="Arial" charset="0"/>
                <a:cs typeface="Arial" charset="0"/>
              </a:rPr>
              <a:t>Cuida</a:t>
            </a:r>
            <a:r>
              <a:rPr lang="en-GB" altLang="pt-BR" sz="2400" dirty="0" smtClean="0">
                <a:solidFill>
                  <a:schemeClr val="bg1"/>
                </a:solidFill>
                <a:latin typeface="Arial" charset="0"/>
                <a:cs typeface="Arial" charset="0"/>
              </a:rPr>
              <a:t> e </a:t>
            </a:r>
            <a:r>
              <a:rPr lang="en-GB" altLang="pt-BR" sz="2400" dirty="0" err="1" smtClean="0">
                <a:solidFill>
                  <a:schemeClr val="bg1"/>
                </a:solidFill>
                <a:latin typeface="Arial" charset="0"/>
                <a:cs typeface="Arial" charset="0"/>
              </a:rPr>
              <a:t>gerencia</a:t>
            </a:r>
            <a:r>
              <a:rPr lang="en-GB" altLang="pt-BR" sz="2400" dirty="0" smtClean="0">
                <a:solidFill>
                  <a:schemeClr val="bg1"/>
                </a:solidFill>
                <a:latin typeface="Arial" charset="0"/>
                <a:cs typeface="Arial" charset="0"/>
              </a:rPr>
              <a:t> as </a:t>
            </a:r>
            <a:r>
              <a:rPr lang="en-GB" altLang="pt-BR" sz="2400" dirty="0" err="1">
                <a:solidFill>
                  <a:schemeClr val="bg1"/>
                </a:solidFill>
                <a:latin typeface="Arial" charset="0"/>
                <a:cs typeface="Arial" charset="0"/>
              </a:rPr>
              <a:t>sessões</a:t>
            </a:r>
            <a:r>
              <a:rPr lang="en-GB" altLang="pt-BR" sz="2400" dirty="0">
                <a:solidFill>
                  <a:schemeClr val="bg1"/>
                </a:solidFill>
                <a:latin typeface="Arial" charset="0"/>
                <a:cs typeface="Arial" charset="0"/>
              </a:rPr>
              <a:t> entre </a:t>
            </a:r>
            <a:r>
              <a:rPr lang="en-GB" altLang="pt-BR" sz="2400" dirty="0" err="1" smtClean="0">
                <a:solidFill>
                  <a:schemeClr val="bg1"/>
                </a:solidFill>
                <a:latin typeface="Arial" charset="0"/>
                <a:cs typeface="Arial" charset="0"/>
              </a:rPr>
              <a:t>aplicativos</a:t>
            </a:r>
            <a:r>
              <a:rPr lang="en-GB" altLang="pt-BR" sz="2400" dirty="0">
                <a:solidFill>
                  <a:schemeClr val="bg1"/>
                </a:solidFill>
                <a:latin typeface="Arial" charset="0"/>
                <a:cs typeface="Arial" charset="0"/>
              </a:rPr>
              <a:t>;</a:t>
            </a:r>
          </a:p>
          <a:p>
            <a:pPr marL="342900" indent="-342900" eaLnBrk="1" hangingPunct="1">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Sessões</a:t>
            </a:r>
            <a:r>
              <a:rPr lang="en-GB" altLang="pt-BR" sz="2400" dirty="0">
                <a:solidFill>
                  <a:schemeClr val="bg1"/>
                </a:solidFill>
                <a:latin typeface="Arial" charset="0"/>
              </a:rPr>
              <a:t>, </a:t>
            </a:r>
            <a:r>
              <a:rPr lang="en-GB" altLang="pt-BR" sz="2400" dirty="0" err="1">
                <a:solidFill>
                  <a:schemeClr val="bg1"/>
                </a:solidFill>
                <a:latin typeface="Arial" charset="0"/>
              </a:rPr>
              <a:t>dialogo</a:t>
            </a:r>
            <a:r>
              <a:rPr lang="en-GB" altLang="pt-BR" sz="2400" dirty="0">
                <a:solidFill>
                  <a:schemeClr val="bg1"/>
                </a:solidFill>
                <a:latin typeface="Arial" charset="0"/>
              </a:rPr>
              <a:t>,</a:t>
            </a:r>
            <a:r>
              <a:rPr lang="en-GB" altLang="pt-BR" sz="2400" dirty="0">
                <a:solidFill>
                  <a:schemeClr val="bg1"/>
                </a:solidFill>
                <a:latin typeface="Arial" charset="0"/>
                <a:cs typeface="Arial" charset="0"/>
              </a:rPr>
              <a:t> </a:t>
            </a:r>
            <a:r>
              <a:rPr lang="en-GB" altLang="pt-BR" sz="2400" dirty="0" err="1" smtClean="0">
                <a:solidFill>
                  <a:schemeClr val="bg1"/>
                </a:solidFill>
                <a:latin typeface="Arial" charset="0"/>
                <a:cs typeface="Arial" charset="0"/>
              </a:rPr>
              <a:t>conversações</a:t>
            </a:r>
            <a:r>
              <a:rPr lang="en-GB" altLang="pt-BR" sz="2400" dirty="0" smtClean="0">
                <a:solidFill>
                  <a:schemeClr val="bg1"/>
                </a:solidFill>
                <a:latin typeface="Arial" charset="0"/>
                <a:cs typeface="Arial" charset="0"/>
              </a:rPr>
              <a:t>;</a:t>
            </a:r>
            <a:endParaRPr lang="en-GB" altLang="pt-BR" sz="2400" dirty="0">
              <a:solidFill>
                <a:schemeClr val="bg1"/>
              </a:solidFill>
              <a:latin typeface="Arial" charset="0"/>
              <a:cs typeface="Arial"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6" y="1243965"/>
            <a:ext cx="284797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51133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0425">
                                            <p:txEl>
                                              <p:pRg st="0" end="0"/>
                                            </p:txEl>
                                          </p:spTgt>
                                        </p:tgtEl>
                                        <p:attrNameLst>
                                          <p:attrName>style.visibility</p:attrName>
                                        </p:attrNameLst>
                                      </p:cBhvr>
                                      <p:to>
                                        <p:strVal val="visible"/>
                                      </p:to>
                                    </p:set>
                                    <p:anim calcmode="lin" valueType="num">
                                      <p:cBhvr additive="base">
                                        <p:cTn id="7" dur="500" fill="hold"/>
                                        <p:tgtEl>
                                          <p:spTgt spid="6042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04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0425">
                                            <p:txEl>
                                              <p:pRg st="1" end="1"/>
                                            </p:txEl>
                                          </p:spTgt>
                                        </p:tgtEl>
                                        <p:attrNameLst>
                                          <p:attrName>style.visibility</p:attrName>
                                        </p:attrNameLst>
                                      </p:cBhvr>
                                      <p:to>
                                        <p:strVal val="visible"/>
                                      </p:to>
                                    </p:set>
                                    <p:anim calcmode="lin" valueType="num">
                                      <p:cBhvr additive="base">
                                        <p:cTn id="13" dur="500" fill="hold"/>
                                        <p:tgtEl>
                                          <p:spTgt spid="6042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04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0425">
                                            <p:txEl>
                                              <p:pRg st="2" end="2"/>
                                            </p:txEl>
                                          </p:spTgt>
                                        </p:tgtEl>
                                        <p:attrNameLst>
                                          <p:attrName>style.visibility</p:attrName>
                                        </p:attrNameLst>
                                      </p:cBhvr>
                                      <p:to>
                                        <p:strVal val="visible"/>
                                      </p:to>
                                    </p:set>
                                    <p:anim calcmode="lin" valueType="num">
                                      <p:cBhvr additive="base">
                                        <p:cTn id="19" dur="500" fill="hold"/>
                                        <p:tgtEl>
                                          <p:spTgt spid="6042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042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6"/>
          <p:cNvSpPr>
            <a:spLocks noGrp="1" noChangeArrowheads="1"/>
          </p:cNvSpPr>
          <p:nvPr>
            <p:ph type="title"/>
          </p:nvPr>
        </p:nvSpPr>
        <p:spPr>
          <a:xfrm>
            <a:off x="1074420" y="112540"/>
            <a:ext cx="761238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4 - </a:t>
            </a:r>
            <a:r>
              <a:rPr lang="en-GB" altLang="pt-BR" b="1" dirty="0" err="1" smtClean="0"/>
              <a:t>Transporte</a:t>
            </a:r>
            <a:endParaRPr lang="en-GB" altLang="pt-BR" b="1" dirty="0" smtClean="0"/>
          </a:p>
        </p:txBody>
      </p:sp>
      <p:sp>
        <p:nvSpPr>
          <p:cNvPr id="59401" name="Rectangle 9"/>
          <p:cNvSpPr>
            <a:spLocks noChangeArrowheads="1"/>
          </p:cNvSpPr>
          <p:nvPr/>
        </p:nvSpPr>
        <p:spPr bwMode="auto">
          <a:xfrm>
            <a:off x="3041650" y="1143000"/>
            <a:ext cx="5943600" cy="3673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80" tIns="41040" rIns="82080" bIns="41040" anchor="ctr" anchorCtr="1"/>
          <a:lstStyle>
            <a:lvl1pPr marL="287338" indent="-287338"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3200">
                <a:solidFill>
                  <a:schemeClr val="tx1"/>
                </a:solidFill>
                <a:latin typeface="Calibri" pitchFamily="34" charset="0"/>
              </a:defRPr>
            </a:lvl1pPr>
            <a:lvl2pPr marL="742950" indent="-28575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800">
                <a:solidFill>
                  <a:schemeClr val="tx1"/>
                </a:solidFill>
                <a:latin typeface="Calibri" pitchFamily="34" charset="0"/>
              </a:defRPr>
            </a:lvl2pPr>
            <a:lvl3pPr marL="1143000" indent="-228600"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400">
                <a:solidFill>
                  <a:schemeClr val="tx1"/>
                </a:solidFill>
                <a:latin typeface="Calibri" pitchFamily="34" charset="0"/>
              </a:defRPr>
            </a:lvl3pPr>
            <a:lvl4pPr marL="16002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4pPr>
            <a:lvl5pPr marL="20574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5pPr>
            <a:lvl6pPr marL="25146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6pPr>
            <a:lvl7pPr marL="29718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7pPr>
            <a:lvl8pPr marL="34290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8pPr>
            <a:lvl9pPr marL="38862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9pPr>
          </a:lstStyle>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smtClean="0">
                <a:solidFill>
                  <a:schemeClr val="bg1"/>
                </a:solidFill>
                <a:latin typeface="Arial" charset="0"/>
              </a:rPr>
              <a:t>Confiabilidade</a:t>
            </a:r>
            <a:r>
              <a:rPr lang="en-GB" altLang="pt-BR" sz="2400" dirty="0" smtClean="0">
                <a:solidFill>
                  <a:schemeClr val="bg1"/>
                </a:solidFill>
                <a:latin typeface="Arial" charset="0"/>
              </a:rPr>
              <a:t> </a:t>
            </a:r>
            <a:r>
              <a:rPr lang="en-GB" altLang="pt-BR" sz="2400" dirty="0">
                <a:solidFill>
                  <a:schemeClr val="bg1"/>
                </a:solidFill>
                <a:latin typeface="Arial" charset="0"/>
              </a:rPr>
              <a:t>do </a:t>
            </a:r>
            <a:r>
              <a:rPr lang="en-GB" altLang="pt-BR" sz="2400" dirty="0" err="1">
                <a:solidFill>
                  <a:schemeClr val="bg1"/>
                </a:solidFill>
                <a:latin typeface="Arial" charset="0"/>
              </a:rPr>
              <a:t>transporte</a:t>
            </a:r>
            <a:r>
              <a:rPr lang="en-GB" altLang="pt-BR" sz="2400" dirty="0">
                <a:solidFill>
                  <a:schemeClr val="bg1"/>
                </a:solidFill>
                <a:latin typeface="Arial" charset="0"/>
              </a:rPr>
              <a:t> de </a:t>
            </a:r>
            <a:r>
              <a:rPr lang="en-GB" altLang="pt-BR" sz="2400" dirty="0" smtClean="0">
                <a:solidFill>
                  <a:schemeClr val="bg1"/>
                </a:solidFill>
                <a:latin typeface="Arial" charset="0"/>
              </a:rPr>
              <a:t>dados;</a:t>
            </a:r>
            <a:endParaRPr lang="en-GB" altLang="pt-BR" sz="2400" dirty="0">
              <a:solidFill>
                <a:schemeClr val="bg1"/>
              </a:solidFill>
              <a:latin typeface="Arial" charset="0"/>
            </a:endParaRPr>
          </a:p>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Estabelece</a:t>
            </a:r>
            <a:r>
              <a:rPr lang="en-GB" altLang="pt-BR" sz="2400" dirty="0">
                <a:solidFill>
                  <a:schemeClr val="bg1"/>
                </a:solidFill>
                <a:latin typeface="Arial" charset="0"/>
              </a:rPr>
              <a:t>, </a:t>
            </a:r>
            <a:r>
              <a:rPr lang="en-GB" altLang="pt-BR" sz="2400" dirty="0" err="1">
                <a:solidFill>
                  <a:schemeClr val="bg1"/>
                </a:solidFill>
                <a:latin typeface="Arial" charset="0"/>
              </a:rPr>
              <a:t>mantém</a:t>
            </a:r>
            <a:r>
              <a:rPr lang="en-GB" altLang="pt-BR" sz="2400" dirty="0">
                <a:solidFill>
                  <a:schemeClr val="bg1"/>
                </a:solidFill>
                <a:latin typeface="Arial" charset="0"/>
              </a:rPr>
              <a:t> e </a:t>
            </a:r>
            <a:r>
              <a:rPr lang="en-GB" altLang="pt-BR" sz="2400" dirty="0" err="1">
                <a:solidFill>
                  <a:schemeClr val="bg1"/>
                </a:solidFill>
                <a:latin typeface="Arial" charset="0"/>
              </a:rPr>
              <a:t>termina</a:t>
            </a:r>
            <a:r>
              <a:rPr lang="en-GB" altLang="pt-BR" sz="2400" dirty="0">
                <a:solidFill>
                  <a:schemeClr val="bg1"/>
                </a:solidFill>
                <a:latin typeface="Arial" charset="0"/>
              </a:rPr>
              <a:t> </a:t>
            </a:r>
            <a:r>
              <a:rPr lang="en-GB" altLang="pt-BR" sz="2400" dirty="0" err="1">
                <a:solidFill>
                  <a:schemeClr val="bg1"/>
                </a:solidFill>
                <a:latin typeface="Arial" charset="0"/>
              </a:rPr>
              <a:t>circuitos</a:t>
            </a:r>
            <a:r>
              <a:rPr lang="en-GB" altLang="pt-BR" sz="2400" dirty="0">
                <a:solidFill>
                  <a:schemeClr val="bg1"/>
                </a:solidFill>
                <a:latin typeface="Arial" charset="0"/>
              </a:rPr>
              <a:t> </a:t>
            </a:r>
            <a:r>
              <a:rPr lang="en-GB" altLang="pt-BR" sz="2400" dirty="0" err="1" smtClean="0">
                <a:solidFill>
                  <a:schemeClr val="bg1"/>
                </a:solidFill>
                <a:latin typeface="Arial" charset="0"/>
              </a:rPr>
              <a:t>virtuais</a:t>
            </a:r>
            <a:r>
              <a:rPr lang="en-GB" altLang="pt-BR" sz="2400" dirty="0" smtClean="0">
                <a:solidFill>
                  <a:schemeClr val="bg1"/>
                </a:solidFill>
                <a:latin typeface="Arial" charset="0"/>
              </a:rPr>
              <a:t>;</a:t>
            </a:r>
            <a:endParaRPr lang="en-GB" altLang="pt-BR" sz="2400" dirty="0">
              <a:solidFill>
                <a:schemeClr val="bg1"/>
              </a:solidFill>
              <a:latin typeface="Arial" charset="0"/>
            </a:endParaRPr>
          </a:p>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Protocolo</a:t>
            </a:r>
            <a:r>
              <a:rPr lang="en-GB" altLang="pt-BR" sz="2400" dirty="0">
                <a:solidFill>
                  <a:schemeClr val="bg1"/>
                </a:solidFill>
                <a:latin typeface="Arial" charset="0"/>
              </a:rPr>
              <a:t> </a:t>
            </a:r>
            <a:r>
              <a:rPr lang="en-GB" altLang="pt-BR" sz="2400" dirty="0" err="1">
                <a:solidFill>
                  <a:schemeClr val="bg1"/>
                </a:solidFill>
                <a:latin typeface="Arial" charset="0"/>
              </a:rPr>
              <a:t>orientado</a:t>
            </a:r>
            <a:r>
              <a:rPr lang="en-GB" altLang="pt-BR" sz="2400" dirty="0">
                <a:solidFill>
                  <a:schemeClr val="bg1"/>
                </a:solidFill>
                <a:latin typeface="Arial" charset="0"/>
              </a:rPr>
              <a:t> a </a:t>
            </a:r>
            <a:r>
              <a:rPr lang="en-GB" altLang="pt-BR" sz="2400" dirty="0" err="1">
                <a:solidFill>
                  <a:schemeClr val="bg1"/>
                </a:solidFill>
                <a:latin typeface="Arial" charset="0"/>
              </a:rPr>
              <a:t>conexão</a:t>
            </a:r>
            <a:r>
              <a:rPr lang="en-GB" altLang="pt-BR" sz="2400" dirty="0">
                <a:solidFill>
                  <a:schemeClr val="bg1"/>
                </a:solidFill>
                <a:latin typeface="Arial" charset="0"/>
              </a:rPr>
              <a:t> </a:t>
            </a:r>
            <a:r>
              <a:rPr lang="en-GB" altLang="pt-BR" sz="2400" dirty="0" smtClean="0">
                <a:solidFill>
                  <a:schemeClr val="bg1"/>
                </a:solidFill>
                <a:latin typeface="Arial" charset="0"/>
              </a:rPr>
              <a:t>TCP e </a:t>
            </a:r>
            <a:r>
              <a:rPr lang="en-GB" altLang="pt-BR" sz="2400" dirty="0" err="1">
                <a:solidFill>
                  <a:schemeClr val="bg1"/>
                </a:solidFill>
                <a:latin typeface="Arial" charset="0"/>
              </a:rPr>
              <a:t>não</a:t>
            </a:r>
            <a:r>
              <a:rPr lang="en-GB" altLang="pt-BR" sz="2400" dirty="0">
                <a:solidFill>
                  <a:schemeClr val="bg1"/>
                </a:solidFill>
                <a:latin typeface="Arial" charset="0"/>
              </a:rPr>
              <a:t> </a:t>
            </a:r>
            <a:r>
              <a:rPr lang="en-GB" altLang="pt-BR" sz="2400" dirty="0" err="1">
                <a:solidFill>
                  <a:schemeClr val="bg1"/>
                </a:solidFill>
                <a:latin typeface="Arial" charset="0"/>
              </a:rPr>
              <a:t>orientado</a:t>
            </a:r>
            <a:r>
              <a:rPr lang="en-GB" altLang="pt-BR" sz="2400" dirty="0">
                <a:solidFill>
                  <a:schemeClr val="bg1"/>
                </a:solidFill>
                <a:latin typeface="Arial" charset="0"/>
              </a:rPr>
              <a:t> a </a:t>
            </a:r>
            <a:r>
              <a:rPr lang="en-GB" altLang="pt-BR" sz="2400" dirty="0" err="1">
                <a:solidFill>
                  <a:schemeClr val="bg1"/>
                </a:solidFill>
                <a:latin typeface="Arial" charset="0"/>
              </a:rPr>
              <a:t>conexão</a:t>
            </a:r>
            <a:r>
              <a:rPr lang="en-GB" altLang="pt-BR" sz="2400" dirty="0">
                <a:solidFill>
                  <a:schemeClr val="bg1"/>
                </a:solidFill>
                <a:latin typeface="Arial" charset="0"/>
              </a:rPr>
              <a:t> </a:t>
            </a:r>
            <a:r>
              <a:rPr lang="en-GB" altLang="pt-BR" sz="2400" dirty="0" smtClean="0">
                <a:solidFill>
                  <a:schemeClr val="bg1"/>
                </a:solidFill>
                <a:latin typeface="Arial" charset="0"/>
              </a:rPr>
              <a:t>UDP;</a:t>
            </a:r>
            <a:endParaRPr lang="en-GB" altLang="pt-BR" sz="2400" dirty="0">
              <a:solidFill>
                <a:schemeClr val="bg1"/>
              </a:solidFill>
              <a:latin typeface="Arial" charset="0"/>
            </a:endParaRPr>
          </a:p>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Controle</a:t>
            </a:r>
            <a:r>
              <a:rPr lang="en-GB" altLang="pt-BR" sz="2400" dirty="0">
                <a:solidFill>
                  <a:schemeClr val="bg1"/>
                </a:solidFill>
                <a:latin typeface="Arial" charset="0"/>
              </a:rPr>
              <a:t> de </a:t>
            </a:r>
            <a:r>
              <a:rPr lang="en-GB" altLang="pt-BR" sz="2400" dirty="0" err="1">
                <a:solidFill>
                  <a:schemeClr val="bg1"/>
                </a:solidFill>
                <a:latin typeface="Arial" charset="0"/>
              </a:rPr>
              <a:t>fluxo</a:t>
            </a:r>
            <a:r>
              <a:rPr lang="en-GB" altLang="pt-BR" sz="2400" dirty="0">
                <a:solidFill>
                  <a:schemeClr val="bg1"/>
                </a:solidFill>
                <a:latin typeface="Arial" charset="0"/>
              </a:rPr>
              <a:t>, </a:t>
            </a:r>
            <a:r>
              <a:rPr lang="en-GB" altLang="pt-BR" sz="2400" dirty="0" err="1">
                <a:solidFill>
                  <a:schemeClr val="bg1"/>
                </a:solidFill>
                <a:latin typeface="Arial" charset="0"/>
              </a:rPr>
              <a:t>detecção</a:t>
            </a:r>
            <a:r>
              <a:rPr lang="en-GB" altLang="pt-BR" sz="2400" dirty="0">
                <a:solidFill>
                  <a:schemeClr val="bg1"/>
                </a:solidFill>
                <a:latin typeface="Arial" charset="0"/>
              </a:rPr>
              <a:t> e </a:t>
            </a:r>
            <a:r>
              <a:rPr lang="en-GB" altLang="pt-BR" sz="2400" dirty="0" err="1">
                <a:solidFill>
                  <a:schemeClr val="bg1"/>
                </a:solidFill>
                <a:latin typeface="Arial" charset="0"/>
              </a:rPr>
              <a:t>recuperação</a:t>
            </a:r>
            <a:r>
              <a:rPr lang="en-GB" altLang="pt-BR" sz="2400" dirty="0">
                <a:solidFill>
                  <a:schemeClr val="bg1"/>
                </a:solidFill>
                <a:latin typeface="Arial" charset="0"/>
              </a:rPr>
              <a:t> de </a:t>
            </a:r>
            <a:r>
              <a:rPr lang="en-GB" altLang="pt-BR" sz="2400" dirty="0" err="1">
                <a:solidFill>
                  <a:schemeClr val="bg1"/>
                </a:solidFill>
                <a:latin typeface="Arial" charset="0"/>
              </a:rPr>
              <a:t>falhas</a:t>
            </a:r>
            <a:r>
              <a:rPr lang="en-GB" altLang="pt-BR" sz="2400" dirty="0">
                <a:solidFill>
                  <a:schemeClr val="bg1"/>
                </a:solidFill>
                <a:latin typeface="Arial" charset="0"/>
              </a:rPr>
              <a:t>, </a:t>
            </a:r>
            <a:r>
              <a:rPr lang="en-GB" altLang="pt-BR" sz="2400" dirty="0" err="1" smtClean="0">
                <a:solidFill>
                  <a:schemeClr val="bg1"/>
                </a:solidFill>
                <a:latin typeface="Arial" charset="0"/>
              </a:rPr>
              <a:t>Segmentação</a:t>
            </a:r>
            <a:r>
              <a:rPr lang="en-GB" altLang="pt-BR" sz="2400" dirty="0" smtClean="0">
                <a:solidFill>
                  <a:schemeClr val="bg1"/>
                </a:solidFill>
                <a:latin typeface="Arial" charset="0"/>
              </a:rPr>
              <a:t>;</a:t>
            </a:r>
            <a:endParaRPr lang="en-GB" altLang="pt-BR" sz="2400" dirty="0">
              <a:solidFill>
                <a:schemeClr val="bg1"/>
              </a:solidFill>
              <a:latin typeface="Arial"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5" y="1143000"/>
            <a:ext cx="2847975"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28107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9401">
                                            <p:txEl>
                                              <p:pRg st="0" end="0"/>
                                            </p:txEl>
                                          </p:spTgt>
                                        </p:tgtEl>
                                        <p:attrNameLst>
                                          <p:attrName>style.visibility</p:attrName>
                                        </p:attrNameLst>
                                      </p:cBhvr>
                                      <p:to>
                                        <p:strVal val="visible"/>
                                      </p:to>
                                    </p:set>
                                    <p:anim calcmode="lin" valueType="num">
                                      <p:cBhvr additive="base">
                                        <p:cTn id="7" dur="500" fill="hold"/>
                                        <p:tgtEl>
                                          <p:spTgt spid="5940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94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9401">
                                            <p:txEl>
                                              <p:pRg st="1" end="1"/>
                                            </p:txEl>
                                          </p:spTgt>
                                        </p:tgtEl>
                                        <p:attrNameLst>
                                          <p:attrName>style.visibility</p:attrName>
                                        </p:attrNameLst>
                                      </p:cBhvr>
                                      <p:to>
                                        <p:strVal val="visible"/>
                                      </p:to>
                                    </p:set>
                                    <p:anim calcmode="lin" valueType="num">
                                      <p:cBhvr additive="base">
                                        <p:cTn id="13" dur="500" fill="hold"/>
                                        <p:tgtEl>
                                          <p:spTgt spid="5940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4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9401">
                                            <p:txEl>
                                              <p:pRg st="2" end="2"/>
                                            </p:txEl>
                                          </p:spTgt>
                                        </p:tgtEl>
                                        <p:attrNameLst>
                                          <p:attrName>style.visibility</p:attrName>
                                        </p:attrNameLst>
                                      </p:cBhvr>
                                      <p:to>
                                        <p:strVal val="visible"/>
                                      </p:to>
                                    </p:set>
                                    <p:anim calcmode="lin" valueType="num">
                                      <p:cBhvr additive="base">
                                        <p:cTn id="19" dur="500" fill="hold"/>
                                        <p:tgtEl>
                                          <p:spTgt spid="5940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94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401">
                                            <p:txEl>
                                              <p:pRg st="3" end="3"/>
                                            </p:txEl>
                                          </p:spTgt>
                                        </p:tgtEl>
                                        <p:attrNameLst>
                                          <p:attrName>style.visibility</p:attrName>
                                        </p:attrNameLst>
                                      </p:cBhvr>
                                      <p:to>
                                        <p:strVal val="visible"/>
                                      </p:to>
                                    </p:set>
                                    <p:anim calcmode="lin" valueType="num">
                                      <p:cBhvr additive="base">
                                        <p:cTn id="25" dur="500" fill="hold"/>
                                        <p:tgtEl>
                                          <p:spTgt spid="5940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40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6"/>
          <p:cNvSpPr>
            <a:spLocks noGrp="1" noChangeArrowheads="1"/>
          </p:cNvSpPr>
          <p:nvPr>
            <p:ph type="title"/>
          </p:nvPr>
        </p:nvSpPr>
        <p:spPr>
          <a:xfrm>
            <a:off x="1673989" y="181120"/>
            <a:ext cx="49443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3 - </a:t>
            </a:r>
            <a:r>
              <a:rPr lang="en-GB" altLang="pt-BR" b="1" dirty="0" err="1" smtClean="0"/>
              <a:t>Rede</a:t>
            </a:r>
            <a:endParaRPr lang="en-GB" altLang="pt-BR" b="1" dirty="0" smtClean="0"/>
          </a:p>
        </p:txBody>
      </p:sp>
      <p:sp>
        <p:nvSpPr>
          <p:cNvPr id="58377" name="Rectangle 9"/>
          <p:cNvSpPr>
            <a:spLocks noChangeArrowheads="1"/>
          </p:cNvSpPr>
          <p:nvPr/>
        </p:nvSpPr>
        <p:spPr bwMode="auto">
          <a:xfrm>
            <a:off x="3151189" y="1348978"/>
            <a:ext cx="5792787"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80" tIns="41040" rIns="82080" bIns="41040" anchor="ctr" anchorCtr="1"/>
          <a:lstStyle>
            <a:lvl1pPr marL="287338" indent="-287338"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3200">
                <a:solidFill>
                  <a:schemeClr val="tx1"/>
                </a:solidFill>
                <a:latin typeface="Calibri" pitchFamily="34" charset="0"/>
              </a:defRPr>
            </a:lvl1pPr>
            <a:lvl2pPr marL="742950" indent="-28575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800">
                <a:solidFill>
                  <a:schemeClr val="tx1"/>
                </a:solidFill>
                <a:latin typeface="Calibri" pitchFamily="34" charset="0"/>
              </a:defRPr>
            </a:lvl2pPr>
            <a:lvl3pPr marL="1143000" indent="-228600"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400">
                <a:solidFill>
                  <a:schemeClr val="tx1"/>
                </a:solidFill>
                <a:latin typeface="Calibri" pitchFamily="34" charset="0"/>
              </a:defRPr>
            </a:lvl3pPr>
            <a:lvl4pPr marL="16002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4pPr>
            <a:lvl5pPr marL="20574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5pPr>
            <a:lvl6pPr marL="25146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6pPr>
            <a:lvl7pPr marL="29718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7pPr>
            <a:lvl8pPr marL="34290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8pPr>
            <a:lvl9pPr marL="38862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9pPr>
          </a:lstStyle>
          <a:p>
            <a:pPr marL="342900" indent="-342900" eaLnBrk="1" hangingPunct="1">
              <a:spcBef>
                <a:spcPts val="2000"/>
              </a:spcBef>
              <a:buClr>
                <a:schemeClr val="accent1"/>
              </a:buClr>
              <a:buFont typeface="Arial" panose="020B0604020202020204" pitchFamily="34" charset="0"/>
              <a:buChar char="◊"/>
            </a:pPr>
            <a:r>
              <a:rPr lang="en-GB" altLang="pt-BR" sz="2400" dirty="0" err="1">
                <a:solidFill>
                  <a:schemeClr val="bg1"/>
                </a:solidFill>
                <a:latin typeface="Arial" charset="0"/>
                <a:cs typeface="Arial" charset="0"/>
              </a:rPr>
              <a:t>Endereços</a:t>
            </a:r>
            <a:r>
              <a:rPr lang="en-GB" altLang="pt-BR" sz="2400" dirty="0">
                <a:solidFill>
                  <a:schemeClr val="bg1"/>
                </a:solidFill>
                <a:latin typeface="Arial" charset="0"/>
                <a:cs typeface="Arial" charset="0"/>
              </a:rPr>
              <a:t> e </a:t>
            </a:r>
            <a:r>
              <a:rPr lang="en-GB" altLang="pt-BR" sz="2400" dirty="0" err="1">
                <a:solidFill>
                  <a:schemeClr val="bg1"/>
                </a:solidFill>
                <a:latin typeface="Arial" charset="0"/>
                <a:cs typeface="Arial" charset="0"/>
              </a:rPr>
              <a:t>melhor</a:t>
            </a:r>
            <a:r>
              <a:rPr lang="en-GB" altLang="pt-BR" sz="2400" dirty="0">
                <a:solidFill>
                  <a:schemeClr val="bg1"/>
                </a:solidFill>
                <a:latin typeface="Arial" charset="0"/>
                <a:cs typeface="Arial" charset="0"/>
              </a:rPr>
              <a:t> </a:t>
            </a:r>
            <a:r>
              <a:rPr lang="en-GB" altLang="pt-BR" sz="2400" dirty="0" err="1" smtClean="0">
                <a:solidFill>
                  <a:schemeClr val="bg1"/>
                </a:solidFill>
                <a:latin typeface="Arial" charset="0"/>
                <a:cs typeface="Arial" charset="0"/>
              </a:rPr>
              <a:t>caminho</a:t>
            </a:r>
            <a:r>
              <a:rPr lang="en-GB" altLang="pt-BR" sz="2400" dirty="0" smtClean="0">
                <a:solidFill>
                  <a:schemeClr val="bg1"/>
                </a:solidFill>
                <a:latin typeface="Arial" charset="0"/>
                <a:cs typeface="Arial" charset="0"/>
              </a:rPr>
              <a:t>;</a:t>
            </a:r>
            <a:endParaRPr lang="en-GB" altLang="pt-BR" sz="2400" dirty="0">
              <a:solidFill>
                <a:schemeClr val="bg1"/>
              </a:solidFill>
              <a:latin typeface="Arial" charset="0"/>
              <a:cs typeface="Arial" charset="0"/>
            </a:endParaRPr>
          </a:p>
          <a:p>
            <a:pPr marL="342900" indent="-342900" eaLnBrk="1" hangingPunct="1">
              <a:spcBef>
                <a:spcPts val="1750"/>
              </a:spcBef>
              <a:buClr>
                <a:schemeClr val="accent1"/>
              </a:buClr>
              <a:buFont typeface="Arial" panose="020B0604020202020204" pitchFamily="34" charset="0"/>
              <a:buChar char="◊"/>
            </a:pPr>
            <a:r>
              <a:rPr lang="en-GB" altLang="pt-BR" sz="2400" dirty="0" err="1">
                <a:solidFill>
                  <a:schemeClr val="bg1"/>
                </a:solidFill>
                <a:latin typeface="Arial" charset="0"/>
                <a:cs typeface="Arial" charset="0"/>
              </a:rPr>
              <a:t>Fornece</a:t>
            </a:r>
            <a:r>
              <a:rPr lang="en-GB" altLang="pt-BR" sz="2400" dirty="0">
                <a:solidFill>
                  <a:schemeClr val="bg1"/>
                </a:solidFill>
                <a:latin typeface="Arial" charset="0"/>
                <a:cs typeface="Arial" charset="0"/>
              </a:rPr>
              <a:t> </a:t>
            </a:r>
            <a:r>
              <a:rPr lang="en-GB" altLang="pt-BR" sz="2400" dirty="0" err="1">
                <a:solidFill>
                  <a:schemeClr val="bg1"/>
                </a:solidFill>
                <a:latin typeface="Arial" charset="0"/>
                <a:cs typeface="Arial" charset="0"/>
              </a:rPr>
              <a:t>conectividade</a:t>
            </a:r>
            <a:r>
              <a:rPr lang="en-GB" altLang="pt-BR" sz="2400" dirty="0">
                <a:solidFill>
                  <a:schemeClr val="bg1"/>
                </a:solidFill>
                <a:latin typeface="Arial" charset="0"/>
                <a:cs typeface="Arial" charset="0"/>
              </a:rPr>
              <a:t> e </a:t>
            </a:r>
            <a:r>
              <a:rPr lang="en-GB" altLang="pt-BR" sz="2400" dirty="0" err="1">
                <a:solidFill>
                  <a:schemeClr val="bg1"/>
                </a:solidFill>
                <a:latin typeface="Arial" charset="0"/>
                <a:cs typeface="Arial" charset="0"/>
              </a:rPr>
              <a:t>seleção</a:t>
            </a:r>
            <a:r>
              <a:rPr lang="en-GB" altLang="pt-BR" sz="2400" dirty="0">
                <a:solidFill>
                  <a:schemeClr val="bg1"/>
                </a:solidFill>
                <a:latin typeface="Arial" charset="0"/>
                <a:cs typeface="Arial" charset="0"/>
              </a:rPr>
              <a:t> de </a:t>
            </a:r>
            <a:r>
              <a:rPr lang="en-GB" altLang="pt-BR" sz="2400" dirty="0" err="1">
                <a:solidFill>
                  <a:schemeClr val="bg1"/>
                </a:solidFill>
                <a:latin typeface="Arial" charset="0"/>
                <a:cs typeface="Arial" charset="0"/>
              </a:rPr>
              <a:t>caminhos</a:t>
            </a:r>
            <a:r>
              <a:rPr lang="en-GB" altLang="pt-BR" sz="2400" dirty="0">
                <a:solidFill>
                  <a:schemeClr val="bg1"/>
                </a:solidFill>
                <a:latin typeface="Arial" charset="0"/>
                <a:cs typeface="Arial" charset="0"/>
              </a:rPr>
              <a:t> entre </a:t>
            </a:r>
            <a:r>
              <a:rPr lang="en-GB" altLang="pt-BR" sz="2400" dirty="0" err="1" smtClean="0">
                <a:solidFill>
                  <a:schemeClr val="bg1"/>
                </a:solidFill>
                <a:latin typeface="Arial" charset="0"/>
                <a:cs typeface="Arial" charset="0"/>
              </a:rPr>
              <a:t>duas</a:t>
            </a:r>
            <a:r>
              <a:rPr lang="en-GB" altLang="pt-BR" sz="2400" dirty="0" smtClean="0">
                <a:solidFill>
                  <a:schemeClr val="bg1"/>
                </a:solidFill>
                <a:latin typeface="Arial" charset="0"/>
                <a:cs typeface="Arial" charset="0"/>
              </a:rPr>
              <a:t> </a:t>
            </a:r>
            <a:r>
              <a:rPr lang="en-GB" altLang="pt-BR" sz="2400" dirty="0" err="1" smtClean="0">
                <a:solidFill>
                  <a:schemeClr val="bg1"/>
                </a:solidFill>
                <a:latin typeface="Arial" charset="0"/>
                <a:cs typeface="Arial" charset="0"/>
              </a:rPr>
              <a:t>redes</a:t>
            </a:r>
            <a:r>
              <a:rPr lang="en-GB" altLang="pt-BR" sz="2400" dirty="0" smtClean="0">
                <a:solidFill>
                  <a:schemeClr val="bg1"/>
                </a:solidFill>
                <a:latin typeface="Arial" charset="0"/>
                <a:cs typeface="Arial" charset="0"/>
              </a:rPr>
              <a:t> </a:t>
            </a:r>
            <a:r>
              <a:rPr lang="en-GB" altLang="pt-BR" sz="2400" dirty="0" err="1" smtClean="0">
                <a:solidFill>
                  <a:schemeClr val="bg1"/>
                </a:solidFill>
                <a:latin typeface="Arial" charset="0"/>
                <a:cs typeface="Arial" charset="0"/>
              </a:rPr>
              <a:t>diferentes</a:t>
            </a:r>
            <a:r>
              <a:rPr lang="en-GB" altLang="pt-BR" sz="2400" dirty="0" smtClean="0">
                <a:solidFill>
                  <a:schemeClr val="bg1"/>
                </a:solidFill>
                <a:latin typeface="Arial" charset="0"/>
                <a:cs typeface="Arial" charset="0"/>
              </a:rPr>
              <a:t>; </a:t>
            </a:r>
            <a:endParaRPr lang="en-GB" altLang="pt-BR" sz="2400" dirty="0">
              <a:solidFill>
                <a:schemeClr val="bg1"/>
              </a:solidFill>
              <a:latin typeface="Arial" charset="0"/>
              <a:cs typeface="Arial" charset="0"/>
            </a:endParaRPr>
          </a:p>
          <a:p>
            <a:pPr marL="342900" indent="-342900" eaLnBrk="1" hangingPunct="1">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Pacote</a:t>
            </a:r>
            <a:r>
              <a:rPr lang="en-GB" altLang="pt-BR" sz="2400" dirty="0">
                <a:solidFill>
                  <a:schemeClr val="bg1"/>
                </a:solidFill>
                <a:latin typeface="Arial" charset="0"/>
              </a:rPr>
              <a:t>, </a:t>
            </a:r>
            <a:r>
              <a:rPr lang="en-GB" altLang="pt-BR" sz="2400" dirty="0" err="1">
                <a:solidFill>
                  <a:schemeClr val="bg1"/>
                </a:solidFill>
                <a:latin typeface="Arial" charset="0"/>
              </a:rPr>
              <a:t>circuito</a:t>
            </a:r>
            <a:r>
              <a:rPr lang="en-GB" altLang="pt-BR" sz="2400" dirty="0">
                <a:solidFill>
                  <a:schemeClr val="bg1"/>
                </a:solidFill>
                <a:latin typeface="Arial" charset="0"/>
              </a:rPr>
              <a:t> virtual, rota, </a:t>
            </a:r>
            <a:r>
              <a:rPr lang="en-GB" altLang="pt-BR" sz="2400" dirty="0" err="1">
                <a:solidFill>
                  <a:schemeClr val="bg1"/>
                </a:solidFill>
                <a:latin typeface="Arial" charset="0"/>
              </a:rPr>
              <a:t>tabela</a:t>
            </a:r>
            <a:r>
              <a:rPr lang="en-GB" altLang="pt-BR" sz="2400" dirty="0">
                <a:solidFill>
                  <a:schemeClr val="bg1"/>
                </a:solidFill>
                <a:latin typeface="Arial" charset="0"/>
              </a:rPr>
              <a:t> de </a:t>
            </a:r>
            <a:r>
              <a:rPr lang="en-GB" altLang="pt-BR" sz="2400" dirty="0" err="1">
                <a:solidFill>
                  <a:schemeClr val="bg1"/>
                </a:solidFill>
                <a:latin typeface="Arial" charset="0"/>
              </a:rPr>
              <a:t>roteamento</a:t>
            </a:r>
            <a:r>
              <a:rPr lang="en-GB" altLang="pt-BR" sz="2400" dirty="0">
                <a:solidFill>
                  <a:schemeClr val="bg1"/>
                </a:solidFill>
                <a:latin typeface="Arial" charset="0"/>
              </a:rPr>
              <a:t>, </a:t>
            </a:r>
            <a:r>
              <a:rPr lang="en-GB" altLang="pt-BR" sz="2400" dirty="0" err="1">
                <a:solidFill>
                  <a:schemeClr val="bg1"/>
                </a:solidFill>
                <a:latin typeface="Arial" charset="0"/>
              </a:rPr>
              <a:t>protocolo</a:t>
            </a:r>
            <a:r>
              <a:rPr lang="en-GB" altLang="pt-BR" sz="2400" dirty="0">
                <a:solidFill>
                  <a:schemeClr val="bg1"/>
                </a:solidFill>
                <a:latin typeface="Arial" charset="0"/>
              </a:rPr>
              <a:t> de </a:t>
            </a:r>
            <a:r>
              <a:rPr lang="en-GB" altLang="pt-BR" sz="2400" dirty="0" err="1">
                <a:solidFill>
                  <a:schemeClr val="bg1"/>
                </a:solidFill>
                <a:latin typeface="Arial" charset="0"/>
              </a:rPr>
              <a:t>roteamento</a:t>
            </a:r>
            <a:r>
              <a:rPr lang="en-GB" altLang="pt-BR" sz="2400" dirty="0">
                <a:solidFill>
                  <a:schemeClr val="bg1"/>
                </a:solidFill>
                <a:latin typeface="Arial" charset="0"/>
              </a:rPr>
              <a:t>, </a:t>
            </a:r>
            <a:r>
              <a:rPr lang="en-GB" altLang="pt-BR" sz="2400" dirty="0" err="1">
                <a:solidFill>
                  <a:schemeClr val="bg1"/>
                </a:solidFill>
                <a:latin typeface="Arial" charset="0"/>
              </a:rPr>
              <a:t>endereço</a:t>
            </a:r>
            <a:r>
              <a:rPr lang="en-GB" altLang="pt-BR" sz="2400" dirty="0">
                <a:solidFill>
                  <a:schemeClr val="bg1"/>
                </a:solidFill>
                <a:latin typeface="Arial" charset="0"/>
              </a:rPr>
              <a:t> </a:t>
            </a:r>
            <a:r>
              <a:rPr lang="en-GB" altLang="pt-BR" sz="2400" dirty="0" err="1" smtClean="0">
                <a:solidFill>
                  <a:schemeClr val="bg1"/>
                </a:solidFill>
                <a:latin typeface="Arial" charset="0"/>
              </a:rPr>
              <a:t>lógico</a:t>
            </a:r>
            <a:r>
              <a:rPr lang="en-GB" altLang="pt-BR" sz="2400" dirty="0" smtClean="0">
                <a:solidFill>
                  <a:schemeClr val="bg1"/>
                </a:solidFill>
                <a:latin typeface="Arial" charset="0"/>
              </a:rPr>
              <a:t> IP;</a:t>
            </a:r>
            <a:endParaRPr lang="en-GB" altLang="pt-BR" sz="2800" dirty="0">
              <a:latin typeface="Arial"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9" y="1348978"/>
            <a:ext cx="2857500"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17945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7">
                                            <p:txEl>
                                              <p:pRg st="0" end="0"/>
                                            </p:txEl>
                                          </p:spTgt>
                                        </p:tgtEl>
                                        <p:attrNameLst>
                                          <p:attrName>style.visibility</p:attrName>
                                        </p:attrNameLst>
                                      </p:cBhvr>
                                      <p:to>
                                        <p:strVal val="visible"/>
                                      </p:to>
                                    </p:set>
                                    <p:anim calcmode="lin" valueType="num">
                                      <p:cBhvr additive="base">
                                        <p:cTn id="7" dur="500" fill="hold"/>
                                        <p:tgtEl>
                                          <p:spTgt spid="5837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3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8377">
                                            <p:txEl>
                                              <p:pRg st="1" end="1"/>
                                            </p:txEl>
                                          </p:spTgt>
                                        </p:tgtEl>
                                        <p:attrNameLst>
                                          <p:attrName>style.visibility</p:attrName>
                                        </p:attrNameLst>
                                      </p:cBhvr>
                                      <p:to>
                                        <p:strVal val="visible"/>
                                      </p:to>
                                    </p:set>
                                    <p:anim calcmode="lin" valueType="num">
                                      <p:cBhvr additive="base">
                                        <p:cTn id="13" dur="500" fill="hold"/>
                                        <p:tgtEl>
                                          <p:spTgt spid="5837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83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8377">
                                            <p:txEl>
                                              <p:pRg st="2" end="2"/>
                                            </p:txEl>
                                          </p:spTgt>
                                        </p:tgtEl>
                                        <p:attrNameLst>
                                          <p:attrName>style.visibility</p:attrName>
                                        </p:attrNameLst>
                                      </p:cBhvr>
                                      <p:to>
                                        <p:strVal val="visible"/>
                                      </p:to>
                                    </p:set>
                                    <p:anim calcmode="lin" valueType="num">
                                      <p:cBhvr additive="base">
                                        <p:cTn id="19" dur="500" fill="hold"/>
                                        <p:tgtEl>
                                          <p:spTgt spid="5837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837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ço Reservado para Número de Slide 5"/>
          <p:cNvSpPr txBox="1">
            <a:spLocks noGrp="1"/>
          </p:cNvSpPr>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pt-BR" altLang="pt-BR" sz="1400" dirty="0">
              <a:latin typeface="Arial" charset="0"/>
            </a:endParaRPr>
          </a:p>
        </p:txBody>
      </p:sp>
      <p:sp>
        <p:nvSpPr>
          <p:cNvPr id="74755" name="Rectangle 6"/>
          <p:cNvSpPr>
            <a:spLocks noGrp="1" noChangeArrowheads="1"/>
          </p:cNvSpPr>
          <p:nvPr>
            <p:ph type="title"/>
          </p:nvPr>
        </p:nvSpPr>
        <p:spPr>
          <a:xfrm>
            <a:off x="1608900" y="112540"/>
            <a:ext cx="49443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2 - Enlace</a:t>
            </a:r>
          </a:p>
        </p:txBody>
      </p:sp>
      <p:sp>
        <p:nvSpPr>
          <p:cNvPr id="66569" name="Rectangle 9"/>
          <p:cNvSpPr>
            <a:spLocks noChangeArrowheads="1"/>
          </p:cNvSpPr>
          <p:nvPr/>
        </p:nvSpPr>
        <p:spPr bwMode="auto">
          <a:xfrm>
            <a:off x="3209925" y="1063229"/>
            <a:ext cx="5634038" cy="347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80" tIns="41040" rIns="82080" bIns="41040" anchor="ctr" anchorCtr="1"/>
          <a:lstStyle>
            <a:lvl1pPr marL="287338" indent="-287338"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3200">
                <a:solidFill>
                  <a:schemeClr val="tx1"/>
                </a:solidFill>
                <a:latin typeface="Calibri" pitchFamily="34" charset="0"/>
              </a:defRPr>
            </a:lvl1pPr>
            <a:lvl2pPr marL="742950" indent="-28575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800">
                <a:solidFill>
                  <a:schemeClr val="tx1"/>
                </a:solidFill>
                <a:latin typeface="Calibri" pitchFamily="34" charset="0"/>
              </a:defRPr>
            </a:lvl2pPr>
            <a:lvl3pPr marL="1143000" indent="-228600"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400">
                <a:solidFill>
                  <a:schemeClr val="tx1"/>
                </a:solidFill>
                <a:latin typeface="Calibri" pitchFamily="34" charset="0"/>
              </a:defRPr>
            </a:lvl3pPr>
            <a:lvl4pPr marL="16002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4pPr>
            <a:lvl5pPr marL="20574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5pPr>
            <a:lvl6pPr marL="25146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6pPr>
            <a:lvl7pPr marL="29718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7pPr>
            <a:lvl8pPr marL="34290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8pPr>
            <a:lvl9pPr marL="38862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9pPr>
          </a:lstStyle>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smtClean="0">
                <a:solidFill>
                  <a:schemeClr val="bg1"/>
                </a:solidFill>
                <a:latin typeface="Arial" charset="0"/>
              </a:rPr>
              <a:t>Fornece</a:t>
            </a:r>
            <a:r>
              <a:rPr lang="en-GB" altLang="pt-BR" sz="2400" dirty="0" smtClean="0">
                <a:solidFill>
                  <a:schemeClr val="bg1"/>
                </a:solidFill>
                <a:latin typeface="Arial" charset="0"/>
              </a:rPr>
              <a:t> </a:t>
            </a:r>
            <a:r>
              <a:rPr lang="en-GB" altLang="pt-BR" sz="2400" dirty="0" err="1">
                <a:solidFill>
                  <a:schemeClr val="bg1"/>
                </a:solidFill>
                <a:latin typeface="Arial" charset="0"/>
              </a:rPr>
              <a:t>transferência</a:t>
            </a:r>
            <a:r>
              <a:rPr lang="en-GB" altLang="pt-BR" sz="2400" dirty="0">
                <a:solidFill>
                  <a:schemeClr val="bg1"/>
                </a:solidFill>
                <a:latin typeface="Arial" charset="0"/>
              </a:rPr>
              <a:t> de dados </a:t>
            </a:r>
            <a:r>
              <a:rPr lang="en-GB" altLang="pt-BR" sz="2400" dirty="0" err="1">
                <a:solidFill>
                  <a:schemeClr val="bg1"/>
                </a:solidFill>
                <a:latin typeface="Arial" charset="0"/>
              </a:rPr>
              <a:t>confiáveis</a:t>
            </a:r>
            <a:r>
              <a:rPr lang="en-GB" altLang="pt-BR" sz="2400" dirty="0">
                <a:solidFill>
                  <a:schemeClr val="bg1"/>
                </a:solidFill>
                <a:latin typeface="Arial" charset="0"/>
              </a:rPr>
              <a:t> entre </a:t>
            </a:r>
            <a:r>
              <a:rPr lang="en-GB" altLang="pt-BR" sz="2400" dirty="0" err="1" smtClean="0">
                <a:solidFill>
                  <a:schemeClr val="bg1"/>
                </a:solidFill>
                <a:latin typeface="Arial" charset="0"/>
              </a:rPr>
              <a:t>meios</a:t>
            </a:r>
            <a:r>
              <a:rPr lang="en-GB" altLang="pt-BR" sz="2400" dirty="0">
                <a:solidFill>
                  <a:schemeClr val="bg1"/>
                </a:solidFill>
                <a:latin typeface="Arial" charset="0"/>
              </a:rPr>
              <a:t>;</a:t>
            </a:r>
          </a:p>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Combinação</a:t>
            </a:r>
            <a:r>
              <a:rPr lang="en-GB" altLang="pt-BR" sz="2400" dirty="0">
                <a:solidFill>
                  <a:schemeClr val="bg1"/>
                </a:solidFill>
                <a:latin typeface="Arial" charset="0"/>
              </a:rPr>
              <a:t> de bits </a:t>
            </a:r>
            <a:r>
              <a:rPr lang="en-GB" altLang="pt-BR" sz="2400" dirty="0" err="1">
                <a:solidFill>
                  <a:schemeClr val="bg1"/>
                </a:solidFill>
                <a:latin typeface="Arial" charset="0"/>
              </a:rPr>
              <a:t>em</a:t>
            </a:r>
            <a:r>
              <a:rPr lang="en-GB" altLang="pt-BR" sz="2400" dirty="0">
                <a:solidFill>
                  <a:schemeClr val="bg1"/>
                </a:solidFill>
                <a:latin typeface="Arial" charset="0"/>
              </a:rPr>
              <a:t> bytes, e bytes </a:t>
            </a:r>
            <a:r>
              <a:rPr lang="en-GB" altLang="pt-BR" sz="2400" dirty="0" err="1">
                <a:solidFill>
                  <a:schemeClr val="bg1"/>
                </a:solidFill>
                <a:latin typeface="Arial" charset="0"/>
              </a:rPr>
              <a:t>em</a:t>
            </a:r>
            <a:r>
              <a:rPr lang="en-GB" altLang="pt-BR" sz="2400" dirty="0">
                <a:solidFill>
                  <a:schemeClr val="bg1"/>
                </a:solidFill>
                <a:latin typeface="Arial" charset="0"/>
              </a:rPr>
              <a:t> frames (</a:t>
            </a:r>
            <a:r>
              <a:rPr lang="en-GB" altLang="pt-BR" sz="2400" dirty="0" err="1">
                <a:solidFill>
                  <a:schemeClr val="bg1"/>
                </a:solidFill>
                <a:latin typeface="Arial" charset="0"/>
              </a:rPr>
              <a:t>Quadros</a:t>
            </a:r>
            <a:r>
              <a:rPr lang="en-GB" altLang="pt-BR" sz="2400" dirty="0" smtClean="0">
                <a:solidFill>
                  <a:schemeClr val="bg1"/>
                </a:solidFill>
                <a:latin typeface="Arial" charset="0"/>
              </a:rPr>
              <a:t>);</a:t>
            </a:r>
            <a:endParaRPr lang="en-GB" altLang="pt-BR" sz="2400" dirty="0">
              <a:solidFill>
                <a:schemeClr val="bg1"/>
              </a:solidFill>
              <a:latin typeface="Arial" charset="0"/>
            </a:endParaRPr>
          </a:p>
          <a:p>
            <a:pPr marL="342900" indent="-342900" eaLnBrk="1" hangingPunct="1">
              <a:lnSpc>
                <a:spcPct val="85000"/>
              </a:lnSpc>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Endereço</a:t>
            </a:r>
            <a:r>
              <a:rPr lang="en-GB" altLang="pt-BR" sz="2400" dirty="0">
                <a:solidFill>
                  <a:schemeClr val="bg1"/>
                </a:solidFill>
                <a:latin typeface="Arial" charset="0"/>
              </a:rPr>
              <a:t> </a:t>
            </a:r>
            <a:r>
              <a:rPr lang="en-GB" altLang="pt-BR" sz="2400" dirty="0" err="1" smtClean="0">
                <a:solidFill>
                  <a:schemeClr val="bg1"/>
                </a:solidFill>
                <a:latin typeface="Arial" charset="0"/>
              </a:rPr>
              <a:t>físico</a:t>
            </a:r>
            <a:r>
              <a:rPr lang="en-GB" altLang="pt-BR" sz="2400" dirty="0" smtClean="0">
                <a:solidFill>
                  <a:schemeClr val="bg1"/>
                </a:solidFill>
                <a:latin typeface="Arial" charset="0"/>
              </a:rPr>
              <a:t> (MAC), </a:t>
            </a:r>
            <a:r>
              <a:rPr lang="en-GB" altLang="pt-BR" sz="2400" dirty="0" err="1">
                <a:solidFill>
                  <a:schemeClr val="bg1"/>
                </a:solidFill>
                <a:latin typeface="Arial" charset="0"/>
              </a:rPr>
              <a:t>topologia</a:t>
            </a:r>
            <a:r>
              <a:rPr lang="en-GB" altLang="pt-BR" sz="2400" dirty="0">
                <a:solidFill>
                  <a:schemeClr val="bg1"/>
                </a:solidFill>
                <a:latin typeface="Arial" charset="0"/>
              </a:rPr>
              <a:t> de </a:t>
            </a:r>
            <a:r>
              <a:rPr lang="en-GB" altLang="pt-BR" sz="2400" dirty="0" err="1" smtClean="0">
                <a:solidFill>
                  <a:schemeClr val="bg1"/>
                </a:solidFill>
                <a:latin typeface="Arial" charset="0"/>
              </a:rPr>
              <a:t>rede</a:t>
            </a:r>
            <a:r>
              <a:rPr lang="en-GB" altLang="pt-BR" sz="2400" dirty="0">
                <a:solidFill>
                  <a:schemeClr val="bg1"/>
                </a:solidFill>
                <a:latin typeface="Arial" charset="0"/>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1263848"/>
            <a:ext cx="28479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4055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6569">
                                            <p:txEl>
                                              <p:pRg st="0" end="0"/>
                                            </p:txEl>
                                          </p:spTgt>
                                        </p:tgtEl>
                                        <p:attrNameLst>
                                          <p:attrName>style.visibility</p:attrName>
                                        </p:attrNameLst>
                                      </p:cBhvr>
                                      <p:to>
                                        <p:strVal val="visible"/>
                                      </p:to>
                                    </p:set>
                                    <p:anim calcmode="lin" valueType="num">
                                      <p:cBhvr additive="base">
                                        <p:cTn id="7" dur="500" fill="hold"/>
                                        <p:tgtEl>
                                          <p:spTgt spid="6656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65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6569">
                                            <p:txEl>
                                              <p:pRg st="1" end="1"/>
                                            </p:txEl>
                                          </p:spTgt>
                                        </p:tgtEl>
                                        <p:attrNameLst>
                                          <p:attrName>style.visibility</p:attrName>
                                        </p:attrNameLst>
                                      </p:cBhvr>
                                      <p:to>
                                        <p:strVal val="visible"/>
                                      </p:to>
                                    </p:set>
                                    <p:anim calcmode="lin" valueType="num">
                                      <p:cBhvr additive="base">
                                        <p:cTn id="13" dur="500" fill="hold"/>
                                        <p:tgtEl>
                                          <p:spTgt spid="6656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65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6569">
                                            <p:txEl>
                                              <p:pRg st="2" end="2"/>
                                            </p:txEl>
                                          </p:spTgt>
                                        </p:tgtEl>
                                        <p:attrNameLst>
                                          <p:attrName>style.visibility</p:attrName>
                                        </p:attrNameLst>
                                      </p:cBhvr>
                                      <p:to>
                                        <p:strVal val="visible"/>
                                      </p:to>
                                    </p:set>
                                    <p:anim calcmode="lin" valueType="num">
                                      <p:cBhvr additive="base">
                                        <p:cTn id="19" dur="500" fill="hold"/>
                                        <p:tgtEl>
                                          <p:spTgt spid="6656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656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6"/>
          <p:cNvSpPr>
            <a:spLocks noGrp="1" noChangeArrowheads="1"/>
          </p:cNvSpPr>
          <p:nvPr>
            <p:ph type="title"/>
          </p:nvPr>
        </p:nvSpPr>
        <p:spPr>
          <a:xfrm>
            <a:off x="1658748" y="192550"/>
            <a:ext cx="49443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1 - </a:t>
            </a:r>
            <a:r>
              <a:rPr lang="en-GB" altLang="pt-BR" b="1" dirty="0" err="1" smtClean="0"/>
              <a:t>Física</a:t>
            </a:r>
            <a:endParaRPr lang="en-GB" altLang="pt-BR" b="1" dirty="0" smtClean="0"/>
          </a:p>
        </p:txBody>
      </p:sp>
      <p:sp>
        <p:nvSpPr>
          <p:cNvPr id="65545" name="Rectangle 9"/>
          <p:cNvSpPr>
            <a:spLocks noChangeArrowheads="1"/>
          </p:cNvSpPr>
          <p:nvPr/>
        </p:nvSpPr>
        <p:spPr bwMode="auto">
          <a:xfrm>
            <a:off x="3170238" y="1541860"/>
            <a:ext cx="558006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080" tIns="41040" rIns="82080" bIns="41040" anchor="ctr" anchorCtr="1"/>
          <a:lstStyle>
            <a:lvl1pPr marL="287338" indent="-287338"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3200">
                <a:solidFill>
                  <a:schemeClr val="tx1"/>
                </a:solidFill>
                <a:latin typeface="Calibri" pitchFamily="34" charset="0"/>
              </a:defRPr>
            </a:lvl1pPr>
            <a:lvl2pPr marL="742950" indent="-28575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800">
                <a:solidFill>
                  <a:schemeClr val="tx1"/>
                </a:solidFill>
                <a:latin typeface="Calibri" pitchFamily="34" charset="0"/>
              </a:defRPr>
            </a:lvl2pPr>
            <a:lvl3pPr marL="1143000" indent="-228600" defTabSz="449263" eaLnBrk="0" hangingPunct="0">
              <a:buFont typeface="Arial" charset="0"/>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400">
                <a:solidFill>
                  <a:schemeClr val="tx1"/>
                </a:solidFill>
                <a:latin typeface="Calibri" pitchFamily="34" charset="0"/>
              </a:defRPr>
            </a:lvl3pPr>
            <a:lvl4pPr marL="16002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4pPr>
            <a:lvl5pPr marL="2057400" indent="-228600" defTabSz="449263" eaLnBrk="0" hangingPunct="0">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5pPr>
            <a:lvl6pPr marL="25146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6pPr>
            <a:lvl7pPr marL="29718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7pPr>
            <a:lvl8pPr marL="34290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8pPr>
            <a:lvl9pPr marL="3886200" indent="-228600" defTabSz="449263" eaLnBrk="0" fontAlgn="base" hangingPunct="0">
              <a:spcBef>
                <a:spcPct val="20000"/>
              </a:spcBef>
              <a:spcAft>
                <a:spcPct val="0"/>
              </a:spcAft>
              <a:buFont typeface="Arial" charset="0"/>
              <a:buChar char="»"/>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defRPr sz="2000">
                <a:solidFill>
                  <a:schemeClr val="tx1"/>
                </a:solidFill>
                <a:latin typeface="Calibri" pitchFamily="34" charset="0"/>
              </a:defRPr>
            </a:lvl9pPr>
          </a:lstStyle>
          <a:p>
            <a:pPr marL="342900" indent="-342900" eaLnBrk="1" hangingPunct="1">
              <a:spcBef>
                <a:spcPts val="2000"/>
              </a:spcBef>
              <a:buClr>
                <a:schemeClr val="accent1"/>
              </a:buClr>
              <a:buFont typeface="Arial" panose="020B0604020202020204" pitchFamily="34" charset="0"/>
              <a:buChar char="◊"/>
            </a:pPr>
            <a:r>
              <a:rPr lang="en-GB" altLang="pt-BR" sz="2400" dirty="0" err="1">
                <a:solidFill>
                  <a:schemeClr val="bg1"/>
                </a:solidFill>
                <a:latin typeface="Arial" charset="0"/>
              </a:rPr>
              <a:t>Transmissão</a:t>
            </a:r>
            <a:r>
              <a:rPr lang="en-GB" altLang="pt-BR" sz="2400" dirty="0">
                <a:solidFill>
                  <a:schemeClr val="bg1"/>
                </a:solidFill>
                <a:latin typeface="Arial" charset="0"/>
              </a:rPr>
              <a:t> </a:t>
            </a:r>
            <a:r>
              <a:rPr lang="en-GB" altLang="pt-BR" sz="2400" dirty="0" err="1" smtClean="0">
                <a:solidFill>
                  <a:schemeClr val="bg1"/>
                </a:solidFill>
                <a:latin typeface="Arial" charset="0"/>
              </a:rPr>
              <a:t>binária</a:t>
            </a:r>
            <a:r>
              <a:rPr lang="en-GB" altLang="pt-BR" sz="2400" dirty="0" smtClean="0">
                <a:solidFill>
                  <a:schemeClr val="bg1"/>
                </a:solidFill>
                <a:latin typeface="Arial" charset="0"/>
              </a:rPr>
              <a:t>;</a:t>
            </a:r>
            <a:endParaRPr lang="en-GB" altLang="pt-BR" sz="2400" dirty="0">
              <a:solidFill>
                <a:schemeClr val="bg1"/>
              </a:solidFill>
              <a:latin typeface="Arial" charset="0"/>
            </a:endParaRPr>
          </a:p>
          <a:p>
            <a:pPr marL="342900" indent="-342900" eaLnBrk="1" hangingPunct="1">
              <a:spcBef>
                <a:spcPts val="1750"/>
              </a:spcBef>
              <a:buClr>
                <a:schemeClr val="accent1"/>
              </a:buClr>
              <a:buFont typeface="Arial" panose="020B0604020202020204" pitchFamily="34" charset="0"/>
              <a:buChar char="◊"/>
            </a:pPr>
            <a:r>
              <a:rPr lang="en-GB" altLang="pt-BR" sz="2400" dirty="0" err="1">
                <a:solidFill>
                  <a:schemeClr val="bg1"/>
                </a:solidFill>
                <a:latin typeface="Arial" charset="0"/>
              </a:rPr>
              <a:t>Movimento</a:t>
            </a:r>
            <a:r>
              <a:rPr lang="en-GB" altLang="pt-BR" sz="2400" dirty="0">
                <a:solidFill>
                  <a:schemeClr val="bg1"/>
                </a:solidFill>
                <a:latin typeface="Arial" charset="0"/>
              </a:rPr>
              <a:t> de bits entre </a:t>
            </a:r>
            <a:r>
              <a:rPr lang="en-GB" altLang="pt-BR" sz="2400" dirty="0" err="1" smtClean="0">
                <a:solidFill>
                  <a:schemeClr val="bg1"/>
                </a:solidFill>
                <a:latin typeface="Arial" charset="0"/>
              </a:rPr>
              <a:t>dispositivos</a:t>
            </a:r>
            <a:r>
              <a:rPr lang="en-GB" altLang="pt-BR" sz="2400" dirty="0">
                <a:solidFill>
                  <a:schemeClr val="bg1"/>
                </a:solidFill>
                <a:latin typeface="Arial" charset="0"/>
              </a:rPr>
              <a:t>;</a:t>
            </a:r>
            <a:r>
              <a:rPr lang="en-GB" altLang="pt-BR" sz="2400" dirty="0" smtClean="0">
                <a:solidFill>
                  <a:schemeClr val="bg1"/>
                </a:solidFill>
                <a:latin typeface="Arial" charset="0"/>
              </a:rPr>
              <a:t> </a:t>
            </a:r>
            <a:endParaRPr lang="en-GB" altLang="pt-BR" sz="2400" dirty="0">
              <a:solidFill>
                <a:schemeClr val="bg1"/>
              </a:solidFill>
              <a:latin typeface="Arial" charset="0"/>
            </a:endParaRPr>
          </a:p>
          <a:p>
            <a:pPr marL="342900" indent="-342900" eaLnBrk="1" hangingPunct="1">
              <a:spcBef>
                <a:spcPts val="1750"/>
              </a:spcBef>
              <a:buClr>
                <a:schemeClr val="accent1"/>
              </a:buClr>
              <a:buFont typeface="Arial" panose="020B0604020202020204" pitchFamily="34" charset="0"/>
              <a:buChar char="◊"/>
            </a:pPr>
            <a:r>
              <a:rPr lang="en-GB" altLang="pt-BR" sz="2400" dirty="0" err="1" smtClean="0">
                <a:solidFill>
                  <a:schemeClr val="bg1"/>
                </a:solidFill>
                <a:latin typeface="Arial" charset="0"/>
              </a:rPr>
              <a:t>Fios</a:t>
            </a:r>
            <a:r>
              <a:rPr lang="en-GB" altLang="pt-BR" sz="2400" dirty="0">
                <a:solidFill>
                  <a:schemeClr val="bg1"/>
                </a:solidFill>
                <a:latin typeface="Arial" charset="0"/>
              </a:rPr>
              <a:t>, </a:t>
            </a:r>
            <a:r>
              <a:rPr lang="en-GB" altLang="pt-BR" sz="2400" dirty="0" err="1">
                <a:solidFill>
                  <a:schemeClr val="bg1"/>
                </a:solidFill>
                <a:latin typeface="Arial" charset="0"/>
              </a:rPr>
              <a:t>conectores</a:t>
            </a:r>
            <a:r>
              <a:rPr lang="en-GB" altLang="pt-BR" sz="2400" dirty="0">
                <a:solidFill>
                  <a:schemeClr val="bg1"/>
                </a:solidFill>
                <a:latin typeface="Arial" charset="0"/>
              </a:rPr>
              <a:t>, </a:t>
            </a:r>
            <a:r>
              <a:rPr lang="en-GB" altLang="pt-BR" sz="2400" dirty="0" err="1" smtClean="0">
                <a:solidFill>
                  <a:schemeClr val="bg1"/>
                </a:solidFill>
                <a:latin typeface="Arial" charset="0"/>
              </a:rPr>
              <a:t>Tensões</a:t>
            </a:r>
            <a:r>
              <a:rPr lang="en-GB" altLang="pt-BR" sz="2400" dirty="0" smtClean="0">
                <a:solidFill>
                  <a:schemeClr val="bg1"/>
                </a:solidFill>
                <a:latin typeface="Arial" charset="0"/>
              </a:rPr>
              <a:t>, </a:t>
            </a:r>
            <a:r>
              <a:rPr lang="en-GB" altLang="pt-BR" sz="2400" dirty="0" err="1">
                <a:solidFill>
                  <a:schemeClr val="bg1"/>
                </a:solidFill>
                <a:latin typeface="Arial" charset="0"/>
              </a:rPr>
              <a:t>taxas</a:t>
            </a:r>
            <a:r>
              <a:rPr lang="en-GB" altLang="pt-BR" sz="2400" dirty="0">
                <a:solidFill>
                  <a:schemeClr val="bg1"/>
                </a:solidFill>
                <a:latin typeface="Arial" charset="0"/>
              </a:rPr>
              <a:t> de dados, </a:t>
            </a:r>
            <a:r>
              <a:rPr lang="en-GB" altLang="pt-BR" sz="2400" dirty="0" err="1" smtClean="0">
                <a:solidFill>
                  <a:schemeClr val="bg1"/>
                </a:solidFill>
                <a:latin typeface="Arial" charset="0"/>
              </a:rPr>
              <a:t>distâncias</a:t>
            </a:r>
            <a:r>
              <a:rPr lang="en-GB" altLang="pt-BR" sz="3000" dirty="0">
                <a:solidFill>
                  <a:schemeClr val="bg1"/>
                </a:solidFill>
                <a:latin typeface="Arial" charset="0"/>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184910"/>
            <a:ext cx="284797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42926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545">
                                            <p:txEl>
                                              <p:pRg st="0" end="0"/>
                                            </p:txEl>
                                          </p:spTgt>
                                        </p:tgtEl>
                                        <p:attrNameLst>
                                          <p:attrName>style.visibility</p:attrName>
                                        </p:attrNameLst>
                                      </p:cBhvr>
                                      <p:to>
                                        <p:strVal val="visible"/>
                                      </p:to>
                                    </p:set>
                                    <p:anim calcmode="lin" valueType="num">
                                      <p:cBhvr additive="base">
                                        <p:cTn id="7" dur="500" fill="hold"/>
                                        <p:tgtEl>
                                          <p:spTgt spid="6554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55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5545">
                                            <p:txEl>
                                              <p:pRg st="1" end="1"/>
                                            </p:txEl>
                                          </p:spTgt>
                                        </p:tgtEl>
                                        <p:attrNameLst>
                                          <p:attrName>style.visibility</p:attrName>
                                        </p:attrNameLst>
                                      </p:cBhvr>
                                      <p:to>
                                        <p:strVal val="visible"/>
                                      </p:to>
                                    </p:set>
                                    <p:anim calcmode="lin" valueType="num">
                                      <p:cBhvr additive="base">
                                        <p:cTn id="13" dur="500" fill="hold"/>
                                        <p:tgtEl>
                                          <p:spTgt spid="6554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554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5545">
                                            <p:txEl>
                                              <p:pRg st="2" end="2"/>
                                            </p:txEl>
                                          </p:spTgt>
                                        </p:tgtEl>
                                        <p:attrNameLst>
                                          <p:attrName>style.visibility</p:attrName>
                                        </p:attrNameLst>
                                      </p:cBhvr>
                                      <p:to>
                                        <p:strVal val="visible"/>
                                      </p:to>
                                    </p:set>
                                    <p:anim calcmode="lin" valueType="num">
                                      <p:cBhvr additive="base">
                                        <p:cTn id="19" dur="500" fill="hold"/>
                                        <p:tgtEl>
                                          <p:spTgt spid="6554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554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6"/>
          <p:cNvSpPr>
            <a:spLocks noGrp="1" noChangeArrowheads="1"/>
          </p:cNvSpPr>
          <p:nvPr>
            <p:ph type="title"/>
          </p:nvPr>
        </p:nvSpPr>
        <p:spPr>
          <a:xfrm>
            <a:off x="217170" y="261130"/>
            <a:ext cx="86868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sz="4000" b="1" dirty="0" err="1" smtClean="0"/>
              <a:t>Comunicações</a:t>
            </a:r>
            <a:r>
              <a:rPr lang="en-GB" altLang="pt-BR" sz="4000" b="1" dirty="0" smtClean="0"/>
              <a:t> </a:t>
            </a:r>
            <a:r>
              <a:rPr lang="en-GB" altLang="pt-BR" sz="4000" b="1" dirty="0" err="1" smtClean="0"/>
              <a:t>ponto</a:t>
            </a:r>
            <a:r>
              <a:rPr lang="en-GB" altLang="pt-BR" sz="4000" b="1" dirty="0" smtClean="0"/>
              <a:t> a </a:t>
            </a:r>
            <a:r>
              <a:rPr lang="en-GB" altLang="pt-BR" sz="4000" b="1" dirty="0" err="1" smtClean="0"/>
              <a:t>ponto</a:t>
            </a:r>
            <a:endParaRPr lang="en-GB" altLang="pt-BR" sz="4000" b="1" dirty="0" smtClean="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453" y="1244918"/>
            <a:ext cx="6749500" cy="3784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190" y="2181606"/>
            <a:ext cx="2125980" cy="226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016" y="2157222"/>
            <a:ext cx="2080260" cy="221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219494"/>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6"/>
          <p:cNvSpPr>
            <a:spLocks noGrp="1" noChangeArrowheads="1"/>
          </p:cNvSpPr>
          <p:nvPr>
            <p:ph type="title"/>
          </p:nvPr>
        </p:nvSpPr>
        <p:spPr>
          <a:xfrm>
            <a:off x="1504100" y="215410"/>
            <a:ext cx="49443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Encapsulamento</a:t>
            </a:r>
            <a:endParaRPr lang="en-GB" altLang="pt-BR" b="1" dirty="0" smtClean="0"/>
          </a:p>
        </p:txBody>
      </p:sp>
      <p:pic>
        <p:nvPicPr>
          <p:cNvPr id="16512" name="Picture 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959" y="1053464"/>
            <a:ext cx="6806639" cy="3850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732" y="1985010"/>
            <a:ext cx="2146697" cy="2289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300" y="1948102"/>
            <a:ext cx="2181298" cy="2326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375958"/>
      </p:ext>
    </p:extLst>
  </p:cSld>
  <p:clrMapOvr>
    <a:masterClrMapping/>
  </p:clrMapOvr>
  <p:transition>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6"/>
          <p:cNvSpPr>
            <a:spLocks noGrp="1" noChangeArrowheads="1"/>
          </p:cNvSpPr>
          <p:nvPr>
            <p:ph type="title"/>
          </p:nvPr>
        </p:nvSpPr>
        <p:spPr>
          <a:xfrm>
            <a:off x="377190" y="192550"/>
            <a:ext cx="77724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sz="4000" b="1" dirty="0" smtClean="0"/>
              <a:t/>
            </a:r>
            <a:br>
              <a:rPr lang="en-GB" altLang="pt-BR" sz="4000" b="1" dirty="0" smtClean="0"/>
            </a:br>
            <a:r>
              <a:rPr lang="en-GB" altLang="pt-BR" sz="4000" b="1" dirty="0" err="1" smtClean="0"/>
              <a:t>Modelo</a:t>
            </a:r>
            <a:r>
              <a:rPr lang="en-GB" altLang="pt-BR" sz="4000" b="1" dirty="0" smtClean="0"/>
              <a:t> TCP/IP</a:t>
            </a:r>
          </a:p>
        </p:txBody>
      </p:sp>
      <p:sp>
        <p:nvSpPr>
          <p:cNvPr id="67591" name="Rectangle 7"/>
          <p:cNvSpPr>
            <a:spLocks noGrp="1" noChangeArrowheads="1"/>
          </p:cNvSpPr>
          <p:nvPr>
            <p:ph type="body" idx="4294967295"/>
          </p:nvPr>
        </p:nvSpPr>
        <p:spPr>
          <a:xfrm>
            <a:off x="76200" y="1147763"/>
            <a:ext cx="8610600" cy="371475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b="1" dirty="0" smtClean="0"/>
              <a:t>No final dos </a:t>
            </a:r>
            <a:r>
              <a:rPr lang="en-GB" altLang="pt-BR" sz="2400" b="1" dirty="0" err="1" smtClean="0"/>
              <a:t>anos</a:t>
            </a:r>
            <a:r>
              <a:rPr lang="en-GB" altLang="pt-BR" sz="2400" b="1" dirty="0" smtClean="0"/>
              <a:t> 60 a </a:t>
            </a:r>
            <a:r>
              <a:rPr lang="en-GB" altLang="pt-BR" sz="2400" b="1" dirty="0" err="1" smtClean="0"/>
              <a:t>Agência</a:t>
            </a:r>
            <a:r>
              <a:rPr lang="en-GB" altLang="pt-BR" sz="2400" b="1" dirty="0" smtClean="0"/>
              <a:t> de </a:t>
            </a:r>
            <a:r>
              <a:rPr lang="en-GB" altLang="pt-BR" sz="2400" b="1" dirty="0" err="1" smtClean="0"/>
              <a:t>Defesa</a:t>
            </a:r>
            <a:r>
              <a:rPr lang="en-GB" altLang="pt-BR" sz="2400" b="1" dirty="0" smtClean="0"/>
              <a:t> </a:t>
            </a:r>
            <a:r>
              <a:rPr lang="en-GB" altLang="pt-BR" sz="2400" b="1" dirty="0" err="1" smtClean="0"/>
              <a:t>Pesquisa</a:t>
            </a:r>
            <a:r>
              <a:rPr lang="en-GB" altLang="pt-BR" sz="2400" b="1" dirty="0" smtClean="0"/>
              <a:t> e </a:t>
            </a:r>
            <a:r>
              <a:rPr lang="en-GB" altLang="pt-BR" sz="2400" b="1" dirty="0" err="1" smtClean="0"/>
              <a:t>Projetos</a:t>
            </a:r>
            <a:r>
              <a:rPr lang="en-GB" altLang="pt-BR" sz="2400" b="1" dirty="0" smtClean="0"/>
              <a:t> </a:t>
            </a:r>
            <a:r>
              <a:rPr lang="en-GB" altLang="pt-BR" sz="2400" b="1" dirty="0" err="1" smtClean="0"/>
              <a:t>Avançados</a:t>
            </a:r>
            <a:r>
              <a:rPr lang="en-GB" altLang="pt-BR" sz="2400" b="1" dirty="0" smtClean="0"/>
              <a:t> (DARPA) </a:t>
            </a:r>
            <a:r>
              <a:rPr lang="en-GB" altLang="pt-BR" sz="2400" b="1" dirty="0" err="1" smtClean="0"/>
              <a:t>originalmente</a:t>
            </a:r>
            <a:r>
              <a:rPr lang="en-GB" altLang="pt-BR" sz="2400" b="1" dirty="0" smtClean="0"/>
              <a:t> </a:t>
            </a:r>
            <a:r>
              <a:rPr lang="en-GB" altLang="pt-BR" sz="2400" b="1" dirty="0" err="1" smtClean="0"/>
              <a:t>desenvolveu</a:t>
            </a:r>
            <a:r>
              <a:rPr lang="en-GB" altLang="pt-BR" sz="2400" b="1" dirty="0" smtClean="0"/>
              <a:t> o </a:t>
            </a:r>
            <a:r>
              <a:rPr lang="en-GB" altLang="pt-BR" sz="2400" b="1" dirty="0" smtClean="0">
                <a:solidFill>
                  <a:srgbClr val="FF3300"/>
                </a:solidFill>
              </a:rPr>
              <a:t>Transmission Control Protocol/Internet Protocol (TCP/IP)</a:t>
            </a:r>
            <a:r>
              <a:rPr lang="en-GB" altLang="pt-BR" sz="2400" b="1" dirty="0" smtClean="0"/>
              <a:t> para </a:t>
            </a:r>
            <a:r>
              <a:rPr lang="en-GB" altLang="pt-BR" sz="2400" b="1" dirty="0" err="1" smtClean="0"/>
              <a:t>interconectar</a:t>
            </a:r>
            <a:r>
              <a:rPr lang="en-GB" altLang="pt-BR" sz="2400" b="1" dirty="0" smtClean="0"/>
              <a:t> </a:t>
            </a:r>
            <a:r>
              <a:rPr lang="en-GB" altLang="pt-BR" sz="2400" b="1" dirty="0" err="1" smtClean="0"/>
              <a:t>várias</a:t>
            </a:r>
            <a:r>
              <a:rPr lang="en-GB" altLang="pt-BR" sz="2400" b="1" dirty="0" smtClean="0"/>
              <a:t> </a:t>
            </a:r>
            <a:r>
              <a:rPr lang="en-GB" altLang="pt-BR" sz="2400" b="1" dirty="0" err="1" smtClean="0"/>
              <a:t>redes</a:t>
            </a:r>
            <a:r>
              <a:rPr lang="en-GB" altLang="pt-BR" sz="2400" b="1" dirty="0" smtClean="0"/>
              <a:t> de </a:t>
            </a:r>
            <a:r>
              <a:rPr lang="en-GB" altLang="pt-BR" sz="2400" b="1" dirty="0" err="1" smtClean="0"/>
              <a:t>computador</a:t>
            </a:r>
            <a:r>
              <a:rPr lang="en-GB" altLang="pt-BR" sz="2400" b="1" dirty="0" smtClean="0"/>
              <a:t> de </a:t>
            </a:r>
            <a:r>
              <a:rPr lang="en-GB" altLang="pt-BR" sz="2400" b="1" dirty="0" err="1" smtClean="0"/>
              <a:t>vários</a:t>
            </a:r>
            <a:r>
              <a:rPr lang="en-GB" altLang="pt-BR" sz="2400" b="1" dirty="0" smtClean="0"/>
              <a:t> </a:t>
            </a:r>
            <a:r>
              <a:rPr lang="en-GB" altLang="pt-BR" sz="2400" b="1" dirty="0" err="1" smtClean="0"/>
              <a:t>departamentos</a:t>
            </a:r>
            <a:r>
              <a:rPr lang="en-GB" altLang="pt-BR" sz="2400" b="1" dirty="0" smtClean="0"/>
              <a:t> de </a:t>
            </a:r>
            <a:r>
              <a:rPr lang="en-GB" altLang="pt-BR" sz="2400" b="1" dirty="0" err="1" smtClean="0"/>
              <a:t>defesa</a:t>
            </a:r>
            <a:r>
              <a:rPr lang="en-GB" altLang="pt-BR" sz="2400" b="1" dirty="0" smtClean="0"/>
              <a:t> (DoD).</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3000" b="1" dirty="0" smtClean="0"/>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3000" b="1" dirty="0"/>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3000" b="1"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925" y="3290888"/>
            <a:ext cx="291465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0739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91">
                                            <p:txEl>
                                              <p:pRg st="0" end="0"/>
                                            </p:txEl>
                                          </p:spTgt>
                                        </p:tgtEl>
                                        <p:attrNameLst>
                                          <p:attrName>style.visibility</p:attrName>
                                        </p:attrNameLst>
                                      </p:cBhvr>
                                      <p:to>
                                        <p:strVal val="visible"/>
                                      </p:to>
                                    </p:set>
                                    <p:anim calcmode="lin" valueType="num">
                                      <p:cBhvr additive="base">
                                        <p:cTn id="7" dur="500" fill="hold"/>
                                        <p:tgtEl>
                                          <p:spTgt spid="675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ço Reservado para Número de Slide 5"/>
          <p:cNvSpPr txBox="1">
            <a:spLocks noGrp="1"/>
          </p:cNvSpPr>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pt-BR" altLang="pt-BR" sz="1400" dirty="0">
              <a:latin typeface="Arial" charset="0"/>
            </a:endParaRPr>
          </a:p>
        </p:txBody>
      </p:sp>
      <p:sp>
        <p:nvSpPr>
          <p:cNvPr id="81923" name="Rectangle 6"/>
          <p:cNvSpPr>
            <a:spLocks noGrp="1" noChangeArrowheads="1"/>
          </p:cNvSpPr>
          <p:nvPr>
            <p:ph type="title"/>
          </p:nvPr>
        </p:nvSpPr>
        <p:spPr>
          <a:xfrm>
            <a:off x="1608900" y="112540"/>
            <a:ext cx="666642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4 - </a:t>
            </a:r>
            <a:r>
              <a:rPr lang="en-GB" altLang="pt-BR" b="1" dirty="0" err="1" smtClean="0"/>
              <a:t>Aplicação</a:t>
            </a:r>
            <a:r>
              <a:rPr lang="en-GB" altLang="pt-BR" b="1" dirty="0" smtClean="0"/>
              <a:t> </a:t>
            </a:r>
          </a:p>
        </p:txBody>
      </p:sp>
      <p:sp>
        <p:nvSpPr>
          <p:cNvPr id="57351" name="Rectangle 7"/>
          <p:cNvSpPr>
            <a:spLocks noGrp="1" noChangeArrowheads="1"/>
          </p:cNvSpPr>
          <p:nvPr>
            <p:ph type="body" idx="4294967295"/>
          </p:nvPr>
        </p:nvSpPr>
        <p:spPr>
          <a:xfrm>
            <a:off x="2708910" y="1065372"/>
            <a:ext cx="5817870" cy="377190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Camada</a:t>
            </a:r>
            <a:r>
              <a:rPr lang="en-GB" altLang="pt-BR" sz="2400" dirty="0" smtClean="0"/>
              <a:t> que </a:t>
            </a:r>
            <a:r>
              <a:rPr lang="en-GB" altLang="pt-BR" sz="2400" dirty="0" err="1" smtClean="0"/>
              <a:t>interage</a:t>
            </a:r>
            <a:r>
              <a:rPr lang="en-GB" altLang="pt-BR" sz="2400" dirty="0" smtClean="0"/>
              <a:t> </a:t>
            </a:r>
            <a:r>
              <a:rPr lang="en-GB" altLang="pt-BR" sz="2400" dirty="0" err="1" smtClean="0"/>
              <a:t>diretamente</a:t>
            </a:r>
            <a:r>
              <a:rPr lang="en-GB" altLang="pt-BR" sz="2400" dirty="0" smtClean="0"/>
              <a:t> com o </a:t>
            </a:r>
            <a:r>
              <a:rPr lang="en-GB" altLang="pt-BR" sz="2400" dirty="0" err="1" smtClean="0"/>
              <a:t>usuário</a:t>
            </a:r>
            <a:r>
              <a:rPr lang="en-GB" altLang="pt-BR" sz="2400" dirty="0"/>
              <a:t>;</a:t>
            </a:r>
            <a:endParaRPr lang="en-GB" altLang="pt-BR" sz="2400" dirty="0" smtClean="0"/>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solidFill>
                  <a:schemeClr val="bg1"/>
                </a:solidFill>
              </a:rPr>
              <a:t>Camada</a:t>
            </a:r>
            <a:r>
              <a:rPr lang="en-GB" altLang="pt-BR" sz="2400" dirty="0" smtClean="0">
                <a:solidFill>
                  <a:schemeClr val="bg1"/>
                </a:solidFill>
              </a:rPr>
              <a:t> com a </a:t>
            </a:r>
            <a:r>
              <a:rPr lang="en-GB" altLang="pt-BR" sz="2400" dirty="0" err="1" smtClean="0">
                <a:solidFill>
                  <a:schemeClr val="bg1"/>
                </a:solidFill>
              </a:rPr>
              <a:t>mesma</a:t>
            </a:r>
            <a:r>
              <a:rPr lang="en-GB" altLang="pt-BR" sz="2400" dirty="0" smtClean="0">
                <a:solidFill>
                  <a:schemeClr val="bg1"/>
                </a:solidFill>
              </a:rPr>
              <a:t> </a:t>
            </a:r>
            <a:r>
              <a:rPr lang="en-GB" altLang="pt-BR" sz="2400" dirty="0" err="1" smtClean="0">
                <a:solidFill>
                  <a:schemeClr val="bg1"/>
                </a:solidFill>
              </a:rPr>
              <a:t>função</a:t>
            </a:r>
            <a:r>
              <a:rPr lang="en-GB" altLang="pt-BR" sz="2400" dirty="0" smtClean="0">
                <a:solidFill>
                  <a:schemeClr val="bg1"/>
                </a:solidFill>
              </a:rPr>
              <a:t> da </a:t>
            </a:r>
            <a:r>
              <a:rPr lang="en-GB" altLang="pt-BR" sz="2400" dirty="0" err="1" smtClean="0">
                <a:solidFill>
                  <a:srgbClr val="FF0000"/>
                </a:solidFill>
              </a:rPr>
              <a:t>camada</a:t>
            </a:r>
            <a:r>
              <a:rPr lang="en-GB" altLang="pt-BR" sz="2400" dirty="0" smtClean="0">
                <a:solidFill>
                  <a:srgbClr val="FF0000"/>
                </a:solidFill>
              </a:rPr>
              <a:t> de </a:t>
            </a:r>
            <a:r>
              <a:rPr lang="en-GB" altLang="pt-BR" sz="2400" dirty="0" err="1" smtClean="0">
                <a:solidFill>
                  <a:srgbClr val="FF0000"/>
                </a:solidFill>
              </a:rPr>
              <a:t>Aplicação</a:t>
            </a:r>
            <a:r>
              <a:rPr lang="en-GB" altLang="pt-BR" sz="2400" dirty="0" smtClean="0">
                <a:solidFill>
                  <a:srgbClr val="FF0000"/>
                </a:solidFill>
              </a:rPr>
              <a:t> </a:t>
            </a:r>
            <a:r>
              <a:rPr lang="en-GB" altLang="pt-BR" sz="2400" dirty="0" smtClean="0">
                <a:solidFill>
                  <a:schemeClr val="bg1"/>
                </a:solidFill>
              </a:rPr>
              <a:t>do </a:t>
            </a:r>
            <a:r>
              <a:rPr lang="en-GB" altLang="pt-BR" sz="2400" dirty="0" err="1" smtClean="0">
                <a:solidFill>
                  <a:schemeClr val="bg1"/>
                </a:solidFill>
              </a:rPr>
              <a:t>modelo</a:t>
            </a:r>
            <a:r>
              <a:rPr lang="en-GB" altLang="pt-BR" sz="2400" dirty="0" smtClean="0">
                <a:solidFill>
                  <a:schemeClr val="bg1"/>
                </a:solidFill>
              </a:rPr>
              <a:t> OSI;</a:t>
            </a: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dirty="0" smtClean="0">
              <a:solidFill>
                <a:schemeClr val="bg1"/>
              </a:solidFill>
            </a:endParaRP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solidFill>
                  <a:schemeClr val="bg1"/>
                </a:solidFill>
              </a:rPr>
              <a:t>Inclui</a:t>
            </a:r>
            <a:r>
              <a:rPr lang="en-GB" altLang="pt-BR" sz="2400" dirty="0" smtClean="0">
                <a:solidFill>
                  <a:schemeClr val="bg1"/>
                </a:solidFill>
              </a:rPr>
              <a:t> as </a:t>
            </a:r>
            <a:r>
              <a:rPr lang="en-GB" altLang="pt-BR" sz="2400" dirty="0" err="1" smtClean="0">
                <a:solidFill>
                  <a:srgbClr val="FF0000"/>
                </a:solidFill>
              </a:rPr>
              <a:t>camadas</a:t>
            </a:r>
            <a:r>
              <a:rPr lang="en-GB" altLang="pt-BR" sz="2400" dirty="0" smtClean="0">
                <a:solidFill>
                  <a:srgbClr val="FF0000"/>
                </a:solidFill>
              </a:rPr>
              <a:t> de </a:t>
            </a:r>
            <a:r>
              <a:rPr lang="en-GB" altLang="pt-BR" sz="2400" dirty="0" err="1" smtClean="0">
                <a:solidFill>
                  <a:srgbClr val="FF0000"/>
                </a:solidFill>
              </a:rPr>
              <a:t>apresentação</a:t>
            </a:r>
            <a:r>
              <a:rPr lang="en-GB" altLang="pt-BR" sz="2400" dirty="0" smtClean="0">
                <a:solidFill>
                  <a:srgbClr val="FF0000"/>
                </a:solidFill>
              </a:rPr>
              <a:t> e </a:t>
            </a:r>
            <a:r>
              <a:rPr lang="en-GB" altLang="pt-BR" sz="2400" dirty="0" err="1" smtClean="0">
                <a:solidFill>
                  <a:srgbClr val="FF0000"/>
                </a:solidFill>
              </a:rPr>
              <a:t>sessão</a:t>
            </a:r>
            <a:r>
              <a:rPr lang="en-GB" altLang="pt-BR" sz="2400" dirty="0" smtClean="0">
                <a:solidFill>
                  <a:schemeClr val="bg1"/>
                </a:solidFill>
              </a:rPr>
              <a:t>;</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b="1"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1" y="2002155"/>
            <a:ext cx="2560320" cy="1532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5648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anim calcmode="lin" valueType="num">
                                      <p:cBhvr additive="base">
                                        <p:cTn id="7" dur="500" fill="hold"/>
                                        <p:tgtEl>
                                          <p:spTgt spid="57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3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7351">
                                            <p:txEl>
                                              <p:pRg st="2" end="2"/>
                                            </p:txEl>
                                          </p:spTgt>
                                        </p:tgtEl>
                                        <p:attrNameLst>
                                          <p:attrName>style.visibility</p:attrName>
                                        </p:attrNameLst>
                                      </p:cBhvr>
                                      <p:to>
                                        <p:strVal val="visible"/>
                                      </p:to>
                                    </p:set>
                                    <p:anim calcmode="lin" valueType="num">
                                      <p:cBhvr additive="base">
                                        <p:cTn id="13" dur="500" fill="hold"/>
                                        <p:tgtEl>
                                          <p:spTgt spid="5735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3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7351">
                                            <p:txEl>
                                              <p:pRg st="4" end="4"/>
                                            </p:txEl>
                                          </p:spTgt>
                                        </p:tgtEl>
                                        <p:attrNameLst>
                                          <p:attrName>style.visibility</p:attrName>
                                        </p:attrNameLst>
                                      </p:cBhvr>
                                      <p:to>
                                        <p:strVal val="visible"/>
                                      </p:to>
                                    </p:set>
                                    <p:anim calcmode="lin" valueType="num">
                                      <p:cBhvr additive="base">
                                        <p:cTn id="19" dur="500" fill="hold"/>
                                        <p:tgtEl>
                                          <p:spTgt spid="5735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3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4294967295"/>
          </p:nvPr>
        </p:nvSpPr>
        <p:spPr>
          <a:xfrm>
            <a:off x="347028" y="1179513"/>
            <a:ext cx="8569325" cy="3457575"/>
          </a:xfrm>
        </p:spPr>
        <p:txBody>
          <a:bodyPr lIns="90000" tIns="46800" rIns="90000" bIns="46800"/>
          <a:lstStyle/>
          <a:p>
            <a:pPr marL="0" indent="0" defTabSz="814388" eaLnBrk="1" hangingPunct="1">
              <a:lnSpc>
                <a:spcPct val="93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800" b="1" u="sng" dirty="0" smtClean="0"/>
              <a:t>ISO – International Organization for Standardization – </a:t>
            </a:r>
            <a:r>
              <a:rPr lang="en-GB" altLang="pt-BR" sz="2800" dirty="0" smtClean="0"/>
              <a:t>é </a:t>
            </a:r>
            <a:r>
              <a:rPr lang="en-GB" altLang="pt-BR" sz="2800" dirty="0" err="1" smtClean="0"/>
              <a:t>responsável</a:t>
            </a:r>
            <a:r>
              <a:rPr lang="en-GB" altLang="pt-BR" sz="2800" dirty="0" smtClean="0"/>
              <a:t> </a:t>
            </a:r>
            <a:r>
              <a:rPr lang="en-GB" altLang="pt-BR" sz="2800" dirty="0" err="1" smtClean="0"/>
              <a:t>por</a:t>
            </a:r>
            <a:r>
              <a:rPr lang="en-GB" altLang="pt-BR" sz="2800" dirty="0" smtClean="0"/>
              <a:t> </a:t>
            </a:r>
            <a:r>
              <a:rPr lang="en-GB" altLang="pt-BR" sz="2800" dirty="0" err="1" smtClean="0"/>
              <a:t>definir</a:t>
            </a:r>
            <a:r>
              <a:rPr lang="en-GB" altLang="pt-BR" sz="2800" dirty="0" smtClean="0"/>
              <a:t> </a:t>
            </a:r>
            <a:r>
              <a:rPr lang="en-GB" altLang="pt-BR" sz="2800" dirty="0" err="1" smtClean="0"/>
              <a:t>padrões</a:t>
            </a:r>
            <a:r>
              <a:rPr lang="en-GB" altLang="pt-BR" sz="2800" dirty="0" smtClean="0"/>
              <a:t> </a:t>
            </a:r>
            <a:r>
              <a:rPr lang="en-GB" altLang="pt-BR" sz="2800" dirty="0" err="1" smtClean="0"/>
              <a:t>internacionais</a:t>
            </a:r>
            <a:r>
              <a:rPr lang="en-GB" altLang="pt-BR" sz="2800" dirty="0" smtClean="0"/>
              <a:t> </a:t>
            </a:r>
            <a:r>
              <a:rPr lang="en-GB" altLang="pt-BR" sz="2800" dirty="0" err="1" smtClean="0"/>
              <a:t>nas</a:t>
            </a:r>
            <a:r>
              <a:rPr lang="en-GB" altLang="pt-BR" sz="2800" dirty="0" smtClean="0"/>
              <a:t> </a:t>
            </a:r>
            <a:r>
              <a:rPr lang="en-GB" altLang="pt-BR" sz="2800" dirty="0" err="1" smtClean="0"/>
              <a:t>mais</a:t>
            </a:r>
            <a:r>
              <a:rPr lang="en-GB" altLang="pt-BR" sz="2800" dirty="0" smtClean="0"/>
              <a:t> </a:t>
            </a:r>
            <a:r>
              <a:rPr lang="en-GB" altLang="pt-BR" sz="2800" dirty="0" err="1" smtClean="0"/>
              <a:t>diferentes</a:t>
            </a:r>
            <a:r>
              <a:rPr lang="en-GB" altLang="pt-BR" sz="2800" dirty="0" smtClean="0"/>
              <a:t> </a:t>
            </a:r>
            <a:r>
              <a:rPr lang="en-GB" altLang="pt-BR" sz="2800" dirty="0" err="1" smtClean="0"/>
              <a:t>áreas</a:t>
            </a:r>
            <a:r>
              <a:rPr lang="en-GB" altLang="pt-BR" sz="2800" dirty="0" smtClean="0"/>
              <a:t>, </a:t>
            </a:r>
            <a:r>
              <a:rPr lang="en-GB" altLang="pt-BR" sz="2800" dirty="0" err="1" smtClean="0"/>
              <a:t>incluindo</a:t>
            </a:r>
            <a:r>
              <a:rPr lang="en-GB" altLang="pt-BR" sz="2800" dirty="0" smtClean="0"/>
              <a:t> </a:t>
            </a:r>
            <a:r>
              <a:rPr lang="en-GB" altLang="pt-BR" sz="2800" dirty="0" err="1" smtClean="0"/>
              <a:t>computação</a:t>
            </a:r>
            <a:r>
              <a:rPr lang="en-GB" altLang="pt-BR" sz="2800" dirty="0" smtClean="0"/>
              <a:t>. O </a:t>
            </a:r>
            <a:r>
              <a:rPr lang="en-GB" altLang="pt-BR" sz="2800" dirty="0" err="1" smtClean="0"/>
              <a:t>modelo</a:t>
            </a:r>
            <a:r>
              <a:rPr lang="en-GB" altLang="pt-BR" sz="2800" dirty="0" smtClean="0"/>
              <a:t> </a:t>
            </a:r>
            <a:r>
              <a:rPr lang="en-GB" altLang="pt-BR" sz="2800" dirty="0" err="1" smtClean="0"/>
              <a:t>mais</a:t>
            </a:r>
            <a:r>
              <a:rPr lang="en-GB" altLang="pt-BR" sz="2800" dirty="0" smtClean="0"/>
              <a:t> </a:t>
            </a:r>
            <a:r>
              <a:rPr lang="en-GB" altLang="pt-BR" sz="2800" dirty="0" err="1" smtClean="0"/>
              <a:t>conhecido</a:t>
            </a:r>
            <a:r>
              <a:rPr lang="en-GB" altLang="pt-BR" sz="2800" dirty="0" smtClean="0"/>
              <a:t> </a:t>
            </a:r>
            <a:r>
              <a:rPr lang="en-GB" altLang="pt-BR" sz="2800" dirty="0" err="1" smtClean="0"/>
              <a:t>criado</a:t>
            </a:r>
            <a:r>
              <a:rPr lang="en-GB" altLang="pt-BR" sz="2800" dirty="0" smtClean="0"/>
              <a:t> pela ISO </a:t>
            </a:r>
            <a:r>
              <a:rPr lang="en-GB" altLang="pt-BR" sz="2800" dirty="0" err="1" smtClean="0"/>
              <a:t>foi</a:t>
            </a:r>
            <a:r>
              <a:rPr lang="en-GB" altLang="pt-BR" sz="2800" dirty="0" smtClean="0"/>
              <a:t> o </a:t>
            </a:r>
            <a:r>
              <a:rPr lang="en-GB" altLang="pt-BR" sz="2800" dirty="0" err="1" smtClean="0">
                <a:solidFill>
                  <a:srgbClr val="FF0000"/>
                </a:solidFill>
              </a:rPr>
              <a:t>modelo</a:t>
            </a:r>
            <a:r>
              <a:rPr lang="en-GB" altLang="pt-BR" sz="2800" dirty="0" smtClean="0">
                <a:solidFill>
                  <a:srgbClr val="FF0000"/>
                </a:solidFill>
              </a:rPr>
              <a:t> de </a:t>
            </a:r>
            <a:r>
              <a:rPr lang="en-GB" altLang="pt-BR" sz="2800" dirty="0" err="1" smtClean="0">
                <a:solidFill>
                  <a:srgbClr val="FF0000"/>
                </a:solidFill>
              </a:rPr>
              <a:t>Referência</a:t>
            </a:r>
            <a:r>
              <a:rPr lang="en-GB" altLang="pt-BR" sz="2800" dirty="0" smtClean="0">
                <a:solidFill>
                  <a:srgbClr val="FF0000"/>
                </a:solidFill>
              </a:rPr>
              <a:t> de </a:t>
            </a:r>
            <a:r>
              <a:rPr lang="en-GB" altLang="pt-BR" sz="2800" dirty="0" err="1" smtClean="0">
                <a:solidFill>
                  <a:srgbClr val="FF0000"/>
                </a:solidFill>
              </a:rPr>
              <a:t>camadas</a:t>
            </a:r>
            <a:r>
              <a:rPr lang="en-GB" altLang="pt-BR" sz="2800" dirty="0">
                <a:solidFill>
                  <a:srgbClr val="FF0000"/>
                </a:solidFill>
              </a:rPr>
              <a:t> </a:t>
            </a:r>
            <a:r>
              <a:rPr lang="en-GB" altLang="pt-BR" sz="2800" dirty="0" smtClean="0">
                <a:solidFill>
                  <a:srgbClr val="FF0000"/>
                </a:solidFill>
              </a:rPr>
              <a:t>OSI (Open </a:t>
            </a:r>
            <a:r>
              <a:rPr lang="en-GB" altLang="pt-BR" sz="2800" dirty="0">
                <a:solidFill>
                  <a:srgbClr val="FF0000"/>
                </a:solidFill>
              </a:rPr>
              <a:t>System </a:t>
            </a:r>
            <a:r>
              <a:rPr lang="en-GB" altLang="pt-BR" sz="2800" dirty="0" err="1" smtClean="0">
                <a:solidFill>
                  <a:srgbClr val="FF0000"/>
                </a:solidFill>
              </a:rPr>
              <a:t>Interconection</a:t>
            </a:r>
            <a:r>
              <a:rPr lang="en-GB" altLang="pt-BR" sz="2800" dirty="0" smtClean="0">
                <a:solidFill>
                  <a:srgbClr val="FF0000"/>
                </a:solidFill>
              </a:rPr>
              <a:t>)</a:t>
            </a:r>
            <a:r>
              <a:rPr lang="en-GB" altLang="pt-BR" sz="2800" dirty="0" smtClean="0"/>
              <a:t>.</a:t>
            </a:r>
          </a:p>
        </p:txBody>
      </p:sp>
      <p:sp>
        <p:nvSpPr>
          <p:cNvPr id="28675" name="Rectangle 5"/>
          <p:cNvSpPr>
            <a:spLocks noChangeArrowheads="1"/>
          </p:cNvSpPr>
          <p:nvPr/>
        </p:nvSpPr>
        <p:spPr bwMode="auto">
          <a:xfrm>
            <a:off x="987108" y="34469"/>
            <a:ext cx="6195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pt-BR" altLang="pt-BR" sz="4000" b="1" dirty="0">
                <a:solidFill>
                  <a:srgbClr val="00B0F0"/>
                </a:solidFill>
                <a:latin typeface="Arial" charset="0"/>
              </a:rPr>
              <a:t>Órgãos de Padronização</a:t>
            </a:r>
          </a:p>
        </p:txBody>
      </p:sp>
      <p:pic>
        <p:nvPicPr>
          <p:cNvPr id="28676" name="Picture 2" descr="http://www.iso.org/iso/2012_iso-logo_pr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035" y="3765190"/>
            <a:ext cx="1768244" cy="121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5263823"/>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6"/>
          <p:cNvSpPr>
            <a:spLocks noGrp="1" noChangeArrowheads="1"/>
          </p:cNvSpPr>
          <p:nvPr>
            <p:ph type="title"/>
          </p:nvPr>
        </p:nvSpPr>
        <p:spPr>
          <a:xfrm>
            <a:off x="1040130" y="146830"/>
            <a:ext cx="8023860" cy="645300"/>
          </a:xfrm>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3 - </a:t>
            </a:r>
            <a:r>
              <a:rPr lang="en-GB" altLang="pt-BR" b="1" dirty="0" err="1" smtClean="0"/>
              <a:t>Transporte</a:t>
            </a:r>
            <a:endParaRPr lang="en-GB" altLang="pt-BR" b="1" dirty="0" smtClean="0"/>
          </a:p>
        </p:txBody>
      </p:sp>
      <p:sp>
        <p:nvSpPr>
          <p:cNvPr id="52231" name="Rectangle 7"/>
          <p:cNvSpPr>
            <a:spLocks noGrp="1" noChangeArrowheads="1"/>
          </p:cNvSpPr>
          <p:nvPr>
            <p:ph type="body" idx="4294967295"/>
          </p:nvPr>
        </p:nvSpPr>
        <p:spPr>
          <a:xfrm>
            <a:off x="2651760" y="1034257"/>
            <a:ext cx="6412230" cy="4006850"/>
          </a:xfrm>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Corresponde</a:t>
            </a:r>
            <a:r>
              <a:rPr lang="en-GB" altLang="pt-BR" sz="2400" dirty="0" smtClean="0"/>
              <a:t> a </a:t>
            </a:r>
            <a:r>
              <a:rPr lang="en-GB" altLang="pt-BR" sz="2400" dirty="0" err="1" smtClean="0">
                <a:solidFill>
                  <a:srgbClr val="FF0000"/>
                </a:solidFill>
              </a:rPr>
              <a:t>camada</a:t>
            </a:r>
            <a:r>
              <a:rPr lang="en-GB" altLang="pt-BR" sz="2400" dirty="0" smtClean="0">
                <a:solidFill>
                  <a:srgbClr val="FF0000"/>
                </a:solidFill>
              </a:rPr>
              <a:t> </a:t>
            </a:r>
            <a:r>
              <a:rPr lang="en-GB" altLang="pt-BR" sz="2400" dirty="0" err="1" smtClean="0">
                <a:solidFill>
                  <a:srgbClr val="FF0000"/>
                </a:solidFill>
              </a:rPr>
              <a:t>Transporte</a:t>
            </a:r>
            <a:r>
              <a:rPr lang="en-GB" altLang="pt-BR" sz="2400" dirty="0" smtClean="0">
                <a:solidFill>
                  <a:srgbClr val="FF0000"/>
                </a:solidFill>
              </a:rPr>
              <a:t> </a:t>
            </a:r>
            <a:r>
              <a:rPr lang="en-GB" altLang="pt-BR" sz="2400" dirty="0" smtClean="0">
                <a:solidFill>
                  <a:schemeClr val="bg1"/>
                </a:solidFill>
              </a:rPr>
              <a:t>do </a:t>
            </a:r>
            <a:r>
              <a:rPr lang="en-GB" altLang="pt-BR" sz="2400" dirty="0" err="1" smtClean="0">
                <a:solidFill>
                  <a:schemeClr val="bg1"/>
                </a:solidFill>
              </a:rPr>
              <a:t>Modelo</a:t>
            </a:r>
            <a:r>
              <a:rPr lang="en-GB" altLang="pt-BR" sz="2400" dirty="0" smtClean="0">
                <a:solidFill>
                  <a:schemeClr val="bg1"/>
                </a:solidFill>
              </a:rPr>
              <a:t> OSI.  </a:t>
            </a: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dirty="0" smtClean="0">
              <a:solidFill>
                <a:schemeClr val="bg1"/>
              </a:solidFill>
            </a:endParaRP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Protocolo</a:t>
            </a:r>
            <a:r>
              <a:rPr lang="en-GB" altLang="pt-BR" sz="2400" dirty="0" smtClean="0"/>
              <a:t> </a:t>
            </a:r>
            <a:r>
              <a:rPr lang="en-GB" altLang="pt-BR" sz="2400" dirty="0" err="1" smtClean="0"/>
              <a:t>orientado</a:t>
            </a:r>
            <a:r>
              <a:rPr lang="en-GB" altLang="pt-BR" sz="2400" dirty="0" smtClean="0"/>
              <a:t> a </a:t>
            </a:r>
            <a:r>
              <a:rPr lang="en-GB" altLang="pt-BR" sz="2400" dirty="0" err="1" smtClean="0"/>
              <a:t>conecção</a:t>
            </a:r>
            <a:r>
              <a:rPr lang="en-GB" altLang="pt-BR" sz="2400" dirty="0" smtClean="0"/>
              <a:t> - Transmission control protocol (TCP) e </a:t>
            </a:r>
            <a:r>
              <a:rPr lang="en-GB" altLang="pt-BR" sz="2400" dirty="0" err="1" smtClean="0"/>
              <a:t>não</a:t>
            </a:r>
            <a:r>
              <a:rPr lang="en-GB" altLang="pt-BR" sz="2400" dirty="0" smtClean="0"/>
              <a:t> </a:t>
            </a:r>
            <a:r>
              <a:rPr lang="en-GB" altLang="pt-BR" sz="2400" dirty="0" err="1" smtClean="0"/>
              <a:t>orientado</a:t>
            </a:r>
            <a:r>
              <a:rPr lang="en-GB" altLang="pt-BR" sz="2400" dirty="0" smtClean="0"/>
              <a:t> a </a:t>
            </a:r>
            <a:r>
              <a:rPr lang="en-GB" altLang="pt-BR" sz="2400" dirty="0" err="1" smtClean="0"/>
              <a:t>conecção</a:t>
            </a:r>
            <a:r>
              <a:rPr lang="en-GB" altLang="pt-BR" sz="2400" dirty="0" smtClean="0"/>
              <a:t> - User datagram protocol (UDP). </a:t>
            </a:r>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Controle</a:t>
            </a:r>
            <a:r>
              <a:rPr lang="en-GB" altLang="pt-BR" sz="2400" dirty="0" smtClean="0"/>
              <a:t> de </a:t>
            </a:r>
            <a:r>
              <a:rPr lang="en-GB" altLang="pt-BR" sz="2400" dirty="0" err="1" smtClean="0"/>
              <a:t>fluxo</a:t>
            </a:r>
            <a:r>
              <a:rPr lang="en-GB" altLang="pt-BR" sz="2400" dirty="0" smtClean="0"/>
              <a:t>, </a:t>
            </a:r>
            <a:r>
              <a:rPr lang="en-GB" altLang="pt-BR" sz="2400" dirty="0" err="1" smtClean="0"/>
              <a:t>detecção</a:t>
            </a:r>
            <a:r>
              <a:rPr lang="en-GB" altLang="pt-BR" sz="2400" dirty="0" smtClean="0"/>
              <a:t> e </a:t>
            </a:r>
            <a:r>
              <a:rPr lang="en-GB" altLang="pt-BR" sz="2400" dirty="0" err="1" smtClean="0"/>
              <a:t>recuperação</a:t>
            </a:r>
            <a:r>
              <a:rPr lang="en-GB" altLang="pt-BR" sz="2400" dirty="0" smtClean="0"/>
              <a:t> de </a:t>
            </a:r>
            <a:r>
              <a:rPr lang="en-GB" altLang="pt-BR" sz="2400" dirty="0" err="1" smtClean="0"/>
              <a:t>falhas</a:t>
            </a:r>
            <a:r>
              <a:rPr lang="en-GB" altLang="pt-BR" sz="2400" dirty="0" smtClean="0"/>
              <a:t>, </a:t>
            </a:r>
            <a:r>
              <a:rPr lang="en-GB" altLang="pt-BR" sz="2400" dirty="0" err="1" smtClean="0">
                <a:solidFill>
                  <a:srgbClr val="0000FF"/>
                </a:solidFill>
              </a:rPr>
              <a:t>Segmentação</a:t>
            </a:r>
            <a:r>
              <a:rPr lang="en-GB" altLang="pt-BR" sz="2400" dirty="0" smtClean="0"/>
              <a:t>, </a:t>
            </a:r>
            <a:r>
              <a:rPr lang="en-GB" altLang="pt-BR" sz="2400" dirty="0" err="1" smtClean="0"/>
              <a:t>fluxo</a:t>
            </a:r>
            <a:r>
              <a:rPr lang="en-GB" altLang="pt-BR" sz="2400" dirty="0" smtClean="0"/>
              <a:t> de dados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94" y="2026919"/>
            <a:ext cx="2380941" cy="1436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456091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231">
                                            <p:txEl>
                                              <p:pRg st="0" end="0"/>
                                            </p:txEl>
                                          </p:spTgt>
                                        </p:tgtEl>
                                        <p:attrNameLst>
                                          <p:attrName>style.visibility</p:attrName>
                                        </p:attrNameLst>
                                      </p:cBhvr>
                                      <p:to>
                                        <p:strVal val="visible"/>
                                      </p:to>
                                    </p:set>
                                    <p:anim calcmode="lin" valueType="num">
                                      <p:cBhvr additive="base">
                                        <p:cTn id="7" dur="500" fill="hold"/>
                                        <p:tgtEl>
                                          <p:spTgt spid="522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22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231">
                                            <p:txEl>
                                              <p:pRg st="2" end="2"/>
                                            </p:txEl>
                                          </p:spTgt>
                                        </p:tgtEl>
                                        <p:attrNameLst>
                                          <p:attrName>style.visibility</p:attrName>
                                        </p:attrNameLst>
                                      </p:cBhvr>
                                      <p:to>
                                        <p:strVal val="visible"/>
                                      </p:to>
                                    </p:set>
                                    <p:anim calcmode="lin" valueType="num">
                                      <p:cBhvr additive="base">
                                        <p:cTn id="13" dur="500" fill="hold"/>
                                        <p:tgtEl>
                                          <p:spTgt spid="5223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2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231">
                                            <p:txEl>
                                              <p:pRg st="4" end="4"/>
                                            </p:txEl>
                                          </p:spTgt>
                                        </p:tgtEl>
                                        <p:attrNameLst>
                                          <p:attrName>style.visibility</p:attrName>
                                        </p:attrNameLst>
                                      </p:cBhvr>
                                      <p:to>
                                        <p:strVal val="visible"/>
                                      </p:to>
                                    </p:set>
                                    <p:anim calcmode="lin" valueType="num">
                                      <p:cBhvr additive="base">
                                        <p:cTn id="19" dur="500" fill="hold"/>
                                        <p:tgtEl>
                                          <p:spTgt spid="5223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22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6"/>
          <p:cNvSpPr>
            <a:spLocks noGrp="1" noChangeArrowheads="1"/>
          </p:cNvSpPr>
          <p:nvPr>
            <p:ph type="title"/>
          </p:nvPr>
        </p:nvSpPr>
        <p:spPr>
          <a:xfrm>
            <a:off x="1526960" y="169690"/>
            <a:ext cx="619972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2 - Internet</a:t>
            </a:r>
          </a:p>
        </p:txBody>
      </p:sp>
      <p:sp>
        <p:nvSpPr>
          <p:cNvPr id="53255" name="Rectangle 7"/>
          <p:cNvSpPr>
            <a:spLocks noGrp="1" noChangeArrowheads="1"/>
          </p:cNvSpPr>
          <p:nvPr>
            <p:ph type="body" idx="4294967295"/>
          </p:nvPr>
        </p:nvSpPr>
        <p:spPr>
          <a:xfrm>
            <a:off x="2594610" y="891540"/>
            <a:ext cx="6400800" cy="417195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solidFill>
                  <a:srgbClr val="0000FF"/>
                </a:solidFill>
              </a:rPr>
              <a:t>Envia</a:t>
            </a:r>
            <a:r>
              <a:rPr lang="en-GB" altLang="pt-BR" sz="2400" dirty="0" smtClean="0">
                <a:solidFill>
                  <a:srgbClr val="0000FF"/>
                </a:solidFill>
              </a:rPr>
              <a:t> </a:t>
            </a:r>
            <a:r>
              <a:rPr lang="en-GB" altLang="pt-BR" sz="2400" dirty="0" err="1" smtClean="0">
                <a:solidFill>
                  <a:srgbClr val="0000FF"/>
                </a:solidFill>
              </a:rPr>
              <a:t>pacotes</a:t>
            </a:r>
            <a:r>
              <a:rPr lang="en-GB" altLang="pt-BR" sz="2400" dirty="0" smtClean="0"/>
              <a:t> de </a:t>
            </a:r>
            <a:r>
              <a:rPr lang="en-GB" altLang="pt-BR" sz="2400" dirty="0" err="1" smtClean="0"/>
              <a:t>qualquer</a:t>
            </a:r>
            <a:r>
              <a:rPr lang="en-GB" altLang="pt-BR" sz="2400" dirty="0" smtClean="0"/>
              <a:t> </a:t>
            </a:r>
            <a:r>
              <a:rPr lang="en-GB" altLang="pt-BR" sz="2400" dirty="0" err="1" smtClean="0"/>
              <a:t>fonte</a:t>
            </a:r>
            <a:r>
              <a:rPr lang="en-GB" altLang="pt-BR" sz="2400" dirty="0" smtClean="0"/>
              <a:t> </a:t>
            </a:r>
            <a:r>
              <a:rPr lang="en-GB" altLang="pt-BR" sz="2400" dirty="0" err="1" smtClean="0"/>
              <a:t>através</a:t>
            </a:r>
            <a:r>
              <a:rPr lang="en-GB" altLang="pt-BR" sz="2400" dirty="0" smtClean="0"/>
              <a:t> da </a:t>
            </a:r>
            <a:r>
              <a:rPr lang="en-GB" altLang="pt-BR" sz="2400" dirty="0" err="1" smtClean="0"/>
              <a:t>rede</a:t>
            </a:r>
            <a:r>
              <a:rPr lang="en-GB" altLang="pt-BR" sz="2400" dirty="0" smtClean="0"/>
              <a:t> para </a:t>
            </a:r>
            <a:r>
              <a:rPr lang="en-GB" altLang="pt-BR" sz="2400" dirty="0" err="1" smtClean="0"/>
              <a:t>qualquer</a:t>
            </a:r>
            <a:r>
              <a:rPr lang="en-GB" altLang="pt-BR" sz="2400" dirty="0" smtClean="0"/>
              <a:t> </a:t>
            </a:r>
            <a:r>
              <a:rPr lang="en-GB" altLang="pt-BR" sz="2400" dirty="0" err="1" smtClean="0"/>
              <a:t>destino</a:t>
            </a:r>
            <a:r>
              <a:rPr lang="en-GB" altLang="pt-BR" sz="2400" dirty="0" smtClean="0"/>
              <a:t>, </a:t>
            </a:r>
            <a:r>
              <a:rPr lang="en-GB" altLang="pt-BR" sz="2400" dirty="0" err="1" smtClean="0"/>
              <a:t>independente</a:t>
            </a:r>
            <a:r>
              <a:rPr lang="en-GB" altLang="pt-BR" sz="2400" dirty="0" smtClean="0"/>
              <a:t> das </a:t>
            </a:r>
            <a:r>
              <a:rPr lang="en-GB" altLang="pt-BR" sz="2400" dirty="0" err="1" smtClean="0"/>
              <a:t>condições</a:t>
            </a:r>
            <a:r>
              <a:rPr lang="en-GB" altLang="pt-BR" sz="2400" dirty="0" smtClean="0"/>
              <a:t> e do </a:t>
            </a:r>
            <a:r>
              <a:rPr lang="en-GB" altLang="pt-BR" sz="2400" dirty="0" err="1" smtClean="0"/>
              <a:t>caminho</a:t>
            </a:r>
            <a:r>
              <a:rPr lang="en-GB" altLang="pt-BR" sz="2400" dirty="0" smtClean="0"/>
              <a:t> que </a:t>
            </a:r>
            <a:r>
              <a:rPr lang="en-GB" altLang="pt-BR" sz="2400" dirty="0" err="1" smtClean="0"/>
              <a:t>ele</a:t>
            </a:r>
            <a:r>
              <a:rPr lang="en-GB" altLang="pt-BR" sz="2400" dirty="0" smtClean="0"/>
              <a:t> </a:t>
            </a:r>
            <a:r>
              <a:rPr lang="en-GB" altLang="pt-BR" sz="2400" dirty="0" err="1" smtClean="0"/>
              <a:t>percorre</a:t>
            </a:r>
            <a:r>
              <a:rPr lang="en-GB" altLang="pt-BR" sz="2400" dirty="0" smtClean="0"/>
              <a:t> para </a:t>
            </a:r>
            <a:r>
              <a:rPr lang="en-GB" altLang="pt-BR" sz="2400" dirty="0" err="1" smtClean="0"/>
              <a:t>chegar</a:t>
            </a:r>
            <a:r>
              <a:rPr lang="en-GB" altLang="pt-BR" sz="2400" dirty="0" smtClean="0"/>
              <a:t>.</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Corresponde</a:t>
            </a:r>
            <a:r>
              <a:rPr lang="en-GB" altLang="pt-BR" sz="2400" dirty="0" smtClean="0"/>
              <a:t> a </a:t>
            </a:r>
            <a:r>
              <a:rPr lang="en-GB" altLang="pt-BR" sz="2400" dirty="0" err="1" smtClean="0">
                <a:solidFill>
                  <a:srgbClr val="FF0000"/>
                </a:solidFill>
              </a:rPr>
              <a:t>camada</a:t>
            </a:r>
            <a:r>
              <a:rPr lang="en-GB" altLang="pt-BR" sz="2400" dirty="0" smtClean="0">
                <a:solidFill>
                  <a:srgbClr val="FF0000"/>
                </a:solidFill>
              </a:rPr>
              <a:t> </a:t>
            </a:r>
            <a:r>
              <a:rPr lang="en-GB" altLang="pt-BR" sz="2400" b="1" dirty="0" err="1" smtClean="0">
                <a:solidFill>
                  <a:srgbClr val="FF0000"/>
                </a:solidFill>
              </a:rPr>
              <a:t>Rede</a:t>
            </a:r>
            <a:r>
              <a:rPr lang="en-GB" altLang="pt-BR" sz="2400" dirty="0" smtClean="0">
                <a:solidFill>
                  <a:srgbClr val="FF0000"/>
                </a:solidFill>
              </a:rPr>
              <a:t> </a:t>
            </a:r>
            <a:r>
              <a:rPr lang="en-GB" altLang="pt-BR" sz="2400" dirty="0" smtClean="0"/>
              <a:t>do </a:t>
            </a:r>
            <a:r>
              <a:rPr lang="en-GB" altLang="pt-BR" sz="2400" dirty="0" err="1" smtClean="0"/>
              <a:t>Modelo</a:t>
            </a:r>
            <a:r>
              <a:rPr lang="en-GB" altLang="pt-BR" sz="2400" dirty="0" smtClean="0"/>
              <a:t> OSI.</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dirty="0" err="1" smtClean="0"/>
              <a:t>Pacote</a:t>
            </a:r>
            <a:r>
              <a:rPr lang="en-GB" altLang="pt-BR" sz="2400" dirty="0" smtClean="0"/>
              <a:t>, Internet Protocol (IP), </a:t>
            </a:r>
            <a:r>
              <a:rPr lang="en-GB" altLang="pt-BR" sz="2400" dirty="0" err="1" smtClean="0"/>
              <a:t>tabela</a:t>
            </a:r>
            <a:r>
              <a:rPr lang="en-GB" altLang="pt-BR" sz="2400" dirty="0" smtClean="0"/>
              <a:t> de </a:t>
            </a:r>
            <a:r>
              <a:rPr lang="en-GB" altLang="pt-BR" sz="2400" dirty="0" err="1" smtClean="0"/>
              <a:t>roteamento</a:t>
            </a:r>
            <a:r>
              <a:rPr lang="en-GB" altLang="pt-BR" sz="2400" dirty="0" smtClean="0"/>
              <a:t>, </a:t>
            </a:r>
            <a:r>
              <a:rPr lang="en-GB" altLang="pt-BR" sz="2400" dirty="0" err="1" smtClean="0"/>
              <a:t>endereço</a:t>
            </a:r>
            <a:r>
              <a:rPr lang="en-GB" altLang="pt-BR" sz="2400" dirty="0" smtClean="0"/>
              <a:t> </a:t>
            </a:r>
            <a:r>
              <a:rPr lang="en-GB" altLang="pt-BR" sz="2400" dirty="0" err="1" smtClean="0"/>
              <a:t>lógico</a:t>
            </a:r>
            <a:r>
              <a:rPr lang="en-GB" altLang="pt-BR" sz="2400" dirty="0" smtClean="0"/>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912620"/>
            <a:ext cx="2589848" cy="1552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35601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255">
                                            <p:txEl>
                                              <p:pRg st="0" end="0"/>
                                            </p:txEl>
                                          </p:spTgt>
                                        </p:tgtEl>
                                        <p:attrNameLst>
                                          <p:attrName>style.visibility</p:attrName>
                                        </p:attrNameLst>
                                      </p:cBhvr>
                                      <p:to>
                                        <p:strVal val="visible"/>
                                      </p:to>
                                    </p:set>
                                    <p:anim calcmode="lin" valueType="num">
                                      <p:cBhvr additive="base">
                                        <p:cTn id="7" dur="500" fill="hold"/>
                                        <p:tgtEl>
                                          <p:spTgt spid="532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32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3255">
                                            <p:txEl>
                                              <p:pRg st="2" end="2"/>
                                            </p:txEl>
                                          </p:spTgt>
                                        </p:tgtEl>
                                        <p:attrNameLst>
                                          <p:attrName>style.visibility</p:attrName>
                                        </p:attrNameLst>
                                      </p:cBhvr>
                                      <p:to>
                                        <p:strVal val="visible"/>
                                      </p:to>
                                    </p:set>
                                    <p:anim calcmode="lin" valueType="num">
                                      <p:cBhvr additive="base">
                                        <p:cTn id="13" dur="500" fill="hold"/>
                                        <p:tgtEl>
                                          <p:spTgt spid="5325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32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3255">
                                            <p:txEl>
                                              <p:pRg st="4" end="4"/>
                                            </p:txEl>
                                          </p:spTgt>
                                        </p:tgtEl>
                                        <p:attrNameLst>
                                          <p:attrName>style.visibility</p:attrName>
                                        </p:attrNameLst>
                                      </p:cBhvr>
                                      <p:to>
                                        <p:strVal val="visible"/>
                                      </p:to>
                                    </p:set>
                                    <p:anim calcmode="lin" valueType="num">
                                      <p:cBhvr additive="base">
                                        <p:cTn id="19" dur="500" fill="hold"/>
                                        <p:tgtEl>
                                          <p:spTgt spid="53255">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32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Espaço Reservado para Número de Slide 5"/>
          <p:cNvSpPr txBox="1">
            <a:spLocks noGrp="1"/>
          </p:cNvSpPr>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r" eaLnBrk="1" hangingPunct="1">
              <a:spcBef>
                <a:spcPct val="0"/>
              </a:spcBef>
              <a:buFontTx/>
              <a:buNone/>
            </a:pPr>
            <a:endParaRPr lang="pt-BR" altLang="pt-BR" sz="1400" dirty="0">
              <a:latin typeface="Arial" charset="0"/>
            </a:endParaRPr>
          </a:p>
        </p:txBody>
      </p:sp>
      <p:sp>
        <p:nvSpPr>
          <p:cNvPr id="81923" name="Rectangle 6"/>
          <p:cNvSpPr>
            <a:spLocks noGrp="1" noChangeArrowheads="1"/>
          </p:cNvSpPr>
          <p:nvPr>
            <p:ph type="title"/>
          </p:nvPr>
        </p:nvSpPr>
        <p:spPr>
          <a:xfrm>
            <a:off x="1608900" y="112540"/>
            <a:ext cx="4944300" cy="645300"/>
          </a:xfrm>
          <a:noFill/>
        </p:spPr>
        <p:txBody>
          <a:bodyPr lIns="82080" tIns="41040" rIns="82080" bIns="41040"/>
          <a:lstStyle/>
          <a:p>
            <a:pPr defTabSz="449263" eaLnBrk="1" hangingPunct="1">
              <a:tabLst>
                <a:tab pos="0" algn="l"/>
                <a:tab pos="812800" algn="l"/>
                <a:tab pos="1627188" algn="l"/>
                <a:tab pos="2441575" algn="l"/>
                <a:tab pos="3255963" algn="l"/>
                <a:tab pos="4070350" algn="l"/>
                <a:tab pos="4884738" algn="l"/>
                <a:tab pos="5699125" algn="l"/>
                <a:tab pos="6513513" algn="l"/>
                <a:tab pos="7327900" algn="l"/>
                <a:tab pos="8142288" algn="l"/>
                <a:tab pos="8956675" algn="l"/>
                <a:tab pos="9771063" algn="l"/>
                <a:tab pos="10585450" algn="l"/>
              </a:tabLst>
            </a:pPr>
            <a:r>
              <a:rPr lang="en-GB" altLang="pt-BR" b="1" dirty="0" err="1" smtClean="0"/>
              <a:t>Camada</a:t>
            </a:r>
            <a:r>
              <a:rPr lang="en-GB" altLang="pt-BR" b="1" dirty="0" smtClean="0"/>
              <a:t> 1 - </a:t>
            </a:r>
            <a:r>
              <a:rPr lang="en-GB" altLang="pt-BR" b="1" dirty="0" err="1" smtClean="0"/>
              <a:t>Rede</a:t>
            </a:r>
            <a:endParaRPr lang="en-GB" altLang="pt-BR" b="1" dirty="0" smtClean="0"/>
          </a:p>
        </p:txBody>
      </p:sp>
      <p:sp>
        <p:nvSpPr>
          <p:cNvPr id="57351" name="Rectangle 7"/>
          <p:cNvSpPr>
            <a:spLocks noGrp="1" noChangeArrowheads="1"/>
          </p:cNvSpPr>
          <p:nvPr>
            <p:ph type="body" idx="4294967295"/>
          </p:nvPr>
        </p:nvSpPr>
        <p:spPr>
          <a:xfrm>
            <a:off x="2708910" y="1065372"/>
            <a:ext cx="5817870" cy="3771900"/>
          </a:xfrm>
          <a:noFill/>
        </p:spPr>
        <p:txBody>
          <a:bodyPr lIns="82080" tIns="41040" rIns="82080" bIns="41040" anchor="ctr" anchorCtr="1"/>
          <a:lstStyle/>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b="1" dirty="0" smtClean="0"/>
              <a:t>Concentra </a:t>
            </a:r>
            <a:r>
              <a:rPr lang="en-GB" altLang="pt-BR" sz="2400" b="1" dirty="0" err="1" smtClean="0"/>
              <a:t>tudo</a:t>
            </a:r>
            <a:r>
              <a:rPr lang="en-GB" altLang="pt-BR" sz="2400" b="1" dirty="0" smtClean="0"/>
              <a:t> que um </a:t>
            </a:r>
            <a:r>
              <a:rPr lang="en-GB" altLang="pt-BR" sz="2400" b="1" dirty="0" err="1" smtClean="0"/>
              <a:t>pacote</a:t>
            </a:r>
            <a:r>
              <a:rPr lang="en-GB" altLang="pt-BR" sz="2400" b="1" dirty="0" smtClean="0"/>
              <a:t> IP </a:t>
            </a:r>
            <a:r>
              <a:rPr lang="en-GB" altLang="pt-BR" sz="2400" b="1" dirty="0" err="1" smtClean="0"/>
              <a:t>precisa</a:t>
            </a:r>
            <a:r>
              <a:rPr lang="en-GB" altLang="pt-BR" sz="2400" b="1" dirty="0" smtClean="0"/>
              <a:t> para </a:t>
            </a:r>
            <a:r>
              <a:rPr lang="en-GB" altLang="pt-BR" sz="2400" b="1" dirty="0" err="1" smtClean="0"/>
              <a:t>ser</a:t>
            </a:r>
            <a:r>
              <a:rPr lang="en-GB" altLang="pt-BR" sz="2400" b="1" dirty="0" smtClean="0"/>
              <a:t> </a:t>
            </a:r>
            <a:r>
              <a:rPr lang="en-GB" altLang="pt-BR" sz="2400" b="1" dirty="0" err="1" smtClean="0"/>
              <a:t>transmitido</a:t>
            </a:r>
            <a:r>
              <a:rPr lang="en-GB" altLang="pt-BR" sz="2400" b="1" dirty="0" smtClean="0"/>
              <a:t> </a:t>
            </a:r>
            <a:r>
              <a:rPr lang="en-GB" altLang="pt-BR" sz="2400" b="1" dirty="0" err="1" smtClean="0"/>
              <a:t>por</a:t>
            </a:r>
            <a:r>
              <a:rPr lang="en-GB" altLang="pt-BR" sz="2400" b="1" dirty="0" smtClean="0"/>
              <a:t> um link </a:t>
            </a:r>
            <a:r>
              <a:rPr lang="en-GB" altLang="pt-BR" sz="2400" b="1" dirty="0" err="1" smtClean="0"/>
              <a:t>Físico</a:t>
            </a:r>
            <a:r>
              <a:rPr lang="en-GB" altLang="pt-BR" sz="2400" b="1" dirty="0" smtClean="0"/>
              <a:t>. </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b="1" dirty="0" err="1" smtClean="0">
                <a:solidFill>
                  <a:srgbClr val="0000FF"/>
                </a:solidFill>
              </a:rPr>
              <a:t>Reune</a:t>
            </a:r>
            <a:r>
              <a:rPr lang="en-GB" altLang="pt-BR" sz="2400" b="1" dirty="0" smtClean="0">
                <a:solidFill>
                  <a:srgbClr val="0000FF"/>
                </a:solidFill>
              </a:rPr>
              <a:t> </a:t>
            </a:r>
            <a:r>
              <a:rPr lang="en-GB" altLang="pt-BR" sz="2400" b="1" dirty="0" err="1" smtClean="0"/>
              <a:t>todos</a:t>
            </a:r>
            <a:r>
              <a:rPr lang="en-GB" altLang="pt-BR" sz="2400" b="1" dirty="0" smtClean="0"/>
              <a:t> </a:t>
            </a:r>
            <a:r>
              <a:rPr lang="en-GB" altLang="pt-BR" sz="2400" b="1" dirty="0" err="1" smtClean="0"/>
              <a:t>os</a:t>
            </a:r>
            <a:r>
              <a:rPr lang="en-GB" altLang="pt-BR" sz="2400" b="1" dirty="0" smtClean="0"/>
              <a:t> </a:t>
            </a:r>
            <a:r>
              <a:rPr lang="en-GB" altLang="pt-BR" sz="2400" b="1" dirty="0" err="1" smtClean="0"/>
              <a:t>detalhes</a:t>
            </a:r>
            <a:r>
              <a:rPr lang="en-GB" altLang="pt-BR" sz="2400" b="1" dirty="0" smtClean="0"/>
              <a:t> das </a:t>
            </a:r>
            <a:r>
              <a:rPr lang="en-GB" altLang="pt-BR" sz="2400" b="1" dirty="0" err="1" smtClean="0">
                <a:solidFill>
                  <a:srgbClr val="FF0000"/>
                </a:solidFill>
              </a:rPr>
              <a:t>camadas</a:t>
            </a:r>
            <a:r>
              <a:rPr lang="en-GB" altLang="pt-BR" sz="2400" b="1" dirty="0" smtClean="0">
                <a:solidFill>
                  <a:srgbClr val="FF0000"/>
                </a:solidFill>
              </a:rPr>
              <a:t> </a:t>
            </a:r>
            <a:r>
              <a:rPr lang="en-GB" altLang="pt-BR" sz="2400" b="1" dirty="0" err="1" smtClean="0">
                <a:solidFill>
                  <a:srgbClr val="FF0000"/>
                </a:solidFill>
              </a:rPr>
              <a:t>Física</a:t>
            </a:r>
            <a:r>
              <a:rPr lang="en-GB" altLang="pt-BR" sz="2400" b="1" dirty="0" smtClean="0">
                <a:solidFill>
                  <a:srgbClr val="FF0000"/>
                </a:solidFill>
              </a:rPr>
              <a:t> e Enlace</a:t>
            </a:r>
            <a:r>
              <a:rPr lang="en-GB" altLang="pt-BR" sz="2400" b="1" dirty="0" smtClean="0"/>
              <a:t> do </a:t>
            </a:r>
            <a:r>
              <a:rPr lang="en-GB" altLang="pt-BR" sz="2400" b="1" dirty="0" err="1" smtClean="0"/>
              <a:t>Modelo</a:t>
            </a:r>
            <a:r>
              <a:rPr lang="en-GB" altLang="pt-BR" sz="2400" b="1" dirty="0" smtClean="0"/>
              <a:t> OSI. </a:t>
            </a:r>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sz="2400" b="1" dirty="0" smtClean="0"/>
          </a:p>
          <a:p>
            <a:pPr marL="287338" indent="-287338" defTabSz="449263" eaLnBrk="1" hangingPunct="1">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r>
              <a:rPr lang="en-GB" altLang="pt-BR" sz="2400" b="1" dirty="0" err="1" smtClean="0"/>
              <a:t>Provê</a:t>
            </a:r>
            <a:r>
              <a:rPr lang="en-GB" altLang="pt-BR" sz="2400" b="1" dirty="0" smtClean="0"/>
              <a:t> </a:t>
            </a:r>
            <a:r>
              <a:rPr lang="en-GB" altLang="pt-BR" sz="2400" b="1" dirty="0" err="1" smtClean="0"/>
              <a:t>transferência</a:t>
            </a:r>
            <a:r>
              <a:rPr lang="en-GB" altLang="pt-BR" sz="2400" b="1" dirty="0" smtClean="0"/>
              <a:t> de </a:t>
            </a:r>
            <a:r>
              <a:rPr lang="en-GB" altLang="pt-BR" sz="2400" b="1" dirty="0" smtClean="0">
                <a:solidFill>
                  <a:srgbClr val="0000FF"/>
                </a:solidFill>
              </a:rPr>
              <a:t>dados </a:t>
            </a:r>
            <a:r>
              <a:rPr lang="en-GB" altLang="pt-BR" sz="2400" b="1" dirty="0" err="1" smtClean="0">
                <a:solidFill>
                  <a:srgbClr val="0000FF"/>
                </a:solidFill>
              </a:rPr>
              <a:t>confiável</a:t>
            </a:r>
            <a:r>
              <a:rPr lang="en-GB" altLang="pt-BR" sz="2400" b="1" dirty="0" smtClean="0"/>
              <a:t> </a:t>
            </a:r>
            <a:r>
              <a:rPr lang="en-GB" altLang="pt-BR" sz="2400" b="1" dirty="0" err="1" smtClean="0"/>
              <a:t>através</a:t>
            </a:r>
            <a:r>
              <a:rPr lang="en-GB" altLang="pt-BR" sz="2400" b="1" dirty="0" smtClean="0"/>
              <a:t> do </a:t>
            </a:r>
            <a:r>
              <a:rPr lang="en-GB" altLang="pt-BR" sz="2400" b="1" dirty="0" err="1" smtClean="0"/>
              <a:t>meio</a:t>
            </a:r>
            <a:endParaRPr lang="en-GB" altLang="pt-BR" sz="2400" b="1" dirty="0" smtClean="0"/>
          </a:p>
          <a:p>
            <a:pPr marL="287338" indent="-287338" defTabSz="449263" eaLnBrk="1" hangingPunct="1">
              <a:buFontTx/>
              <a:buNone/>
              <a:tabLst>
                <a:tab pos="811213" algn="l"/>
                <a:tab pos="1625600" algn="l"/>
                <a:tab pos="2439988" algn="l"/>
                <a:tab pos="3254375" algn="l"/>
                <a:tab pos="4068763" algn="l"/>
                <a:tab pos="4883150" algn="l"/>
                <a:tab pos="5697538" algn="l"/>
                <a:tab pos="6511925" algn="l"/>
                <a:tab pos="7326313" algn="l"/>
                <a:tab pos="8140700" algn="l"/>
                <a:tab pos="8955088" algn="l"/>
                <a:tab pos="9769475" algn="l"/>
                <a:tab pos="10583863" algn="l"/>
              </a:tabLst>
            </a:pPr>
            <a:endParaRPr lang="en-GB" altLang="pt-BR" b="1" dirty="0" smtClean="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 y="1965009"/>
            <a:ext cx="2601278" cy="1568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1286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anim calcmode="lin" valueType="num">
                                      <p:cBhvr additive="base">
                                        <p:cTn id="7" dur="500" fill="hold"/>
                                        <p:tgtEl>
                                          <p:spTgt spid="57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3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7351">
                                            <p:txEl>
                                              <p:pRg st="2" end="2"/>
                                            </p:txEl>
                                          </p:spTgt>
                                        </p:tgtEl>
                                        <p:attrNameLst>
                                          <p:attrName>style.visibility</p:attrName>
                                        </p:attrNameLst>
                                      </p:cBhvr>
                                      <p:to>
                                        <p:strVal val="visible"/>
                                      </p:to>
                                    </p:set>
                                    <p:anim calcmode="lin" valueType="num">
                                      <p:cBhvr additive="base">
                                        <p:cTn id="13" dur="500" fill="hold"/>
                                        <p:tgtEl>
                                          <p:spTgt spid="5735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73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7351">
                                            <p:txEl>
                                              <p:pRg st="4" end="4"/>
                                            </p:txEl>
                                          </p:spTgt>
                                        </p:tgtEl>
                                        <p:attrNameLst>
                                          <p:attrName>style.visibility</p:attrName>
                                        </p:attrNameLst>
                                      </p:cBhvr>
                                      <p:to>
                                        <p:strVal val="visible"/>
                                      </p:to>
                                    </p:set>
                                    <p:anim calcmode="lin" valueType="num">
                                      <p:cBhvr additive="base">
                                        <p:cTn id="19" dur="500" fill="hold"/>
                                        <p:tgtEl>
                                          <p:spTgt spid="5735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3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Shape 542"/>
          <p:cNvSpPr/>
          <p:nvPr/>
        </p:nvSpPr>
        <p:spPr>
          <a:xfrm rot="-5400000">
            <a:off x="1249589" y="653355"/>
            <a:ext cx="1027954" cy="1118449"/>
          </a:xfrm>
          <a:custGeom>
            <a:avLst/>
            <a:gdLst/>
            <a:ahLst/>
            <a:cxnLst/>
            <a:rect l="0" t="0" r="0" b="0"/>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43" name="Shape 543"/>
          <p:cNvSpPr txBox="1">
            <a:spLocks noGrp="1"/>
          </p:cNvSpPr>
          <p:nvPr>
            <p:ph type="ctrTitle" idx="4294967295"/>
          </p:nvPr>
        </p:nvSpPr>
        <p:spPr>
          <a:xfrm>
            <a:off x="2579543" y="52778"/>
            <a:ext cx="45621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b="1" dirty="0" smtClean="0"/>
              <a:t>Obrigado!</a:t>
            </a:r>
            <a:endParaRPr sz="4800" b="1" dirty="0"/>
          </a:p>
        </p:txBody>
      </p:sp>
      <p:sp>
        <p:nvSpPr>
          <p:cNvPr id="544" name="Shape 544"/>
          <p:cNvSpPr txBox="1">
            <a:spLocks noGrp="1"/>
          </p:cNvSpPr>
          <p:nvPr>
            <p:ph type="body" idx="4294967295"/>
          </p:nvPr>
        </p:nvSpPr>
        <p:spPr>
          <a:xfrm>
            <a:off x="2579543" y="1212578"/>
            <a:ext cx="5565973" cy="3737794"/>
          </a:xfrm>
          <a:prstGeom prst="rect">
            <a:avLst/>
          </a:prstGeom>
        </p:spPr>
        <p:txBody>
          <a:bodyPr spcFirstLastPara="1" wrap="square" lIns="91425" tIns="91425" rIns="91425" bIns="91425" anchor="t" anchorCtr="0">
            <a:noAutofit/>
          </a:bodyPr>
          <a:lstStyle/>
          <a:p>
            <a:pPr marL="0" lvl="0" indent="0" rtl="0">
              <a:spcBef>
                <a:spcPts val="600"/>
              </a:spcBef>
              <a:spcAft>
                <a:spcPts val="0"/>
              </a:spcAft>
              <a:buClr>
                <a:schemeClr val="dk1"/>
              </a:buClr>
              <a:buSzPts val="1100"/>
              <a:buFont typeface="Arial"/>
              <a:buNone/>
            </a:pPr>
            <a:r>
              <a:rPr lang="pt-BR" b="1" dirty="0" smtClean="0"/>
              <a:t>Onde você pode me encontrar:</a:t>
            </a:r>
            <a:endParaRPr b="1" dirty="0"/>
          </a:p>
          <a:p>
            <a:pPr marL="457200" lvl="0" indent="-317500" rtl="0">
              <a:spcBef>
                <a:spcPts val="600"/>
              </a:spcBef>
              <a:spcAft>
                <a:spcPts val="0"/>
              </a:spcAft>
              <a:buSzPts val="1400"/>
              <a:buChar char="◇"/>
            </a:pPr>
            <a:r>
              <a:rPr lang="en" b="1" dirty="0" smtClean="0"/>
              <a:t>sandropinto21@gmail.com</a:t>
            </a:r>
            <a:endParaRPr b="1" dirty="0"/>
          </a:p>
        </p:txBody>
      </p:sp>
      <p:sp>
        <p:nvSpPr>
          <p:cNvPr id="545" name="Shape 545"/>
          <p:cNvSpPr/>
          <p:nvPr/>
        </p:nvSpPr>
        <p:spPr>
          <a:xfrm>
            <a:off x="1461094" y="907330"/>
            <a:ext cx="604943" cy="610497"/>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2005969" y="726607"/>
            <a:ext cx="4944300" cy="645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smtClean="0"/>
              <a:t>Referências</a:t>
            </a:r>
            <a:endParaRPr b="1" dirty="0"/>
          </a:p>
        </p:txBody>
      </p:sp>
      <p:sp>
        <p:nvSpPr>
          <p:cNvPr id="551" name="Shape 551"/>
          <p:cNvSpPr txBox="1">
            <a:spLocks noGrp="1"/>
          </p:cNvSpPr>
          <p:nvPr>
            <p:ph type="body" idx="1"/>
          </p:nvPr>
        </p:nvSpPr>
        <p:spPr>
          <a:xfrm>
            <a:off x="2005969" y="1371907"/>
            <a:ext cx="5277700" cy="3473362"/>
          </a:xfrm>
          <a:prstGeom prst="rect">
            <a:avLst/>
          </a:prstGeom>
        </p:spPr>
        <p:txBody>
          <a:bodyPr spcFirstLastPara="1" wrap="square" lIns="91425" tIns="91425" rIns="91425" bIns="91425" anchor="t" anchorCtr="0">
            <a:noAutofit/>
          </a:bodyPr>
          <a:lstStyle/>
          <a:p>
            <a:pPr marL="0" indent="0">
              <a:buNone/>
            </a:pPr>
            <a:r>
              <a:rPr lang="pt-BR" b="1" dirty="0" err="1"/>
              <a:t>Filippetti</a:t>
            </a:r>
            <a:r>
              <a:rPr lang="pt-BR" b="1" dirty="0"/>
              <a:t>, Marco Aurélio. </a:t>
            </a:r>
            <a:r>
              <a:rPr lang="pt-BR" b="1" dirty="0" err="1"/>
              <a:t>Ccna</a:t>
            </a:r>
            <a:r>
              <a:rPr lang="pt-BR" b="1" dirty="0"/>
              <a:t> 4.1 - Guia Completo de Estudo. 1 Edição Florianópolis: Editora Visual Books, </a:t>
            </a:r>
            <a:r>
              <a:rPr lang="pt-BR" b="1" dirty="0" smtClean="0"/>
              <a:t>2008;</a:t>
            </a:r>
          </a:p>
          <a:p>
            <a:pPr marL="0" indent="0">
              <a:buNone/>
            </a:pPr>
            <a:r>
              <a:rPr lang="pt-BR" b="1" dirty="0" err="1" smtClean="0"/>
              <a:t>Olifer</a:t>
            </a:r>
            <a:r>
              <a:rPr lang="pt-BR" b="1" dirty="0" smtClean="0"/>
              <a:t> </a:t>
            </a:r>
            <a:r>
              <a:rPr lang="pt-BR" b="1" dirty="0"/>
              <a:t>&amp; </a:t>
            </a:r>
            <a:r>
              <a:rPr lang="pt-BR" b="1" dirty="0" err="1"/>
              <a:t>Olifer</a:t>
            </a:r>
            <a:r>
              <a:rPr lang="pt-BR" b="1" dirty="0"/>
              <a:t> .Redes de Computadores Princípios, Tecnologias e Protocolos para o projeto de Redes. 1 Edição Rio de Janeiro: Editora LTC, 2008. </a:t>
            </a:r>
          </a:p>
          <a:p>
            <a:pPr marL="0" indent="0">
              <a:buNone/>
            </a:pPr>
            <a:r>
              <a:rPr lang="pt-BR" b="1" dirty="0"/>
              <a:t>Ross, Júlio. Redes de Computadores. 1 Edição Rio de Janeiro: Editora </a:t>
            </a:r>
            <a:r>
              <a:rPr lang="pt-BR" b="1" dirty="0" err="1"/>
              <a:t>Antenna</a:t>
            </a:r>
            <a:r>
              <a:rPr lang="pt-BR" b="1" dirty="0"/>
              <a:t>, 2008</a:t>
            </a:r>
            <a:r>
              <a:rPr lang="pt-BR" b="1" dirty="0" smtClean="0"/>
              <a:t>.</a:t>
            </a:r>
          </a:p>
          <a:p>
            <a:pPr marL="0" indent="0">
              <a:buNone/>
            </a:pPr>
            <a:endParaRPr lang="pt-BR" b="1" dirty="0"/>
          </a:p>
          <a:p>
            <a:pPr marL="0" indent="0">
              <a:buNone/>
            </a:pPr>
            <a:endParaRPr lang="pt-BR"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4294967295"/>
          </p:nvPr>
        </p:nvSpPr>
        <p:spPr>
          <a:xfrm>
            <a:off x="194310" y="919933"/>
            <a:ext cx="8569325" cy="3457575"/>
          </a:xfrm>
        </p:spPr>
        <p:txBody>
          <a:bodyPr lIns="90000" tIns="46800" rIns="90000" bIns="46800"/>
          <a:lstStyle/>
          <a:p>
            <a:pPr marL="0" indent="0" defTabSz="814388" eaLnBrk="1" hangingPunct="1">
              <a:lnSpc>
                <a:spcPct val="93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600" b="1" u="sng" dirty="0" smtClean="0"/>
              <a:t>IEEE – Institute of Electrical and Electronics Engineers – </a:t>
            </a:r>
            <a:r>
              <a:rPr lang="en-GB" altLang="pt-BR" sz="2600" dirty="0" smtClean="0"/>
              <a:t>é </a:t>
            </a:r>
            <a:r>
              <a:rPr lang="en-GB" altLang="pt-BR" sz="2600" dirty="0" err="1" smtClean="0"/>
              <a:t>uma</a:t>
            </a:r>
            <a:r>
              <a:rPr lang="en-GB" altLang="pt-BR" sz="2600" dirty="0" smtClean="0"/>
              <a:t> das </a:t>
            </a:r>
            <a:r>
              <a:rPr lang="en-GB" altLang="pt-BR" sz="2600" dirty="0" err="1" smtClean="0"/>
              <a:t>maiores</a:t>
            </a:r>
            <a:r>
              <a:rPr lang="en-GB" altLang="pt-BR" sz="2600" dirty="0" smtClean="0"/>
              <a:t> </a:t>
            </a:r>
            <a:r>
              <a:rPr lang="en-GB" altLang="pt-BR" sz="2600" dirty="0" err="1" smtClean="0"/>
              <a:t>organizações</a:t>
            </a:r>
            <a:r>
              <a:rPr lang="en-GB" altLang="pt-BR" sz="2600" dirty="0" smtClean="0"/>
              <a:t> </a:t>
            </a:r>
            <a:r>
              <a:rPr lang="en-GB" altLang="pt-BR" sz="2600" dirty="0" err="1" smtClean="0"/>
              <a:t>sem</a:t>
            </a:r>
            <a:r>
              <a:rPr lang="en-GB" altLang="pt-BR" sz="2600" dirty="0" smtClean="0"/>
              <a:t> fins </a:t>
            </a:r>
            <a:r>
              <a:rPr lang="en-GB" altLang="pt-BR" sz="2600" dirty="0" err="1" smtClean="0"/>
              <a:t>lucrativos</a:t>
            </a:r>
            <a:r>
              <a:rPr lang="en-GB" altLang="pt-BR" sz="2600" dirty="0" smtClean="0"/>
              <a:t> e </a:t>
            </a:r>
            <a:r>
              <a:rPr lang="en-GB" altLang="pt-BR" sz="2600" dirty="0" err="1" smtClean="0"/>
              <a:t>desenvolve</a:t>
            </a:r>
            <a:r>
              <a:rPr lang="en-GB" altLang="pt-BR" sz="2600" dirty="0" smtClean="0"/>
              <a:t> </a:t>
            </a:r>
            <a:r>
              <a:rPr lang="en-GB" altLang="pt-BR" sz="2600" dirty="0" err="1" smtClean="0"/>
              <a:t>padrões</a:t>
            </a:r>
            <a:r>
              <a:rPr lang="en-GB" altLang="pt-BR" sz="2600" dirty="0" smtClean="0"/>
              <a:t> </a:t>
            </a:r>
            <a:r>
              <a:rPr lang="en-GB" altLang="pt-BR" sz="2600" dirty="0" err="1" smtClean="0"/>
              <a:t>em</a:t>
            </a:r>
            <a:r>
              <a:rPr lang="en-GB" altLang="pt-BR" sz="2600" dirty="0" smtClean="0"/>
              <a:t> </a:t>
            </a:r>
            <a:r>
              <a:rPr lang="en-GB" altLang="pt-BR" sz="2600" dirty="0" err="1" smtClean="0"/>
              <a:t>diversas</a:t>
            </a:r>
            <a:r>
              <a:rPr lang="en-GB" altLang="pt-BR" sz="2600" dirty="0" smtClean="0"/>
              <a:t> </a:t>
            </a:r>
            <a:r>
              <a:rPr lang="en-GB" altLang="pt-BR" sz="2600" dirty="0" err="1" smtClean="0"/>
              <a:t>áreas</a:t>
            </a:r>
            <a:r>
              <a:rPr lang="en-GB" altLang="pt-BR" sz="2600" dirty="0" smtClean="0"/>
              <a:t>, </a:t>
            </a:r>
            <a:r>
              <a:rPr lang="en-GB" altLang="pt-BR" sz="2600" dirty="0" err="1" smtClean="0"/>
              <a:t>incluindo</a:t>
            </a:r>
            <a:r>
              <a:rPr lang="en-GB" altLang="pt-BR" sz="2600" dirty="0" smtClean="0"/>
              <a:t> </a:t>
            </a:r>
            <a:r>
              <a:rPr lang="en-GB" altLang="pt-BR" sz="2600" dirty="0" err="1" smtClean="0"/>
              <a:t>engenharia</a:t>
            </a:r>
            <a:r>
              <a:rPr lang="en-GB" altLang="pt-BR" sz="2600" dirty="0" smtClean="0"/>
              <a:t> e </a:t>
            </a:r>
            <a:r>
              <a:rPr lang="en-GB" altLang="pt-BR" sz="2600" dirty="0" err="1" smtClean="0"/>
              <a:t>computação</a:t>
            </a:r>
            <a:r>
              <a:rPr lang="en-GB" altLang="pt-BR" sz="2600" dirty="0" smtClean="0"/>
              <a:t>. </a:t>
            </a:r>
            <a:r>
              <a:rPr lang="en-GB" altLang="pt-BR" sz="2600" dirty="0" err="1" smtClean="0"/>
              <a:t>Além</a:t>
            </a:r>
            <a:r>
              <a:rPr lang="en-GB" altLang="pt-BR" sz="2600" dirty="0" smtClean="0"/>
              <a:t> dos </a:t>
            </a:r>
            <a:r>
              <a:rPr lang="en-GB" altLang="pt-BR" sz="2600" dirty="0" err="1" smtClean="0"/>
              <a:t>padrões</a:t>
            </a:r>
            <a:r>
              <a:rPr lang="en-GB" altLang="pt-BR" sz="2600" dirty="0" smtClean="0"/>
              <a:t> </a:t>
            </a:r>
            <a:r>
              <a:rPr lang="en-GB" altLang="pt-BR" sz="2600" dirty="0" err="1" smtClean="0"/>
              <a:t>desenvolvidos</a:t>
            </a:r>
            <a:r>
              <a:rPr lang="en-GB" altLang="pt-BR" sz="2600" dirty="0" smtClean="0"/>
              <a:t> , o IEEE </a:t>
            </a:r>
            <a:r>
              <a:rPr lang="en-GB" altLang="pt-BR" sz="2600" dirty="0" err="1" smtClean="0"/>
              <a:t>dispõe</a:t>
            </a:r>
            <a:r>
              <a:rPr lang="en-GB" altLang="pt-BR" sz="2600" dirty="0" smtClean="0"/>
              <a:t> de </a:t>
            </a:r>
            <a:r>
              <a:rPr lang="en-GB" altLang="pt-BR" sz="2600" dirty="0" err="1" smtClean="0"/>
              <a:t>uma</a:t>
            </a:r>
            <a:r>
              <a:rPr lang="en-GB" altLang="pt-BR" sz="2600" dirty="0" smtClean="0"/>
              <a:t> </a:t>
            </a:r>
            <a:r>
              <a:rPr lang="en-GB" altLang="pt-BR" sz="2600" dirty="0" err="1" smtClean="0"/>
              <a:t>revista</a:t>
            </a:r>
            <a:r>
              <a:rPr lang="en-GB" altLang="pt-BR" sz="2600" dirty="0" smtClean="0"/>
              <a:t> de </a:t>
            </a:r>
            <a:r>
              <a:rPr lang="en-GB" altLang="pt-BR" sz="2600" dirty="0" err="1" smtClean="0"/>
              <a:t>publicação</a:t>
            </a:r>
            <a:r>
              <a:rPr lang="en-GB" altLang="pt-BR" sz="2600" dirty="0" smtClean="0"/>
              <a:t> de </a:t>
            </a:r>
            <a:r>
              <a:rPr lang="en-GB" altLang="pt-BR" sz="2600" dirty="0" err="1" smtClean="0"/>
              <a:t>artigos</a:t>
            </a:r>
            <a:r>
              <a:rPr lang="en-GB" altLang="pt-BR" sz="2600" dirty="0" smtClean="0"/>
              <a:t> </a:t>
            </a:r>
            <a:r>
              <a:rPr lang="en-GB" altLang="pt-BR" sz="2600" dirty="0" err="1" smtClean="0"/>
              <a:t>ciêntíficos</a:t>
            </a:r>
            <a:r>
              <a:rPr lang="en-GB" altLang="pt-BR" sz="2600" dirty="0" smtClean="0"/>
              <a:t>. </a:t>
            </a:r>
            <a:r>
              <a:rPr lang="en-GB" altLang="pt-BR" sz="2600" dirty="0" err="1" smtClean="0"/>
              <a:t>Foi</a:t>
            </a:r>
            <a:r>
              <a:rPr lang="en-GB" altLang="pt-BR" sz="2600" dirty="0" smtClean="0"/>
              <a:t> </a:t>
            </a:r>
            <a:r>
              <a:rPr lang="en-GB" altLang="pt-BR" sz="2600" dirty="0" err="1" smtClean="0"/>
              <a:t>responsável</a:t>
            </a:r>
            <a:r>
              <a:rPr lang="en-GB" altLang="pt-BR" sz="2600" dirty="0" smtClean="0"/>
              <a:t> </a:t>
            </a:r>
            <a:r>
              <a:rPr lang="en-GB" altLang="pt-BR" sz="2600" dirty="0" err="1" smtClean="0"/>
              <a:t>pelo</a:t>
            </a:r>
            <a:r>
              <a:rPr lang="en-GB" altLang="pt-BR" sz="2600" dirty="0" smtClean="0"/>
              <a:t> </a:t>
            </a:r>
            <a:r>
              <a:rPr lang="en-GB" altLang="pt-BR" sz="2600" dirty="0" err="1" smtClean="0"/>
              <a:t>padrão</a:t>
            </a:r>
            <a:r>
              <a:rPr lang="en-GB" altLang="pt-BR" sz="2600" dirty="0" smtClean="0"/>
              <a:t> IEEE 802, </a:t>
            </a:r>
            <a:r>
              <a:rPr lang="en-GB" altLang="pt-BR" sz="2600" dirty="0" err="1" smtClean="0"/>
              <a:t>veja</a:t>
            </a:r>
            <a:r>
              <a:rPr lang="en-GB" altLang="pt-BR" sz="2600" dirty="0" smtClean="0"/>
              <a:t>: </a:t>
            </a:r>
          </a:p>
          <a:p>
            <a:pPr marL="0" indent="0" defTabSz="814388" eaLnBrk="1" hangingPunct="1">
              <a:lnSpc>
                <a:spcPct val="93000"/>
              </a:lnSpc>
              <a:buFontTx/>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pt-BR" sz="2600" dirty="0" smtClean="0">
                <a:solidFill>
                  <a:srgbClr val="FF0000"/>
                </a:solidFill>
              </a:rPr>
              <a:t>IEEE 802</a:t>
            </a:r>
            <a:r>
              <a:rPr lang="en-GB" altLang="pt-BR" sz="2600" dirty="0"/>
              <a:t> </a:t>
            </a:r>
            <a:r>
              <a:rPr lang="en-GB" altLang="pt-BR" sz="2600" dirty="0" smtClean="0"/>
              <a:t>é </a:t>
            </a:r>
            <a:r>
              <a:rPr lang="en-GB" altLang="pt-BR" sz="2600" dirty="0" err="1" smtClean="0"/>
              <a:t>responsável</a:t>
            </a:r>
            <a:r>
              <a:rPr lang="en-GB" altLang="pt-BR" sz="2600" dirty="0" smtClean="0"/>
              <a:t> </a:t>
            </a:r>
            <a:r>
              <a:rPr lang="en-GB" altLang="pt-BR" sz="2600" dirty="0" err="1" smtClean="0"/>
              <a:t>por</a:t>
            </a:r>
            <a:r>
              <a:rPr lang="en-GB" altLang="pt-BR" sz="2600" dirty="0" smtClean="0"/>
              <a:t> </a:t>
            </a:r>
            <a:r>
              <a:rPr lang="en-GB" altLang="pt-BR" sz="2600" dirty="0" err="1" smtClean="0"/>
              <a:t>alguns</a:t>
            </a:r>
            <a:r>
              <a:rPr lang="en-GB" altLang="pt-BR" sz="2600" dirty="0" smtClean="0"/>
              <a:t> </a:t>
            </a:r>
            <a:r>
              <a:rPr lang="en-GB" altLang="pt-BR" sz="2600" dirty="0" err="1" smtClean="0"/>
              <a:t>padrões</a:t>
            </a:r>
            <a:r>
              <a:rPr lang="en-GB" altLang="pt-BR" sz="2600" dirty="0" smtClean="0"/>
              <a:t> </a:t>
            </a:r>
            <a:r>
              <a:rPr lang="en-GB" altLang="pt-BR" sz="2600" dirty="0" err="1" smtClean="0"/>
              <a:t>mais</a:t>
            </a:r>
            <a:r>
              <a:rPr lang="en-GB" altLang="pt-BR" sz="2600" dirty="0" smtClean="0"/>
              <a:t> </a:t>
            </a:r>
            <a:r>
              <a:rPr lang="en-GB" altLang="pt-BR" sz="2600" dirty="0" err="1" smtClean="0"/>
              <a:t>importantes</a:t>
            </a:r>
            <a:r>
              <a:rPr lang="en-GB" altLang="pt-BR" sz="2600" dirty="0" smtClean="0"/>
              <a:t> </a:t>
            </a:r>
            <a:r>
              <a:rPr lang="en-GB" altLang="pt-BR" sz="2600" dirty="0" err="1" smtClean="0"/>
              <a:t>na</a:t>
            </a:r>
            <a:r>
              <a:rPr lang="en-GB" altLang="pt-BR" sz="2600" dirty="0" smtClean="0"/>
              <a:t> </a:t>
            </a:r>
            <a:r>
              <a:rPr lang="en-GB" altLang="pt-BR" sz="2600" dirty="0" err="1" smtClean="0"/>
              <a:t>área</a:t>
            </a:r>
            <a:r>
              <a:rPr lang="en-GB" altLang="pt-BR" sz="2600" dirty="0" smtClean="0"/>
              <a:t> de </a:t>
            </a:r>
            <a:r>
              <a:rPr lang="en-GB" altLang="pt-BR" sz="2600" dirty="0" err="1" smtClean="0"/>
              <a:t>redes</a:t>
            </a:r>
            <a:r>
              <a:rPr lang="en-GB" altLang="pt-BR" sz="2600" dirty="0" smtClean="0"/>
              <a:t> </a:t>
            </a:r>
            <a:r>
              <a:rPr lang="en-GB" altLang="pt-BR" sz="2600" dirty="0" err="1" smtClean="0"/>
              <a:t>locais</a:t>
            </a:r>
            <a:r>
              <a:rPr lang="en-GB" altLang="pt-BR" sz="2600" dirty="0" smtClean="0"/>
              <a:t> </a:t>
            </a:r>
            <a:r>
              <a:rPr lang="en-GB" altLang="pt-BR" sz="2600" dirty="0" err="1" smtClean="0"/>
              <a:t>como</a:t>
            </a:r>
            <a:r>
              <a:rPr lang="en-GB" altLang="pt-BR" sz="2600" dirty="0" smtClean="0"/>
              <a:t> o Ethernet e </a:t>
            </a:r>
            <a:r>
              <a:rPr lang="en-GB" altLang="pt-BR" sz="2600" dirty="0" err="1" smtClean="0"/>
              <a:t>redes</a:t>
            </a:r>
            <a:r>
              <a:rPr lang="en-GB" altLang="pt-BR" sz="2600" dirty="0" smtClean="0"/>
              <a:t> </a:t>
            </a:r>
            <a:r>
              <a:rPr lang="en-GB" altLang="pt-BR" sz="2600" dirty="0" err="1" smtClean="0"/>
              <a:t>locais</a:t>
            </a:r>
            <a:r>
              <a:rPr lang="en-GB" altLang="pt-BR" sz="2600" dirty="0" smtClean="0"/>
              <a:t> </a:t>
            </a:r>
            <a:r>
              <a:rPr lang="en-GB" altLang="pt-BR" sz="2600" dirty="0" err="1" smtClean="0"/>
              <a:t>sem</a:t>
            </a:r>
            <a:r>
              <a:rPr lang="en-GB" altLang="pt-BR" sz="2600" dirty="0" smtClean="0"/>
              <a:t> </a:t>
            </a:r>
            <a:r>
              <a:rPr lang="en-GB" altLang="pt-BR" sz="2600" dirty="0" err="1" smtClean="0"/>
              <a:t>fio</a:t>
            </a:r>
            <a:r>
              <a:rPr lang="en-GB" altLang="pt-BR" sz="2600" dirty="0" smtClean="0"/>
              <a:t>.</a:t>
            </a:r>
          </a:p>
        </p:txBody>
      </p:sp>
      <p:sp>
        <p:nvSpPr>
          <p:cNvPr id="29699" name="Rectangle 5"/>
          <p:cNvSpPr>
            <a:spLocks noChangeArrowheads="1"/>
          </p:cNvSpPr>
          <p:nvPr/>
        </p:nvSpPr>
        <p:spPr bwMode="auto">
          <a:xfrm>
            <a:off x="827088" y="195263"/>
            <a:ext cx="61959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Font typeface="Arial" charset="0"/>
              <a:defRPr sz="3200">
                <a:solidFill>
                  <a:schemeClr val="tx1"/>
                </a:solidFill>
                <a:latin typeface="Calibri" pitchFamily="34" charset="0"/>
              </a:defRPr>
            </a:lvl1pPr>
            <a:lvl2pPr marL="742950" indent="-285750" eaLnBrk="0" hangingPunct="0">
              <a:buFont typeface="Arial" charset="0"/>
              <a:buChar char="–"/>
              <a:defRPr sz="2800">
                <a:solidFill>
                  <a:schemeClr val="tx1"/>
                </a:solidFill>
                <a:latin typeface="Calibri" pitchFamily="34" charset="0"/>
              </a:defRPr>
            </a:lvl2pPr>
            <a:lvl3pPr marL="1143000" indent="-228600" eaLnBrk="0" hangingPunct="0">
              <a:buFont typeface="Arial" charset="0"/>
              <a:defRPr sz="2400">
                <a:solidFill>
                  <a:schemeClr val="tx1"/>
                </a:solidFill>
                <a:latin typeface="Calibri" pitchFamily="34" charset="0"/>
              </a:defRPr>
            </a:lvl3pPr>
            <a:lvl4pPr marL="1600200" indent="-228600" eaLnBrk="0" hangingPunct="0">
              <a:buFont typeface="Arial" charset="0"/>
              <a:buChar char="–"/>
              <a:defRPr sz="2000">
                <a:solidFill>
                  <a:schemeClr val="tx1"/>
                </a:solidFill>
                <a:latin typeface="Calibri" pitchFamily="34" charset="0"/>
              </a:defRPr>
            </a:lvl4pPr>
            <a:lvl5pPr marL="2057400" indent="-228600" eaLnBrk="0" hangingPunct="0">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pt-BR" altLang="pt-BR" sz="4000" b="1" dirty="0">
                <a:solidFill>
                  <a:srgbClr val="00B0F0"/>
                </a:solidFill>
                <a:latin typeface="Arial" charset="0"/>
              </a:rPr>
              <a:t>Órgãos de Padronização</a:t>
            </a:r>
          </a:p>
        </p:txBody>
      </p:sp>
      <p:pic>
        <p:nvPicPr>
          <p:cNvPr id="29700" name="Picture 2" descr="http://ieee.engineering.uky.edu/files/2012/09/IEEE_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4457339"/>
            <a:ext cx="2571750" cy="68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366922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1"/>
          <p:cNvSpPr>
            <a:spLocks noGrp="1"/>
          </p:cNvSpPr>
          <p:nvPr>
            <p:ph type="title"/>
          </p:nvPr>
        </p:nvSpPr>
        <p:spPr>
          <a:xfrm>
            <a:off x="0" y="672610"/>
            <a:ext cx="9144000" cy="645300"/>
          </a:xfrm>
        </p:spPr>
        <p:txBody>
          <a:bodyPr/>
          <a:lstStyle/>
          <a:p>
            <a:pPr algn="ctr"/>
            <a:r>
              <a:rPr lang="pt-BR" altLang="pt-BR" dirty="0" smtClean="0"/>
              <a:t>Padronização de conectores e cabos</a:t>
            </a: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89" y="1423034"/>
            <a:ext cx="3244651"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 y="3214883"/>
            <a:ext cx="1824990" cy="1824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2059" y="1645920"/>
            <a:ext cx="4067019" cy="2575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49665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p:nvPr>
        </p:nvSpPr>
        <p:spPr>
          <a:xfrm>
            <a:off x="91441" y="0"/>
            <a:ext cx="8316913" cy="857250"/>
          </a:xfrm>
        </p:spPr>
        <p:txBody>
          <a:bodyPr/>
          <a:lstStyle/>
          <a:p>
            <a:pPr eaLnBrk="1" hangingPunct="1"/>
            <a:r>
              <a:rPr lang="pt-BR" altLang="pt-BR" b="1" dirty="0" smtClean="0"/>
              <a:t>““““Normas são leis?””””</a:t>
            </a:r>
          </a:p>
        </p:txBody>
      </p:sp>
      <p:sp>
        <p:nvSpPr>
          <p:cNvPr id="32771" name="Espaço Reservado para Conteúdo 2"/>
          <p:cNvSpPr>
            <a:spLocks noGrp="1"/>
          </p:cNvSpPr>
          <p:nvPr>
            <p:ph idx="1"/>
          </p:nvPr>
        </p:nvSpPr>
        <p:spPr>
          <a:xfrm>
            <a:off x="482600" y="1221582"/>
            <a:ext cx="8229600" cy="3394472"/>
          </a:xfrm>
        </p:spPr>
        <p:txBody>
          <a:bodyPr/>
          <a:lstStyle/>
          <a:p>
            <a:pPr eaLnBrk="1" hangingPunct="1"/>
            <a:r>
              <a:rPr lang="pt-BR" altLang="pt-BR" sz="2400" dirty="0" smtClean="0"/>
              <a:t>As normas da ABNT são </a:t>
            </a:r>
            <a:r>
              <a:rPr lang="pt-BR" altLang="pt-BR" sz="2400" dirty="0" smtClean="0">
                <a:solidFill>
                  <a:srgbClr val="FF0000"/>
                </a:solidFill>
              </a:rPr>
              <a:t>normas técnicas</a:t>
            </a:r>
            <a:r>
              <a:rPr lang="pt-BR" altLang="pt-BR" sz="2400" dirty="0" smtClean="0"/>
              <a:t>, enquanto as leis são </a:t>
            </a:r>
            <a:r>
              <a:rPr lang="pt-BR" altLang="pt-BR" sz="2400" dirty="0" smtClean="0">
                <a:solidFill>
                  <a:srgbClr val="FF0000"/>
                </a:solidFill>
              </a:rPr>
              <a:t>normas jurídicas </a:t>
            </a:r>
            <a:r>
              <a:rPr lang="pt-BR" altLang="pt-BR" sz="2400" dirty="0" smtClean="0"/>
              <a:t>ou legais. As diferenças entre as duas passam pelos seus distintos objetivos e campos de competência e diferentes linguagens, entre outros aspectos.</a:t>
            </a:r>
          </a:p>
        </p:txBody>
      </p:sp>
      <p:pic>
        <p:nvPicPr>
          <p:cNvPr id="32774" name="Picture 4" descr="http://colorir.estaticos.net/desenhos/color/201101/9f00f23d2b7f60dfd68e75aedc242c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526" y="2937985"/>
            <a:ext cx="2906713"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390" y="3623786"/>
            <a:ext cx="9525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521" y="3250453"/>
            <a:ext cx="1534981" cy="171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3053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p:cNvSpPr>
            <a:spLocks noGrp="1"/>
          </p:cNvSpPr>
          <p:nvPr>
            <p:ph type="title"/>
          </p:nvPr>
        </p:nvSpPr>
        <p:spPr>
          <a:xfrm>
            <a:off x="1" y="141685"/>
            <a:ext cx="8316913" cy="857250"/>
          </a:xfrm>
        </p:spPr>
        <p:txBody>
          <a:bodyPr/>
          <a:lstStyle/>
          <a:p>
            <a:pPr eaLnBrk="1" hangingPunct="1"/>
            <a:r>
              <a:rPr lang="pt-BR" altLang="pt-BR" b="1" smtClean="0"/>
              <a:t>““““Normas são leis?””””</a:t>
            </a:r>
          </a:p>
        </p:txBody>
      </p:sp>
      <p:sp>
        <p:nvSpPr>
          <p:cNvPr id="33795" name="Espaço Reservado para Conteúdo 2"/>
          <p:cNvSpPr>
            <a:spLocks noGrp="1"/>
          </p:cNvSpPr>
          <p:nvPr>
            <p:ph idx="1"/>
          </p:nvPr>
        </p:nvSpPr>
        <p:spPr>
          <a:xfrm>
            <a:off x="482600" y="1221582"/>
            <a:ext cx="8229600" cy="3394472"/>
          </a:xfrm>
        </p:spPr>
        <p:txBody>
          <a:bodyPr/>
          <a:lstStyle/>
          <a:p>
            <a:pPr eaLnBrk="1" hangingPunct="1"/>
            <a:r>
              <a:rPr lang="pt-BR" altLang="pt-BR" sz="2400" smtClean="0"/>
              <a:t>Disso resulta que às normas técnicas cabe, exclusivamente interpretação e aplicação técnica pelos </a:t>
            </a:r>
            <a:r>
              <a:rPr lang="pt-BR" altLang="pt-BR" sz="2400" smtClean="0">
                <a:solidFill>
                  <a:srgbClr val="FF0000"/>
                </a:solidFill>
              </a:rPr>
              <a:t>técnicos qualificados</a:t>
            </a:r>
            <a:r>
              <a:rPr lang="pt-BR" altLang="pt-BR" sz="2400" smtClean="0"/>
              <a:t>, enquanto que à norma legal cabe, exclusivamente, interpretação e aplicação </a:t>
            </a:r>
            <a:r>
              <a:rPr lang="pt-BR" altLang="pt-BR" sz="2400" smtClean="0">
                <a:solidFill>
                  <a:srgbClr val="FF0000"/>
                </a:solidFill>
              </a:rPr>
              <a:t>jurídica</a:t>
            </a:r>
            <a:r>
              <a:rPr lang="pt-BR" altLang="pt-BR" sz="2400" smtClean="0"/>
              <a:t> pelos juízes de Direito.</a:t>
            </a:r>
          </a:p>
        </p:txBody>
      </p:sp>
      <p:pic>
        <p:nvPicPr>
          <p:cNvPr id="33798" name="Picture 4" descr="http://colorir.estaticos.net/desenhos/color/201101/9f00f23d2b7f60dfd68e75aedc242c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639" y="3076097"/>
            <a:ext cx="270827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718" y="3606403"/>
            <a:ext cx="95250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521" y="3250453"/>
            <a:ext cx="1534981" cy="1716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6512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2048</Words>
  <Application>Microsoft Office PowerPoint</Application>
  <PresentationFormat>Apresentação na tela (16:9)</PresentationFormat>
  <Paragraphs>211</Paragraphs>
  <Slides>54</Slides>
  <Notes>23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54</vt:i4>
      </vt:variant>
    </vt:vector>
  </HeadingPairs>
  <TitlesOfParts>
    <vt:vector size="62" baseType="lpstr">
      <vt:lpstr>Arial</vt:lpstr>
      <vt:lpstr>Muli</vt:lpstr>
      <vt:lpstr>Nixie One</vt:lpstr>
      <vt:lpstr>Helvetica Neue</vt:lpstr>
      <vt:lpstr>Cambria Math</vt:lpstr>
      <vt:lpstr>Wingdings</vt:lpstr>
      <vt:lpstr>Times New Roman</vt:lpstr>
      <vt:lpstr>Imogen template</vt:lpstr>
      <vt:lpstr>Fundamentos de Redes de Computadores Prof. Sandro T. Pinto</vt:lpstr>
      <vt:lpstr>Introdução</vt:lpstr>
      <vt:lpstr>Apresentação do PowerPoint</vt:lpstr>
      <vt:lpstr>Apresentação do PowerPoint</vt:lpstr>
      <vt:lpstr>Apresentação do PowerPoint</vt:lpstr>
      <vt:lpstr>Apresentação do PowerPoint</vt:lpstr>
      <vt:lpstr>Padronização de conectores e cabos</vt:lpstr>
      <vt:lpstr>““““Normas são leis?””””</vt:lpstr>
      <vt:lpstr>““““Normas são leis?””””</vt:lpstr>
      <vt:lpstr>Normas são ou não leis?</vt:lpstr>
      <vt:lpstr>Normas são ou não leis?</vt:lpstr>
      <vt:lpstr>Apresentação do PowerPoint</vt:lpstr>
      <vt:lpstr>Apresentação do PowerPoint</vt:lpstr>
      <vt:lpstr>Processo de Transmissão </vt:lpstr>
      <vt:lpstr>Processo de Transmissão </vt:lpstr>
      <vt:lpstr>Processo de Transmissão </vt:lpstr>
      <vt:lpstr>Processo de Transmissão </vt:lpstr>
      <vt:lpstr>Características do Sinal </vt:lpstr>
      <vt:lpstr>Características do Sinal </vt:lpstr>
      <vt:lpstr>Características do Sinal </vt:lpstr>
      <vt:lpstr>Características do Sinal </vt:lpstr>
      <vt:lpstr>Características do Sinal </vt:lpstr>
      <vt:lpstr>Características do Sinal </vt:lpstr>
      <vt:lpstr>Características do Sinal </vt:lpstr>
      <vt:lpstr>Problemas na Transmissão </vt:lpstr>
      <vt:lpstr>Problemas na Transmissão </vt:lpstr>
      <vt:lpstr>Problemas na Transmissão </vt:lpstr>
      <vt:lpstr>Problemas na Transmissão </vt:lpstr>
      <vt:lpstr>Problemas na Transmissão </vt:lpstr>
      <vt:lpstr>Problemas na Transmissão </vt:lpstr>
      <vt:lpstr>Problemas na Transmissão </vt:lpstr>
      <vt:lpstr>Problemas na Transmissão </vt:lpstr>
      <vt:lpstr>Protocolos e Modelos de Camadas</vt:lpstr>
      <vt:lpstr>Protocolos e Modelos de Camadas</vt:lpstr>
      <vt:lpstr>Modelo em Camadas</vt:lpstr>
      <vt:lpstr>Comunicação  camada por camada</vt:lpstr>
      <vt:lpstr>Por que um Modelo em Camadas?</vt:lpstr>
      <vt:lpstr>7 Camadas do Modelo de Referência OSI</vt:lpstr>
      <vt:lpstr>Camada 7 - Aplicação</vt:lpstr>
      <vt:lpstr>Camada 6 - Apresentação</vt:lpstr>
      <vt:lpstr>Camada 5 - Sessão</vt:lpstr>
      <vt:lpstr>Camada 4 - Transporte</vt:lpstr>
      <vt:lpstr>Camada 3 - Rede</vt:lpstr>
      <vt:lpstr>Camada 2 - Enlace</vt:lpstr>
      <vt:lpstr>Camada 1 - Física</vt:lpstr>
      <vt:lpstr>Comunicações ponto a ponto</vt:lpstr>
      <vt:lpstr>Encapsulamento</vt:lpstr>
      <vt:lpstr> Modelo TCP/IP</vt:lpstr>
      <vt:lpstr>Camada 4 - Aplicação </vt:lpstr>
      <vt:lpstr>Camada 3 - Transporte</vt:lpstr>
      <vt:lpstr>Camada 2 - Internet</vt:lpstr>
      <vt:lpstr>Camada 1 - Rede</vt:lpstr>
      <vt:lpstr>Obrigado!</vt:lpstr>
      <vt:lpstr>Referências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Prof.</dc:title>
  <dc:creator>oCanabrava</dc:creator>
  <cp:lastModifiedBy>sandro</cp:lastModifiedBy>
  <cp:revision>63</cp:revision>
  <dcterms:modified xsi:type="dcterms:W3CDTF">2018-06-13T20:04:41Z</dcterms:modified>
</cp:coreProperties>
</file>