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7"/>
  </p:notesMasterIdLst>
  <p:sldIdLst>
    <p:sldId id="256" r:id="rId2"/>
    <p:sldId id="261" r:id="rId3"/>
    <p:sldId id="373" r:id="rId4"/>
    <p:sldId id="374" r:id="rId5"/>
    <p:sldId id="375" r:id="rId6"/>
    <p:sldId id="412" r:id="rId7"/>
    <p:sldId id="413" r:id="rId8"/>
    <p:sldId id="414" r:id="rId9"/>
    <p:sldId id="417" r:id="rId10"/>
    <p:sldId id="418" r:id="rId11"/>
    <p:sldId id="376" r:id="rId12"/>
    <p:sldId id="377" r:id="rId13"/>
    <p:sldId id="378" r:id="rId14"/>
    <p:sldId id="379" r:id="rId15"/>
    <p:sldId id="419" r:id="rId16"/>
    <p:sldId id="380" r:id="rId17"/>
    <p:sldId id="381" r:id="rId18"/>
    <p:sldId id="382" r:id="rId19"/>
    <p:sldId id="420" r:id="rId20"/>
    <p:sldId id="421" r:id="rId21"/>
    <p:sldId id="422" r:id="rId22"/>
    <p:sldId id="383" r:id="rId23"/>
    <p:sldId id="384" r:id="rId24"/>
    <p:sldId id="385" r:id="rId25"/>
    <p:sldId id="386" r:id="rId26"/>
    <p:sldId id="388" r:id="rId27"/>
    <p:sldId id="390" r:id="rId28"/>
    <p:sldId id="392" r:id="rId29"/>
    <p:sldId id="394" r:id="rId30"/>
    <p:sldId id="395" r:id="rId31"/>
    <p:sldId id="396" r:id="rId32"/>
    <p:sldId id="397" r:id="rId33"/>
    <p:sldId id="399" r:id="rId34"/>
    <p:sldId id="400" r:id="rId35"/>
    <p:sldId id="401" r:id="rId36"/>
    <p:sldId id="423" r:id="rId37"/>
    <p:sldId id="424" r:id="rId38"/>
    <p:sldId id="404" r:id="rId39"/>
    <p:sldId id="405" r:id="rId40"/>
    <p:sldId id="406" r:id="rId41"/>
    <p:sldId id="408" r:id="rId42"/>
    <p:sldId id="409" r:id="rId43"/>
    <p:sldId id="410" r:id="rId44"/>
    <p:sldId id="280" r:id="rId45"/>
    <p:sldId id="281" r:id="rId46"/>
  </p:sldIdLst>
  <p:sldSz cx="9144000" cy="5143500" type="screen16x9"/>
  <p:notesSz cx="6858000" cy="9144000"/>
  <p:embeddedFontLst>
    <p:embeddedFont>
      <p:font typeface="Helvetica Neue" panose="020B0604020202020204" charset="0"/>
      <p:regular r:id="rId48"/>
      <p:bold r:id="rId49"/>
      <p:italic r:id="rId50"/>
      <p:boldItalic r:id="rId51"/>
    </p:embeddedFont>
    <p:embeddedFont>
      <p:font typeface="Nixie One" panose="020B0604020202020204" charset="0"/>
      <p:regular r:id="rId52"/>
    </p:embeddedFont>
    <p:embeddedFont>
      <p:font typeface="ＭＳ Ｐゴシック" panose="020B0600070205080204" pitchFamily="34" charset="-128"/>
      <p:regular r:id="rId53"/>
    </p:embeddedFont>
    <p:embeddedFont>
      <p:font typeface="Muli" panose="020B0604020202020204" charset="0"/>
      <p:regular r:id="rId54"/>
      <p:bold r:id="rId55"/>
      <p:italic r:id="rId56"/>
      <p:boldItalic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4.xml"/><Relationship Id="rId61" Type="http://schemas.openxmlformats.org/officeDocument/2006/relationships/font" Target="fonts/font1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D961F4D0-6461-4F7F-99B7-5537959F24AF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38</a:t>
            </a:fld>
            <a:endParaRPr lang="en-US" sz="8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8.2.1.1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628C699E-5E8B-4AF3-8E40-BF25DCD983E1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39</a:t>
            </a:fld>
            <a:endParaRPr lang="en-US" sz="8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8.2.2.2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C48764C0-8DFC-464B-99DB-144838D45479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40</a:t>
            </a:fld>
            <a:endParaRPr lang="en-US" sz="8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8.2.2.2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8723B8B1-EB4E-4217-A5CC-54F72AC7D331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41</a:t>
            </a:fld>
            <a:endParaRPr lang="en-US" sz="8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8.2.2.2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3CB412F9-49FE-404C-8B5B-BE5666DEEE23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42</a:t>
            </a:fld>
            <a:endParaRPr lang="en-US" sz="8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8.2.2.3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E250993D-F087-444F-AECF-3E78BD29DFC4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43</a:t>
            </a:fld>
            <a:endParaRPr lang="en-US" sz="8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8.2.2.4</a:t>
            </a:r>
          </a:p>
          <a:p>
            <a:pPr marL="109538" indent="-109538" defTabSz="1000125">
              <a:lnSpc>
                <a:spcPct val="80000"/>
              </a:lnSpc>
            </a:pPr>
            <a:endParaRPr lang="en-US" altLang="pt-B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BBAB497C-EDA6-4650-8672-7501B3C165E3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12</a:t>
            </a:fld>
            <a:endParaRPr lang="en-US" sz="8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8.1.1.6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886353">
              <a:defRPr/>
            </a:pPr>
            <a:fld id="{10D44F0B-7B05-4024-BAE3-E3A3427A873B}" type="slidenum">
              <a:rPr lang="pt-BR" sz="800">
                <a:latin typeface="Arial"/>
                <a:ea typeface="ＭＳ Ｐゴシック"/>
                <a:cs typeface="+mn-cs"/>
              </a:rPr>
              <a:pPr defTabSz="886353">
                <a:defRPr/>
              </a:pPr>
              <a:t>24</a:t>
            </a:fld>
            <a:endParaRPr lang="en-US" sz="8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09538" indent="-109538" defTabSz="1000125">
              <a:lnSpc>
                <a:spcPct val="80000"/>
              </a:lnSpc>
            </a:pPr>
            <a:r>
              <a:rPr lang="pt-BR" altLang="pt-BR" smtClean="0">
                <a:solidFill>
                  <a:srgbClr val="000000"/>
                </a:solidFill>
                <a:ea typeface="ＭＳ Ｐゴシック" pitchFamily="34" charset="-128"/>
              </a:rPr>
              <a:t>Seção 8.1.2.3</a:t>
            </a:r>
            <a:endParaRPr lang="en-US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B912-D9E6-4DDC-937B-B8320E2727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5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lvl="0"/>
            <a:endParaRPr lang="pt-BR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4EEF6-EB2C-442F-9425-93F550A7931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30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  <p:sldLayoutId id="2147483661" r:id="rId5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" y="203980"/>
            <a:ext cx="8961120" cy="6453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Notação Posicional Base Binária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272145"/>
            <a:ext cx="8686800" cy="165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1011 –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1 está na posição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0</a:t>
            </a:r>
            <a:r>
              <a:rPr lang="pt-BR" altLang="pt-BR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1 está na posição </a:t>
            </a:r>
            <a:r>
              <a:rPr lang="pt-BR" altLang="pt-B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0 está na posição </a:t>
            </a:r>
            <a:r>
              <a:rPr lang="pt-BR" altLang="pt-BR" sz="2400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1</a:t>
            </a:r>
            <a:r>
              <a:rPr lang="pt-BR" altLang="pt-BR" sz="2400" dirty="0" smtClean="0"/>
              <a:t> está na posição </a:t>
            </a:r>
            <a:r>
              <a:rPr lang="pt-BR" altLang="pt-BR" sz="2400" b="1" dirty="0" smtClean="0">
                <a:solidFill>
                  <a:srgbClr val="FFFF00"/>
                </a:solidFill>
              </a:rPr>
              <a:t>3</a:t>
            </a:r>
            <a:endParaRPr lang="pt-BR" altLang="pt-BR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1</a:t>
            </a:r>
            <a:r>
              <a:rPr lang="pt-BR" altLang="pt-BR" sz="2400" dirty="0" smtClean="0"/>
              <a:t> * </a:t>
            </a:r>
            <a:r>
              <a:rPr lang="pt-BR" altLang="pt-BR" sz="2400" b="1" dirty="0">
                <a:solidFill>
                  <a:srgbClr val="FF0000"/>
                </a:solidFill>
              </a:rPr>
              <a:t>2</a:t>
            </a:r>
            <a:r>
              <a:rPr lang="pt-BR" altLang="pt-BR" sz="2400" b="1" baseline="30000" dirty="0" smtClean="0">
                <a:solidFill>
                  <a:srgbClr val="FF0000"/>
                </a:solidFill>
              </a:rPr>
              <a:t>0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1 * 1 = 1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1 * </a:t>
            </a:r>
            <a:r>
              <a:rPr lang="pt-BR" altLang="pt-BR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</a:t>
            </a:r>
            <a:r>
              <a:rPr lang="pt-BR" altLang="pt-B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1 * 2 = 2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0 * </a:t>
            </a:r>
            <a:r>
              <a:rPr lang="pt-BR" altLang="pt-BR" sz="24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altLang="pt-BR" sz="2400" b="1" baseline="30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0 * 4 = 0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1</a:t>
            </a:r>
            <a:r>
              <a:rPr lang="pt-BR" altLang="pt-BR" sz="2400" dirty="0" smtClean="0"/>
              <a:t> * </a:t>
            </a:r>
            <a:r>
              <a:rPr lang="pt-BR" altLang="pt-BR" sz="2400" b="1" dirty="0">
                <a:solidFill>
                  <a:srgbClr val="FFFF00"/>
                </a:solidFill>
              </a:rPr>
              <a:t>2</a:t>
            </a:r>
            <a:r>
              <a:rPr lang="pt-BR" altLang="pt-BR" sz="2400" b="1" baseline="30000" dirty="0" smtClean="0">
                <a:solidFill>
                  <a:srgbClr val="FFFF00"/>
                </a:solidFill>
              </a:rPr>
              <a:t>3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1 * 8 = 8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03520" y="3291840"/>
            <a:ext cx="261161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1</a:t>
            </a:r>
            <a:r>
              <a:rPr lang="pt-BR" sz="2400" dirty="0" smtClean="0">
                <a:solidFill>
                  <a:schemeClr val="bg1"/>
                </a:solidFill>
              </a:rPr>
              <a:t> + 2 + 0 + 8 = 11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188970" y="3291840"/>
            <a:ext cx="2049780" cy="971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188970" y="3522672"/>
            <a:ext cx="2049780" cy="15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188970" y="3753505"/>
            <a:ext cx="2049780" cy="407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3188970" y="3874770"/>
            <a:ext cx="246888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dobrada 12"/>
          <p:cNvSpPr/>
          <p:nvPr/>
        </p:nvSpPr>
        <p:spPr>
          <a:xfrm rot="5400000">
            <a:off x="4080512" y="-834391"/>
            <a:ext cx="2000250" cy="6275072"/>
          </a:xfrm>
          <a:prstGeom prst="bentArrow">
            <a:avLst>
              <a:gd name="adj1" fmla="val 175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334095" y="4648744"/>
            <a:ext cx="5734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1011 em binário é igual a 11 em decimal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3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539"/>
            <a:ext cx="8229600" cy="571261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Números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binários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059657"/>
            <a:ext cx="9144000" cy="21236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 err="1">
                <a:solidFill>
                  <a:srgbClr val="000000"/>
                </a:solidFill>
              </a:rPr>
              <a:t>Exemplo</a:t>
            </a:r>
            <a:r>
              <a:rPr lang="en-US" altLang="pt-BR" sz="2400" b="1" dirty="0">
                <a:solidFill>
                  <a:srgbClr val="000000"/>
                </a:solidFill>
              </a:rPr>
              <a:t> – </a:t>
            </a:r>
            <a:r>
              <a:rPr lang="en-US" altLang="pt-BR" sz="2400" b="1" dirty="0">
                <a:solidFill>
                  <a:srgbClr val="FF3300"/>
                </a:solidFill>
              </a:rPr>
              <a:t>11001100 </a:t>
            </a:r>
            <a:r>
              <a:rPr lang="en-US" altLang="pt-BR" sz="2400" b="1" dirty="0" err="1">
                <a:solidFill>
                  <a:srgbClr val="FF3300"/>
                </a:solidFill>
              </a:rPr>
              <a:t>em</a:t>
            </a:r>
            <a:r>
              <a:rPr lang="en-US" altLang="pt-BR" sz="2400" b="1" dirty="0">
                <a:solidFill>
                  <a:srgbClr val="FF3300"/>
                </a:solidFill>
              </a:rPr>
              <a:t> </a:t>
            </a:r>
            <a:r>
              <a:rPr lang="en-US" altLang="pt-BR" sz="2400" b="1" dirty="0" err="1">
                <a:solidFill>
                  <a:srgbClr val="FF3300"/>
                </a:solidFill>
              </a:rPr>
              <a:t>binário</a:t>
            </a:r>
            <a:r>
              <a:rPr lang="en-US" altLang="pt-BR" sz="2400" b="1" dirty="0">
                <a:solidFill>
                  <a:srgbClr val="000000"/>
                </a:solidFill>
              </a:rPr>
              <a:t>, </a:t>
            </a:r>
            <a:r>
              <a:rPr lang="en-US" altLang="pt-BR" sz="2400" b="1" dirty="0" err="1">
                <a:solidFill>
                  <a:srgbClr val="000000"/>
                </a:solidFill>
              </a:rPr>
              <a:t>pode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ser</a:t>
            </a:r>
            <a:r>
              <a:rPr lang="en-US" altLang="pt-BR" sz="2400" b="1" dirty="0">
                <a:solidFill>
                  <a:srgbClr val="000000"/>
                </a:solidFill>
              </a:rPr>
              <a:t> </a:t>
            </a:r>
            <a:r>
              <a:rPr lang="en-US" altLang="pt-BR" sz="2400" b="1" dirty="0" err="1">
                <a:solidFill>
                  <a:srgbClr val="000000"/>
                </a:solidFill>
              </a:rPr>
              <a:t>representado</a:t>
            </a:r>
            <a:r>
              <a:rPr lang="en-US" altLang="pt-BR" sz="2400" b="1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AutoNum type="arabicPlain" startAt="128"/>
            </a:pPr>
            <a:r>
              <a:rPr lang="en-US" altLang="pt-BR" sz="2400" b="1" dirty="0">
                <a:solidFill>
                  <a:srgbClr val="000000"/>
                </a:solidFill>
              </a:rPr>
              <a:t>   64    32    16    8    4     2     1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rgbClr val="000000"/>
                </a:solidFill>
              </a:rPr>
              <a:t>1        1      0      0     1     1    0     0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rgbClr val="000000"/>
                </a:solidFill>
              </a:rPr>
              <a:t>128 + 64 + 0 +  0 +  8 + 4 + 0 + 0  = </a:t>
            </a:r>
            <a:r>
              <a:rPr lang="en-US" altLang="pt-BR" sz="2400" b="1" dirty="0">
                <a:solidFill>
                  <a:srgbClr val="FF3300"/>
                </a:solidFill>
              </a:rPr>
              <a:t>204 </a:t>
            </a:r>
            <a:r>
              <a:rPr lang="en-US" altLang="pt-BR" sz="2400" b="1" dirty="0" err="1">
                <a:solidFill>
                  <a:srgbClr val="FF3300"/>
                </a:solidFill>
              </a:rPr>
              <a:t>em</a:t>
            </a:r>
            <a:r>
              <a:rPr lang="en-US" altLang="pt-BR" sz="2400" b="1" dirty="0">
                <a:solidFill>
                  <a:srgbClr val="FF3300"/>
                </a:solidFill>
              </a:rPr>
              <a:t> decimal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7" y="3143250"/>
            <a:ext cx="721042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85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7956" y="125969"/>
            <a:ext cx="8884602" cy="651271"/>
          </a:xfrm>
        </p:spPr>
        <p:txBody>
          <a:bodyPr/>
          <a:lstStyle/>
          <a:p>
            <a:pPr algn="ctr" defTabSz="812800"/>
            <a:r>
              <a:rPr lang="pt-BR" altLang="pt-BR" sz="3200" b="1" dirty="0" smtClean="0">
                <a:solidFill>
                  <a:schemeClr val="accent1"/>
                </a:solidFill>
                <a:ea typeface="ＭＳ Ｐゴシック" pitchFamily="34" charset="-128"/>
              </a:rPr>
              <a:t>Conversão de decimal em binário</a:t>
            </a:r>
            <a:endParaRPr lang="pt-BR" altLang="pt-BR" sz="3200" dirty="0" smtClean="0">
              <a:solidFill>
                <a:schemeClr val="accent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5750" y="1097280"/>
            <a:ext cx="840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Conversão Decimal em Binário  de um endereço IP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                                  192.168.10.51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8670" y="3718768"/>
            <a:ext cx="1556836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192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11000000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769418" y="3737788"/>
            <a:ext cx="155683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168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10101000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79193" y="3737788"/>
            <a:ext cx="155683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10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00001010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6787063" y="3741806"/>
            <a:ext cx="1556837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51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00110011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6" name="Conector de seta reta 5"/>
          <p:cNvCxnSpPr>
            <a:endCxn id="4" idx="0"/>
          </p:cNvCxnSpPr>
          <p:nvPr/>
        </p:nvCxnSpPr>
        <p:spPr>
          <a:xfrm flipH="1">
            <a:off x="1567088" y="2297609"/>
            <a:ext cx="1980748" cy="1421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endCxn id="7" idx="0"/>
          </p:cNvCxnSpPr>
          <p:nvPr/>
        </p:nvCxnSpPr>
        <p:spPr>
          <a:xfrm flipH="1">
            <a:off x="3547837" y="2198549"/>
            <a:ext cx="558978" cy="15392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endCxn id="8" idx="0"/>
          </p:cNvCxnSpPr>
          <p:nvPr/>
        </p:nvCxnSpPr>
        <p:spPr>
          <a:xfrm>
            <a:off x="4686300" y="2284363"/>
            <a:ext cx="871312" cy="145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9" idx="0"/>
          </p:cNvCxnSpPr>
          <p:nvPr/>
        </p:nvCxnSpPr>
        <p:spPr>
          <a:xfrm>
            <a:off x="5121956" y="2284363"/>
            <a:ext cx="2443526" cy="145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683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56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Números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Binários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no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Endereço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06078"/>
            <a:ext cx="9036050" cy="237529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pt-BR" altLang="pt-BR" sz="2400" b="1" dirty="0" smtClean="0"/>
              <a:t>Os endereços de IPv4  utilizado nas redes consistem em números binários de 32 bits, divididos em 4 octetos de 8 bits cada, separados por pontos</a:t>
            </a:r>
          </a:p>
          <a:p>
            <a:r>
              <a:rPr lang="en-US" altLang="pt-BR" sz="2400" b="1" dirty="0" err="1" smtClean="0"/>
              <a:t>Também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chamado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notação</a:t>
            </a:r>
            <a:r>
              <a:rPr lang="en-US" altLang="pt-BR" sz="2400" b="1" dirty="0" smtClean="0"/>
              <a:t> decimal </a:t>
            </a:r>
            <a:r>
              <a:rPr lang="en-US" altLang="pt-BR" sz="2400" b="1" dirty="0" err="1" smtClean="0"/>
              <a:t>pontuada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como</a:t>
            </a:r>
            <a:r>
              <a:rPr lang="en-US" altLang="pt-BR" sz="2400" b="1" dirty="0" smtClean="0"/>
              <a:t> o </a:t>
            </a:r>
            <a:r>
              <a:rPr lang="en-US" altLang="pt-BR" sz="2400" b="1" dirty="0" err="1" smtClean="0"/>
              <a:t>nosso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exemplo</a:t>
            </a:r>
            <a:r>
              <a:rPr lang="en-US" altLang="pt-BR" sz="2400" b="1" dirty="0" smtClean="0"/>
              <a:t>: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85750" y="3731181"/>
            <a:ext cx="865251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pt-BR" sz="2800" b="1" dirty="0" smtClean="0">
                <a:solidFill>
                  <a:srgbClr val="FF3300"/>
                </a:solidFill>
              </a:rPr>
              <a:t>192.168.10.51</a:t>
            </a:r>
            <a:r>
              <a:rPr lang="en-US" altLang="pt-BR" sz="2800" b="1" dirty="0" smtClean="0">
                <a:solidFill>
                  <a:srgbClr val="FF9900"/>
                </a:solidFill>
              </a:rPr>
              <a:t> </a:t>
            </a:r>
            <a:r>
              <a:rPr lang="en-US" altLang="pt-BR" sz="2800" b="1" dirty="0">
                <a:solidFill>
                  <a:schemeClr val="bg1"/>
                </a:solidFill>
              </a:rPr>
              <a:t>para um </a:t>
            </a:r>
            <a:r>
              <a:rPr lang="en-US" altLang="pt-BR" sz="2800" b="1" dirty="0" err="1">
                <a:solidFill>
                  <a:srgbClr val="FF3300"/>
                </a:solidFill>
              </a:rPr>
              <a:t>formato</a:t>
            </a:r>
            <a:r>
              <a:rPr lang="en-US" altLang="pt-BR" sz="2800" b="1" dirty="0">
                <a:solidFill>
                  <a:srgbClr val="FF3300"/>
                </a:solidFill>
              </a:rPr>
              <a:t> de </a:t>
            </a:r>
            <a:r>
              <a:rPr lang="en-US" altLang="pt-BR" sz="2800" b="1" dirty="0" smtClean="0">
                <a:solidFill>
                  <a:srgbClr val="FF3300"/>
                </a:solidFill>
              </a:rPr>
              <a:t>bit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sz="2800" dirty="0" smtClean="0">
                <a:solidFill>
                  <a:schemeClr val="bg1"/>
                </a:solidFill>
              </a:rPr>
              <a:t>11000000.10101000.00001010.00110011</a:t>
            </a:r>
            <a:endParaRPr lang="en-US" altLang="pt-BR" sz="28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75438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smtClean="0">
                <a:solidFill>
                  <a:schemeClr val="accent1"/>
                </a:solidFill>
              </a:rPr>
              <a:t>Hexadecimal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1006078"/>
            <a:ext cx="9036050" cy="413742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pt-BR" altLang="pt-BR" sz="2400" b="1" dirty="0" smtClean="0"/>
              <a:t>É </a:t>
            </a:r>
            <a:r>
              <a:rPr lang="pt-BR" altLang="pt-BR" sz="2400" b="1" dirty="0" err="1" smtClean="0"/>
              <a:t>freqüentemente</a:t>
            </a:r>
            <a:r>
              <a:rPr lang="pt-BR" altLang="pt-BR" sz="2400" b="1" dirty="0" smtClean="0"/>
              <a:t> utilizado ao trabalhar com computadores com endereços MAC, pois pode ser usado para representar números binários em uma forma mais legível. </a:t>
            </a:r>
            <a:endParaRPr lang="en-US" altLang="pt-BR" sz="2400" b="1" dirty="0" smtClean="0"/>
          </a:p>
          <a:p>
            <a:r>
              <a:rPr lang="en-US" altLang="pt-BR" sz="2400" b="1" dirty="0" err="1" smtClean="0"/>
              <a:t>Os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números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usados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são</a:t>
            </a:r>
            <a:r>
              <a:rPr lang="en-US" altLang="pt-BR" sz="2400" b="1" dirty="0" smtClean="0"/>
              <a:t>: </a:t>
            </a:r>
            <a:r>
              <a:rPr lang="en-US" altLang="pt-BR" sz="2400" b="1" dirty="0" smtClean="0">
                <a:solidFill>
                  <a:srgbClr val="FF3300"/>
                </a:solidFill>
              </a:rPr>
              <a:t>0 - 9, A - F</a:t>
            </a:r>
          </a:p>
          <a:p>
            <a:endParaRPr lang="en-US" altLang="pt-BR" b="1" dirty="0" smtClean="0">
              <a:solidFill>
                <a:srgbClr val="FF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" y="203980"/>
            <a:ext cx="8961120" cy="645300"/>
          </a:xfrm>
        </p:spPr>
        <p:txBody>
          <a:bodyPr/>
          <a:lstStyle/>
          <a:p>
            <a:pPr eaLnBrk="1" hangingPunct="1"/>
            <a:r>
              <a:rPr lang="pt-BR" altLang="pt-BR" sz="3200" dirty="0" smtClean="0"/>
              <a:t>Notação Posicional Base Hexadecimal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272145"/>
            <a:ext cx="8686800" cy="165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2A60 –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0</a:t>
            </a:r>
            <a:r>
              <a:rPr lang="pt-BR" altLang="pt-BR" sz="2400" dirty="0" smtClean="0"/>
              <a:t> está na posição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0</a:t>
            </a:r>
            <a:r>
              <a:rPr lang="pt-BR" altLang="pt-BR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6</a:t>
            </a:r>
            <a:r>
              <a:rPr lang="pt-BR" altLang="pt-BR" sz="2400" dirty="0" smtClean="0"/>
              <a:t> está na posição </a:t>
            </a:r>
            <a:r>
              <a:rPr lang="pt-BR" altLang="pt-B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A</a:t>
            </a:r>
            <a:r>
              <a:rPr lang="pt-BR" altLang="pt-BR" sz="2400" dirty="0" smtClean="0"/>
              <a:t> está na posição </a:t>
            </a:r>
            <a:r>
              <a:rPr lang="pt-BR" altLang="pt-BR" sz="2400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/>
              <a:t>2</a:t>
            </a:r>
            <a:r>
              <a:rPr lang="pt-BR" altLang="pt-BR" sz="2400" dirty="0" smtClean="0"/>
              <a:t> está na posição </a:t>
            </a:r>
            <a:r>
              <a:rPr lang="pt-BR" altLang="pt-BR" sz="2400" b="1" dirty="0" smtClean="0">
                <a:solidFill>
                  <a:srgbClr val="FFFF00"/>
                </a:solidFill>
              </a:rPr>
              <a:t>3</a:t>
            </a:r>
            <a:endParaRPr lang="pt-BR" altLang="pt-BR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0 *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16</a:t>
            </a:r>
            <a:r>
              <a:rPr lang="pt-BR" altLang="pt-BR" sz="2400" b="1" baseline="30000" dirty="0" smtClean="0">
                <a:solidFill>
                  <a:srgbClr val="FF0000"/>
                </a:solidFill>
              </a:rPr>
              <a:t>0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0 * 1 = 0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6</a:t>
            </a:r>
            <a:r>
              <a:rPr lang="pt-BR" altLang="pt-BR" sz="2400" dirty="0" smtClean="0"/>
              <a:t> * </a:t>
            </a:r>
            <a:r>
              <a:rPr lang="pt-BR" altLang="pt-B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16</a:t>
            </a:r>
            <a:r>
              <a:rPr lang="pt-BR" altLang="pt-B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6 * 16 = 96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A * </a:t>
            </a:r>
            <a:r>
              <a:rPr lang="pt-BR" altLang="pt-BR" sz="2400" b="1" dirty="0" smtClean="0">
                <a:solidFill>
                  <a:schemeClr val="accent3">
                    <a:lumMod val="75000"/>
                  </a:schemeClr>
                </a:solidFill>
              </a:rPr>
              <a:t>16</a:t>
            </a:r>
            <a:r>
              <a:rPr lang="pt-BR" altLang="pt-BR" sz="2400" b="1" baseline="30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A vale 10 * 256 = 2.560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2 * </a:t>
            </a:r>
            <a:r>
              <a:rPr lang="pt-BR" altLang="pt-BR" sz="2400" b="1" dirty="0" smtClean="0">
                <a:solidFill>
                  <a:srgbClr val="FFFF00"/>
                </a:solidFill>
              </a:rPr>
              <a:t>16</a:t>
            </a:r>
            <a:r>
              <a:rPr lang="pt-BR" altLang="pt-BR" sz="2400" b="1" baseline="30000" dirty="0" smtClean="0">
                <a:solidFill>
                  <a:srgbClr val="FFFF00"/>
                </a:solidFill>
              </a:rPr>
              <a:t>3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2 * 4096 = 8.192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343400" y="3324701"/>
            <a:ext cx="458170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0 + 96 + 2.560 + 8.192 = 10.848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334095" y="3303270"/>
            <a:ext cx="809280" cy="21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>
            <a:off x="3737610" y="3679211"/>
            <a:ext cx="5257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5486400" y="3786366"/>
            <a:ext cx="491490" cy="364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549140" y="3786366"/>
            <a:ext cx="2651760" cy="762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dobrada 12"/>
          <p:cNvSpPr/>
          <p:nvPr/>
        </p:nvSpPr>
        <p:spPr>
          <a:xfrm rot="5400000">
            <a:off x="4371975" y="-1125855"/>
            <a:ext cx="2000250" cy="6857999"/>
          </a:xfrm>
          <a:prstGeom prst="bentArrow">
            <a:avLst>
              <a:gd name="adj1" fmla="val 175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2898379" y="4667139"/>
            <a:ext cx="624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2A60  em Hexa é igual a 10.848 em decimal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9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1"/>
            <a:ext cx="9144000" cy="6743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smtClean="0">
                <a:solidFill>
                  <a:schemeClr val="accent1"/>
                </a:solidFill>
              </a:rPr>
              <a:t>Hexadecimal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conversão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para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Binário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49141"/>
            <a:ext cx="9036050" cy="137683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en-US" altLang="pt-BR" sz="2400" b="1" dirty="0" smtClean="0"/>
              <a:t>Para converter de </a:t>
            </a:r>
            <a:r>
              <a:rPr lang="en-US" altLang="pt-BR" sz="2400" b="1" dirty="0" err="1" smtClean="0"/>
              <a:t>hexa</a:t>
            </a:r>
            <a:r>
              <a:rPr lang="en-US" altLang="pt-BR" sz="2400" b="1" dirty="0" smtClean="0"/>
              <a:t> para </a:t>
            </a:r>
            <a:r>
              <a:rPr lang="en-US" altLang="pt-BR" sz="2400" b="1" dirty="0" err="1" smtClean="0"/>
              <a:t>binário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simplesmente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transforme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cada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dígito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hexa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em</a:t>
            </a:r>
            <a:r>
              <a:rPr lang="en-US" altLang="pt-BR" sz="2400" b="1" dirty="0" smtClean="0"/>
              <a:t> 4 bits </a:t>
            </a:r>
            <a:r>
              <a:rPr lang="en-US" altLang="pt-BR" sz="2400" b="1" dirty="0" err="1" smtClean="0"/>
              <a:t>binários</a:t>
            </a:r>
            <a:endParaRPr lang="en-US" altLang="pt-BR" sz="2400" b="1" dirty="0" smtClean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42900" y="2211943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 err="1">
                <a:solidFill>
                  <a:schemeClr val="bg1"/>
                </a:solidFill>
              </a:rPr>
              <a:t>Quatro</a:t>
            </a:r>
            <a:r>
              <a:rPr lang="en-US" altLang="pt-BR" sz="2400" b="1" dirty="0">
                <a:solidFill>
                  <a:schemeClr val="bg1"/>
                </a:solidFill>
              </a:rPr>
              <a:t> bits </a:t>
            </a:r>
            <a:r>
              <a:rPr lang="en-US" altLang="pt-BR" sz="2400" b="1" dirty="0" err="1">
                <a:solidFill>
                  <a:schemeClr val="bg1"/>
                </a:solidFill>
              </a:rPr>
              <a:t>tornam</a:t>
            </a:r>
            <a:r>
              <a:rPr lang="en-US" altLang="pt-BR" sz="2400" b="1" dirty="0">
                <a:solidFill>
                  <a:schemeClr val="bg1"/>
                </a:solidFill>
              </a:rPr>
              <a:t> </a:t>
            </a:r>
            <a:r>
              <a:rPr lang="en-US" altLang="pt-BR" sz="2400" b="1" dirty="0" err="1">
                <a:solidFill>
                  <a:schemeClr val="bg1"/>
                </a:solidFill>
              </a:rPr>
              <a:t>possíveis</a:t>
            </a:r>
            <a:r>
              <a:rPr lang="en-US" altLang="pt-BR" sz="2400" b="1" dirty="0">
                <a:solidFill>
                  <a:schemeClr val="bg1"/>
                </a:solidFill>
              </a:rPr>
              <a:t> 16 </a:t>
            </a:r>
            <a:r>
              <a:rPr lang="en-US" altLang="pt-BR" sz="2400" b="1" dirty="0" err="1">
                <a:solidFill>
                  <a:schemeClr val="bg1"/>
                </a:solidFill>
              </a:rPr>
              <a:t>combinações</a:t>
            </a:r>
            <a:r>
              <a:rPr lang="en-US" altLang="pt-BR" sz="2400" b="1" dirty="0">
                <a:solidFill>
                  <a:schemeClr val="bg1"/>
                </a:solidFill>
              </a:rPr>
              <a:t> 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chemeClr val="bg1"/>
                </a:solidFill>
              </a:rPr>
              <a:t>0000 = 0	0100 = 4	1000 = 8	1100 = 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chemeClr val="bg1"/>
                </a:solidFill>
              </a:rPr>
              <a:t>0001 = 1	0101 = 5	1001 = 9	1101 = 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chemeClr val="bg1"/>
                </a:solidFill>
              </a:rPr>
              <a:t>0010 = 2	0110 = 6 	1010 = A	1110 = 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b="1" dirty="0">
                <a:solidFill>
                  <a:schemeClr val="bg1"/>
                </a:solidFill>
              </a:rPr>
              <a:t>0011 = 3    	0111 = 7	1011 = B	1111 = F</a:t>
            </a:r>
          </a:p>
        </p:txBody>
      </p:sp>
    </p:spTree>
    <p:extLst>
      <p:ext uri="{BB962C8B-B14F-4D97-AF65-F5344CB8AC3E}">
        <p14:creationId xmlns:p14="http://schemas.microsoft.com/office/powerpoint/2010/main" val="69152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85367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Lógica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Booleana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789384"/>
            <a:ext cx="9036050" cy="274248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pt-BR" altLang="pt-BR" sz="2400" b="1" dirty="0" smtClean="0"/>
              <a:t>A lógica booleana baseia-se em circuitos digitais que aceitam uma, duas ou mais variáveis de entrada e apresentam uma determinada saída.</a:t>
            </a:r>
          </a:p>
          <a:p>
            <a:r>
              <a:rPr lang="pt-BR" altLang="pt-BR" sz="2400" b="1" dirty="0" smtClean="0"/>
              <a:t>Estas escolhas são as operações lógicas AND, OR e NOT. </a:t>
            </a:r>
            <a:endParaRPr lang="en-US" altLang="pt-BR" sz="2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8" y="3190875"/>
            <a:ext cx="2484527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333" y="3190875"/>
            <a:ext cx="26193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43" y="3190875"/>
            <a:ext cx="241171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32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7160"/>
            <a:ext cx="9144000" cy="85367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Lógica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Booleana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256" y="1739742"/>
            <a:ext cx="8543925" cy="278487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pt-BR" altLang="pt-BR" sz="2400" b="1" dirty="0" smtClean="0"/>
              <a:t>A operação NOT examina qualquer valor apresentado, 0 ou 1, e o inverte</a:t>
            </a:r>
            <a:endParaRPr lang="en-US" altLang="pt-BR" sz="2400" b="1" dirty="0" smtClean="0"/>
          </a:p>
          <a:p>
            <a:r>
              <a:rPr lang="pt-BR" altLang="pt-BR" sz="2400" b="1" dirty="0" smtClean="0"/>
              <a:t>A operação AND aceita dois valores de entrada. Se ambos os valores forem 1, a porta lógica gera uma saída de 1.   Caso contrário, gera uma saída de 0. </a:t>
            </a:r>
            <a:endParaRPr lang="en-US" altLang="pt-BR" sz="2400" b="1" dirty="0" smtClean="0"/>
          </a:p>
          <a:p>
            <a:r>
              <a:rPr lang="pt-BR" altLang="pt-BR" sz="2400" b="1" dirty="0" smtClean="0"/>
              <a:t>A operação OR também aceita dois valores de entrada.   Se pelo menos um dos valores de entrada for 1, o valor de saída será 1. </a:t>
            </a:r>
            <a:endParaRPr lang="en-US" altLang="pt-BR" sz="2400" b="1" dirty="0" smtClean="0"/>
          </a:p>
          <a:p>
            <a:r>
              <a:rPr lang="pt-BR" altLang="pt-BR" sz="2400" b="1" dirty="0" smtClean="0"/>
              <a:t>As duas operações de redes que utilizam a lógica booleana são máscaras de </a:t>
            </a:r>
            <a:r>
              <a:rPr lang="pt-BR" altLang="pt-BR" sz="2400" b="1" dirty="0" err="1" smtClean="0"/>
              <a:t>sub-rede</a:t>
            </a:r>
            <a:r>
              <a:rPr lang="pt-BR" altLang="pt-BR" sz="2400" b="1" dirty="0" smtClean="0"/>
              <a:t> e as máscaras coringa. </a:t>
            </a:r>
            <a:endParaRPr lang="en-US" altLang="pt-BR" sz="2400" b="1" dirty="0" smtClean="0"/>
          </a:p>
          <a:p>
            <a:pPr>
              <a:lnSpc>
                <a:spcPct val="90000"/>
              </a:lnSpc>
            </a:pPr>
            <a:endParaRPr lang="en-US" altLang="pt-BR" sz="2500" b="1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7160"/>
            <a:ext cx="9144000" cy="85367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Lógica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Booleana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–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Tabela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Verdade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41916"/>
              </p:ext>
            </p:extLst>
          </p:nvPr>
        </p:nvGraphicFramePr>
        <p:xfrm>
          <a:off x="628650" y="3444240"/>
          <a:ext cx="2423160" cy="14249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07720"/>
                <a:gridCol w="807720"/>
                <a:gridCol w="807720"/>
              </a:tblGrid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B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S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364933"/>
            <a:ext cx="26193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13222"/>
              </p:ext>
            </p:extLst>
          </p:nvPr>
        </p:nvGraphicFramePr>
        <p:xfrm>
          <a:off x="3592830" y="3426143"/>
          <a:ext cx="2423160" cy="14249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07720"/>
                <a:gridCol w="807720"/>
                <a:gridCol w="807720"/>
              </a:tblGrid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B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S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0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1364933"/>
            <a:ext cx="25336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96279"/>
              </p:ext>
            </p:extLst>
          </p:nvPr>
        </p:nvGraphicFramePr>
        <p:xfrm>
          <a:off x="6899910" y="3715703"/>
          <a:ext cx="1604010" cy="8549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758190"/>
                <a:gridCol w="845820"/>
              </a:tblGrid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A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S</a:t>
                      </a:r>
                      <a:endParaRPr lang="pt-BR" sz="1600" b="0" i="0" u="none" strike="noStrike" dirty="0">
                        <a:solidFill>
                          <a:srgbClr val="FFFF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>
                          <a:effectLst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2849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148" y="1455420"/>
            <a:ext cx="2219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79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/>
              <a:t>SISTEMAS NUMÉRICOS;</a:t>
            </a:r>
          </a:p>
          <a:p>
            <a:pPr lvl="0"/>
            <a:r>
              <a:rPr lang="pt-BR" b="1" dirty="0"/>
              <a:t>LÓGICA BOOLEANA;</a:t>
            </a:r>
          </a:p>
          <a:p>
            <a:pPr lvl="0"/>
            <a:r>
              <a:rPr lang="pt-BR" b="1" dirty="0"/>
              <a:t>ENDEREÇOS DE IP E MASCARA DA REDE;</a:t>
            </a:r>
          </a:p>
          <a:p>
            <a:pPr lvl="0"/>
            <a:r>
              <a:rPr lang="pt-BR" b="1" dirty="0"/>
              <a:t>IPV4 X IPV6;</a:t>
            </a:r>
          </a:p>
          <a:p>
            <a:pPr lvl="0"/>
            <a:r>
              <a:rPr lang="pt-BR" b="1" dirty="0"/>
              <a:t>ENDEREÇO DE IP CLASSES A,B,C,D e </a:t>
            </a:r>
            <a:r>
              <a:rPr lang="pt-BR" b="1" dirty="0" err="1"/>
              <a:t>E</a:t>
            </a:r>
            <a:r>
              <a:rPr lang="pt-BR" b="1" dirty="0"/>
              <a:t>;</a:t>
            </a:r>
          </a:p>
          <a:p>
            <a:pPr lvl="0"/>
            <a:r>
              <a:rPr lang="pt-BR" b="1" dirty="0"/>
              <a:t>ENDEREÇOS IP RESERVADOS;</a:t>
            </a:r>
          </a:p>
          <a:p>
            <a:pPr lvl="0"/>
            <a:r>
              <a:rPr lang="pt-BR" b="1" dirty="0"/>
              <a:t>ENDEREÇOS DE REDE;</a:t>
            </a:r>
          </a:p>
          <a:p>
            <a:pPr lvl="0"/>
            <a:r>
              <a:rPr lang="pt-BR" b="1" dirty="0"/>
              <a:t>ENDEREÇOS DE BROADCAST;</a:t>
            </a:r>
          </a:p>
          <a:p>
            <a:pPr lvl="0"/>
            <a:r>
              <a:rPr lang="pt-BR" b="1" dirty="0"/>
              <a:t>ENDEREÇOS IP PUBLICOS E PRIVADOS;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56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pt-BR" altLang="pt-BR" sz="3200" b="1" dirty="0" smtClean="0">
                <a:solidFill>
                  <a:schemeClr val="accent1"/>
                </a:solidFill>
              </a:rPr>
              <a:t>Endereços IP e máscaras da rede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>
                <a:solidFill>
                  <a:schemeClr val="bg1"/>
                </a:solidFill>
              </a:rPr>
              <a:t>Dado o </a:t>
            </a:r>
            <a:r>
              <a:rPr lang="en-US" altLang="pt-BR" sz="2400" dirty="0" err="1">
                <a:solidFill>
                  <a:schemeClr val="bg1"/>
                </a:solidFill>
              </a:rPr>
              <a:t>endereço</a:t>
            </a:r>
            <a:r>
              <a:rPr lang="en-US" altLang="pt-BR" sz="2400" dirty="0">
                <a:solidFill>
                  <a:schemeClr val="bg1"/>
                </a:solidFill>
              </a:rPr>
              <a:t> IP </a:t>
            </a:r>
            <a:r>
              <a:rPr lang="en-US" altLang="pt-BR" sz="2400" dirty="0" smtClean="0">
                <a:solidFill>
                  <a:schemeClr val="bg1"/>
                </a:solidFill>
              </a:rPr>
              <a:t>de um Host </a:t>
            </a:r>
            <a:r>
              <a:rPr lang="en-US" altLang="pt-BR" sz="2400" b="1" dirty="0" smtClean="0">
                <a:solidFill>
                  <a:srgbClr val="FF0000"/>
                </a:solidFill>
              </a:rPr>
              <a:t>192.168.10.51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>
                <a:solidFill>
                  <a:schemeClr val="bg1"/>
                </a:solidFill>
              </a:rPr>
              <a:t>e a </a:t>
            </a:r>
            <a:r>
              <a:rPr lang="en-US" altLang="pt-BR" sz="2400" dirty="0" err="1">
                <a:solidFill>
                  <a:schemeClr val="bg1"/>
                </a:solidFill>
              </a:rPr>
              <a:t>máscara</a:t>
            </a:r>
            <a:r>
              <a:rPr lang="en-US" altLang="pt-BR" sz="2400" dirty="0">
                <a:solidFill>
                  <a:schemeClr val="bg1"/>
                </a:solidFill>
              </a:rPr>
              <a:t> de sub-</a:t>
            </a:r>
            <a:r>
              <a:rPr lang="en-US" altLang="pt-BR" sz="2400" dirty="0" err="1">
                <a:solidFill>
                  <a:schemeClr val="bg1"/>
                </a:solidFill>
              </a:rPr>
              <a:t>rede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b="1" dirty="0" smtClean="0">
                <a:solidFill>
                  <a:srgbClr val="FF0000"/>
                </a:solidFill>
              </a:rPr>
              <a:t>255.255.255.0</a:t>
            </a:r>
            <a:r>
              <a:rPr lang="en-US" altLang="pt-BR" sz="2400" dirty="0">
                <a:solidFill>
                  <a:schemeClr val="bg1"/>
                </a:solidFill>
              </a:rPr>
              <a:t>, determine a que </a:t>
            </a:r>
            <a:r>
              <a:rPr lang="en-US" altLang="pt-BR" sz="2400" b="1" dirty="0" err="1">
                <a:solidFill>
                  <a:srgbClr val="FF0000"/>
                </a:solidFill>
              </a:rPr>
              <a:t>rede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pertence</a:t>
            </a:r>
            <a:r>
              <a:rPr lang="en-US" altLang="pt-BR" sz="2400" dirty="0">
                <a:solidFill>
                  <a:schemeClr val="bg1"/>
                </a:solidFill>
              </a:rPr>
              <a:t> o </a:t>
            </a:r>
            <a:r>
              <a:rPr lang="en-US" altLang="pt-BR" sz="2400" dirty="0" smtClean="0">
                <a:solidFill>
                  <a:schemeClr val="bg1"/>
                </a:solidFill>
              </a:rPr>
              <a:t>IP.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err="1" smtClean="0">
                <a:solidFill>
                  <a:schemeClr val="bg1"/>
                </a:solidFill>
              </a:rPr>
              <a:t>Primeiramente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converta</a:t>
            </a:r>
            <a:r>
              <a:rPr lang="en-US" altLang="pt-BR" sz="2400" dirty="0" smtClean="0">
                <a:solidFill>
                  <a:schemeClr val="bg1"/>
                </a:solidFill>
              </a:rPr>
              <a:t> o IP do Host e a sub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em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binário</a:t>
            </a:r>
            <a:r>
              <a:rPr lang="en-US" altLang="pt-BR" sz="2400" dirty="0" smtClean="0">
                <a:solidFill>
                  <a:schemeClr val="bg1"/>
                </a:solidFill>
              </a:rPr>
              <a:t>: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192.168.10.51     </a:t>
            </a:r>
            <a:r>
              <a:rPr lang="en-US" altLang="pt-BR" sz="2400" dirty="0">
                <a:solidFill>
                  <a:schemeClr val="bg1"/>
                </a:solidFill>
              </a:rPr>
              <a:t>= </a:t>
            </a:r>
            <a:r>
              <a:rPr lang="en-US" altLang="pt-BR" sz="2400" dirty="0" smtClean="0">
                <a:solidFill>
                  <a:schemeClr val="bg1"/>
                </a:solidFill>
              </a:rPr>
              <a:t>11000000.10101000.00001010.00110011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255.255.255.0     </a:t>
            </a:r>
            <a:r>
              <a:rPr lang="en-US" altLang="pt-BR" sz="2400" dirty="0">
                <a:solidFill>
                  <a:schemeClr val="bg1"/>
                </a:solidFill>
              </a:rPr>
              <a:t>= </a:t>
            </a:r>
            <a:r>
              <a:rPr lang="en-US" altLang="pt-BR" sz="2400" dirty="0" smtClean="0">
                <a:solidFill>
                  <a:schemeClr val="bg1"/>
                </a:solidFill>
              </a:rPr>
              <a:t>11111111.11111111.11111111.00000000</a:t>
            </a:r>
            <a:endParaRPr lang="en-US" alt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0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15566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pt-BR" altLang="pt-BR" sz="3200" b="1" dirty="0" smtClean="0">
                <a:solidFill>
                  <a:schemeClr val="accent1"/>
                </a:solidFill>
              </a:rPr>
              <a:t>Endereços IP e máscaras da rede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5400" y="1329928"/>
            <a:ext cx="9144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err="1" smtClean="0">
                <a:solidFill>
                  <a:schemeClr val="bg1"/>
                </a:solidFill>
              </a:rPr>
              <a:t>Em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segundo</a:t>
            </a:r>
            <a:r>
              <a:rPr lang="en-US" altLang="pt-BR" sz="2400" dirty="0" smtClean="0">
                <a:solidFill>
                  <a:schemeClr val="bg1"/>
                </a:solidFill>
              </a:rPr>
              <a:t> utilize a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tabela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verdade</a:t>
            </a:r>
            <a:r>
              <a:rPr lang="en-US" altLang="pt-BR" sz="2400" dirty="0" smtClean="0">
                <a:solidFill>
                  <a:schemeClr val="bg1"/>
                </a:solidFill>
              </a:rPr>
              <a:t> </a:t>
            </a:r>
            <a:r>
              <a:rPr lang="en-US" altLang="pt-BR" sz="2400" dirty="0" err="1" smtClean="0">
                <a:solidFill>
                  <a:schemeClr val="bg1"/>
                </a:solidFill>
              </a:rPr>
              <a:t>utilizando</a:t>
            </a:r>
            <a:r>
              <a:rPr lang="en-US" altLang="pt-BR" sz="2400" dirty="0" smtClean="0">
                <a:solidFill>
                  <a:schemeClr val="bg1"/>
                </a:solidFill>
              </a:rPr>
              <a:t> a porta </a:t>
            </a:r>
            <a:r>
              <a:rPr lang="en-US" altLang="pt-BR" sz="2400" dirty="0">
                <a:solidFill>
                  <a:schemeClr val="bg1"/>
                </a:solidFill>
              </a:rPr>
              <a:t>AND: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192.168.10.51 = 11000000.10101000.00001010.00110011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255.255.255.0 = 11111111.11111111.11111111.00000000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Porta AND       = 11000000.10101000.00001010.00000000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>
                <a:solidFill>
                  <a:schemeClr val="bg1"/>
                </a:solidFill>
              </a:rPr>
              <a:t>End. de </a:t>
            </a:r>
            <a:r>
              <a:rPr lang="en-US" altLang="pt-BR" sz="2400" dirty="0" err="1">
                <a:solidFill>
                  <a:schemeClr val="bg1"/>
                </a:solidFill>
              </a:rPr>
              <a:t>rede</a:t>
            </a:r>
            <a:r>
              <a:rPr lang="en-US" altLang="pt-BR" sz="2400" dirty="0">
                <a:solidFill>
                  <a:schemeClr val="bg1"/>
                </a:solidFill>
              </a:rPr>
              <a:t> é </a:t>
            </a:r>
            <a:r>
              <a:rPr lang="en-US" altLang="pt-BR" sz="2400" dirty="0" smtClean="0">
                <a:solidFill>
                  <a:schemeClr val="bg1"/>
                </a:solidFill>
              </a:rPr>
              <a:t>=     192        </a:t>
            </a:r>
            <a:r>
              <a:rPr lang="en-US" altLang="pt-BR" sz="2400" dirty="0">
                <a:solidFill>
                  <a:schemeClr val="bg1"/>
                </a:solidFill>
              </a:rPr>
              <a:t>.      </a:t>
            </a:r>
            <a:r>
              <a:rPr lang="en-US" altLang="pt-BR" sz="2400" dirty="0" smtClean="0">
                <a:solidFill>
                  <a:schemeClr val="bg1"/>
                </a:solidFill>
              </a:rPr>
              <a:t>168       </a:t>
            </a:r>
            <a:r>
              <a:rPr lang="en-US" altLang="pt-BR" sz="2400" dirty="0">
                <a:solidFill>
                  <a:schemeClr val="bg1"/>
                </a:solidFill>
              </a:rPr>
              <a:t>.       </a:t>
            </a:r>
            <a:r>
              <a:rPr lang="en-US" altLang="pt-BR" sz="2400" dirty="0" smtClean="0">
                <a:solidFill>
                  <a:schemeClr val="bg1"/>
                </a:solidFill>
              </a:rPr>
              <a:t>10       </a:t>
            </a:r>
            <a:r>
              <a:rPr lang="en-US" altLang="pt-BR" sz="2400" dirty="0">
                <a:solidFill>
                  <a:schemeClr val="bg1"/>
                </a:solidFill>
              </a:rPr>
              <a:t>.       0</a:t>
            </a:r>
          </a:p>
        </p:txBody>
      </p:sp>
      <p:cxnSp>
        <p:nvCxnSpPr>
          <p:cNvPr id="3" name="Conector reto 2"/>
          <p:cNvCxnSpPr/>
          <p:nvPr/>
        </p:nvCxnSpPr>
        <p:spPr>
          <a:xfrm>
            <a:off x="2274570" y="285750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170" y="1938665"/>
            <a:ext cx="925830" cy="5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eta para a esquerda e para cima 4"/>
          <p:cNvSpPr/>
          <p:nvPr/>
        </p:nvSpPr>
        <p:spPr>
          <a:xfrm>
            <a:off x="8343900" y="2668756"/>
            <a:ext cx="800100" cy="703094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2274570" y="3501390"/>
            <a:ext cx="5943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4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1" y="2085975"/>
            <a:ext cx="8232775" cy="858441"/>
          </a:xfrm>
        </p:spPr>
        <p:txBody>
          <a:bodyPr lIns="0" tIns="0" rIns="0" bIns="0"/>
          <a:lstStyle/>
          <a:p>
            <a:pPr algn="ctr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altLang="pt-BR" b="1" dirty="0" smtClean="0">
                <a:solidFill>
                  <a:schemeClr val="accent1"/>
                </a:solidFill>
              </a:rPr>
              <a:t>Endereços IP</a:t>
            </a:r>
            <a:endParaRPr lang="en-GB" altLang="pt-BR" b="1" dirty="0" smtClean="0">
              <a:solidFill>
                <a:schemeClr val="accent1"/>
              </a:solidFill>
            </a:endParaRPr>
          </a:p>
        </p:txBody>
      </p:sp>
      <p:pic>
        <p:nvPicPr>
          <p:cNvPr id="15363" name="Picture 6" descr="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87675" cy="169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7" descr="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3450432"/>
            <a:ext cx="2987675" cy="169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3810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85367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pt-BR" altLang="pt-BR" dirty="0" smtClean="0">
                <a:solidFill>
                  <a:schemeClr val="tx1"/>
                </a:solidFill>
              </a:rPr>
              <a:t> </a:t>
            </a:r>
            <a:r>
              <a:rPr lang="pt-BR" altLang="pt-BR" sz="3200" b="1" dirty="0" smtClean="0">
                <a:solidFill>
                  <a:schemeClr val="accent1"/>
                </a:solidFill>
              </a:rPr>
              <a:t>Endereços IP e máscaras da rede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950" y="844153"/>
            <a:ext cx="9036050" cy="413742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en-US" altLang="pt-BR" sz="2400" b="1" dirty="0" smtClean="0"/>
              <a:t>O </a:t>
            </a:r>
            <a:r>
              <a:rPr lang="en-US" altLang="pt-BR" sz="2400" b="1" dirty="0" err="1" smtClean="0"/>
              <a:t>endereço</a:t>
            </a:r>
            <a:r>
              <a:rPr lang="en-US" altLang="pt-BR" sz="2400" b="1" dirty="0" smtClean="0"/>
              <a:t> de IP é </a:t>
            </a:r>
            <a:r>
              <a:rPr lang="en-US" altLang="pt-BR" sz="2400" b="1" dirty="0" err="1" smtClean="0"/>
              <a:t>composto</a:t>
            </a:r>
            <a:r>
              <a:rPr lang="en-US" altLang="pt-BR" sz="2400" b="1" dirty="0" smtClean="0"/>
              <a:t> de 32 bits </a:t>
            </a:r>
            <a:r>
              <a:rPr lang="en-US" altLang="pt-BR" sz="2400" b="1" dirty="0" err="1" smtClean="0"/>
              <a:t>sendo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dividido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em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duas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partes</a:t>
            </a:r>
            <a:r>
              <a:rPr lang="en-US" altLang="pt-BR" sz="2400" b="1" dirty="0" smtClean="0"/>
              <a:t>:</a:t>
            </a:r>
          </a:p>
          <a:p>
            <a:pPr lvl="1"/>
            <a:r>
              <a:rPr lang="en-US" altLang="pt-BR" sz="2400" b="1" dirty="0" smtClean="0">
                <a:solidFill>
                  <a:srgbClr val="FF3300"/>
                </a:solidFill>
              </a:rPr>
              <a:t>Host ID</a:t>
            </a:r>
            <a:r>
              <a:rPr lang="en-US" altLang="pt-BR" sz="2400" b="1" dirty="0" smtClean="0"/>
              <a:t>: </a:t>
            </a:r>
            <a:r>
              <a:rPr lang="en-US" altLang="pt-BR" sz="2400" b="1" dirty="0" err="1" smtClean="0"/>
              <a:t>os</a:t>
            </a:r>
            <a:r>
              <a:rPr lang="en-US" altLang="pt-BR" sz="2400" b="1" dirty="0" smtClean="0"/>
              <a:t> bits que </a:t>
            </a:r>
            <a:r>
              <a:rPr lang="en-US" altLang="pt-BR" sz="2400" b="1" dirty="0" err="1" smtClean="0"/>
              <a:t>identificam</a:t>
            </a:r>
            <a:r>
              <a:rPr lang="en-US" altLang="pt-BR" sz="2400" b="1" dirty="0" smtClean="0"/>
              <a:t> o host </a:t>
            </a:r>
            <a:r>
              <a:rPr lang="en-US" altLang="pt-BR" sz="2400" b="1" dirty="0" err="1" smtClean="0"/>
              <a:t>na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rede</a:t>
            </a:r>
            <a:endParaRPr lang="en-US" altLang="pt-BR" sz="2400" b="1" dirty="0" smtClean="0"/>
          </a:p>
          <a:p>
            <a:pPr lvl="1"/>
            <a:r>
              <a:rPr lang="en-US" altLang="pt-BR" sz="2400" b="1" dirty="0" smtClean="0">
                <a:solidFill>
                  <a:srgbClr val="FF3300"/>
                </a:solidFill>
              </a:rPr>
              <a:t>Network ID</a:t>
            </a:r>
            <a:r>
              <a:rPr lang="en-US" altLang="pt-BR" sz="2400" b="1" dirty="0" smtClean="0"/>
              <a:t>: </a:t>
            </a:r>
            <a:r>
              <a:rPr lang="en-US" altLang="pt-BR" sz="2400" b="1" dirty="0" err="1" smtClean="0"/>
              <a:t>os</a:t>
            </a:r>
            <a:r>
              <a:rPr lang="en-US" altLang="pt-BR" sz="2400" b="1" dirty="0" smtClean="0"/>
              <a:t> bits que </a:t>
            </a:r>
            <a:r>
              <a:rPr lang="en-US" altLang="pt-BR" sz="2400" b="1" dirty="0" err="1" smtClean="0"/>
              <a:t>determinam</a:t>
            </a:r>
            <a:r>
              <a:rPr lang="en-US" altLang="pt-BR" sz="2400" b="1" dirty="0" smtClean="0"/>
              <a:t> a que </a:t>
            </a:r>
            <a:r>
              <a:rPr lang="en-US" altLang="pt-BR" sz="2400" b="1" dirty="0" err="1" smtClean="0"/>
              <a:t>rede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pertence</a:t>
            </a:r>
            <a:r>
              <a:rPr lang="en-US" altLang="pt-BR" sz="2400" b="1" dirty="0" smtClean="0"/>
              <a:t> o host.</a:t>
            </a:r>
          </a:p>
          <a:p>
            <a:r>
              <a:rPr lang="en-US" altLang="pt-BR" sz="2400" b="1" dirty="0" smtClean="0"/>
              <a:t>Para </a:t>
            </a:r>
            <a:r>
              <a:rPr lang="en-US" altLang="pt-BR" sz="2400" b="1" dirty="0" err="1" smtClean="0"/>
              <a:t>informar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ao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computador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como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ele</a:t>
            </a:r>
            <a:r>
              <a:rPr lang="en-US" altLang="pt-BR" sz="2400" b="1" dirty="0" smtClean="0"/>
              <a:t> divide o </a:t>
            </a:r>
            <a:r>
              <a:rPr lang="en-US" altLang="pt-BR" sz="2400" b="1" dirty="0" err="1" smtClean="0"/>
              <a:t>endereço</a:t>
            </a:r>
            <a:r>
              <a:rPr lang="en-US" altLang="pt-BR" sz="2400" b="1" dirty="0" smtClean="0"/>
              <a:t>, </a:t>
            </a:r>
            <a:r>
              <a:rPr lang="en-US" altLang="pt-BR" sz="2400" b="1" dirty="0" err="1" smtClean="0"/>
              <a:t>usamos</a:t>
            </a:r>
            <a:r>
              <a:rPr lang="en-US" altLang="pt-BR" sz="2400" b="1" dirty="0" smtClean="0"/>
              <a:t> outro </a:t>
            </a:r>
            <a:r>
              <a:rPr lang="en-US" altLang="pt-BR" sz="2400" b="1" dirty="0" err="1" smtClean="0"/>
              <a:t>número</a:t>
            </a:r>
            <a:r>
              <a:rPr lang="en-US" altLang="pt-BR" sz="2400" b="1" dirty="0" smtClean="0"/>
              <a:t> com 32 bits, </a:t>
            </a:r>
            <a:r>
              <a:rPr lang="en-US" altLang="pt-BR" sz="2400" b="1" dirty="0" err="1" smtClean="0"/>
              <a:t>chamado</a:t>
            </a:r>
            <a:r>
              <a:rPr lang="en-US" altLang="pt-BR" sz="2400" b="1" dirty="0" smtClean="0"/>
              <a:t> de </a:t>
            </a:r>
            <a:r>
              <a:rPr lang="en-US" altLang="pt-BR" sz="2400" b="1" dirty="0" err="1" smtClean="0">
                <a:solidFill>
                  <a:srgbClr val="FF0000"/>
                </a:solidFill>
              </a:rPr>
              <a:t>máscara</a:t>
            </a:r>
            <a:r>
              <a:rPr lang="en-US" altLang="pt-BR" sz="2400" b="1" dirty="0" smtClean="0">
                <a:solidFill>
                  <a:srgbClr val="FF0000"/>
                </a:solidFill>
              </a:rPr>
              <a:t> de sub-</a:t>
            </a:r>
            <a:r>
              <a:rPr lang="en-US" altLang="pt-BR" sz="2400" b="1" dirty="0" err="1" smtClean="0">
                <a:solidFill>
                  <a:srgbClr val="FF0000"/>
                </a:solidFill>
              </a:rPr>
              <a:t>rede</a:t>
            </a:r>
            <a:r>
              <a:rPr lang="en-US" altLang="pt-BR" sz="24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pt-BR" sz="2400" b="1" dirty="0" smtClean="0">
                <a:solidFill>
                  <a:schemeClr val="bg1"/>
                </a:solidFill>
              </a:rPr>
              <a:t>O </a:t>
            </a:r>
            <a:r>
              <a:rPr lang="en-US" altLang="pt-BR" sz="2400" b="1" dirty="0" err="1" smtClean="0">
                <a:solidFill>
                  <a:schemeClr val="bg1"/>
                </a:solidFill>
              </a:rPr>
              <a:t>último</a:t>
            </a:r>
            <a:r>
              <a:rPr lang="en-US" altLang="pt-BR" sz="2400" b="1" dirty="0" smtClean="0">
                <a:solidFill>
                  <a:schemeClr val="bg1"/>
                </a:solidFill>
              </a:rPr>
              <a:t> </a:t>
            </a:r>
            <a:r>
              <a:rPr lang="en-US" altLang="pt-BR" sz="2400" b="1" dirty="0" err="1" smtClean="0">
                <a:solidFill>
                  <a:schemeClr val="bg1"/>
                </a:solidFill>
              </a:rPr>
              <a:t>endereço</a:t>
            </a:r>
            <a:r>
              <a:rPr lang="en-US" altLang="pt-BR" sz="2400" b="1" dirty="0" smtClean="0">
                <a:solidFill>
                  <a:schemeClr val="bg1"/>
                </a:solidFill>
              </a:rPr>
              <a:t> de </a:t>
            </a:r>
            <a:r>
              <a:rPr lang="en-US" altLang="pt-BR" sz="2400" b="1" dirty="0" err="1" smtClean="0">
                <a:solidFill>
                  <a:schemeClr val="bg1"/>
                </a:solidFill>
              </a:rPr>
              <a:t>toda</a:t>
            </a:r>
            <a:r>
              <a:rPr lang="en-US" altLang="pt-BR" sz="2400" b="1" dirty="0" smtClean="0">
                <a:solidFill>
                  <a:schemeClr val="bg1"/>
                </a:solidFill>
              </a:rPr>
              <a:t> </a:t>
            </a:r>
            <a:r>
              <a:rPr lang="en-US" altLang="pt-BR" sz="2400" b="1" dirty="0" err="1" smtClean="0">
                <a:solidFill>
                  <a:schemeClr val="bg1"/>
                </a:solidFill>
              </a:rPr>
              <a:t>rede</a:t>
            </a:r>
            <a:r>
              <a:rPr lang="en-US" altLang="pt-BR" sz="2400" b="1" dirty="0" smtClean="0">
                <a:solidFill>
                  <a:schemeClr val="bg1"/>
                </a:solidFill>
              </a:rPr>
              <a:t> é </a:t>
            </a:r>
            <a:r>
              <a:rPr lang="en-US" altLang="pt-BR" sz="2400" b="1" dirty="0" err="1" smtClean="0">
                <a:solidFill>
                  <a:schemeClr val="bg1"/>
                </a:solidFill>
              </a:rPr>
              <a:t>chamado</a:t>
            </a:r>
            <a:r>
              <a:rPr lang="en-US" altLang="pt-BR" sz="2400" b="1" dirty="0" smtClean="0">
                <a:solidFill>
                  <a:schemeClr val="bg1"/>
                </a:solidFill>
              </a:rPr>
              <a:t> de </a:t>
            </a:r>
            <a:r>
              <a:rPr lang="en-US" altLang="pt-BR" sz="2400" b="1" dirty="0" smtClean="0">
                <a:solidFill>
                  <a:srgbClr val="FF0000"/>
                </a:solidFill>
              </a:rPr>
              <a:t>Broadcast.</a:t>
            </a:r>
          </a:p>
        </p:txBody>
      </p:sp>
    </p:spTree>
    <p:extLst>
      <p:ext uri="{BB962C8B-B14F-4D97-AF65-F5344CB8AC3E}">
        <p14:creationId xmlns:p14="http://schemas.microsoft.com/office/powerpoint/2010/main" val="357817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2550"/>
            <a:ext cx="8983980" cy="645300"/>
          </a:xfrm>
        </p:spPr>
        <p:txBody>
          <a:bodyPr/>
          <a:lstStyle/>
          <a:p>
            <a:pPr algn="ctr" defTabSz="812800"/>
            <a:r>
              <a:rPr lang="pt-BR" altLang="pt-BR" sz="3200" b="1" dirty="0" smtClean="0">
                <a:solidFill>
                  <a:schemeClr val="accent1"/>
                </a:solidFill>
                <a:ea typeface="ＭＳ Ｐゴシック" pitchFamily="34" charset="-128"/>
              </a:rPr>
              <a:t>Rede, host e endereço de broadcast IPv4</a:t>
            </a:r>
            <a:endParaRPr lang="pt-BR" altLang="pt-BR" b="1" dirty="0" smtClean="0">
              <a:solidFill>
                <a:schemeClr val="accent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79" y="1223963"/>
            <a:ext cx="7327671" cy="371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15354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57150"/>
            <a:ext cx="9144000" cy="853679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pt-BR" altLang="pt-BR" sz="3200" b="1" dirty="0" smtClean="0">
                <a:solidFill>
                  <a:schemeClr val="accent1"/>
                </a:solidFill>
              </a:rPr>
              <a:t>Endereços IP e máscaras da rede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81038"/>
            <a:ext cx="9036050" cy="418814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pt-BR" altLang="pt-BR" sz="2100" b="1" dirty="0" smtClean="0"/>
              <a:t>A máscara de </a:t>
            </a:r>
            <a:r>
              <a:rPr lang="pt-BR" altLang="pt-BR" sz="2100" b="1" dirty="0" err="1" smtClean="0"/>
              <a:t>sub-rede</a:t>
            </a:r>
            <a:r>
              <a:rPr lang="pt-BR" altLang="pt-BR" sz="2100" b="1" dirty="0" smtClean="0"/>
              <a:t> tem por finalidade apresentar dentro do endereço IP, qual parte pertence a Rede e qual pertence ao Host. A parte que pertence a Rede é preenchida de 1s, já a parte que </a:t>
            </a:r>
            <a:r>
              <a:rPr lang="pt-BR" altLang="pt-BR" sz="2100" b="1" dirty="0" err="1" smtClean="0"/>
              <a:t>pertende</a:t>
            </a:r>
            <a:r>
              <a:rPr lang="pt-BR" altLang="pt-BR" sz="2100" b="1" dirty="0" smtClean="0"/>
              <a:t> ao Host é preenchida de 0s. Exemplo:</a:t>
            </a:r>
          </a:p>
          <a:p>
            <a:endParaRPr lang="pt-BR" altLang="pt-BR" sz="2100" b="1" dirty="0"/>
          </a:p>
          <a:p>
            <a:endParaRPr lang="pt-BR" altLang="pt-BR" sz="2100" b="1" dirty="0" smtClean="0"/>
          </a:p>
          <a:p>
            <a:endParaRPr lang="pt-BR" altLang="pt-BR" sz="2100" b="1" dirty="0"/>
          </a:p>
          <a:p>
            <a:r>
              <a:rPr lang="pt-BR" altLang="pt-BR" sz="2100" b="1" dirty="0" smtClean="0"/>
              <a:t>Os 3 primeiros octetos representam o ID da rede, ou seja, (192.168.10), e o último octeto representa o ID do Host (51). </a:t>
            </a:r>
            <a:endParaRPr lang="en-US" altLang="pt-BR" sz="2100" b="1" dirty="0" smtClean="0"/>
          </a:p>
        </p:txBody>
      </p:sp>
      <p:sp>
        <p:nvSpPr>
          <p:cNvPr id="2" name="Retângulo 1"/>
          <p:cNvSpPr/>
          <p:nvPr/>
        </p:nvSpPr>
        <p:spPr>
          <a:xfrm>
            <a:off x="160020" y="2566616"/>
            <a:ext cx="8652510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>
                <a:solidFill>
                  <a:schemeClr val="bg1"/>
                </a:solidFill>
              </a:rPr>
              <a:t>192.168.10.51 = </a:t>
            </a:r>
            <a:r>
              <a:rPr lang="en-US" altLang="pt-BR" sz="2400" dirty="0">
                <a:solidFill>
                  <a:schemeClr val="tx1"/>
                </a:solidFill>
              </a:rPr>
              <a:t>11000000.10101000.00001010</a:t>
            </a:r>
            <a:r>
              <a:rPr lang="en-US" altLang="pt-BR" sz="2400" dirty="0">
                <a:solidFill>
                  <a:schemeClr val="bg1"/>
                </a:solidFill>
              </a:rPr>
              <a:t>.</a:t>
            </a:r>
            <a:r>
              <a:rPr lang="en-US" altLang="pt-BR" sz="2400" dirty="0">
                <a:solidFill>
                  <a:srgbClr val="FF0000"/>
                </a:solidFill>
              </a:rPr>
              <a:t>00110011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pt-BR" sz="2400" dirty="0" smtClean="0">
                <a:solidFill>
                  <a:schemeClr val="bg1"/>
                </a:solidFill>
              </a:rPr>
              <a:t>255.255.255.0 </a:t>
            </a:r>
            <a:r>
              <a:rPr lang="en-US" altLang="pt-BR" sz="2400" dirty="0">
                <a:solidFill>
                  <a:schemeClr val="bg1"/>
                </a:solidFill>
              </a:rPr>
              <a:t>= </a:t>
            </a:r>
            <a:r>
              <a:rPr lang="en-US" altLang="pt-BR" sz="2400" dirty="0">
                <a:solidFill>
                  <a:schemeClr val="tx1"/>
                </a:solidFill>
              </a:rPr>
              <a:t>11111111.11111111.11111111</a:t>
            </a:r>
            <a:r>
              <a:rPr lang="en-US" altLang="pt-BR" sz="2400" dirty="0">
                <a:solidFill>
                  <a:schemeClr val="bg1"/>
                </a:solidFill>
              </a:rPr>
              <a:t>.</a:t>
            </a:r>
            <a:r>
              <a:rPr lang="en-US" altLang="pt-BR" sz="2400" dirty="0">
                <a:solidFill>
                  <a:srgbClr val="FF0000"/>
                </a:solidFill>
              </a:rPr>
              <a:t>00000000</a:t>
            </a:r>
          </a:p>
        </p:txBody>
      </p:sp>
    </p:spTree>
    <p:extLst>
      <p:ext uri="{BB962C8B-B14F-4D97-AF65-F5344CB8AC3E}">
        <p14:creationId xmlns:p14="http://schemas.microsoft.com/office/powerpoint/2010/main" val="36715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>
          <a:xfrm>
            <a:off x="422910" y="0"/>
            <a:ext cx="8229600" cy="571500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dirty="0" err="1" smtClean="0">
                <a:solidFill>
                  <a:schemeClr val="accent1"/>
                </a:solidFill>
              </a:rPr>
              <a:t>Endereçamento</a:t>
            </a:r>
            <a:r>
              <a:rPr lang="en-GB" altLang="pt-BR" sz="3200" dirty="0" smtClean="0">
                <a:solidFill>
                  <a:schemeClr val="accent1"/>
                </a:solidFill>
              </a:rPr>
              <a:t> IPv4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50913"/>
            <a:ext cx="8686800" cy="2751137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Um </a:t>
            </a:r>
            <a:r>
              <a:rPr lang="en-GB" altLang="pt-BR" sz="2400" dirty="0" err="1" smtClean="0"/>
              <a:t>roteador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encaminha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pacotes</a:t>
            </a:r>
            <a:r>
              <a:rPr lang="en-GB" altLang="pt-BR" sz="2400" dirty="0" smtClean="0"/>
              <a:t> da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origem</a:t>
            </a:r>
            <a:r>
              <a:rPr lang="en-GB" altLang="pt-BR" sz="2400" dirty="0" smtClean="0"/>
              <a:t> para a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destino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usando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protocolo</a:t>
            </a:r>
            <a:r>
              <a:rPr lang="en-GB" altLang="pt-BR" sz="2400" dirty="0" smtClean="0"/>
              <a:t> IP</a:t>
            </a:r>
          </a:p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Usando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IP da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destino</a:t>
            </a:r>
            <a:r>
              <a:rPr lang="en-GB" altLang="pt-BR" sz="2400" dirty="0" smtClean="0"/>
              <a:t>, um </a:t>
            </a:r>
            <a:r>
              <a:rPr lang="en-GB" altLang="pt-BR" sz="2400" dirty="0" err="1" smtClean="0"/>
              <a:t>roteador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entregar</a:t>
            </a:r>
            <a:r>
              <a:rPr lang="en-GB" altLang="pt-BR" sz="2400" dirty="0" smtClean="0"/>
              <a:t> um </a:t>
            </a:r>
            <a:r>
              <a:rPr lang="en-GB" altLang="pt-BR" sz="2400" dirty="0" err="1" smtClean="0"/>
              <a:t>pacote</a:t>
            </a:r>
            <a:r>
              <a:rPr lang="en-GB" altLang="pt-BR" sz="2400" dirty="0" smtClean="0"/>
              <a:t> para a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correta</a:t>
            </a:r>
            <a:endParaRPr lang="en-GB" altLang="pt-BR" sz="2400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Quando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pacote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chega</a:t>
            </a:r>
            <a:r>
              <a:rPr lang="en-GB" altLang="pt-BR" sz="2400" dirty="0" smtClean="0"/>
              <a:t> a um </a:t>
            </a:r>
            <a:r>
              <a:rPr lang="en-GB" altLang="pt-BR" sz="2400" dirty="0" err="1" smtClean="0"/>
              <a:t>roteador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conectado</a:t>
            </a:r>
            <a:r>
              <a:rPr lang="en-GB" altLang="pt-BR" sz="2400" dirty="0" smtClean="0"/>
              <a:t> à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destino</a:t>
            </a:r>
            <a:r>
              <a:rPr lang="en-GB" altLang="pt-BR" sz="2400" dirty="0" smtClean="0"/>
              <a:t>, </a:t>
            </a:r>
            <a:r>
              <a:rPr lang="en-GB" altLang="pt-BR" sz="2400" dirty="0" err="1" smtClean="0"/>
              <a:t>esse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roteador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usa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endereço</a:t>
            </a:r>
            <a:r>
              <a:rPr lang="en-GB" altLang="pt-BR" sz="2400" dirty="0" smtClean="0"/>
              <a:t> IP para </a:t>
            </a:r>
            <a:r>
              <a:rPr lang="en-GB" altLang="pt-BR" sz="2400" dirty="0" err="1" smtClean="0"/>
              <a:t>localizar</a:t>
            </a:r>
            <a:r>
              <a:rPr lang="en-GB" altLang="pt-BR" sz="2400" dirty="0" smtClean="0"/>
              <a:t> o </a:t>
            </a:r>
            <a:r>
              <a:rPr lang="en-GB" altLang="pt-BR" sz="2400" dirty="0" err="1" smtClean="0"/>
              <a:t>computador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específico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conectado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essa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rede</a:t>
            </a: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05912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8949690" cy="61698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IP classes A, B, C, D e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E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17170" y="815340"/>
            <a:ext cx="8321040" cy="221615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>
                <a:solidFill>
                  <a:schemeClr val="bg1"/>
                </a:solidFill>
              </a:rPr>
              <a:t>Para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acomodar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redes</a:t>
            </a:r>
            <a:r>
              <a:rPr lang="en-GB" altLang="pt-BR" sz="2400" dirty="0" smtClean="0">
                <a:solidFill>
                  <a:schemeClr val="bg1"/>
                </a:solidFill>
              </a:rPr>
              <a:t> de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diferentes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tamanhos</a:t>
            </a:r>
            <a:r>
              <a:rPr lang="en-GB" altLang="pt-BR" sz="2400" dirty="0" smtClean="0">
                <a:solidFill>
                  <a:schemeClr val="bg1"/>
                </a:solidFill>
              </a:rPr>
              <a:t> e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ajudar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na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classificação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dessas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redes</a:t>
            </a:r>
            <a:r>
              <a:rPr lang="en-GB" altLang="pt-BR" sz="2400" dirty="0" smtClean="0">
                <a:solidFill>
                  <a:schemeClr val="bg1"/>
                </a:solidFill>
              </a:rPr>
              <a:t>,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os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endereços</a:t>
            </a:r>
            <a:r>
              <a:rPr lang="en-GB" altLang="pt-BR" sz="2400" dirty="0" smtClean="0">
                <a:solidFill>
                  <a:schemeClr val="bg1"/>
                </a:solidFill>
              </a:rPr>
              <a:t> IP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são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divididos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em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grupos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chamados</a:t>
            </a:r>
            <a:r>
              <a:rPr lang="en-GB" altLang="pt-BR" sz="2400" dirty="0" smtClean="0">
                <a:solidFill>
                  <a:schemeClr val="bg1"/>
                </a:solidFill>
              </a:rPr>
              <a:t> classes </a:t>
            </a:r>
            <a:r>
              <a:rPr lang="en-GB" altLang="pt-BR" sz="2400" dirty="0" err="1" smtClean="0">
                <a:solidFill>
                  <a:schemeClr val="bg1"/>
                </a:solidFill>
              </a:rPr>
              <a:t>ou</a:t>
            </a:r>
            <a:r>
              <a:rPr lang="en-GB" altLang="pt-BR" sz="2400" dirty="0" smtClean="0">
                <a:solidFill>
                  <a:schemeClr val="bg1"/>
                </a:solidFill>
              </a:rPr>
              <a:t> </a:t>
            </a:r>
            <a:r>
              <a:rPr lang="en-GB" altLang="pt-BR" sz="2400" b="1" dirty="0" smtClean="0">
                <a:solidFill>
                  <a:srgbClr val="FF0000"/>
                </a:solidFill>
              </a:rPr>
              <a:t>class-full</a:t>
            </a:r>
            <a:r>
              <a:rPr lang="en-GB" altLang="pt-BR" sz="2400" dirty="0" smtClean="0">
                <a:solidFill>
                  <a:schemeClr val="bg1"/>
                </a:solidFill>
              </a:rPr>
              <a:t>.</a:t>
            </a:r>
          </a:p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>
              <a:solidFill>
                <a:schemeClr val="bg1"/>
              </a:solidFill>
            </a:endParaRPr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74671"/>
              </p:ext>
            </p:extLst>
          </p:nvPr>
        </p:nvGraphicFramePr>
        <p:xfrm>
          <a:off x="2161382" y="2025333"/>
          <a:ext cx="4526280" cy="22517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08760"/>
                <a:gridCol w="1508760"/>
                <a:gridCol w="150876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CLASSES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1° OCTETO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A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126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B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128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191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C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192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223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D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224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239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E</a:t>
                      </a:r>
                      <a:endParaRPr lang="pt-BR" sz="2400" b="0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240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255</a:t>
                      </a:r>
                      <a:endParaRPr lang="pt-BR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722332" y="4312503"/>
            <a:ext cx="784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O endereço 127 é reservado para testes de </a:t>
            </a:r>
            <a:r>
              <a:rPr lang="pt-BR" sz="2400" dirty="0" err="1" smtClean="0">
                <a:solidFill>
                  <a:srgbClr val="FF0000"/>
                </a:solidFill>
              </a:rPr>
              <a:t>Loopback</a:t>
            </a:r>
            <a:r>
              <a:rPr lang="pt-BR" sz="2400" dirty="0" smtClean="0">
                <a:solidFill>
                  <a:schemeClr val="bg1"/>
                </a:solidFill>
              </a:rPr>
              <a:t>, e não pode ser atribuído na rede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158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" y="0"/>
            <a:ext cx="8972550" cy="731520"/>
          </a:xfrm>
        </p:spPr>
        <p:txBody>
          <a:bodyPr lIns="82124" tIns="41061" rIns="82124" bIns="41061" anchor="b"/>
          <a:lstStyle/>
          <a:p>
            <a:pPr algn="ctr" eaLnBrk="1" hangingPunct="1"/>
            <a:r>
              <a:rPr lang="pt-BR" altLang="pt-BR" sz="3200" b="1" dirty="0" smtClean="0">
                <a:solidFill>
                  <a:schemeClr val="accent1"/>
                </a:solidFill>
              </a:rPr>
              <a:t>Prefixos de Classes de Endereços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21740" y="4221766"/>
            <a:ext cx="826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 Classe </a:t>
            </a:r>
            <a:r>
              <a:rPr lang="pt-BR" sz="2400" dirty="0" smtClean="0">
                <a:solidFill>
                  <a:srgbClr val="FF0000"/>
                </a:solidFill>
              </a:rPr>
              <a:t>D </a:t>
            </a:r>
            <a:r>
              <a:rPr lang="pt-BR" sz="2400" dirty="0" smtClean="0">
                <a:solidFill>
                  <a:schemeClr val="bg1"/>
                </a:solidFill>
              </a:rPr>
              <a:t>os endereços são usados para </a:t>
            </a:r>
            <a:r>
              <a:rPr lang="pt-BR" sz="2400" dirty="0" err="1" smtClean="0">
                <a:solidFill>
                  <a:schemeClr val="bg1"/>
                </a:solidFill>
              </a:rPr>
              <a:t>multicast</a:t>
            </a:r>
            <a:r>
              <a:rPr lang="pt-BR" sz="2400" dirty="0" smtClean="0">
                <a:solidFill>
                  <a:schemeClr val="bg1"/>
                </a:solidFill>
              </a:rPr>
              <a:t> e os endereços de classe </a:t>
            </a:r>
            <a:r>
              <a:rPr lang="pt-BR" sz="2400" dirty="0" smtClean="0">
                <a:solidFill>
                  <a:srgbClr val="FF0000"/>
                </a:solidFill>
              </a:rPr>
              <a:t>E </a:t>
            </a:r>
            <a:r>
              <a:rPr lang="pt-BR" sz="2400" dirty="0" smtClean="0">
                <a:solidFill>
                  <a:schemeClr val="bg1"/>
                </a:solidFill>
              </a:rPr>
              <a:t>são usados para pesquisa.</a:t>
            </a:r>
            <a:endParaRPr lang="pt-BR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4536"/>
              </p:ext>
            </p:extLst>
          </p:nvPr>
        </p:nvGraphicFramePr>
        <p:xfrm>
          <a:off x="0" y="1150620"/>
          <a:ext cx="9144000" cy="252031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300" u="none" strike="noStrike" dirty="0">
                          <a:effectLst/>
                        </a:rPr>
                        <a:t>CLASSES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OCTETOS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300" u="none" strike="noStrike" dirty="0">
                          <a:effectLst/>
                        </a:rPr>
                        <a:t>MASCARA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1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2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3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4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>
                          <a:effectLst/>
                        </a:rPr>
                        <a:t>A</a:t>
                      </a:r>
                      <a:endParaRPr lang="pt-BR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HOST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HOST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HOST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>
                          <a:effectLst/>
                        </a:rPr>
                        <a:t>/8</a:t>
                      </a:r>
                      <a:endParaRPr lang="pt-BR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 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>
                          <a:effectLst/>
                        </a:rPr>
                        <a:t>B</a:t>
                      </a:r>
                      <a:endParaRPr lang="pt-BR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HOST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HOST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/16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 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>
                          <a:effectLst/>
                        </a:rPr>
                        <a:t>C</a:t>
                      </a:r>
                      <a:endParaRPr lang="pt-BR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REDE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>
                          <a:effectLst/>
                        </a:rPr>
                        <a:t>HOST</a:t>
                      </a:r>
                      <a:endParaRPr lang="pt-BR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300" u="none" strike="noStrike" dirty="0">
                          <a:effectLst/>
                        </a:rPr>
                        <a:t>/24</a:t>
                      </a:r>
                      <a:endParaRPr lang="pt-BR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6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0555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IP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reservados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9400"/>
            <a:ext cx="8903970" cy="221615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Alguns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endereços</a:t>
            </a:r>
            <a:r>
              <a:rPr lang="en-GB" altLang="pt-BR" sz="2400" dirty="0" smtClean="0"/>
              <a:t> de host </a:t>
            </a:r>
            <a:r>
              <a:rPr lang="en-GB" altLang="pt-BR" sz="2400" dirty="0" err="1" smtClean="0"/>
              <a:t>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reservados</a:t>
            </a:r>
            <a:r>
              <a:rPr lang="en-GB" altLang="pt-BR" sz="2400" dirty="0" smtClean="0"/>
              <a:t> e </a:t>
            </a:r>
            <a:r>
              <a:rPr lang="en-GB" altLang="pt-BR" sz="2400" dirty="0" err="1" smtClean="0"/>
              <a:t>não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podem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atribuídos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dispositivos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uma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:</a:t>
            </a:r>
          </a:p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688975" lvl="1" indent="-347663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b="1" dirty="0" err="1">
                <a:solidFill>
                  <a:srgbClr val="FF0000"/>
                </a:solidFill>
              </a:rPr>
              <a:t>E</a:t>
            </a:r>
            <a:r>
              <a:rPr lang="en-GB" altLang="pt-BR" sz="2400" b="1" dirty="0" err="1" smtClean="0">
                <a:solidFill>
                  <a:srgbClr val="FF0000"/>
                </a:solidFill>
              </a:rPr>
              <a:t>ndereço</a:t>
            </a:r>
            <a:r>
              <a:rPr lang="en-GB" altLang="pt-BR" sz="2400" b="1" dirty="0" smtClean="0">
                <a:solidFill>
                  <a:srgbClr val="FF0000"/>
                </a:solidFill>
              </a:rPr>
              <a:t> de </a:t>
            </a:r>
            <a:r>
              <a:rPr lang="en-GB" altLang="pt-BR" sz="2400" b="1" dirty="0" err="1" smtClean="0">
                <a:solidFill>
                  <a:srgbClr val="FF0000"/>
                </a:solidFill>
              </a:rPr>
              <a:t>rede</a:t>
            </a:r>
            <a:r>
              <a:rPr lang="en-GB" altLang="pt-BR" sz="2400" dirty="0" smtClean="0">
                <a:solidFill>
                  <a:srgbClr val="FF0000"/>
                </a:solidFill>
              </a:rPr>
              <a:t>: </a:t>
            </a:r>
            <a:r>
              <a:rPr lang="en-GB" altLang="pt-BR" sz="2400" dirty="0" err="1" smtClean="0"/>
              <a:t>Usado</a:t>
            </a:r>
            <a:r>
              <a:rPr lang="en-GB" altLang="pt-BR" sz="2400" dirty="0" smtClean="0"/>
              <a:t> para </a:t>
            </a:r>
            <a:r>
              <a:rPr lang="en-GB" altLang="pt-BR" sz="2400" dirty="0" err="1" smtClean="0"/>
              <a:t>identificar</a:t>
            </a:r>
            <a:r>
              <a:rPr lang="en-GB" altLang="pt-BR" sz="2400" dirty="0" smtClean="0"/>
              <a:t> a </a:t>
            </a:r>
            <a:r>
              <a:rPr lang="en-GB" altLang="pt-BR" sz="2400" dirty="0" err="1" smtClean="0"/>
              <a:t>própria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rede</a:t>
            </a:r>
            <a:endParaRPr lang="en-GB" altLang="pt-BR" sz="2400" dirty="0" smtClean="0"/>
          </a:p>
          <a:p>
            <a:pPr marL="688975" lvl="1" indent="-347663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b="1" dirty="0" err="1">
                <a:solidFill>
                  <a:srgbClr val="FF0000"/>
                </a:solidFill>
              </a:rPr>
              <a:t>E</a:t>
            </a:r>
            <a:r>
              <a:rPr lang="en-GB" altLang="pt-BR" sz="2400" b="1" dirty="0" err="1" smtClean="0">
                <a:solidFill>
                  <a:srgbClr val="FF0000"/>
                </a:solidFill>
              </a:rPr>
              <a:t>ndereço</a:t>
            </a:r>
            <a:r>
              <a:rPr lang="en-GB" altLang="pt-BR" sz="2400" b="1" dirty="0" smtClean="0">
                <a:solidFill>
                  <a:srgbClr val="FF0000"/>
                </a:solidFill>
              </a:rPr>
              <a:t> de broadcast</a:t>
            </a:r>
            <a:r>
              <a:rPr lang="en-GB" altLang="pt-BR" sz="2400" dirty="0" smtClean="0">
                <a:solidFill>
                  <a:srgbClr val="FF0000"/>
                </a:solidFill>
              </a:rPr>
              <a:t>: </a:t>
            </a:r>
            <a:r>
              <a:rPr lang="en-GB" altLang="pt-BR" sz="2400" dirty="0" err="1" smtClean="0"/>
              <a:t>Usado</a:t>
            </a:r>
            <a:r>
              <a:rPr lang="en-GB" altLang="pt-BR" sz="2400" dirty="0" smtClean="0"/>
              <a:t> para </a:t>
            </a:r>
            <a:r>
              <a:rPr lang="en-GB" altLang="pt-BR" sz="2400" dirty="0" err="1" smtClean="0"/>
              <a:t>realizar</a:t>
            </a:r>
            <a:r>
              <a:rPr lang="en-GB" altLang="pt-BR" sz="2400" dirty="0" smtClean="0"/>
              <a:t> broadcast de </a:t>
            </a:r>
            <a:r>
              <a:rPr lang="en-GB" altLang="pt-BR" sz="2400" dirty="0" err="1" smtClean="0"/>
              <a:t>pacotes</a:t>
            </a:r>
            <a:r>
              <a:rPr lang="en-GB" altLang="pt-BR" sz="2400" dirty="0" smtClean="0"/>
              <a:t> para </a:t>
            </a:r>
            <a:r>
              <a:rPr lang="en-GB" altLang="pt-BR" sz="2400" dirty="0" err="1" smtClean="0"/>
              <a:t>todos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dispositivos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uma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rede</a:t>
            </a: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571282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>
          <a:xfrm>
            <a:off x="651510" y="2046209"/>
            <a:ext cx="8229600" cy="857250"/>
          </a:xfrm>
        </p:spPr>
        <p:txBody>
          <a:bodyPr lIns="0" tIns="0" rIns="0" bIns="0"/>
          <a:lstStyle/>
          <a:p>
            <a:pPr algn="ctr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pt-BR" b="1" dirty="0" err="1" smtClean="0">
                <a:solidFill>
                  <a:schemeClr val="accent1"/>
                </a:solidFill>
              </a:rPr>
              <a:t>Sistemas</a:t>
            </a:r>
            <a:r>
              <a:rPr lang="en-US" altLang="pt-BR" b="1" dirty="0" smtClean="0">
                <a:solidFill>
                  <a:schemeClr val="accent1"/>
                </a:solidFill>
              </a:rPr>
              <a:t> </a:t>
            </a:r>
            <a:r>
              <a:rPr lang="en-US" altLang="pt-BR" b="1" dirty="0" err="1" smtClean="0">
                <a:solidFill>
                  <a:schemeClr val="accent1"/>
                </a:solidFill>
              </a:rPr>
              <a:t>Numéricos</a:t>
            </a:r>
            <a:endParaRPr lang="en-GB" altLang="pt-BR" b="1" dirty="0" smtClean="0">
              <a:solidFill>
                <a:schemeClr val="accent1"/>
              </a:solidFill>
            </a:endParaRPr>
          </a:p>
        </p:txBody>
      </p:sp>
      <p:pic>
        <p:nvPicPr>
          <p:cNvPr id="5123" name="Picture 6" descr="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87675" cy="169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7" descr="bin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6" y="3450432"/>
            <a:ext cx="2987675" cy="1693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26336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377190" y="0"/>
            <a:ext cx="8229600" cy="685800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de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rede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08710"/>
            <a:ext cx="8625078" cy="352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2917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229600" cy="594599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de broadcast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" y="998220"/>
            <a:ext cx="8710613" cy="3425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523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>
          <a:xfrm>
            <a:off x="422910" y="114539"/>
            <a:ext cx="8229600" cy="61698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IP </a:t>
            </a:r>
            <a:r>
              <a:rPr lang="en-GB" altLang="pt-BR" sz="3200" b="1" dirty="0" err="1">
                <a:solidFill>
                  <a:schemeClr val="accent1"/>
                </a:solidFill>
              </a:rPr>
              <a:t>P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úblicos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e </a:t>
            </a:r>
            <a:r>
              <a:rPr lang="en-GB" altLang="pt-BR" sz="3200" b="1" dirty="0" err="1">
                <a:solidFill>
                  <a:schemeClr val="accent1"/>
                </a:solidFill>
              </a:rPr>
              <a:t>P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rivados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05740" y="1023303"/>
            <a:ext cx="8663940" cy="222885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b="1" dirty="0" smtClean="0"/>
              <a:t>A </a:t>
            </a:r>
            <a:r>
              <a:rPr lang="en-GB" altLang="pt-BR" sz="2400" b="1" dirty="0" err="1" smtClean="0"/>
              <a:t>estabilidade</a:t>
            </a:r>
            <a:r>
              <a:rPr lang="en-GB" altLang="pt-BR" sz="2400" b="1" dirty="0" smtClean="0"/>
              <a:t> da Internet </a:t>
            </a:r>
            <a:r>
              <a:rPr lang="en-GB" altLang="pt-BR" sz="2400" b="1" dirty="0" err="1" smtClean="0"/>
              <a:t>depende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diretamente</a:t>
            </a:r>
            <a:r>
              <a:rPr lang="en-GB" altLang="pt-BR" sz="2400" b="1" dirty="0" smtClean="0"/>
              <a:t> da </a:t>
            </a:r>
            <a:r>
              <a:rPr lang="en-GB" altLang="pt-BR" sz="2400" b="1" dirty="0" err="1" smtClean="0"/>
              <a:t>exclusividade</a:t>
            </a:r>
            <a:r>
              <a:rPr lang="en-GB" altLang="pt-BR" sz="2400" b="1" dirty="0" smtClean="0"/>
              <a:t> dos </a:t>
            </a:r>
            <a:r>
              <a:rPr lang="en-GB" altLang="pt-BR" sz="2400" b="1" dirty="0" err="1" smtClean="0"/>
              <a:t>endereços</a:t>
            </a:r>
            <a:r>
              <a:rPr lang="en-GB" altLang="pt-BR" sz="2400" b="1" dirty="0" smtClean="0"/>
              <a:t> de </a:t>
            </a:r>
            <a:r>
              <a:rPr lang="en-GB" altLang="pt-BR" sz="2400" b="1" dirty="0" err="1" smtClean="0"/>
              <a:t>rede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usados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publicamente</a:t>
            </a:r>
            <a:r>
              <a:rPr lang="en-GB" altLang="pt-BR" sz="2400" b="1" dirty="0" smtClean="0"/>
              <a:t>.</a:t>
            </a:r>
          </a:p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b="1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b="1" dirty="0" err="1" smtClean="0"/>
              <a:t>Endereços</a:t>
            </a:r>
            <a:r>
              <a:rPr lang="en-GB" altLang="pt-BR" sz="2400" b="1" dirty="0" smtClean="0"/>
              <a:t> IP de </a:t>
            </a:r>
            <a:r>
              <a:rPr lang="en-GB" altLang="pt-BR" sz="2400" b="1" dirty="0" err="1" smtClean="0"/>
              <a:t>rede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duplicados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impedem</a:t>
            </a:r>
            <a:r>
              <a:rPr lang="en-GB" altLang="pt-BR" sz="2400" b="1" dirty="0" smtClean="0"/>
              <a:t> que </a:t>
            </a:r>
            <a:r>
              <a:rPr lang="en-GB" altLang="pt-BR" sz="2400" b="1" dirty="0" err="1" smtClean="0"/>
              <a:t>equipamentos</a:t>
            </a:r>
            <a:r>
              <a:rPr lang="en-GB" altLang="pt-BR" sz="2400" b="1" dirty="0" smtClean="0"/>
              <a:t> de </a:t>
            </a:r>
            <a:r>
              <a:rPr lang="en-GB" altLang="pt-BR" sz="2400" b="1" dirty="0" err="1" smtClean="0"/>
              <a:t>camada</a:t>
            </a:r>
            <a:r>
              <a:rPr lang="en-GB" altLang="pt-BR" sz="2400" b="1" dirty="0" smtClean="0"/>
              <a:t> 3 </a:t>
            </a:r>
            <a:r>
              <a:rPr lang="en-GB" altLang="pt-BR" sz="2400" b="1" dirty="0" err="1" smtClean="0"/>
              <a:t>realizem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sua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função</a:t>
            </a:r>
            <a:r>
              <a:rPr lang="en-GB" altLang="pt-BR" sz="2400" b="1" dirty="0" smtClean="0"/>
              <a:t> de </a:t>
            </a:r>
            <a:r>
              <a:rPr lang="en-GB" altLang="pt-BR" sz="2400" b="1" dirty="0" err="1" smtClean="0"/>
              <a:t>selecionar</a:t>
            </a:r>
            <a:r>
              <a:rPr lang="en-GB" altLang="pt-BR" sz="2400" b="1" dirty="0" smtClean="0"/>
              <a:t> o </a:t>
            </a:r>
            <a:r>
              <a:rPr lang="en-GB" altLang="pt-BR" sz="2400" b="1" dirty="0" err="1" smtClean="0"/>
              <a:t>melhor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caminho</a:t>
            </a:r>
            <a:r>
              <a:rPr lang="en-GB" altLang="pt-BR" sz="2400" b="1" dirty="0" smtClean="0"/>
              <a:t>.</a:t>
            </a:r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b="1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b="1" dirty="0" smtClean="0"/>
              <a:t>Para </a:t>
            </a:r>
            <a:r>
              <a:rPr lang="en-GB" altLang="pt-BR" sz="2400" b="1" dirty="0" err="1" smtClean="0"/>
              <a:t>cada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dispositivo</a:t>
            </a:r>
            <a:r>
              <a:rPr lang="en-GB" altLang="pt-BR" sz="2400" b="1" dirty="0" smtClean="0"/>
              <a:t> de </a:t>
            </a:r>
            <a:r>
              <a:rPr lang="en-GB" altLang="pt-BR" sz="2400" b="1" dirty="0" err="1" smtClean="0"/>
              <a:t>uma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rede</a:t>
            </a:r>
            <a:r>
              <a:rPr lang="en-GB" altLang="pt-BR" sz="2400" b="1" dirty="0" smtClean="0"/>
              <a:t>, é </a:t>
            </a:r>
            <a:r>
              <a:rPr lang="en-GB" altLang="pt-BR" sz="2400" b="1" dirty="0" err="1" smtClean="0"/>
              <a:t>necessário</a:t>
            </a:r>
            <a:r>
              <a:rPr lang="en-GB" altLang="pt-BR" sz="2400" b="1" dirty="0" smtClean="0"/>
              <a:t> um </a:t>
            </a:r>
            <a:r>
              <a:rPr lang="en-GB" altLang="pt-BR" sz="2400" b="1" dirty="0" err="1" smtClean="0"/>
              <a:t>endereço</a:t>
            </a:r>
            <a:r>
              <a:rPr lang="en-GB" altLang="pt-BR" sz="2400" b="1" dirty="0" smtClean="0"/>
              <a:t> </a:t>
            </a:r>
            <a:r>
              <a:rPr lang="en-GB" altLang="pt-BR" sz="2400" b="1" dirty="0" err="1" smtClean="0"/>
              <a:t>exclusivo</a:t>
            </a:r>
            <a:r>
              <a:rPr lang="en-GB" altLang="pt-BR" sz="24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3731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1411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IPs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públicos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34340" y="1352868"/>
            <a:ext cx="8389620" cy="1724025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São </a:t>
            </a:r>
            <a:r>
              <a:rPr lang="en-GB" altLang="pt-BR" sz="2400" dirty="0" err="1" smtClean="0"/>
              <a:t>exclusivos</a:t>
            </a:r>
            <a:r>
              <a:rPr lang="en-GB" altLang="pt-BR" sz="2400" dirty="0" smtClean="0"/>
              <a:t>;</a:t>
            </a:r>
          </a:p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endereços</a:t>
            </a:r>
            <a:r>
              <a:rPr lang="en-GB" altLang="pt-BR" sz="2400" dirty="0" smtClean="0"/>
              <a:t> IP </a:t>
            </a:r>
            <a:r>
              <a:rPr lang="en-GB" altLang="pt-BR" sz="2400" dirty="0" err="1" smtClean="0"/>
              <a:t>públicos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são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globais</a:t>
            </a:r>
            <a:r>
              <a:rPr lang="en-GB" altLang="pt-BR" sz="2400" dirty="0" smtClean="0"/>
              <a:t> e </a:t>
            </a:r>
            <a:r>
              <a:rPr lang="en-GB" altLang="pt-BR" sz="2400" dirty="0" err="1" smtClean="0"/>
              <a:t>padronizados</a:t>
            </a:r>
            <a:r>
              <a:rPr lang="en-GB" altLang="pt-BR" sz="2400" dirty="0" smtClean="0"/>
              <a:t>;</a:t>
            </a:r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Precisam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adquiridos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através</a:t>
            </a:r>
            <a:r>
              <a:rPr lang="en-GB" altLang="pt-BR" sz="2400" dirty="0" smtClean="0"/>
              <a:t>:</a:t>
            </a:r>
          </a:p>
          <a:p>
            <a:pPr marL="688975" lvl="1" indent="-347663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do </a:t>
            </a:r>
            <a:r>
              <a:rPr lang="en-GB" altLang="pt-BR" sz="2400" dirty="0" err="1" smtClean="0"/>
              <a:t>provedor</a:t>
            </a:r>
            <a:r>
              <a:rPr lang="en-GB" altLang="pt-BR" sz="2400" dirty="0" smtClean="0"/>
              <a:t> de </a:t>
            </a:r>
            <a:r>
              <a:rPr lang="en-GB" altLang="pt-BR" sz="2400" dirty="0" err="1" smtClean="0"/>
              <a:t>acesso</a:t>
            </a:r>
            <a:r>
              <a:rPr lang="en-GB" altLang="pt-BR" sz="2400" dirty="0" smtClean="0"/>
              <a:t>;</a:t>
            </a:r>
          </a:p>
          <a:p>
            <a:pPr marL="688975" lvl="1" indent="-347663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de um </a:t>
            </a:r>
            <a:r>
              <a:rPr lang="en-GB" altLang="pt-BR" sz="2400" dirty="0" err="1" smtClean="0"/>
              <a:t>registro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pago</a:t>
            </a:r>
            <a:r>
              <a:rPr lang="en-GB" altLang="pt-BR" sz="2400" dirty="0" smtClean="0"/>
              <a:t> com o IANA;</a:t>
            </a:r>
          </a:p>
        </p:txBody>
      </p:sp>
    </p:spTree>
    <p:extLst>
      <p:ext uri="{BB962C8B-B14F-4D97-AF65-F5344CB8AC3E}">
        <p14:creationId xmlns:p14="http://schemas.microsoft.com/office/powerpoint/2010/main" val="3547826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0555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Escassez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dos IPs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públicos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22910" y="1526540"/>
            <a:ext cx="8057198" cy="217170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Com o </a:t>
            </a:r>
            <a:r>
              <a:rPr lang="en-GB" altLang="pt-BR" sz="2400" dirty="0" err="1" smtClean="0"/>
              <a:t>rápido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crescimento</a:t>
            </a:r>
            <a:r>
              <a:rPr lang="en-GB" altLang="pt-BR" sz="2400" dirty="0" smtClean="0"/>
              <a:t> da Internet, </a:t>
            </a:r>
            <a:r>
              <a:rPr lang="en-GB" altLang="pt-BR" sz="2400" dirty="0" err="1" smtClean="0"/>
              <a:t>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endereços</a:t>
            </a:r>
            <a:r>
              <a:rPr lang="en-GB" altLang="pt-BR" sz="2400" dirty="0" smtClean="0"/>
              <a:t> IP </a:t>
            </a:r>
            <a:r>
              <a:rPr lang="en-GB" altLang="pt-BR" sz="2400" dirty="0" err="1" smtClean="0"/>
              <a:t>públicos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começaram</a:t>
            </a:r>
            <a:r>
              <a:rPr lang="en-GB" altLang="pt-BR" sz="2400" dirty="0" smtClean="0"/>
              <a:t> a se </a:t>
            </a:r>
            <a:r>
              <a:rPr lang="en-GB" altLang="pt-BR" sz="2400" dirty="0" err="1" smtClean="0"/>
              <a:t>tornar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escassos</a:t>
            </a:r>
            <a:r>
              <a:rPr lang="en-GB" altLang="pt-BR" sz="2400" dirty="0" smtClean="0"/>
              <a:t> e para resolver o </a:t>
            </a:r>
            <a:r>
              <a:rPr lang="en-GB" altLang="pt-BR" sz="2400" dirty="0" err="1" smtClean="0"/>
              <a:t>problema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surgiram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algumas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soluções</a:t>
            </a:r>
            <a:r>
              <a:rPr lang="en-GB" altLang="pt-BR" sz="2400" dirty="0" smtClean="0"/>
              <a:t>:</a:t>
            </a:r>
          </a:p>
          <a:p>
            <a:pPr marL="688975" lvl="1" indent="-347663" defTabSz="449263" eaLnBrk="1" hangingPunct="1"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pt-BR" sz="2400" dirty="0" smtClean="0"/>
          </a:p>
          <a:p>
            <a:pPr marL="688975" lvl="1" indent="-347663" defTabSz="449263" eaLnBrk="1" hangingPunct="1"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CIDR (classless </a:t>
            </a:r>
            <a:r>
              <a:rPr lang="en-GB" altLang="pt-BR" sz="2400" dirty="0" err="1" smtClean="0"/>
              <a:t>interdomain</a:t>
            </a:r>
            <a:r>
              <a:rPr lang="en-GB" altLang="pt-BR" sz="2400" dirty="0" smtClean="0"/>
              <a:t> routing – </a:t>
            </a:r>
            <a:r>
              <a:rPr lang="en-GB" altLang="pt-BR" sz="2400" dirty="0" err="1" smtClean="0"/>
              <a:t>roteamento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sem</a:t>
            </a:r>
            <a:r>
              <a:rPr lang="en-GB" altLang="pt-BR" sz="2400" dirty="0" smtClean="0"/>
              <a:t> classes entre </a:t>
            </a:r>
            <a:r>
              <a:rPr lang="en-GB" altLang="pt-BR" sz="2400" dirty="0" err="1" smtClean="0"/>
              <a:t>domínios</a:t>
            </a:r>
            <a:r>
              <a:rPr lang="en-GB" altLang="pt-BR" sz="2400" dirty="0" smtClean="0"/>
              <a:t>) sub –</a:t>
            </a:r>
            <a:r>
              <a:rPr lang="en-GB" altLang="pt-BR" sz="2400" dirty="0" err="1" smtClean="0"/>
              <a:t>rede</a:t>
            </a:r>
            <a:r>
              <a:rPr lang="en-GB" altLang="pt-BR" sz="2400" dirty="0" smtClean="0"/>
              <a:t>.</a:t>
            </a:r>
          </a:p>
          <a:p>
            <a:pPr marL="688975" lvl="1" indent="-347663" defTabSz="449263" eaLnBrk="1" hangingPunct="1"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smtClean="0"/>
              <a:t>Ipv6</a:t>
            </a:r>
          </a:p>
          <a:p>
            <a:pPr marL="688975" lvl="1" indent="-347663" defTabSz="449263" eaLnBrk="1" hangingPunct="1"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400" dirty="0" err="1" smtClean="0"/>
              <a:t>Endereços</a:t>
            </a:r>
            <a:r>
              <a:rPr lang="en-GB" altLang="pt-BR" sz="2400" dirty="0" smtClean="0"/>
              <a:t> IP </a:t>
            </a:r>
            <a:r>
              <a:rPr lang="en-GB" altLang="pt-BR" sz="2400" dirty="0" err="1" smtClean="0"/>
              <a:t>privados</a:t>
            </a:r>
            <a:r>
              <a:rPr lang="en-GB" altLang="pt-BR" sz="2400" dirty="0"/>
              <a:t>;</a:t>
            </a:r>
            <a:endParaRPr lang="en-GB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086957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2554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privados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6475"/>
            <a:ext cx="8915400" cy="261620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lnSpc>
                <a:spcPct val="93000"/>
              </a:lnSpc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 smtClean="0"/>
              <a:t>As </a:t>
            </a:r>
            <a:r>
              <a:rPr lang="en-GB" altLang="pt-BR" sz="2800" dirty="0" err="1" smtClean="0"/>
              <a:t>redes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privadas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podem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utilizar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qualquer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endereço</a:t>
            </a:r>
            <a:r>
              <a:rPr lang="en-GB" altLang="pt-BR" sz="2800" dirty="0" smtClean="0"/>
              <a:t>, </a:t>
            </a:r>
            <a:r>
              <a:rPr lang="en-GB" altLang="pt-BR" sz="2800" dirty="0" err="1" smtClean="0"/>
              <a:t>desde</a:t>
            </a:r>
            <a:r>
              <a:rPr lang="en-GB" altLang="pt-BR" sz="2800" dirty="0" smtClean="0"/>
              <a:t> que </a:t>
            </a:r>
            <a:r>
              <a:rPr lang="en-GB" altLang="pt-BR" sz="2800" dirty="0" err="1" smtClean="0"/>
              <a:t>não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estejam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conectadas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na</a:t>
            </a:r>
            <a:r>
              <a:rPr lang="en-GB" altLang="pt-BR" sz="2800" dirty="0" smtClean="0"/>
              <a:t> Internet, </a:t>
            </a:r>
            <a:r>
              <a:rPr lang="en-GB" altLang="pt-BR" sz="2800" dirty="0" err="1" smtClean="0"/>
              <a:t>não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sendo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recomendado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este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uso</a:t>
            </a:r>
            <a:r>
              <a:rPr lang="en-GB" altLang="pt-BR" sz="2800" dirty="0" smtClean="0"/>
              <a:t>;</a:t>
            </a:r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 err="1" smtClean="0"/>
              <a:t>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endereços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dentro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desses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intervalos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não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são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roteados</a:t>
            </a:r>
            <a:r>
              <a:rPr lang="en-GB" altLang="pt-BR" sz="2800" dirty="0" smtClean="0"/>
              <a:t> no backbone da Internet;</a:t>
            </a:r>
          </a:p>
        </p:txBody>
      </p:sp>
    </p:spTree>
    <p:extLst>
      <p:ext uri="{BB962C8B-B14F-4D97-AF65-F5344CB8AC3E}">
        <p14:creationId xmlns:p14="http://schemas.microsoft.com/office/powerpoint/2010/main" val="5597110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2554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privados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06475"/>
            <a:ext cx="8915400" cy="2616200"/>
          </a:xfrm>
          <a:noFill/>
        </p:spPr>
        <p:txBody>
          <a:bodyPr lIns="0" tIns="0" rIns="0" bIns="0"/>
          <a:lstStyle/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 smtClean="0"/>
              <a:t>Para </a:t>
            </a:r>
            <a:r>
              <a:rPr lang="en-GB" altLang="pt-BR" sz="2800" dirty="0" err="1" smtClean="0"/>
              <a:t>determinar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endereços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privados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dentro</a:t>
            </a:r>
            <a:r>
              <a:rPr lang="en-GB" altLang="pt-BR" sz="2800" dirty="0" smtClean="0"/>
              <a:t> da </a:t>
            </a:r>
            <a:r>
              <a:rPr lang="en-GB" altLang="pt-BR" sz="2800" dirty="0" err="1" smtClean="0"/>
              <a:t>norma</a:t>
            </a:r>
            <a:r>
              <a:rPr lang="en-GB" altLang="pt-BR" sz="2800" dirty="0" smtClean="0"/>
              <a:t>, </a:t>
            </a:r>
            <a:r>
              <a:rPr lang="en-GB" altLang="pt-BR" sz="2800" dirty="0" err="1" smtClean="0"/>
              <a:t>foi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criado</a:t>
            </a:r>
            <a:r>
              <a:rPr lang="en-GB" altLang="pt-BR" sz="2800" dirty="0" smtClean="0"/>
              <a:t> o RFC 1918, que </a:t>
            </a:r>
            <a:r>
              <a:rPr lang="en-GB" altLang="pt-BR" sz="2800" dirty="0" err="1" smtClean="0"/>
              <a:t>reserva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três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blocos</a:t>
            </a:r>
            <a:r>
              <a:rPr lang="en-GB" altLang="pt-BR" sz="2800" dirty="0" smtClean="0"/>
              <a:t> de </a:t>
            </a:r>
            <a:r>
              <a:rPr lang="en-GB" altLang="pt-BR" sz="2800" dirty="0" err="1" smtClean="0"/>
              <a:t>endereços</a:t>
            </a:r>
            <a:r>
              <a:rPr lang="en-GB" altLang="pt-BR" sz="2800" dirty="0" smtClean="0"/>
              <a:t> IP para </a:t>
            </a:r>
            <a:r>
              <a:rPr lang="en-GB" altLang="pt-BR" sz="2800" dirty="0" err="1" smtClean="0"/>
              <a:t>uso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interno</a:t>
            </a:r>
            <a:r>
              <a:rPr lang="en-GB" altLang="pt-BR" sz="2800" dirty="0" smtClean="0"/>
              <a:t> e </a:t>
            </a:r>
            <a:r>
              <a:rPr lang="en-GB" altLang="pt-BR" sz="2800" dirty="0" err="1" smtClean="0"/>
              <a:t>privado</a:t>
            </a:r>
            <a:r>
              <a:rPr lang="en-GB" altLang="pt-BR" sz="2800" dirty="0" smtClean="0"/>
              <a:t>;</a:t>
            </a:r>
          </a:p>
          <a:p>
            <a:pPr marL="339725" indent="-339725" defTabSz="449263" eaLnBrk="1" hangingPunct="1">
              <a:buClr>
                <a:srgbClr val="009999"/>
              </a:buClr>
              <a:buFont typeface="Wingdings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pt-BR" sz="2800" dirty="0" err="1" smtClean="0"/>
              <a:t>Os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equipamentos</a:t>
            </a:r>
            <a:r>
              <a:rPr lang="en-GB" altLang="pt-BR" sz="2800" dirty="0" smtClean="0"/>
              <a:t> de </a:t>
            </a:r>
            <a:r>
              <a:rPr lang="en-GB" altLang="pt-BR" sz="2800" dirty="0" err="1" smtClean="0"/>
              <a:t>camada</a:t>
            </a:r>
            <a:r>
              <a:rPr lang="en-GB" altLang="pt-BR" sz="2800" dirty="0" smtClean="0"/>
              <a:t> 3 </a:t>
            </a:r>
            <a:r>
              <a:rPr lang="en-GB" altLang="pt-BR" sz="2800" dirty="0" err="1" smtClean="0"/>
              <a:t>descartam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imediatamente</a:t>
            </a:r>
            <a:r>
              <a:rPr lang="en-GB" altLang="pt-BR" sz="2800" dirty="0" smtClean="0"/>
              <a:t> se </a:t>
            </a:r>
            <a:r>
              <a:rPr lang="en-GB" altLang="pt-BR" sz="2800" dirty="0" err="1" smtClean="0"/>
              <a:t>os</a:t>
            </a:r>
            <a:r>
              <a:rPr lang="en-GB" altLang="pt-BR" sz="2800" dirty="0" smtClean="0"/>
              <a:t> hosts </a:t>
            </a:r>
            <a:r>
              <a:rPr lang="en-GB" altLang="pt-BR" sz="2800" dirty="0" err="1" smtClean="0"/>
              <a:t>forem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configurados</a:t>
            </a:r>
            <a:r>
              <a:rPr lang="en-GB" altLang="pt-BR" sz="2800" dirty="0" smtClean="0"/>
              <a:t> fora </a:t>
            </a:r>
            <a:r>
              <a:rPr lang="en-GB" altLang="pt-BR" sz="2800" dirty="0" err="1" smtClean="0"/>
              <a:t>desta</a:t>
            </a:r>
            <a:r>
              <a:rPr lang="en-GB" altLang="pt-BR" sz="2800" dirty="0" smtClean="0"/>
              <a:t> </a:t>
            </a:r>
            <a:r>
              <a:rPr lang="en-GB" altLang="pt-BR" sz="2800" dirty="0" err="1" smtClean="0"/>
              <a:t>norma</a:t>
            </a:r>
            <a:r>
              <a:rPr lang="en-GB" altLang="pt-BR" sz="2800" dirty="0"/>
              <a:t>;</a:t>
            </a:r>
            <a:endParaRPr lang="en-GB" altLang="pt-BR" sz="2800" dirty="0" smtClean="0"/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2757"/>
              </p:ext>
            </p:extLst>
          </p:nvPr>
        </p:nvGraphicFramePr>
        <p:xfrm>
          <a:off x="3233420" y="3389947"/>
          <a:ext cx="5064760" cy="15716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333929"/>
                <a:gridCol w="1563197"/>
                <a:gridCol w="2167634"/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000" u="none" strike="noStrike" dirty="0">
                          <a:effectLst/>
                        </a:rPr>
                        <a:t>CLASSE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REDE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INICIAL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FINAL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10.0.0.0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10.255.255.255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B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172.16.0.0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172.31.255.255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192.168.0.0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192.168.255.255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5412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25541"/>
          </a:xfrm>
          <a:noFill/>
        </p:spPr>
        <p:txBody>
          <a:bodyPr lIns="0" tIns="0" rIns="0" bIns="0"/>
          <a:lstStyle/>
          <a:p>
            <a:pPr algn="ctr" defTabSz="449263"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Revisão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de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Endereços</a:t>
            </a:r>
            <a:endParaRPr lang="en-GB" altLang="pt-BR" sz="3200" b="1" dirty="0" smtClean="0">
              <a:solidFill>
                <a:schemeClr val="accent1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28171"/>
              </p:ext>
            </p:extLst>
          </p:nvPr>
        </p:nvGraphicFramePr>
        <p:xfrm>
          <a:off x="0" y="1530033"/>
          <a:ext cx="9144000" cy="14192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28891"/>
                <a:gridCol w="1184648"/>
                <a:gridCol w="1314220"/>
                <a:gridCol w="1351239"/>
                <a:gridCol w="2147173"/>
                <a:gridCol w="1517829"/>
              </a:tblGrid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ENDEREÇO IP HOST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u="none" strike="noStrike" dirty="0">
                          <a:effectLst/>
                        </a:rPr>
                        <a:t>CLASSE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PARTE DO ENDEREÇO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ENDEREÇO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905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REDE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HOST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BROADCAST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REDE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10.0.0.1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A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0.0.1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10.255.255.255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10.0.0.0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172.16.10.1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B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172.16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10.1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172.16.255.255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 smtClean="0">
                          <a:effectLst/>
                        </a:rPr>
                        <a:t>172.16.0.0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192.168.10.51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C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192.168.10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51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192.168.10.255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192.168.10.0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48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0050" y="112540"/>
            <a:ext cx="8412480" cy="645300"/>
          </a:xfrm>
        </p:spPr>
        <p:txBody>
          <a:bodyPr/>
          <a:lstStyle/>
          <a:p>
            <a:pPr algn="ctr" defTabSz="812800"/>
            <a:r>
              <a:rPr lang="pt-BR" altLang="pt-BR" sz="1800" b="1" dirty="0" smtClean="0">
                <a:solidFill>
                  <a:srgbClr val="708CA1"/>
                </a:solidFill>
                <a:ea typeface="ＭＳ Ｐゴシック" pitchFamily="34" charset="-128"/>
              </a:rPr>
              <a:t/>
            </a:r>
            <a:br>
              <a:rPr lang="pt-BR" altLang="pt-BR" sz="1800" b="1" dirty="0" smtClean="0">
                <a:solidFill>
                  <a:srgbClr val="708CA1"/>
                </a:solidFill>
                <a:ea typeface="ＭＳ Ｐゴシック" pitchFamily="34" charset="-128"/>
              </a:rPr>
            </a:br>
            <a:r>
              <a:rPr lang="en-GB" altLang="pt-BR" sz="3200" b="1" dirty="0" err="1" smtClean="0">
                <a:solidFill>
                  <a:schemeClr val="accent1"/>
                </a:solidFill>
              </a:rPr>
              <a:t>Endereçamento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IPv6 </a:t>
            </a:r>
            <a:endParaRPr lang="pt-BR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>
          <a:xfrm>
            <a:off x="0" y="642937"/>
            <a:ext cx="9063990" cy="3814763"/>
          </a:xfrm>
        </p:spPr>
        <p:txBody>
          <a:bodyPr/>
          <a:lstStyle/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O IPv6 é projetado para ser o sucessor do IPv4</a:t>
            </a:r>
          </a:p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A limitação dos endereços IPv4 é o fator de motivação para migrar para IPv6</a:t>
            </a:r>
            <a:endParaRPr lang="pt-BR" altLang="pt-BR" dirty="0" smtClean="0">
              <a:solidFill>
                <a:schemeClr val="bg1"/>
              </a:solidFill>
            </a:endParaRPr>
          </a:p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O IPv4 tem um aproximadamente de 4,3 bilhões de endereços;</a:t>
            </a:r>
          </a:p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O IPv6 tem um maior espaço de endereços de 128 bits, fornecendo 340 endereços de </a:t>
            </a:r>
            <a:r>
              <a:rPr lang="pt-BR" altLang="pt-BR" sz="2400" dirty="0" err="1" smtClean="0">
                <a:solidFill>
                  <a:schemeClr val="bg1"/>
                </a:solidFill>
                <a:ea typeface="ＭＳ Ｐゴシック" pitchFamily="34" charset="-128"/>
              </a:rPr>
              <a:t>undecilhão</a:t>
            </a:r>
            <a:endParaRPr lang="pt-BR" altLang="pt-BR" sz="2400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pt-BR" altLang="pt-BR" sz="2400" dirty="0" smtClean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36538" indent="-236538" defTabSz="812800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71124334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215410"/>
            <a:ext cx="8618220" cy="645300"/>
          </a:xfrm>
        </p:spPr>
        <p:txBody>
          <a:bodyPr/>
          <a:lstStyle/>
          <a:p>
            <a:pPr algn="ctr" defTabSz="812800"/>
            <a:r>
              <a:rPr lang="pt-BR" altLang="pt-BR" sz="3200" b="1" dirty="0" smtClean="0">
                <a:solidFill>
                  <a:schemeClr val="accent1"/>
                </a:solidFill>
                <a:ea typeface="ＭＳ Ｐゴシック" pitchFamily="34" charset="-128"/>
              </a:rPr>
              <a:t>Representação do endereço IPv6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2890" y="1420735"/>
            <a:ext cx="8526780" cy="1659900"/>
          </a:xfrm>
        </p:spPr>
        <p:txBody>
          <a:bodyPr/>
          <a:lstStyle/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O IPv6 é representado com 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uma sequência de </a:t>
            </a: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valores em hexadecimais;</a:t>
            </a:r>
            <a:endParaRPr lang="pt-BR" sz="2400" dirty="0">
              <a:solidFill>
                <a:schemeClr val="bg1"/>
              </a:solidFill>
              <a:ea typeface="ＭＳ Ｐゴシック"/>
              <a:cs typeface="ＭＳ Ｐゴシック"/>
            </a:endParaRP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Convertendo em binário 4 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bits representam um único dígito </a:t>
            </a: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hexadecimal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;</a:t>
            </a:r>
          </a:p>
          <a:p>
            <a:pPr marL="0" indent="0" defTabSz="814365">
              <a:spcBef>
                <a:spcPct val="50000"/>
              </a:spcBef>
              <a:buFontTx/>
              <a:buNone/>
              <a:defRPr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457200" lvl="1" indent="0" defTabSz="814365">
              <a:spcBef>
                <a:spcPct val="35000"/>
              </a:spcBef>
              <a:buFontTx/>
              <a:buNone/>
              <a:defRPr/>
            </a:pPr>
            <a:r>
              <a:rPr lang="pt-BR" sz="2400" b="1" dirty="0" smtClean="0">
                <a:solidFill>
                  <a:schemeClr val="bg1"/>
                </a:solidFill>
                <a:latin typeface="Courier New"/>
                <a:ea typeface="Times New Roman"/>
                <a:cs typeface="Courier New"/>
              </a:rPr>
              <a:t>2001:0DB8:0000:1111:0000:0000:0000:0200</a:t>
            </a:r>
          </a:p>
          <a:p>
            <a:pPr marL="457200" lvl="1" indent="0" defTabSz="814365">
              <a:spcBef>
                <a:spcPct val="35000"/>
              </a:spcBef>
              <a:buFontTx/>
              <a:buNone/>
              <a:defRPr/>
            </a:pPr>
            <a:r>
              <a:rPr lang="pt-BR" sz="2400" b="1" dirty="0" smtClean="0">
                <a:solidFill>
                  <a:schemeClr val="bg1"/>
                </a:solidFill>
                <a:latin typeface="Courier New"/>
                <a:ea typeface="Times New Roman"/>
                <a:cs typeface="Courier New"/>
              </a:rPr>
              <a:t>FE80:0000:0000:0000:0123:4567:89AB:CDEF</a:t>
            </a:r>
          </a:p>
          <a:p>
            <a:pPr marL="800100" lvl="1" indent="-342900" defTabSz="814365">
              <a:spcBef>
                <a:spcPct val="35000"/>
              </a:spcBef>
              <a:buClr>
                <a:srgbClr val="708CA1"/>
              </a:buClr>
              <a:buFont typeface="Arial"/>
              <a:buChar char="•"/>
              <a:defRPr/>
            </a:pPr>
            <a:endParaRPr lang="pt-BR" sz="2400" dirty="0" smtClean="0"/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rgbClr val="000000"/>
                </a:solidFill>
                <a:ea typeface="ＭＳ Ｐゴシック"/>
                <a:cs typeface="ＭＳ Ｐゴシック"/>
              </a:rPr>
              <a:t>Pode </a:t>
            </a:r>
            <a:r>
              <a:rPr lang="pt-BR" sz="2400" dirty="0">
                <a:solidFill>
                  <a:srgbClr val="000000"/>
                </a:solidFill>
                <a:ea typeface="ＭＳ Ｐゴシック"/>
                <a:cs typeface="ＭＳ Ｐゴシック"/>
              </a:rPr>
              <a:t>ser escrito em minúsculas ou em maiúsculas </a:t>
            </a:r>
            <a:endParaRPr lang="pt-BR" b="1" dirty="0" smtClean="0"/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052587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7151"/>
            <a:ext cx="9144000" cy="5715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/>
          <a:lstStyle/>
          <a:p>
            <a:pPr algn="ctr"/>
            <a:r>
              <a:rPr lang="en-US" altLang="pt-BR" sz="3200" b="1" dirty="0" err="1" smtClean="0">
                <a:solidFill>
                  <a:schemeClr val="accent1"/>
                </a:solidFill>
              </a:rPr>
              <a:t>Sistemas</a:t>
            </a:r>
            <a:r>
              <a:rPr lang="en-US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US" altLang="pt-BR" sz="3200" b="1" dirty="0" err="1" smtClean="0">
                <a:solidFill>
                  <a:schemeClr val="accent1"/>
                </a:solidFill>
              </a:rPr>
              <a:t>numéricos</a:t>
            </a:r>
            <a:endParaRPr lang="en-US" altLang="pt-BR" sz="3200" b="1" dirty="0" smtClean="0">
              <a:solidFill>
                <a:schemeClr val="accent1"/>
              </a:solidFill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971550"/>
            <a:ext cx="9036050" cy="41719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080" tIns="41040" rIns="82080" bIns="41040" anchor="ctr" anchorCtr="1"/>
          <a:lstStyle/>
          <a:p>
            <a:r>
              <a:rPr lang="en-US" altLang="pt-BR" sz="2400" b="1" dirty="0" smtClean="0">
                <a:solidFill>
                  <a:srgbClr val="FF3300"/>
                </a:solidFill>
              </a:rPr>
              <a:t>Base 10</a:t>
            </a:r>
          </a:p>
          <a:p>
            <a:pPr lvl="1"/>
            <a:r>
              <a:rPr lang="en-US" altLang="pt-BR" sz="2400" b="1" dirty="0" smtClean="0"/>
              <a:t>O </a:t>
            </a:r>
            <a:r>
              <a:rPr lang="en-US" altLang="pt-BR" sz="2400" b="1" dirty="0" err="1" smtClean="0"/>
              <a:t>mais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usado</a:t>
            </a:r>
            <a:r>
              <a:rPr lang="en-US" altLang="pt-BR" sz="2400" b="1" dirty="0" smtClean="0"/>
              <a:t> (</a:t>
            </a:r>
            <a:r>
              <a:rPr lang="en-US" altLang="pt-BR" sz="2400" b="1" dirty="0" err="1" smtClean="0"/>
              <a:t>nossa</a:t>
            </a:r>
            <a:r>
              <a:rPr lang="en-US" altLang="pt-BR" sz="2400" b="1" dirty="0" smtClean="0"/>
              <a:t> </a:t>
            </a:r>
            <a:r>
              <a:rPr lang="en-US" altLang="pt-BR" sz="2400" b="1" dirty="0" err="1" smtClean="0"/>
              <a:t>unidade</a:t>
            </a:r>
            <a:r>
              <a:rPr lang="en-US" altLang="pt-BR" sz="2400" b="1" dirty="0" smtClean="0"/>
              <a:t> usual)</a:t>
            </a:r>
          </a:p>
          <a:p>
            <a:pPr lvl="1"/>
            <a:r>
              <a:rPr lang="en-US" altLang="pt-BR" sz="2400" b="1" dirty="0" smtClean="0"/>
              <a:t>Base decimal</a:t>
            </a:r>
          </a:p>
          <a:p>
            <a:r>
              <a:rPr lang="en-US" altLang="pt-BR" sz="2400" b="1" dirty="0" smtClean="0">
                <a:solidFill>
                  <a:srgbClr val="FF3300"/>
                </a:solidFill>
              </a:rPr>
              <a:t>Base 2</a:t>
            </a:r>
          </a:p>
          <a:p>
            <a:pPr lvl="1"/>
            <a:r>
              <a:rPr lang="en-US" altLang="pt-BR" sz="2400" b="1" dirty="0" smtClean="0"/>
              <a:t>Base </a:t>
            </a:r>
            <a:r>
              <a:rPr lang="en-US" altLang="pt-BR" sz="2400" b="1" dirty="0" err="1" smtClean="0"/>
              <a:t>binária</a:t>
            </a:r>
            <a:endParaRPr lang="en-US" altLang="pt-BR" sz="2400" b="1" dirty="0" smtClean="0"/>
          </a:p>
          <a:p>
            <a:pPr lvl="1"/>
            <a:r>
              <a:rPr lang="pt-BR" altLang="pt-BR" sz="2400" b="1" dirty="0" smtClean="0"/>
              <a:t>Usado pelos computadores</a:t>
            </a:r>
          </a:p>
          <a:p>
            <a:r>
              <a:rPr lang="en-US" altLang="pt-BR" sz="2400" b="1" dirty="0" smtClean="0">
                <a:solidFill>
                  <a:srgbClr val="FF3300"/>
                </a:solidFill>
              </a:rPr>
              <a:t>Base 16</a:t>
            </a:r>
          </a:p>
          <a:p>
            <a:pPr lvl="1"/>
            <a:r>
              <a:rPr lang="en-US" altLang="pt-BR" sz="2400" b="1" dirty="0" smtClean="0"/>
              <a:t>Base </a:t>
            </a:r>
            <a:r>
              <a:rPr lang="en-US" altLang="pt-BR" sz="2400" b="1" dirty="0" err="1" smtClean="0"/>
              <a:t>Hexidecimal</a:t>
            </a:r>
            <a:endParaRPr lang="en-US" altLang="pt-BR" sz="2400" b="1" dirty="0" smtClean="0"/>
          </a:p>
          <a:p>
            <a:r>
              <a:rPr lang="en-US" altLang="pt-BR" sz="2400" b="1" dirty="0" smtClean="0">
                <a:solidFill>
                  <a:srgbClr val="FF3300"/>
                </a:solidFill>
              </a:rPr>
              <a:t>Base 8</a:t>
            </a:r>
          </a:p>
          <a:p>
            <a:pPr lvl="1">
              <a:buFontTx/>
              <a:buChar char="-"/>
            </a:pPr>
            <a:r>
              <a:rPr lang="en-US" altLang="pt-BR" sz="2400" b="1" dirty="0" smtClean="0"/>
              <a:t>Base Octal</a:t>
            </a:r>
          </a:p>
        </p:txBody>
      </p:sp>
    </p:spTree>
    <p:extLst>
      <p:ext uri="{BB962C8B-B14F-4D97-AF65-F5344CB8AC3E}">
        <p14:creationId xmlns:p14="http://schemas.microsoft.com/office/powerpoint/2010/main" val="16571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" y="101110"/>
            <a:ext cx="8686799" cy="645300"/>
          </a:xfrm>
        </p:spPr>
        <p:txBody>
          <a:bodyPr/>
          <a:lstStyle/>
          <a:p>
            <a:pPr algn="ctr" defTabSz="812800"/>
            <a:r>
              <a:rPr lang="pt-BR" altLang="pt-BR" sz="3200" b="1" dirty="0" smtClean="0">
                <a:solidFill>
                  <a:schemeClr val="accent1"/>
                </a:solidFill>
                <a:ea typeface="ＭＳ Ｐゴシック" pitchFamily="34" charset="-128"/>
              </a:rPr>
              <a:t>Representação do endereço IPv6</a:t>
            </a:r>
            <a:endParaRPr lang="pt-BR" altLang="pt-BR" dirty="0" smtClean="0">
              <a:solidFill>
                <a:schemeClr val="accent1"/>
              </a:solidFill>
            </a:endParaRPr>
          </a:p>
        </p:txBody>
      </p:sp>
      <p:sp>
        <p:nvSpPr>
          <p:cNvPr id="38915" name="Content Placeholder 1"/>
          <p:cNvSpPr>
            <a:spLocks noGrp="1"/>
          </p:cNvSpPr>
          <p:nvPr>
            <p:ph idx="1"/>
          </p:nvPr>
        </p:nvSpPr>
        <p:spPr>
          <a:xfrm>
            <a:off x="212725" y="874633"/>
            <a:ext cx="8931275" cy="3814763"/>
          </a:xfrm>
        </p:spPr>
        <p:txBody>
          <a:bodyPr/>
          <a:lstStyle/>
          <a:p>
            <a:pPr marL="236538" indent="-236538" defTabSz="812800">
              <a:buFont typeface="Wingdings" pitchFamily="2" charset="2"/>
              <a:buChar char="§"/>
            </a:pP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Diferente do IPv4 que cada bloco de 8 bits era denominado de octeto o IPv6 cada bloco com 4 </a:t>
            </a:r>
            <a:r>
              <a:rPr lang="pt-BR" altLang="pt-BR" sz="2400" dirty="0" err="1" smtClean="0">
                <a:solidFill>
                  <a:schemeClr val="bg1"/>
                </a:solidFill>
                <a:ea typeface="ＭＳ Ｐゴシック" pitchFamily="34" charset="-128"/>
              </a:rPr>
              <a:t>digitos</a:t>
            </a: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 Hexadecimais é denominado de </a:t>
            </a:r>
            <a:r>
              <a:rPr lang="pt-BR" altLang="pt-BR" sz="2400" b="1" dirty="0" err="1" smtClean="0">
                <a:solidFill>
                  <a:srgbClr val="FF0000"/>
                </a:solidFill>
                <a:ea typeface="ＭＳ Ｐゴシック" pitchFamily="34" charset="-128"/>
              </a:rPr>
              <a:t>Hextet</a:t>
            </a:r>
            <a:r>
              <a:rPr lang="pt-BR" altLang="pt-BR" sz="2400" dirty="0" smtClean="0">
                <a:solidFill>
                  <a:schemeClr val="bg1"/>
                </a:solidFill>
                <a:ea typeface="ＭＳ Ｐゴシック" pitchFamily="34" charset="-128"/>
              </a:rPr>
              <a:t> usado para se referir a um segmento de 16 bits.</a:t>
            </a:r>
          </a:p>
          <a:p>
            <a:pPr marL="236538" indent="-236538" defTabSz="812800">
              <a:buFont typeface="Wingdings" pitchFamily="2" charset="2"/>
              <a:buChar char="§"/>
            </a:pPr>
            <a:r>
              <a:rPr lang="pt-BR" altLang="pt-BR" sz="2400" dirty="0"/>
              <a:t>x: x: x: x: x: x: x: x</a:t>
            </a:r>
          </a:p>
          <a:p>
            <a:pPr marL="236538" indent="-236538" defTabSz="812800">
              <a:buFont typeface="Wingdings" pitchFamily="2" charset="2"/>
              <a:buChar char="§"/>
            </a:pPr>
            <a:endParaRPr lang="pt-BR" altLang="pt-BR" sz="2400" dirty="0" smtClean="0">
              <a:solidFill>
                <a:schemeClr val="bg1"/>
              </a:solidFill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52" y="2307077"/>
            <a:ext cx="5178425" cy="268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145" y="3990026"/>
            <a:ext cx="723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457201" y="3303270"/>
            <a:ext cx="3074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 smtClean="0">
                <a:solidFill>
                  <a:schemeClr val="bg1"/>
                </a:solidFill>
              </a:rPr>
              <a:t>Cada </a:t>
            </a:r>
            <a:r>
              <a:rPr lang="pt-BR" altLang="pt-BR" sz="2400" dirty="0">
                <a:solidFill>
                  <a:schemeClr val="bg1"/>
                </a:solidFill>
              </a:rPr>
              <a:t>“x” que consiste em </a:t>
            </a:r>
            <a:r>
              <a:rPr lang="pt-BR" altLang="pt-BR" sz="2400" dirty="0">
                <a:solidFill>
                  <a:srgbClr val="FF0000"/>
                </a:solidFill>
              </a:rPr>
              <a:t>quatro valores hexadecimais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5811110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0030" y="146830"/>
            <a:ext cx="8149590" cy="645300"/>
          </a:xfrm>
        </p:spPr>
        <p:txBody>
          <a:bodyPr/>
          <a:lstStyle/>
          <a:p>
            <a:pPr algn="ctr" defTabSz="812800"/>
            <a:r>
              <a:rPr lang="pt-BR" altLang="pt-BR" sz="3200" dirty="0" smtClean="0">
                <a:ea typeface="ＭＳ Ｐゴシック" pitchFamily="34" charset="-128"/>
              </a:rPr>
              <a:t>Formato de preferência</a:t>
            </a:r>
            <a:endParaRPr lang="pt-BR" altLang="pt-BR" sz="320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2725" y="1011793"/>
            <a:ext cx="8931275" cy="3814763"/>
          </a:xfrm>
        </p:spPr>
        <p:txBody>
          <a:bodyPr/>
          <a:lstStyle/>
          <a:p>
            <a:pPr marL="0" indent="0" defTabSz="814365">
              <a:buFontTx/>
              <a:buNone/>
              <a:defRPr/>
            </a:pPr>
            <a:r>
              <a:rPr lang="pt-BR" sz="2800" dirty="0" smtClean="0"/>
              <a:t>Duas </a:t>
            </a:r>
            <a:r>
              <a:rPr lang="pt-BR" sz="2800" dirty="0"/>
              <a:t>regras para ajudar a reduzir o número de dígitos necessários para representar um endereço IPv6</a:t>
            </a:r>
            <a:r>
              <a:rPr lang="pt-BR" sz="2800" dirty="0" smtClean="0"/>
              <a:t>.</a:t>
            </a:r>
          </a:p>
          <a:p>
            <a:pPr defTabSz="814365">
              <a:defRPr/>
            </a:pPr>
            <a:r>
              <a:rPr lang="pt-BR" sz="2800" dirty="0"/>
              <a:t>Regra 1 – Omitindo o 0s condutor</a:t>
            </a:r>
          </a:p>
          <a:p>
            <a:pPr defTabSz="814365">
              <a:defRPr/>
            </a:pPr>
            <a:r>
              <a:rPr lang="pt-BR" sz="2800" dirty="0"/>
              <a:t>Regra 2 – Omissão de os segmentos 0</a:t>
            </a:r>
          </a:p>
          <a:p>
            <a:pPr marL="0" indent="0" defTabSz="814365">
              <a:buFontTx/>
              <a:buNone/>
              <a:defRPr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1260966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" y="135400"/>
            <a:ext cx="8823960" cy="645300"/>
          </a:xfrm>
        </p:spPr>
        <p:txBody>
          <a:bodyPr/>
          <a:lstStyle/>
          <a:p>
            <a:pPr algn="ctr" defTabSz="814365">
              <a:defRPr/>
            </a:pPr>
            <a:r>
              <a:rPr lang="pt-BR" sz="3200" b="1" dirty="0" smtClean="0">
                <a:solidFill>
                  <a:schemeClr val="accent1"/>
                </a:solidFill>
                <a:latin typeface="Nixie One" panose="020B0604020202020204" charset="0"/>
                <a:ea typeface="ＭＳ Ｐゴシック"/>
                <a:cs typeface="ＭＳ Ｐゴシック"/>
              </a:rPr>
              <a:t>Regra 1 - Omitindo 0s condutores</a:t>
            </a:r>
            <a:endParaRPr lang="pt-BR" sz="3200" b="1" dirty="0">
              <a:solidFill>
                <a:schemeClr val="accent1"/>
              </a:solidFill>
              <a:latin typeface="Nixie One" panose="020B06040202020202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880" y="677785"/>
            <a:ext cx="8675370" cy="1659900"/>
          </a:xfrm>
        </p:spPr>
        <p:txBody>
          <a:bodyPr/>
          <a:lstStyle/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A primeira regra para ajudar a reduzir a notação de endereços IPv6, diz que 0s principais (zeros</a:t>
            </a: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).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01AB 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pode ser representado como 1AB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09F0 pode ser representado como 9F0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0A00 pode ser representado como A00</a:t>
            </a: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00AB pode ser representado como AB</a:t>
            </a:r>
          </a:p>
          <a:p>
            <a:pPr marL="0" indent="0" defTabSz="814365">
              <a:spcBef>
                <a:spcPct val="50000"/>
              </a:spcBef>
              <a:buFontTx/>
              <a:buNone/>
              <a:defRPr/>
            </a:pP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824136"/>
              </p:ext>
            </p:extLst>
          </p:nvPr>
        </p:nvGraphicFramePr>
        <p:xfrm>
          <a:off x="251460" y="4127500"/>
          <a:ext cx="8698230" cy="6255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86851"/>
                <a:gridCol w="5511379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Endereço de IPv6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2001:0DB8:000A:1000:0000:0000:0000:0051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não utilizar 0 a esquerda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2001:DB8:A:1000:0:0:0:51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180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" y="0"/>
            <a:ext cx="8881110" cy="645300"/>
          </a:xfrm>
        </p:spPr>
        <p:txBody>
          <a:bodyPr/>
          <a:lstStyle/>
          <a:p>
            <a:pPr algn="l" defTabSz="812800"/>
            <a:r>
              <a:rPr lang="pt-BR" altLang="pt-BR" sz="3200" b="1" dirty="0" smtClean="0">
                <a:solidFill>
                  <a:schemeClr val="accent1"/>
                </a:solidFill>
                <a:ea typeface="ＭＳ Ｐゴシック" pitchFamily="34" charset="-128"/>
              </a:rPr>
              <a:t>Regra 2 - Omitir todos os segmentos 0</a:t>
            </a:r>
            <a:endParaRPr lang="pt-BR" altLang="pt-BR" b="1" dirty="0" smtClean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7475" y="531127"/>
            <a:ext cx="8734425" cy="3814763"/>
          </a:xfrm>
        </p:spPr>
        <p:txBody>
          <a:bodyPr/>
          <a:lstStyle/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Dois pontos duplo (::) pode substituir uma única sequência contígua de um ou mais segmentos de 16 bits (</a:t>
            </a:r>
            <a:r>
              <a:rPr lang="pt-BR" sz="2400" dirty="0" err="1">
                <a:solidFill>
                  <a:schemeClr val="bg1"/>
                </a:solidFill>
                <a:ea typeface="ＭＳ Ｐゴシック"/>
                <a:cs typeface="ＭＳ Ｐゴシック"/>
              </a:rPr>
              <a:t>hextets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) que consistem em todos os zeros 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O 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dois pontos duplo (::) pode ser usado apenas uma vez, senão o endereço será ambíguo </a:t>
            </a:r>
            <a:endParaRPr lang="pt-BR" sz="2400" dirty="0" smtClean="0">
              <a:solidFill>
                <a:schemeClr val="bg1"/>
              </a:solidFill>
              <a:ea typeface="ＭＳ Ｐゴシック"/>
              <a:cs typeface="ＭＳ Ｐゴシック"/>
            </a:endParaRPr>
          </a:p>
          <a:p>
            <a:pPr marL="574692" lvl="1" indent="-236555" defTabSz="814365">
              <a:spcBef>
                <a:spcPct val="50000"/>
              </a:spcBef>
              <a:buFont typeface="Wingdings"/>
              <a:buChar char="§"/>
              <a:defRPr/>
            </a:pP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Endereço incorreto - 2001:0DB8::ABCD</a:t>
            </a: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::51</a:t>
            </a:r>
            <a:endParaRPr lang="pt-BR" sz="2400" dirty="0">
              <a:solidFill>
                <a:schemeClr val="bg1"/>
              </a:solidFill>
              <a:ea typeface="ＭＳ Ｐゴシック"/>
              <a:cs typeface="ＭＳ Ｐゴシック"/>
            </a:endParaRPr>
          </a:p>
          <a:p>
            <a:pPr marL="236555" indent="-236555" defTabSz="814365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/>
              <a:buChar char="§"/>
              <a:defRPr/>
            </a:pPr>
            <a:r>
              <a:rPr lang="pt-BR" sz="2400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Conhecido </a:t>
            </a:r>
            <a:r>
              <a:rPr lang="pt-BR" sz="2400" dirty="0">
                <a:solidFill>
                  <a:schemeClr val="bg1"/>
                </a:solidFill>
                <a:ea typeface="ＭＳ Ｐゴシック"/>
                <a:cs typeface="ＭＳ Ｐゴシック"/>
              </a:rPr>
              <a:t>como o </a:t>
            </a:r>
            <a:r>
              <a:rPr lang="pt-BR" sz="2400" i="1" dirty="0">
                <a:solidFill>
                  <a:schemeClr val="bg1"/>
                </a:solidFill>
                <a:ea typeface="ＭＳ Ｐゴシック"/>
                <a:cs typeface="ＭＳ Ｐゴシック"/>
              </a:rPr>
              <a:t>formato </a:t>
            </a:r>
            <a:r>
              <a:rPr lang="pt-BR" sz="2400" i="1" dirty="0" smtClean="0">
                <a:solidFill>
                  <a:schemeClr val="bg1"/>
                </a:solidFill>
                <a:ea typeface="ＭＳ Ｐゴシック"/>
                <a:cs typeface="ＭＳ Ｐゴシック"/>
              </a:rPr>
              <a:t>compactado</a:t>
            </a:r>
            <a:endParaRPr lang="pt-BR" sz="2400" dirty="0" smtClean="0">
              <a:solidFill>
                <a:schemeClr val="bg1"/>
              </a:solidFill>
            </a:endParaRPr>
          </a:p>
          <a:p>
            <a:pPr marL="0" indent="0" defTabSz="814365">
              <a:spcBef>
                <a:spcPct val="50000"/>
              </a:spcBef>
              <a:buFontTx/>
              <a:buNone/>
              <a:defRPr/>
            </a:pPr>
            <a:endParaRPr lang="pt-BR" sz="2400" dirty="0" smtClean="0">
              <a:solidFill>
                <a:schemeClr val="bg1"/>
              </a:solidFill>
            </a:endParaRPr>
          </a:p>
          <a:p>
            <a:pPr marL="0" indent="0" defTabSz="814365">
              <a:spcBef>
                <a:spcPct val="50000"/>
              </a:spcBef>
              <a:buFontTx/>
              <a:buNone/>
              <a:defRPr/>
            </a:pPr>
            <a:endParaRPr lang="pt-BR" dirty="0"/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61012"/>
              </p:ext>
            </p:extLst>
          </p:nvPr>
        </p:nvGraphicFramePr>
        <p:xfrm>
          <a:off x="400050" y="4070350"/>
          <a:ext cx="8572499" cy="6255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40786"/>
                <a:gridCol w="5431713"/>
              </a:tblGrid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Endereço de IPv6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2001:0DB8:000A:1000:</a:t>
                      </a:r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0000:0000:0000</a:t>
                      </a:r>
                      <a:r>
                        <a:rPr lang="pt-BR" sz="2000" u="none" strike="noStrike" dirty="0">
                          <a:effectLst/>
                        </a:rPr>
                        <a:t>:0051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  <a:tr h="15986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COMPACTADO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2001:DB8:A:1000</a:t>
                      </a:r>
                      <a:r>
                        <a:rPr lang="pt-BR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::</a:t>
                      </a:r>
                      <a:r>
                        <a:rPr lang="pt-BR" sz="2000" u="none" strike="noStrike" dirty="0">
                          <a:effectLst/>
                        </a:rPr>
                        <a:t>51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93" marR="7993" marT="7993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85230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</a:t>
            </a:r>
            <a:r>
              <a:rPr lang="pt-BR" b="1" dirty="0" smtClean="0"/>
              <a:t> - acesso 26/05/2018.</a:t>
            </a:r>
          </a:p>
          <a:p>
            <a:pPr marL="0" indent="0">
              <a:buNone/>
            </a:pPr>
            <a:r>
              <a:rPr lang="pt-BR" b="1" dirty="0" err="1"/>
              <a:t>Filippetti</a:t>
            </a:r>
            <a:r>
              <a:rPr lang="pt-BR" b="1" dirty="0"/>
              <a:t>, Marco Aurélio. </a:t>
            </a:r>
            <a:r>
              <a:rPr lang="pt-BR" b="1" dirty="0" err="1"/>
              <a:t>Ccna</a:t>
            </a:r>
            <a:r>
              <a:rPr lang="pt-BR" b="1" dirty="0"/>
              <a:t> 4.1 - Guia Completo de Estudo. </a:t>
            </a:r>
            <a:r>
              <a:rPr lang="pt-BR" b="1" dirty="0" smtClean="0"/>
              <a:t>1ª </a:t>
            </a:r>
            <a:r>
              <a:rPr lang="pt-BR" b="1" dirty="0"/>
              <a:t>Edição Florianópolis: Editora Visual Books, 2008;</a:t>
            </a:r>
          </a:p>
          <a:p>
            <a:pPr marL="0" indent="0">
              <a:buNone/>
            </a:pPr>
            <a:r>
              <a:rPr lang="pt-BR" b="1" dirty="0" err="1" smtClean="0"/>
              <a:t>Forouzan</a:t>
            </a:r>
            <a:r>
              <a:rPr lang="pt-BR" b="1" dirty="0" smtClean="0"/>
              <a:t>, </a:t>
            </a:r>
            <a:r>
              <a:rPr lang="pt-BR" b="1" dirty="0" err="1" smtClean="0"/>
              <a:t>Behrouz</a:t>
            </a:r>
            <a:r>
              <a:rPr lang="pt-BR" b="1" dirty="0" smtClean="0"/>
              <a:t> A.  Protocolo TCP/IP. 3</a:t>
            </a:r>
            <a:r>
              <a:rPr lang="pt-BR" b="1" dirty="0"/>
              <a:t>ª </a:t>
            </a:r>
            <a:r>
              <a:rPr lang="pt-BR" b="1" dirty="0" smtClean="0"/>
              <a:t> Edição  São Paulo  - SP: Editora Artmed , 2008;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51271"/>
          </a:xfrm>
        </p:spPr>
        <p:txBody>
          <a:bodyPr lIns="90000" tIns="46800" rIns="90000" bIns="46800" anchor="b"/>
          <a:lstStyle/>
          <a:p>
            <a:pPr algn="ctr"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pt-BR" sz="3200" b="1" dirty="0" err="1" smtClean="0">
                <a:solidFill>
                  <a:schemeClr val="accent1"/>
                </a:solidFill>
              </a:rPr>
              <a:t>Sistemas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  <a:r>
              <a:rPr lang="en-GB" altLang="pt-BR" sz="3200" b="1" dirty="0" err="1" smtClean="0">
                <a:solidFill>
                  <a:schemeClr val="accent1"/>
                </a:solidFill>
              </a:rPr>
              <a:t>Numéricos</a:t>
            </a:r>
            <a:r>
              <a:rPr lang="en-GB" altLang="pt-BR" sz="3200" b="1" dirty="0" smtClean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1440" y="1295718"/>
            <a:ext cx="8538210" cy="3727450"/>
          </a:xfrm>
        </p:spPr>
        <p:txBody>
          <a:bodyPr lIns="90000" tIns="46800" rIns="90000" bIns="46800"/>
          <a:lstStyle/>
          <a:p>
            <a:pPr marL="568325" indent="-568325" defTabSz="449263" eaLnBrk="1" hangingPunct="1">
              <a:buFontTx/>
              <a:buNone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400" dirty="0" err="1" smtClean="0"/>
              <a:t>Quatro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sistemas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numéricos</a:t>
            </a:r>
            <a:r>
              <a:rPr lang="en-GB" altLang="pt-BR" sz="2400" dirty="0" smtClean="0"/>
              <a:t> :</a:t>
            </a:r>
          </a:p>
          <a:p>
            <a:pPr marL="568325" indent="-568325" defTabSz="449263" eaLnBrk="1" hangingPunct="1">
              <a:buFontTx/>
              <a:buNone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pt-BR" sz="2400" dirty="0" smtClean="0"/>
          </a:p>
          <a:p>
            <a:pPr marL="568325" indent="-568325" defTabSz="449263" eaLnBrk="1" hangingPunct="1">
              <a:buFont typeface="Wingdings" pitchFamily="2" charset="2"/>
              <a:buChar char="Ø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400" dirty="0" smtClean="0"/>
              <a:t>Base 2 </a:t>
            </a:r>
            <a:r>
              <a:rPr lang="en-GB" altLang="pt-BR" sz="2400" dirty="0" err="1" smtClean="0"/>
              <a:t>ou</a:t>
            </a:r>
            <a:r>
              <a:rPr lang="en-GB" altLang="pt-BR" sz="2400" dirty="0" smtClean="0"/>
              <a:t> </a:t>
            </a:r>
            <a:r>
              <a:rPr lang="en-GB" altLang="pt-BR" sz="2400" dirty="0" err="1" smtClean="0"/>
              <a:t>Binário</a:t>
            </a:r>
            <a:r>
              <a:rPr lang="en-GB" altLang="pt-BR" sz="2400" dirty="0" smtClean="0"/>
              <a:t> (0 – 1)</a:t>
            </a:r>
          </a:p>
          <a:p>
            <a:pPr marL="568325" indent="-568325" defTabSz="449263" eaLnBrk="1" hangingPunct="1">
              <a:buFont typeface="Wingdings" pitchFamily="2" charset="2"/>
              <a:buChar char="Ø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400" dirty="0" smtClean="0"/>
              <a:t>Base 10 </a:t>
            </a:r>
            <a:r>
              <a:rPr lang="en-GB" altLang="pt-BR" sz="2400" dirty="0" err="1" smtClean="0"/>
              <a:t>ou</a:t>
            </a:r>
            <a:r>
              <a:rPr lang="en-GB" altLang="pt-BR" sz="2400" dirty="0" smtClean="0"/>
              <a:t> Decimal (0 – 9) </a:t>
            </a:r>
          </a:p>
          <a:p>
            <a:pPr marL="568325" indent="-568325" defTabSz="449263" eaLnBrk="1" hangingPunct="1">
              <a:buFont typeface="Wingdings" pitchFamily="2" charset="2"/>
              <a:buChar char="Ø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400" dirty="0" smtClean="0"/>
              <a:t>Base 8 </a:t>
            </a:r>
            <a:r>
              <a:rPr lang="en-GB" altLang="pt-BR" sz="2400" dirty="0" err="1" smtClean="0"/>
              <a:t>ou</a:t>
            </a:r>
            <a:r>
              <a:rPr lang="en-GB" altLang="pt-BR" sz="2400" dirty="0" smtClean="0"/>
              <a:t> Octal (0 – 7)</a:t>
            </a:r>
          </a:p>
          <a:p>
            <a:pPr marL="568325" indent="-568325" defTabSz="449263" eaLnBrk="1" hangingPunct="1">
              <a:buFont typeface="Wingdings" pitchFamily="2" charset="2"/>
              <a:buChar char="Ø"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r>
              <a:rPr lang="en-GB" altLang="pt-BR" sz="2400" dirty="0" smtClean="0"/>
              <a:t>Base 16 </a:t>
            </a:r>
            <a:r>
              <a:rPr lang="en-GB" altLang="pt-BR" sz="2400" dirty="0" err="1" smtClean="0"/>
              <a:t>ou</a:t>
            </a:r>
            <a:r>
              <a:rPr lang="en-GB" altLang="pt-BR" sz="2400" dirty="0" smtClean="0"/>
              <a:t> Hexadecimal (0 – 9 e A – F)</a:t>
            </a:r>
          </a:p>
          <a:p>
            <a:pPr marL="568325" indent="-568325" algn="r" defTabSz="449263" eaLnBrk="1" hangingPunct="1">
              <a:buFontTx/>
              <a:buNone/>
              <a:tabLst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</a:pPr>
            <a:endParaRPr lang="en-GB" altLang="pt-BR" sz="1900" dirty="0" smtClean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007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" y="97870"/>
            <a:ext cx="867537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Notação Posicional Base Decimal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169275"/>
            <a:ext cx="8503920" cy="1659900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Desde os primórdios, o homem vem adotando formas e métodos para representar números, tornando possível, contar objetos e efetuar operações aritméticas( adição, subtração, </a:t>
            </a:r>
            <a:r>
              <a:rPr lang="pt-BR" altLang="pt-BR" sz="2400" dirty="0" err="1" smtClean="0"/>
              <a:t>etc</a:t>
            </a:r>
            <a:r>
              <a:rPr lang="pt-BR" altLang="pt-BR" sz="2400" dirty="0" smtClean="0"/>
              <a:t>).</a:t>
            </a:r>
          </a:p>
        </p:txBody>
      </p:sp>
      <p:pic>
        <p:nvPicPr>
          <p:cNvPr id="5124" name="Picture 7" descr="z10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43" y="3436144"/>
            <a:ext cx="3448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31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8610" y="123970"/>
            <a:ext cx="8538210" cy="6453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Notação Posicional Base Decimal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" y="1535035"/>
            <a:ext cx="8309610" cy="1659900"/>
          </a:xfrm>
        </p:spPr>
        <p:txBody>
          <a:bodyPr/>
          <a:lstStyle/>
          <a:p>
            <a:pPr eaLnBrk="1" hangingPunct="1"/>
            <a:r>
              <a:rPr lang="pt-BR" altLang="pt-BR" sz="2400" dirty="0" smtClean="0"/>
              <a:t>A forma mais empregada de representação numérica é a chamada </a:t>
            </a:r>
            <a:r>
              <a:rPr lang="pt-BR" altLang="pt-BR" sz="2400" dirty="0" smtClean="0">
                <a:solidFill>
                  <a:srgbClr val="FF0000"/>
                </a:solidFill>
              </a:rPr>
              <a:t>NOTAÇÃO POSICIONAL</a:t>
            </a:r>
            <a:r>
              <a:rPr lang="pt-BR" altLang="pt-BR" sz="2400" dirty="0" smtClean="0"/>
              <a:t>, ou seja, a posição onde encontra-se um determinado número. Ex.: unidade, dezena, centena, etc.).</a:t>
            </a:r>
          </a:p>
        </p:txBody>
      </p:sp>
    </p:spTree>
    <p:extLst>
      <p:ext uri="{BB962C8B-B14F-4D97-AF65-F5344CB8AC3E}">
        <p14:creationId xmlns:p14="http://schemas.microsoft.com/office/powerpoint/2010/main" val="185960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" y="203980"/>
            <a:ext cx="8961120" cy="6453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Notação Posicional Base Decimal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20685"/>
            <a:ext cx="8686800" cy="165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A formação de números e as operações com eles efetuadas dependem da posição numérica onde se encontra, por exemplo: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2034 –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4 está na posição 0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3 está na posição 1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0 está na posição 2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2 está na posição 3</a:t>
            </a: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Se multiplicarmos cada número por 10</a:t>
            </a:r>
            <a:r>
              <a:rPr lang="pt-BR" altLang="pt-BR" sz="2400" baseline="30000" dirty="0" smtClean="0"/>
              <a:t>x</a:t>
            </a:r>
            <a:r>
              <a:rPr lang="pt-BR" altLang="pt-BR" sz="2400" dirty="0" smtClean="0"/>
              <a:t> elevado a posição, e somar os resultados chegaremos ao valor inicial.</a:t>
            </a:r>
          </a:p>
          <a:p>
            <a:pPr eaLnBrk="1" hangingPunct="1">
              <a:lnSpc>
                <a:spcPct val="90000"/>
              </a:lnSpc>
            </a:pPr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099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" y="203980"/>
            <a:ext cx="8961120" cy="64530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Notação Posicional Base Decimal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" y="1272145"/>
            <a:ext cx="8686800" cy="1659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2.034 –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4 está na posição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0</a:t>
            </a:r>
            <a:r>
              <a:rPr lang="pt-BR" altLang="pt-BR" sz="2400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3 está na posição </a:t>
            </a:r>
            <a:r>
              <a:rPr lang="pt-BR" altLang="pt-B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0 está na posição </a:t>
            </a:r>
            <a:r>
              <a:rPr lang="pt-BR" altLang="pt-BR" sz="2400" b="1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pt-BR" altLang="pt-BR" sz="2400" dirty="0" smtClean="0"/>
              <a:t>2 está na posição </a:t>
            </a:r>
            <a:r>
              <a:rPr lang="pt-BR" altLang="pt-BR" sz="2400" b="1" dirty="0" smtClean="0">
                <a:solidFill>
                  <a:srgbClr val="FFFF00"/>
                </a:solidFill>
              </a:rPr>
              <a:t>3</a:t>
            </a:r>
            <a:endParaRPr lang="pt-BR" altLang="pt-BR" sz="2400" b="1" dirty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4 * </a:t>
            </a:r>
            <a:r>
              <a:rPr lang="pt-BR" altLang="pt-BR" sz="2400" b="1" dirty="0" smtClean="0">
                <a:solidFill>
                  <a:srgbClr val="FF0000"/>
                </a:solidFill>
              </a:rPr>
              <a:t>10</a:t>
            </a:r>
            <a:r>
              <a:rPr lang="pt-BR" altLang="pt-BR" sz="2400" b="1" baseline="30000" dirty="0" smtClean="0">
                <a:solidFill>
                  <a:srgbClr val="FF0000"/>
                </a:solidFill>
              </a:rPr>
              <a:t>0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4 * 1 = 4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3 * </a:t>
            </a:r>
            <a:r>
              <a:rPr lang="pt-BR" altLang="pt-BR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</a:t>
            </a:r>
            <a:r>
              <a:rPr lang="pt-BR" altLang="pt-BR" sz="2400" b="1" baseline="30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3 * 10 = 30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0 * </a:t>
            </a:r>
            <a:r>
              <a:rPr lang="pt-BR" altLang="pt-BR" sz="2400" b="1" dirty="0" smtClean="0">
                <a:solidFill>
                  <a:schemeClr val="accent3">
                    <a:lumMod val="75000"/>
                  </a:schemeClr>
                </a:solidFill>
              </a:rPr>
              <a:t>10</a:t>
            </a:r>
            <a:r>
              <a:rPr lang="pt-BR" altLang="pt-BR" sz="2400" b="1" baseline="30000" dirty="0" smtClean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0 * 100 = 0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dirty="0" smtClean="0"/>
              <a:t>2 * </a:t>
            </a:r>
            <a:r>
              <a:rPr lang="pt-BR" altLang="pt-BR" sz="2400" b="1" dirty="0" smtClean="0">
                <a:solidFill>
                  <a:srgbClr val="FFFF00"/>
                </a:solidFill>
              </a:rPr>
              <a:t>10</a:t>
            </a:r>
            <a:r>
              <a:rPr lang="pt-BR" altLang="pt-BR" sz="2400" b="1" baseline="30000" dirty="0" smtClean="0">
                <a:solidFill>
                  <a:srgbClr val="FFFF00"/>
                </a:solidFill>
              </a:rPr>
              <a:t>3</a:t>
            </a:r>
            <a:r>
              <a:rPr lang="pt-BR" altLang="pt-BR" sz="2400" baseline="30000" dirty="0" smtClean="0"/>
              <a:t> </a:t>
            </a:r>
            <a:r>
              <a:rPr lang="pt-BR" altLang="pt-BR" sz="2400" dirty="0" smtClean="0"/>
              <a:t>= 2 * 1.000 = 2000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03520" y="3291840"/>
            <a:ext cx="37257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4 + 30 + 0 + 2000 = 2.034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4" name="Conector de seta reta 3"/>
          <p:cNvCxnSpPr/>
          <p:nvPr/>
        </p:nvCxnSpPr>
        <p:spPr>
          <a:xfrm>
            <a:off x="3524250" y="3303270"/>
            <a:ext cx="1714500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3642360" y="3522672"/>
            <a:ext cx="1596390" cy="15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3642360" y="3753505"/>
            <a:ext cx="1596390" cy="338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V="1">
            <a:off x="4499610" y="3874770"/>
            <a:ext cx="1158240" cy="594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dobrada 12"/>
          <p:cNvSpPr/>
          <p:nvPr/>
        </p:nvSpPr>
        <p:spPr>
          <a:xfrm rot="5400000">
            <a:off x="4489133" y="-1243013"/>
            <a:ext cx="2000250" cy="7092315"/>
          </a:xfrm>
          <a:prstGeom prst="bentArrow">
            <a:avLst>
              <a:gd name="adj1" fmla="val 17582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3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2048</Words>
  <Application>Microsoft Office PowerPoint</Application>
  <PresentationFormat>Apresentação na tela (16:9)</PresentationFormat>
  <Paragraphs>380</Paragraphs>
  <Slides>45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55" baseType="lpstr">
      <vt:lpstr>Arial</vt:lpstr>
      <vt:lpstr>Courier New</vt:lpstr>
      <vt:lpstr>Helvetica Neue</vt:lpstr>
      <vt:lpstr>Wingdings</vt:lpstr>
      <vt:lpstr>Times New Roman</vt:lpstr>
      <vt:lpstr>Nixie One</vt:lpstr>
      <vt:lpstr>ＭＳ Ｐゴシック</vt:lpstr>
      <vt:lpstr>Muli</vt:lpstr>
      <vt:lpstr>Calibri</vt:lpstr>
      <vt:lpstr>Imogen template</vt:lpstr>
      <vt:lpstr>Fundamentos de Redes de Computadores Prof. Sandro T. Pinto</vt:lpstr>
      <vt:lpstr>Introdução</vt:lpstr>
      <vt:lpstr>Sistemas Numéricos</vt:lpstr>
      <vt:lpstr>Sistemas numéricos</vt:lpstr>
      <vt:lpstr>Sistemas Numéricos </vt:lpstr>
      <vt:lpstr>Notação Posicional Base Decimal</vt:lpstr>
      <vt:lpstr>Notação Posicional Base Decimal</vt:lpstr>
      <vt:lpstr>Notação Posicional Base Decimal</vt:lpstr>
      <vt:lpstr>Notação Posicional Base Decimal</vt:lpstr>
      <vt:lpstr>Notação Posicional Base Binária</vt:lpstr>
      <vt:lpstr>Números binários</vt:lpstr>
      <vt:lpstr>Conversão de decimal em binário</vt:lpstr>
      <vt:lpstr>Números Binários no Endereço IP</vt:lpstr>
      <vt:lpstr>Hexadecimal</vt:lpstr>
      <vt:lpstr>Notação Posicional Base Hexadecimal</vt:lpstr>
      <vt:lpstr>Hexadecimal conversão para Binário</vt:lpstr>
      <vt:lpstr>Lógica Booleana</vt:lpstr>
      <vt:lpstr>Lógica Booleana</vt:lpstr>
      <vt:lpstr>Lógica Booleana – Tabela Verdade</vt:lpstr>
      <vt:lpstr>Endereços IP e máscaras da rede</vt:lpstr>
      <vt:lpstr>Endereços IP e máscaras da rede</vt:lpstr>
      <vt:lpstr>Endereços IP</vt:lpstr>
      <vt:lpstr> Endereços IP e máscaras da rede</vt:lpstr>
      <vt:lpstr>Rede, host e endereço de broadcast IPv4</vt:lpstr>
      <vt:lpstr>Endereços IP e máscaras da rede</vt:lpstr>
      <vt:lpstr>Endereçamento IPv4 </vt:lpstr>
      <vt:lpstr>Endereços IP classes A, B, C, D e E </vt:lpstr>
      <vt:lpstr>Prefixos de Classes de Endereços</vt:lpstr>
      <vt:lpstr>Endereços IP reservados</vt:lpstr>
      <vt:lpstr>Endereços de rede</vt:lpstr>
      <vt:lpstr>Endereços de broadcast</vt:lpstr>
      <vt:lpstr>Endereços IP Públicos e Privados</vt:lpstr>
      <vt:lpstr>Endereços IPs públicos</vt:lpstr>
      <vt:lpstr>Escassez dos IPs públicos </vt:lpstr>
      <vt:lpstr>Endereços privados</vt:lpstr>
      <vt:lpstr>Endereços privados</vt:lpstr>
      <vt:lpstr>Revisão de Endereços</vt:lpstr>
      <vt:lpstr> Endereçamento IPv6 </vt:lpstr>
      <vt:lpstr>Representação do endereço IPv6</vt:lpstr>
      <vt:lpstr>Representação do endereço IPv6</vt:lpstr>
      <vt:lpstr>Formato de preferência</vt:lpstr>
      <vt:lpstr>Regra 1 - Omitindo 0s condutores</vt:lpstr>
      <vt:lpstr>Regra 2 - Omitir todos os segmentos 0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93</cp:revision>
  <dcterms:modified xsi:type="dcterms:W3CDTF">2018-06-19T11:58:55Z</dcterms:modified>
</cp:coreProperties>
</file>