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1" r:id="rId3"/>
    <p:sldId id="371" r:id="rId4"/>
    <p:sldId id="357" r:id="rId5"/>
    <p:sldId id="358" r:id="rId6"/>
    <p:sldId id="379" r:id="rId7"/>
    <p:sldId id="359" r:id="rId8"/>
    <p:sldId id="360" r:id="rId9"/>
    <p:sldId id="372" r:id="rId10"/>
    <p:sldId id="280" r:id="rId11"/>
    <p:sldId id="281" r:id="rId12"/>
  </p:sldIdLst>
  <p:sldSz cx="9144000" cy="5143500" type="screen16x9"/>
  <p:notesSz cx="6858000" cy="9144000"/>
  <p:embeddedFontLst>
    <p:embeddedFont>
      <p:font typeface="Helvetica Neue" panose="020B0604020202020204" charset="0"/>
      <p:regular r:id="rId14"/>
      <p:bold r:id="rId15"/>
      <p:italic r:id="rId16"/>
      <p:boldItalic r:id="rId17"/>
    </p:embeddedFont>
    <p:embeddedFont>
      <p:font typeface="Nixie One" panose="020B0604020202020204" charset="0"/>
      <p:regular r:id="rId18"/>
    </p:embeddedFont>
    <p:embeddedFont>
      <p:font typeface="Muli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8C6C1-08A5-45D5-AB1F-4394B18F5ADE}">
  <a:tblStyle styleId="{8CB8C6C1-08A5-45D5-AB1F-4394B18F5A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27710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Shape 3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Shape 5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Shape 5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Shape 5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rot="10800000" flipH="1">
            <a:off x="3919993" y="3977033"/>
            <a:ext cx="1303500" cy="1128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Shape 10"/>
          <p:cNvSpPr/>
          <p:nvPr/>
        </p:nvSpPr>
        <p:spPr>
          <a:xfrm rot="5400000">
            <a:off x="3809057" y="-81000"/>
            <a:ext cx="1525500" cy="17616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1400175" y="1991825"/>
            <a:ext cx="63435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 rot="10800000" flipH="1">
            <a:off x="2809875" y="-172875"/>
            <a:ext cx="1111500" cy="9624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 rot="10800000" flipH="1">
            <a:off x="3602723" y="1360109"/>
            <a:ext cx="493800" cy="427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 rot="10800000" flipH="1">
            <a:off x="5278915" y="855279"/>
            <a:ext cx="944700" cy="818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 rot="10800000" flipH="1">
            <a:off x="5365799" y="352324"/>
            <a:ext cx="493800" cy="4272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Shape 16"/>
          <p:cNvGrpSpPr/>
          <p:nvPr/>
        </p:nvGrpSpPr>
        <p:grpSpPr>
          <a:xfrm>
            <a:off x="5549153" y="1029780"/>
            <a:ext cx="404640" cy="374059"/>
            <a:chOff x="5975075" y="2327500"/>
            <a:chExt cx="420100" cy="388350"/>
          </a:xfrm>
        </p:grpSpPr>
        <p:sp>
          <p:nvSpPr>
            <p:cNvPr id="17" name="Shape 1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Shape 1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Shape 19"/>
          <p:cNvSpPr/>
          <p:nvPr/>
        </p:nvSpPr>
        <p:spPr>
          <a:xfrm>
            <a:off x="3253021" y="113273"/>
            <a:ext cx="225085" cy="38996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Shape 20"/>
          <p:cNvGrpSpPr/>
          <p:nvPr/>
        </p:nvGrpSpPr>
        <p:grpSpPr>
          <a:xfrm>
            <a:off x="4380526" y="515192"/>
            <a:ext cx="382958" cy="607111"/>
            <a:chOff x="6718575" y="2318625"/>
            <a:chExt cx="256950" cy="407375"/>
          </a:xfrm>
        </p:grpSpPr>
        <p:sp>
          <p:nvSpPr>
            <p:cNvPr id="21" name="Shape 2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Shape 2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Shape 2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Shape 2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Shape 2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hape 2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Shape 28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Shape 29"/>
          <p:cNvGrpSpPr/>
          <p:nvPr/>
        </p:nvGrpSpPr>
        <p:grpSpPr>
          <a:xfrm>
            <a:off x="3199464" y="902959"/>
            <a:ext cx="395018" cy="403297"/>
            <a:chOff x="3951850" y="2985350"/>
            <a:chExt cx="407950" cy="416500"/>
          </a:xfrm>
        </p:grpSpPr>
        <p:sp>
          <p:nvSpPr>
            <p:cNvPr id="30" name="Shape 30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Shape 31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Shape 32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Shape 3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Shape 34"/>
          <p:cNvSpPr/>
          <p:nvPr/>
        </p:nvSpPr>
        <p:spPr>
          <a:xfrm rot="10800000" flipH="1">
            <a:off x="5010533" y="4576648"/>
            <a:ext cx="1032900" cy="8946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Shape 35"/>
          <p:cNvSpPr/>
          <p:nvPr/>
        </p:nvSpPr>
        <p:spPr>
          <a:xfrm rot="10800000" flipH="1">
            <a:off x="5133679" y="4056450"/>
            <a:ext cx="540000" cy="467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Shape 36"/>
          <p:cNvSpPr/>
          <p:nvPr/>
        </p:nvSpPr>
        <p:spPr>
          <a:xfrm rot="10800000" flipH="1">
            <a:off x="3101709" y="3629719"/>
            <a:ext cx="1032900" cy="8940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Shape 37"/>
          <p:cNvSpPr/>
          <p:nvPr/>
        </p:nvSpPr>
        <p:spPr>
          <a:xfrm rot="10800000" flipH="1">
            <a:off x="3530384" y="4576662"/>
            <a:ext cx="452100" cy="3912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5370705" y="4867761"/>
            <a:ext cx="312503" cy="312484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Shape 39"/>
          <p:cNvGrpSpPr/>
          <p:nvPr/>
        </p:nvGrpSpPr>
        <p:grpSpPr>
          <a:xfrm>
            <a:off x="5772009" y="4056440"/>
            <a:ext cx="573943" cy="550550"/>
            <a:chOff x="5241175" y="4959100"/>
            <a:chExt cx="539775" cy="517775"/>
          </a:xfrm>
        </p:grpSpPr>
        <p:sp>
          <p:nvSpPr>
            <p:cNvPr id="40" name="Shape 40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Shape 41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Shape 42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Shape 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Shape 4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Shape 46"/>
          <p:cNvSpPr/>
          <p:nvPr/>
        </p:nvSpPr>
        <p:spPr>
          <a:xfrm>
            <a:off x="3429208" y="3904791"/>
            <a:ext cx="377839" cy="343685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Shape 129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2" name="Shape 132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Shape 133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Shape 134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Shape 13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Shape 13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Shape 137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Shape 138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Shape 139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Shape 140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1" name="Shape 141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0" t="0" r="0" b="0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0" t="0" r="0" b="0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Shape 143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0" t="0" r="0" b="0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Shape 144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0" t="0" r="0" b="0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" name="Shape 14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6" name="Shape 14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0" t="0" r="0" b="0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0" t="0" r="0" b="0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0" t="0" r="0" b="0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0" t="0" r="0" b="0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0" t="0" r="0" b="0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0" t="0" r="0" b="0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" name="Shape 152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3" name="Shape 153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4" name="Shape 15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0" t="0" r="0" b="0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0" t="0" r="0" b="0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0" t="0" r="0" b="0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0" t="0" r="0" b="0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0" t="0" r="0" b="0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0" t="0" r="0" b="0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" name="Shape 162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3" name="Shape 16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0" t="0" r="0" b="0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0" t="0" r="0" b="0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0" t="0" r="0" b="0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0" t="0" r="0" b="0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Shape 315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6" name="Shape 316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7" name="Shape 317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Shape 318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Shape 319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Shape 32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Shape 321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Shape 322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Shape 323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Shape 324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4683919"/>
            <a:ext cx="2895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4683919"/>
            <a:ext cx="2133600" cy="35718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4B912-D9E6-4DDC-937B-B8320E2727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7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60" r:id="rId4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pt-br/courses/packet-trac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acad.com/pt-br/courses/packet-tracer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ctrTitle"/>
          </p:nvPr>
        </p:nvSpPr>
        <p:spPr>
          <a:xfrm>
            <a:off x="136634" y="1807779"/>
            <a:ext cx="8870732" cy="17447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Fundamentos de Redes de Computadores</a:t>
            </a:r>
            <a:r>
              <a:rPr lang="en" dirty="0" smtClean="0"/>
              <a:t/>
            </a:r>
            <a:br>
              <a:rPr lang="en" dirty="0" smtClean="0"/>
            </a:br>
            <a:r>
              <a:rPr lang="en" sz="4000" dirty="0" smtClean="0"/>
              <a:t>Prof. Sandro T. Pinto</a:t>
            </a:r>
            <a:endParaRPr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/>
          <p:nvPr/>
        </p:nvSpPr>
        <p:spPr>
          <a:xfrm rot="-5400000">
            <a:off x="1249589" y="653355"/>
            <a:ext cx="1027954" cy="11184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3" name="Shape 543"/>
          <p:cNvSpPr txBox="1">
            <a:spLocks noGrp="1"/>
          </p:cNvSpPr>
          <p:nvPr>
            <p:ph type="ctrTitle" idx="4294967295"/>
          </p:nvPr>
        </p:nvSpPr>
        <p:spPr>
          <a:xfrm>
            <a:off x="2579543" y="52778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 dirty="0" smtClean="0"/>
              <a:t>Obrigado!</a:t>
            </a:r>
            <a:endParaRPr sz="4800" b="1" dirty="0"/>
          </a:p>
        </p:txBody>
      </p:sp>
      <p:sp>
        <p:nvSpPr>
          <p:cNvPr id="544" name="Shape 544"/>
          <p:cNvSpPr txBox="1">
            <a:spLocks noGrp="1"/>
          </p:cNvSpPr>
          <p:nvPr>
            <p:ph type="body" idx="4294967295"/>
          </p:nvPr>
        </p:nvSpPr>
        <p:spPr>
          <a:xfrm>
            <a:off x="2579543" y="1212578"/>
            <a:ext cx="5565973" cy="37377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 dirty="0" smtClean="0"/>
              <a:t>Onde você pode me encontrar:</a:t>
            </a:r>
            <a:endParaRPr b="1" dirty="0"/>
          </a:p>
          <a:p>
            <a: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</a:pPr>
            <a:r>
              <a:rPr lang="en" b="1" dirty="0" smtClean="0"/>
              <a:t>sandropinto21@gmail.com</a:t>
            </a:r>
            <a:endParaRPr b="1" dirty="0"/>
          </a:p>
        </p:txBody>
      </p:sp>
      <p:sp>
        <p:nvSpPr>
          <p:cNvPr id="545" name="Shape 545"/>
          <p:cNvSpPr/>
          <p:nvPr/>
        </p:nvSpPr>
        <p:spPr>
          <a:xfrm>
            <a:off x="1461094" y="907330"/>
            <a:ext cx="604943" cy="610497"/>
          </a:xfrm>
          <a:custGeom>
            <a:avLst/>
            <a:gdLst/>
            <a:ahLst/>
            <a:cxnLst/>
            <a:rect l="0" t="0" r="0" b="0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Shape 550"/>
          <p:cNvSpPr txBox="1">
            <a:spLocks noGrp="1"/>
          </p:cNvSpPr>
          <p:nvPr>
            <p:ph type="title"/>
          </p:nvPr>
        </p:nvSpPr>
        <p:spPr>
          <a:xfrm>
            <a:off x="2005969" y="726607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Referências</a:t>
            </a:r>
            <a:endParaRPr b="1" dirty="0"/>
          </a:p>
        </p:txBody>
      </p:sp>
      <p:sp>
        <p:nvSpPr>
          <p:cNvPr id="551" name="Shape 551"/>
          <p:cNvSpPr txBox="1">
            <a:spLocks noGrp="1"/>
          </p:cNvSpPr>
          <p:nvPr>
            <p:ph type="body" idx="1"/>
          </p:nvPr>
        </p:nvSpPr>
        <p:spPr>
          <a:xfrm>
            <a:off x="2005969" y="1371907"/>
            <a:ext cx="5277700" cy="3473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b="1" dirty="0" smtClean="0"/>
              <a:t>Cisco </a:t>
            </a:r>
            <a:r>
              <a:rPr lang="pt-BR" b="1" dirty="0"/>
              <a:t>- </a:t>
            </a:r>
            <a:r>
              <a:rPr lang="pt-BR" b="1" dirty="0">
                <a:hlinkClick r:id="rId3"/>
              </a:rPr>
              <a:t>https://</a:t>
            </a:r>
            <a:r>
              <a:rPr lang="pt-BR" b="1" dirty="0" smtClean="0">
                <a:hlinkClick r:id="rId3"/>
              </a:rPr>
              <a:t>www.netacad.com/pt-br/courses/packet-tracer</a:t>
            </a:r>
            <a:r>
              <a:rPr lang="pt-BR" b="1" dirty="0" smtClean="0"/>
              <a:t> - acesso 26/05/2018.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endParaRPr lang="pt-B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Shape 361"/>
          <p:cNvSpPr txBox="1">
            <a:spLocks noGrp="1"/>
          </p:cNvSpPr>
          <p:nvPr>
            <p:ph type="title"/>
          </p:nvPr>
        </p:nvSpPr>
        <p:spPr>
          <a:xfrm>
            <a:off x="2426383" y="264152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/>
              <a:t>Introdução</a:t>
            </a:r>
            <a:endParaRPr b="1" dirty="0"/>
          </a:p>
        </p:txBody>
      </p:sp>
      <p:sp>
        <p:nvSpPr>
          <p:cNvPr id="362" name="Shape 362"/>
          <p:cNvSpPr txBox="1">
            <a:spLocks noGrp="1"/>
          </p:cNvSpPr>
          <p:nvPr>
            <p:ph type="body" idx="1"/>
          </p:nvPr>
        </p:nvSpPr>
        <p:spPr>
          <a:xfrm>
            <a:off x="1764231" y="909451"/>
            <a:ext cx="5508927" cy="38202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t-BR" b="1" dirty="0" smtClean="0"/>
              <a:t>Simulador de Redes Cisco </a:t>
            </a:r>
            <a:r>
              <a:rPr lang="pt-BR" b="1" dirty="0" err="1" smtClean="0"/>
              <a:t>Packet</a:t>
            </a:r>
            <a:r>
              <a:rPr lang="pt-BR" b="1" dirty="0" smtClean="0"/>
              <a:t>  </a:t>
            </a:r>
            <a:r>
              <a:rPr lang="pt-BR" b="1" dirty="0" err="1" smtClean="0"/>
              <a:t>Tracer</a:t>
            </a:r>
            <a:r>
              <a:rPr lang="pt-BR" b="1" dirty="0" smtClean="0"/>
              <a:t>;</a:t>
            </a:r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  <a:p>
            <a:endParaRPr lang="pt-BR" b="1" dirty="0" smtClean="0"/>
          </a:p>
          <a:p>
            <a:endParaRPr lang="pt-BR" b="1" dirty="0"/>
          </a:p>
          <a:p>
            <a:pPr lvl="0"/>
            <a:endParaRPr lang="pt-BR" b="1" dirty="0" smtClean="0"/>
          </a:p>
          <a:p>
            <a:pPr lvl="0"/>
            <a:endParaRPr lang="pt-B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8390" y="306850"/>
            <a:ext cx="4944300" cy="645300"/>
          </a:xfrm>
        </p:spPr>
        <p:txBody>
          <a:bodyPr/>
          <a:lstStyle/>
          <a:p>
            <a:r>
              <a:rPr lang="pt-BR" altLang="pt-BR" dirty="0" err="1"/>
              <a:t>Packet</a:t>
            </a:r>
            <a:r>
              <a:rPr lang="pt-BR" altLang="pt-BR" dirty="0"/>
              <a:t> </a:t>
            </a:r>
            <a:r>
              <a:rPr lang="pt-BR" altLang="pt-BR" dirty="0" err="1"/>
              <a:t>Tracer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60070" y="1260715"/>
            <a:ext cx="8103870" cy="1659900"/>
          </a:xfrm>
        </p:spPr>
        <p:txBody>
          <a:bodyPr/>
          <a:lstStyle/>
          <a:p>
            <a:r>
              <a:rPr lang="pt-BR" sz="2400" dirty="0" err="1" smtClean="0"/>
              <a:t>Packet</a:t>
            </a:r>
            <a:r>
              <a:rPr lang="pt-BR" sz="2400" dirty="0" smtClean="0"/>
              <a:t> </a:t>
            </a:r>
            <a:r>
              <a:rPr lang="pt-BR" sz="2400" dirty="0" err="1" smtClean="0"/>
              <a:t>Tracer</a:t>
            </a:r>
            <a:r>
              <a:rPr lang="pt-BR" sz="2400" dirty="0" smtClean="0"/>
              <a:t> é um </a:t>
            </a:r>
            <a:r>
              <a:rPr lang="pt-BR" sz="2400" dirty="0"/>
              <a:t>programa </a:t>
            </a:r>
            <a:r>
              <a:rPr lang="pt-BR" sz="2400" dirty="0" smtClean="0"/>
              <a:t>gratuito </a:t>
            </a:r>
            <a:r>
              <a:rPr lang="pt-BR" sz="2400" dirty="0"/>
              <a:t>educacional </a:t>
            </a:r>
            <a:r>
              <a:rPr lang="pt-BR" sz="2400" dirty="0" smtClean="0"/>
              <a:t>produzido </a:t>
            </a:r>
            <a:r>
              <a:rPr lang="pt-BR" sz="2400" dirty="0"/>
              <a:t>pela Cisco Systems que permite a simulação de redes de computadores através de equipamentos e configurações presentes em situações reais</a:t>
            </a:r>
            <a:r>
              <a:rPr lang="pt-BR" sz="2400" dirty="0" smtClean="0"/>
              <a:t>.</a:t>
            </a:r>
          </a:p>
          <a:p>
            <a:r>
              <a:rPr lang="pt-BR" sz="2400" dirty="0" smtClean="0">
                <a:hlinkClick r:id="rId2"/>
              </a:rPr>
              <a:t>https</a:t>
            </a:r>
            <a:r>
              <a:rPr lang="pt-BR" sz="2400" dirty="0">
                <a:hlinkClick r:id="rId2"/>
              </a:rPr>
              <a:t>://</a:t>
            </a:r>
            <a:r>
              <a:rPr lang="pt-BR" sz="2400" dirty="0" smtClean="0">
                <a:hlinkClick r:id="rId2"/>
              </a:rPr>
              <a:t>www.netacad.com/pt-br/courses/packet-tracer</a:t>
            </a:r>
            <a:endParaRPr lang="pt-BR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9159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r>
              <a:rPr lang="pt-BR" altLang="pt-BR" dirty="0" err="1" smtClean="0"/>
              <a:t>Packet</a:t>
            </a:r>
            <a:r>
              <a:rPr lang="pt-BR" altLang="pt-BR" dirty="0" smtClean="0"/>
              <a:t> </a:t>
            </a:r>
            <a:r>
              <a:rPr lang="pt-BR" altLang="pt-BR" dirty="0" err="1" smtClean="0"/>
              <a:t>Tracer</a:t>
            </a:r>
            <a:endParaRPr lang="pt-BR" altLang="pt-BR" dirty="0" smtClean="0"/>
          </a:p>
        </p:txBody>
      </p:sp>
      <p:pic>
        <p:nvPicPr>
          <p:cNvPr id="512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944" y="1020725"/>
            <a:ext cx="7046912" cy="422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55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r>
              <a:rPr lang="pt-BR" altLang="pt-BR" smtClean="0"/>
              <a:t>Ambientes</a:t>
            </a:r>
          </a:p>
        </p:txBody>
      </p:sp>
      <p:sp>
        <p:nvSpPr>
          <p:cNvPr id="614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3EB579-52AC-41E9-ACB7-49E402B3410D}" type="slidenum">
              <a:rPr lang="pt-BR" altLang="pt-BR" sz="1400" smtClean="0"/>
              <a:pPr eaLnBrk="1" hangingPunct="1"/>
              <a:t>5</a:t>
            </a:fld>
            <a:endParaRPr lang="pt-BR" altLang="pt-BR" sz="140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006078"/>
            <a:ext cx="4246563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988219"/>
            <a:ext cx="4227512" cy="256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CaixaDeTexto 1"/>
          <p:cNvSpPr txBox="1">
            <a:spLocks noChangeArrowheads="1"/>
          </p:cNvSpPr>
          <p:nvPr/>
        </p:nvSpPr>
        <p:spPr bwMode="auto">
          <a:xfrm>
            <a:off x="5292726" y="3982641"/>
            <a:ext cx="227017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/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Parte Física</a:t>
            </a:r>
          </a:p>
        </p:txBody>
      </p:sp>
      <p:sp>
        <p:nvSpPr>
          <p:cNvPr id="6151" name="CaixaDeTexto 8"/>
          <p:cNvSpPr txBox="1">
            <a:spLocks noChangeArrowheads="1"/>
          </p:cNvSpPr>
          <p:nvPr/>
        </p:nvSpPr>
        <p:spPr bwMode="auto">
          <a:xfrm>
            <a:off x="979489" y="3982641"/>
            <a:ext cx="237436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/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Parte Lógica</a:t>
            </a:r>
          </a:p>
        </p:txBody>
      </p:sp>
    </p:spTree>
    <p:extLst>
      <p:ext uri="{BB962C8B-B14F-4D97-AF65-F5344CB8AC3E}">
        <p14:creationId xmlns:p14="http://schemas.microsoft.com/office/powerpoint/2010/main" val="8473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r>
              <a:rPr lang="pt-BR" altLang="pt-BR" smtClean="0"/>
              <a:t>Ambientes</a:t>
            </a:r>
          </a:p>
        </p:txBody>
      </p:sp>
      <p:sp>
        <p:nvSpPr>
          <p:cNvPr id="6147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3EB579-52AC-41E9-ACB7-49E402B3410D}" type="slidenum">
              <a:rPr lang="pt-BR" altLang="pt-BR" sz="1400" smtClean="0"/>
              <a:pPr eaLnBrk="1" hangingPunct="1"/>
              <a:t>6</a:t>
            </a:fld>
            <a:endParaRPr lang="pt-BR" altLang="pt-BR" sz="1400" smtClean="0"/>
          </a:p>
        </p:txBody>
      </p:sp>
      <p:pic>
        <p:nvPicPr>
          <p:cNvPr id="61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1006078"/>
            <a:ext cx="4246563" cy="254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438" y="988219"/>
            <a:ext cx="4227512" cy="2565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50" name="CaixaDeTexto 1"/>
          <p:cNvSpPr txBox="1">
            <a:spLocks noChangeArrowheads="1"/>
          </p:cNvSpPr>
          <p:nvPr/>
        </p:nvSpPr>
        <p:spPr bwMode="auto">
          <a:xfrm>
            <a:off x="5292726" y="3982641"/>
            <a:ext cx="227017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/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Parte Física</a:t>
            </a:r>
          </a:p>
        </p:txBody>
      </p:sp>
      <p:sp>
        <p:nvSpPr>
          <p:cNvPr id="6151" name="CaixaDeTexto 8"/>
          <p:cNvSpPr txBox="1">
            <a:spLocks noChangeArrowheads="1"/>
          </p:cNvSpPr>
          <p:nvPr/>
        </p:nvSpPr>
        <p:spPr bwMode="auto">
          <a:xfrm>
            <a:off x="979489" y="3982641"/>
            <a:ext cx="237436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2900" dirty="0"/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Parte Lógica</a:t>
            </a:r>
          </a:p>
        </p:txBody>
      </p:sp>
    </p:spTree>
    <p:extLst>
      <p:ext uri="{BB962C8B-B14F-4D97-AF65-F5344CB8AC3E}">
        <p14:creationId xmlns:p14="http://schemas.microsoft.com/office/powerpoint/2010/main" val="153108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>
          <a:xfrm>
            <a:off x="468313" y="141685"/>
            <a:ext cx="8229600" cy="857250"/>
          </a:xfrm>
        </p:spPr>
        <p:txBody>
          <a:bodyPr/>
          <a:lstStyle/>
          <a:p>
            <a:r>
              <a:rPr lang="pt-BR" altLang="pt-BR" dirty="0" smtClean="0"/>
              <a:t>Alguns componentes</a:t>
            </a:r>
          </a:p>
        </p:txBody>
      </p:sp>
      <p:sp>
        <p:nvSpPr>
          <p:cNvPr id="7171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F2548E3-97A1-4E28-B365-115EAB8877E7}" type="slidenum">
              <a:rPr lang="pt-BR" altLang="pt-BR" sz="1400" smtClean="0"/>
              <a:pPr eaLnBrk="1" hangingPunct="1"/>
              <a:t>7</a:t>
            </a:fld>
            <a:endParaRPr lang="pt-BR" altLang="pt-BR" sz="1400" smtClean="0"/>
          </a:p>
        </p:txBody>
      </p:sp>
      <p:pic>
        <p:nvPicPr>
          <p:cNvPr id="71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81087"/>
            <a:ext cx="762000" cy="42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3" name="CaixaDeTexto 1"/>
          <p:cNvSpPr txBox="1">
            <a:spLocks noChangeArrowheads="1"/>
          </p:cNvSpPr>
          <p:nvPr/>
        </p:nvSpPr>
        <p:spPr bwMode="auto">
          <a:xfrm>
            <a:off x="1477963" y="1106091"/>
            <a:ext cx="1713931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Roteador</a:t>
            </a:r>
          </a:p>
        </p:txBody>
      </p:sp>
      <p:pic>
        <p:nvPicPr>
          <p:cNvPr id="717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1764507"/>
            <a:ext cx="1000125" cy="407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5" name="CaixaDeTexto 2"/>
          <p:cNvSpPr txBox="1">
            <a:spLocks noChangeArrowheads="1"/>
          </p:cNvSpPr>
          <p:nvPr/>
        </p:nvSpPr>
        <p:spPr bwMode="auto">
          <a:xfrm>
            <a:off x="1422401" y="1764507"/>
            <a:ext cx="128112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Switch</a:t>
            </a:r>
          </a:p>
        </p:txBody>
      </p:sp>
      <p:pic>
        <p:nvPicPr>
          <p:cNvPr id="71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9" y="2403873"/>
            <a:ext cx="1076325" cy="3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2990851"/>
            <a:ext cx="800100" cy="507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4" y="3731419"/>
            <a:ext cx="561975" cy="3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1081088"/>
            <a:ext cx="771525" cy="46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0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39" y="2356248"/>
            <a:ext cx="847725" cy="335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81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538" y="3390900"/>
            <a:ext cx="619125" cy="692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82" name="CaixaDeTexto 21"/>
          <p:cNvSpPr txBox="1">
            <a:spLocks noChangeArrowheads="1"/>
          </p:cNvSpPr>
          <p:nvPr/>
        </p:nvSpPr>
        <p:spPr bwMode="auto">
          <a:xfrm>
            <a:off x="1476376" y="2369344"/>
            <a:ext cx="2042547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Impressora</a:t>
            </a:r>
          </a:p>
        </p:txBody>
      </p:sp>
      <p:sp>
        <p:nvSpPr>
          <p:cNvPr id="7183" name="CaixaDeTexto 22"/>
          <p:cNvSpPr txBox="1">
            <a:spLocks noChangeArrowheads="1"/>
          </p:cNvSpPr>
          <p:nvPr/>
        </p:nvSpPr>
        <p:spPr bwMode="auto">
          <a:xfrm>
            <a:off x="1476375" y="3093244"/>
            <a:ext cx="305564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Microcomputador</a:t>
            </a:r>
          </a:p>
        </p:txBody>
      </p:sp>
      <p:sp>
        <p:nvSpPr>
          <p:cNvPr id="7184" name="CaixaDeTexto 23"/>
          <p:cNvSpPr txBox="1">
            <a:spLocks noChangeArrowheads="1"/>
          </p:cNvSpPr>
          <p:nvPr/>
        </p:nvSpPr>
        <p:spPr bwMode="auto">
          <a:xfrm>
            <a:off x="1476376" y="3680222"/>
            <a:ext cx="2539478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 err="1">
                <a:solidFill>
                  <a:schemeClr val="bg1"/>
                </a:solidFill>
              </a:rPr>
              <a:t>Brigde</a:t>
            </a:r>
            <a:r>
              <a:rPr lang="pt-BR" altLang="pt-BR" sz="2900" dirty="0"/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“ponte”</a:t>
            </a:r>
          </a:p>
        </p:txBody>
      </p:sp>
      <p:sp>
        <p:nvSpPr>
          <p:cNvPr id="7185" name="CaixaDeTexto 24"/>
          <p:cNvSpPr txBox="1">
            <a:spLocks noChangeArrowheads="1"/>
          </p:cNvSpPr>
          <p:nvPr/>
        </p:nvSpPr>
        <p:spPr bwMode="auto">
          <a:xfrm>
            <a:off x="5795963" y="2287191"/>
            <a:ext cx="2334293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Access</a:t>
            </a:r>
            <a:r>
              <a:rPr lang="pt-BR" altLang="pt-BR" sz="2900" dirty="0"/>
              <a:t> </a:t>
            </a:r>
            <a:r>
              <a:rPr lang="pt-BR" altLang="pt-BR" sz="2900" dirty="0">
                <a:solidFill>
                  <a:schemeClr val="bg1"/>
                </a:solidFill>
              </a:rPr>
              <a:t>Point</a:t>
            </a:r>
          </a:p>
        </p:txBody>
      </p:sp>
      <p:sp>
        <p:nvSpPr>
          <p:cNvPr id="7186" name="CaixaDeTexto 25"/>
          <p:cNvSpPr txBox="1">
            <a:spLocks noChangeArrowheads="1"/>
          </p:cNvSpPr>
          <p:nvPr/>
        </p:nvSpPr>
        <p:spPr bwMode="auto">
          <a:xfrm>
            <a:off x="5795964" y="3650457"/>
            <a:ext cx="156966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Servidor</a:t>
            </a:r>
          </a:p>
        </p:txBody>
      </p:sp>
      <p:sp>
        <p:nvSpPr>
          <p:cNvPr id="7187" name="CaixaDeTexto 26"/>
          <p:cNvSpPr txBox="1">
            <a:spLocks noChangeArrowheads="1"/>
          </p:cNvSpPr>
          <p:nvPr/>
        </p:nvSpPr>
        <p:spPr bwMode="auto">
          <a:xfrm>
            <a:off x="5807076" y="1106091"/>
            <a:ext cx="867545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r>
              <a:rPr lang="pt-BR" altLang="pt-BR" sz="2900" dirty="0">
                <a:solidFill>
                  <a:schemeClr val="bg1"/>
                </a:solidFill>
              </a:rPr>
              <a:t>Hub</a:t>
            </a:r>
          </a:p>
        </p:txBody>
      </p:sp>
    </p:spTree>
    <p:extLst>
      <p:ext uri="{BB962C8B-B14F-4D97-AF65-F5344CB8AC3E}">
        <p14:creationId xmlns:p14="http://schemas.microsoft.com/office/powerpoint/2010/main" val="62061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ítulo 1"/>
          <p:cNvSpPr>
            <a:spLocks noGrp="1"/>
          </p:cNvSpPr>
          <p:nvPr>
            <p:ph type="title"/>
          </p:nvPr>
        </p:nvSpPr>
        <p:spPr>
          <a:xfrm>
            <a:off x="107951" y="141685"/>
            <a:ext cx="8853169" cy="857250"/>
          </a:xfrm>
        </p:spPr>
        <p:txBody>
          <a:bodyPr/>
          <a:lstStyle/>
          <a:p>
            <a:r>
              <a:rPr lang="pt-BR" altLang="pt-BR" dirty="0" smtClean="0"/>
              <a:t>Configuração Microcomputador</a:t>
            </a:r>
          </a:p>
        </p:txBody>
      </p:sp>
      <p:sp>
        <p:nvSpPr>
          <p:cNvPr id="8195" name="Espaço Reservado para Número de Slide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D78DCAD-81E2-4276-A3BE-27B5AF9EE97A}" type="slidenum">
              <a:rPr lang="pt-BR" altLang="pt-BR" sz="1400" smtClean="0"/>
              <a:pPr eaLnBrk="1" hangingPunct="1"/>
              <a:t>8</a:t>
            </a:fld>
            <a:endParaRPr lang="pt-BR" altLang="pt-BR" sz="1400" smtClean="0"/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041" y="1248490"/>
            <a:ext cx="6257925" cy="373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19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>
          <a:xfrm>
            <a:off x="107951" y="141685"/>
            <a:ext cx="9036049" cy="857250"/>
          </a:xfrm>
        </p:spPr>
        <p:txBody>
          <a:bodyPr/>
          <a:lstStyle/>
          <a:p>
            <a:r>
              <a:rPr lang="pt-BR" altLang="pt-BR" dirty="0"/>
              <a:t>Configuração </a:t>
            </a:r>
            <a:r>
              <a:rPr lang="pt-BR" altLang="pt-BR" dirty="0" smtClean="0"/>
              <a:t>Servidor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91" y="1085850"/>
            <a:ext cx="6441913" cy="3509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926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</TotalTime>
  <Words>104</Words>
  <Application>Microsoft Office PowerPoint</Application>
  <PresentationFormat>Apresentação na tela (16:9)</PresentationFormat>
  <Paragraphs>40</Paragraphs>
  <Slides>11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Helvetica Neue</vt:lpstr>
      <vt:lpstr>Nixie One</vt:lpstr>
      <vt:lpstr>Muli</vt:lpstr>
      <vt:lpstr>Imogen template</vt:lpstr>
      <vt:lpstr>Fundamentos de Redes de Computadores Prof. Sandro T. Pinto</vt:lpstr>
      <vt:lpstr>Introdução</vt:lpstr>
      <vt:lpstr>Packet Tracer</vt:lpstr>
      <vt:lpstr>Packet Tracer</vt:lpstr>
      <vt:lpstr>Ambientes</vt:lpstr>
      <vt:lpstr>Ambientes</vt:lpstr>
      <vt:lpstr>Alguns componentes</vt:lpstr>
      <vt:lpstr>Configuração Microcomputador</vt:lpstr>
      <vt:lpstr>Configuração Servidor</vt:lpstr>
      <vt:lpstr>Obrigado!</vt:lpstr>
      <vt:lpstr>Referências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Prof.</dc:title>
  <dc:creator>oCanabrava</dc:creator>
  <cp:lastModifiedBy>sandro</cp:lastModifiedBy>
  <cp:revision>69</cp:revision>
  <dcterms:modified xsi:type="dcterms:W3CDTF">2018-06-04T12:35:07Z</dcterms:modified>
</cp:coreProperties>
</file>