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61" r:id="rId3"/>
    <p:sldId id="425" r:id="rId4"/>
    <p:sldId id="426" r:id="rId5"/>
    <p:sldId id="427" r:id="rId6"/>
    <p:sldId id="445" r:id="rId7"/>
    <p:sldId id="446" r:id="rId8"/>
    <p:sldId id="447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49" r:id="rId17"/>
    <p:sldId id="452" r:id="rId18"/>
    <p:sldId id="451" r:id="rId19"/>
    <p:sldId id="453" r:id="rId20"/>
    <p:sldId id="454" r:id="rId21"/>
    <p:sldId id="280" r:id="rId22"/>
    <p:sldId id="281" r:id="rId23"/>
  </p:sldIdLst>
  <p:sldSz cx="9144000" cy="5143500" type="screen16x9"/>
  <p:notesSz cx="6858000" cy="9144000"/>
  <p:embeddedFontLs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  <p:embeddedFont>
      <p:font typeface="Muli" panose="020B060402020202020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58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FCAA57-1A5B-486B-85C2-930CFCAB73BE}" type="slidenum">
              <a:rPr lang="pt-BR" altLang="pt-BR" sz="8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lnSpc>
                <a:spcPct val="80000"/>
              </a:lnSpc>
              <a:buNone/>
            </a:pPr>
            <a:endParaRPr lang="en-US" altLang="pt-B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B912-D9E6-4DDC-937B-B8320E2727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%20-%20acesso%2026/05/201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69740"/>
            <a:ext cx="8983980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1306435"/>
            <a:ext cx="8583930" cy="1659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/>
              <a:t>Exemplo</a:t>
            </a:r>
            <a:r>
              <a:rPr lang="en-GB" sz="2400" dirty="0" smtClean="0"/>
              <a:t>: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 smtClean="0"/>
              <a:t>9</a:t>
            </a:r>
            <a:r>
              <a:rPr lang="pt-BR" sz="2400" dirty="0"/>
              <a:t>) Determine o número de redes e hosts que pode ser utilizado para o endereço IP </a:t>
            </a:r>
            <a:r>
              <a:rPr lang="pt-BR" sz="2400" dirty="0" smtClean="0"/>
              <a:t>192.168.10.0/27</a:t>
            </a:r>
            <a:r>
              <a:rPr lang="pt-BR" sz="2400" dirty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/>
              <a:t> </a:t>
            </a:r>
          </a:p>
          <a:p>
            <a:pPr eaLnBrk="1" hangingPunct="1">
              <a:defRPr/>
            </a:pPr>
            <a:r>
              <a:rPr lang="pt-BR" sz="2400" dirty="0" smtClean="0"/>
              <a:t>Inicio do IP sendo 192 determina ser classe C.</a:t>
            </a:r>
          </a:p>
          <a:p>
            <a:pPr eaLnBrk="1" hangingPunct="1">
              <a:defRPr/>
            </a:pPr>
            <a:r>
              <a:rPr lang="pt-BR" sz="2400" dirty="0" smtClean="0"/>
              <a:t>Classe C a mascara padrão é /24.</a:t>
            </a:r>
          </a:p>
          <a:p>
            <a:pPr eaLnBrk="1" hangingPunct="1">
              <a:defRPr/>
            </a:pPr>
            <a:r>
              <a:rPr lang="pt-BR" sz="2400" dirty="0" smtClean="0"/>
              <a:t>Sendo assim /27 - /24 significa que sobrou /3, ou seja foi emprestado 3 bits.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2545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60020" y="592600"/>
            <a:ext cx="8732520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194310" y="1331987"/>
            <a:ext cx="8641080" cy="1659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/>
              <a:t>Exemplo</a:t>
            </a:r>
            <a:r>
              <a:rPr lang="en-GB" sz="2400" dirty="0" smtClean="0"/>
              <a:t>: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 smtClean="0"/>
              <a:t>9</a:t>
            </a:r>
            <a:r>
              <a:rPr lang="pt-BR" sz="2400" dirty="0"/>
              <a:t>) Determine o número de redes e hosts que pode ser utilizado para o endereço IP </a:t>
            </a:r>
            <a:r>
              <a:rPr lang="pt-BR" sz="2400" dirty="0" smtClean="0"/>
              <a:t>192.168.10.0/27.</a:t>
            </a:r>
            <a:endParaRPr lang="pt-BR" sz="2400" dirty="0"/>
          </a:p>
          <a:p>
            <a:pPr marL="0" indent="0" eaLnBrk="1" hangingPunct="1">
              <a:buFontTx/>
              <a:buNone/>
              <a:defRPr/>
            </a:pPr>
            <a:endParaRPr lang="pt-BR" sz="24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GB" sz="2400" dirty="0" smtClean="0"/>
              <a:t>3 bits </a:t>
            </a:r>
            <a:r>
              <a:rPr lang="en-GB" sz="2400" dirty="0" err="1" smtClean="0"/>
              <a:t>para</a:t>
            </a:r>
            <a:r>
              <a:rPr lang="en-GB" sz="2400" dirty="0" smtClean="0"/>
              <a:t> sub-</a:t>
            </a:r>
            <a:r>
              <a:rPr lang="en-GB" sz="2400" dirty="0" err="1" smtClean="0"/>
              <a:t>redes</a:t>
            </a:r>
            <a:r>
              <a:rPr lang="en-GB" sz="2400" dirty="0" smtClean="0"/>
              <a:t> </a:t>
            </a:r>
            <a:r>
              <a:rPr lang="en-GB" sz="2400" dirty="0" err="1" smtClean="0"/>
              <a:t>equivale</a:t>
            </a:r>
            <a:r>
              <a:rPr lang="en-GB" sz="2400" dirty="0" smtClean="0"/>
              <a:t> a 2</a:t>
            </a:r>
            <a:r>
              <a:rPr lang="en-GB" sz="2400" baseline="30000" dirty="0"/>
              <a:t>3</a:t>
            </a:r>
            <a:r>
              <a:rPr lang="en-GB" sz="2400" dirty="0" smtClean="0"/>
              <a:t>= 8 sub </a:t>
            </a:r>
            <a:r>
              <a:rPr lang="en-GB" sz="2400" dirty="0" err="1" smtClean="0"/>
              <a:t>rede</a:t>
            </a:r>
            <a:r>
              <a:rPr lang="en-GB" sz="2400" dirty="0" smtClean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en-GB" sz="2400" dirty="0" err="1" smtClean="0"/>
              <a:t>Portanto</a:t>
            </a:r>
            <a:r>
              <a:rPr lang="en-GB" sz="2400" dirty="0" smtClean="0"/>
              <a:t> </a:t>
            </a:r>
            <a:r>
              <a:rPr lang="en-GB" sz="2400" dirty="0" err="1" smtClean="0"/>
              <a:t>temos</a:t>
            </a:r>
            <a:r>
              <a:rPr lang="en-GB" sz="2400" dirty="0" smtClean="0"/>
              <a:t> 8 sub-</a:t>
            </a:r>
            <a:r>
              <a:rPr lang="en-GB" sz="2400" dirty="0" err="1" smtClean="0"/>
              <a:t>redes</a:t>
            </a:r>
            <a:r>
              <a:rPr lang="en-GB" sz="2400" dirty="0" smtClean="0"/>
              <a:t>.</a:t>
            </a:r>
          </a:p>
          <a:p>
            <a:pPr marL="0" indent="0" eaLnBrk="1" hangingPunct="1">
              <a:buFontTx/>
              <a:buNone/>
              <a:defRPr/>
            </a:pPr>
            <a:endParaRPr lang="pt-BR" sz="2400" dirty="0"/>
          </a:p>
          <a:p>
            <a:pPr marL="0" indent="0" eaLnBrk="1" hangingPunct="1">
              <a:buFontTx/>
              <a:buNone/>
              <a:defRPr/>
            </a:pPr>
            <a:r>
              <a:rPr lang="pt-BR" sz="2400" dirty="0"/>
              <a:t> 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4059317"/>
            <a:ext cx="64579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11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98756" y="569740"/>
            <a:ext cx="8778874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302260" y="1134985"/>
            <a:ext cx="8675370" cy="1659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/>
              <a:t>Exemplo</a:t>
            </a:r>
            <a:r>
              <a:rPr lang="en-GB" sz="2400" dirty="0" smtClean="0"/>
              <a:t>: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 smtClean="0"/>
              <a:t>9</a:t>
            </a:r>
            <a:r>
              <a:rPr lang="pt-BR" sz="2400" dirty="0"/>
              <a:t>) Determine o número de redes e hosts que pode ser utilizado para o endereço IP </a:t>
            </a:r>
            <a:r>
              <a:rPr lang="pt-BR" sz="2400" dirty="0" smtClean="0"/>
              <a:t>192.168.10.0/27</a:t>
            </a:r>
            <a:r>
              <a:rPr lang="pt-BR" sz="2400" dirty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/>
              <a:t> 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30" y="2490788"/>
            <a:ext cx="6553200" cy="170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193676" y="4192191"/>
            <a:ext cx="8783954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indent="-457200" eaLnBrk="1" hangingPunct="1">
              <a:buClr>
                <a:schemeClr val="accent1"/>
              </a:buClr>
              <a:buFont typeface="Calibri" panose="020F0502020204030204" pitchFamily="34" charset="0"/>
              <a:buChar char="◊"/>
            </a:pPr>
            <a:r>
              <a:rPr lang="en-GB" altLang="pt-BR" sz="2900" dirty="0">
                <a:solidFill>
                  <a:schemeClr val="bg1"/>
                </a:solidFill>
                <a:cs typeface="Arial" charset="0"/>
              </a:rPr>
              <a:t>Mascara de sub-</a:t>
            </a:r>
            <a:r>
              <a:rPr lang="en-GB" altLang="pt-BR" sz="2900" dirty="0" err="1">
                <a:solidFill>
                  <a:schemeClr val="bg1"/>
                </a:solidFill>
                <a:cs typeface="Arial" charset="0"/>
              </a:rPr>
              <a:t>rede</a:t>
            </a:r>
            <a:r>
              <a:rPr lang="en-GB" altLang="pt-BR" sz="29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GB" altLang="pt-BR" sz="2900" dirty="0" err="1">
                <a:solidFill>
                  <a:schemeClr val="bg1"/>
                </a:solidFill>
                <a:cs typeface="Arial" charset="0"/>
              </a:rPr>
              <a:t>classe</a:t>
            </a:r>
            <a:r>
              <a:rPr lang="en-GB" altLang="pt-BR" sz="2900" dirty="0">
                <a:solidFill>
                  <a:schemeClr val="bg1"/>
                </a:solidFill>
                <a:cs typeface="Arial" charset="0"/>
              </a:rPr>
              <a:t> C </a:t>
            </a:r>
            <a:r>
              <a:rPr lang="en-GB" altLang="pt-BR" sz="2900" dirty="0" err="1">
                <a:solidFill>
                  <a:schemeClr val="bg1"/>
                </a:solidFill>
                <a:cs typeface="Arial" charset="0"/>
              </a:rPr>
              <a:t>padrão</a:t>
            </a:r>
            <a:r>
              <a:rPr lang="en-GB" altLang="pt-BR" sz="2900" dirty="0">
                <a:solidFill>
                  <a:schemeClr val="bg1"/>
                </a:solidFill>
                <a:cs typeface="Arial" charset="0"/>
              </a:rPr>
              <a:t> 255.255.255.0;</a:t>
            </a:r>
          </a:p>
          <a:p>
            <a:pPr marL="457200" indent="-457200" eaLnBrk="1" hangingPunct="1">
              <a:buClr>
                <a:schemeClr val="accent1"/>
              </a:buClr>
              <a:buFont typeface="Calibri" panose="020F0502020204030204" pitchFamily="34" charset="0"/>
              <a:buChar char="◊"/>
            </a:pPr>
            <a:r>
              <a:rPr lang="en-GB" altLang="pt-BR" sz="2900" dirty="0">
                <a:solidFill>
                  <a:schemeClr val="bg1"/>
                </a:solidFill>
                <a:cs typeface="Arial" charset="0"/>
              </a:rPr>
              <a:t>Mascara da sub </a:t>
            </a:r>
            <a:r>
              <a:rPr lang="en-GB" altLang="pt-BR" sz="2900" dirty="0" err="1">
                <a:solidFill>
                  <a:schemeClr val="bg1"/>
                </a:solidFill>
                <a:cs typeface="Arial" charset="0"/>
              </a:rPr>
              <a:t>rede</a:t>
            </a:r>
            <a:r>
              <a:rPr lang="en-GB" altLang="pt-BR" sz="2900" dirty="0">
                <a:solidFill>
                  <a:schemeClr val="bg1"/>
                </a:solidFill>
                <a:cs typeface="Arial" charset="0"/>
              </a:rPr>
              <a:t> 255.255.255.224.</a:t>
            </a:r>
            <a:endParaRPr lang="pt-BR" altLang="pt-BR" sz="29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2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591513"/>
            <a:ext cx="8881110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26425"/>
            <a:ext cx="8755380" cy="1659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/>
              <a:t>Exemplo</a:t>
            </a:r>
            <a:r>
              <a:rPr lang="en-GB" sz="2400" dirty="0" smtClean="0"/>
              <a:t>: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 smtClean="0"/>
              <a:t>9</a:t>
            </a:r>
            <a:r>
              <a:rPr lang="pt-BR" sz="2400" dirty="0"/>
              <a:t>) Determine o número de redes e hosts que pode ser utilizado para o endereço IP </a:t>
            </a:r>
            <a:r>
              <a:rPr lang="pt-BR" sz="2400" dirty="0" smtClean="0"/>
              <a:t>192.168.10.0/27</a:t>
            </a:r>
            <a:r>
              <a:rPr lang="pt-BR" sz="2400" dirty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sz="2400" dirty="0"/>
              <a:t> </a:t>
            </a:r>
            <a:r>
              <a:rPr lang="en-GB" sz="2400" dirty="0" smtClean="0"/>
              <a:t> </a:t>
            </a:r>
          </a:p>
          <a:p>
            <a:pPr eaLnBrk="1" hangingPunct="1">
              <a:defRPr/>
            </a:pPr>
            <a:r>
              <a:rPr lang="en-GB" sz="2400" dirty="0" err="1" smtClean="0"/>
              <a:t>Sobrou</a:t>
            </a:r>
            <a:r>
              <a:rPr lang="en-GB" sz="2400" dirty="0" smtClean="0"/>
              <a:t> 5 bits </a:t>
            </a:r>
            <a:r>
              <a:rPr lang="en-GB" sz="2400" dirty="0" err="1" smtClean="0"/>
              <a:t>para</a:t>
            </a:r>
            <a:r>
              <a:rPr lang="en-GB" sz="2400" dirty="0" smtClean="0"/>
              <a:t> </a:t>
            </a:r>
            <a:r>
              <a:rPr lang="en-GB" sz="2400" dirty="0" err="1" smtClean="0"/>
              <a:t>os</a:t>
            </a:r>
            <a:r>
              <a:rPr lang="en-GB" sz="2400" dirty="0" smtClean="0"/>
              <a:t> hosts </a:t>
            </a:r>
            <a:r>
              <a:rPr lang="en-GB" sz="2400" dirty="0" err="1" smtClean="0"/>
              <a:t>sendo</a:t>
            </a:r>
            <a:r>
              <a:rPr lang="en-GB" sz="2400" dirty="0" smtClean="0"/>
              <a:t> 2</a:t>
            </a:r>
            <a:r>
              <a:rPr lang="en-GB" sz="2400" baseline="30000" dirty="0" smtClean="0"/>
              <a:t>5</a:t>
            </a:r>
            <a:r>
              <a:rPr lang="en-GB" sz="2400" dirty="0" smtClean="0"/>
              <a:t>= 32 hosts </a:t>
            </a:r>
            <a:r>
              <a:rPr lang="en-GB" sz="2400" dirty="0" err="1" smtClean="0"/>
              <a:t>por</a:t>
            </a:r>
            <a:r>
              <a:rPr lang="en-GB" sz="2400" dirty="0" smtClean="0"/>
              <a:t> sub </a:t>
            </a:r>
            <a:r>
              <a:rPr lang="en-GB" sz="2400" dirty="0" err="1" smtClean="0"/>
              <a:t>rede</a:t>
            </a:r>
            <a:r>
              <a:rPr lang="en-GB" sz="2400" dirty="0" smtClean="0"/>
              <a:t>.</a:t>
            </a:r>
          </a:p>
          <a:p>
            <a:pPr eaLnBrk="1" hangingPunct="1">
              <a:defRPr/>
            </a:pPr>
            <a:r>
              <a:rPr lang="en-GB" sz="2400" dirty="0" err="1" smtClean="0"/>
              <a:t>Portanto</a:t>
            </a:r>
            <a:r>
              <a:rPr lang="en-GB" sz="2400" dirty="0" smtClean="0"/>
              <a:t> </a:t>
            </a:r>
            <a:r>
              <a:rPr lang="en-GB" sz="2400" dirty="0" err="1" smtClean="0"/>
              <a:t>temos</a:t>
            </a:r>
            <a:r>
              <a:rPr lang="en-GB" sz="2400" dirty="0" smtClean="0"/>
              <a:t> 32 hosts mas </a:t>
            </a:r>
            <a:r>
              <a:rPr lang="en-GB" sz="2400" dirty="0" err="1" smtClean="0"/>
              <a:t>somente</a:t>
            </a:r>
            <a:r>
              <a:rPr lang="en-GB" sz="2400" dirty="0" smtClean="0"/>
              <a:t> 30 </a:t>
            </a:r>
            <a:r>
              <a:rPr lang="en-GB" sz="2400" dirty="0" err="1" smtClean="0"/>
              <a:t>utilizáveis</a:t>
            </a:r>
            <a:r>
              <a:rPr lang="en-GB" sz="2400" dirty="0" smtClean="0"/>
              <a:t> </a:t>
            </a:r>
            <a:r>
              <a:rPr lang="en-GB" sz="2400" dirty="0" err="1" smtClean="0"/>
              <a:t>porque</a:t>
            </a:r>
            <a:r>
              <a:rPr lang="en-GB" sz="2400" dirty="0" smtClean="0"/>
              <a:t> </a:t>
            </a:r>
            <a:r>
              <a:rPr lang="en-GB" sz="2400" dirty="0" err="1" smtClean="0"/>
              <a:t>tiramos</a:t>
            </a:r>
            <a:r>
              <a:rPr lang="en-GB" sz="2400" dirty="0" smtClean="0"/>
              <a:t> 1 </a:t>
            </a:r>
            <a:r>
              <a:rPr lang="en-GB" sz="2400" dirty="0" err="1" smtClean="0"/>
              <a:t>ip</a:t>
            </a:r>
            <a:r>
              <a:rPr lang="en-GB" sz="2400" dirty="0" smtClean="0"/>
              <a:t> para </a:t>
            </a:r>
            <a:r>
              <a:rPr lang="en-GB" sz="2400" dirty="0" err="1" smtClean="0"/>
              <a:t>rede</a:t>
            </a:r>
            <a:r>
              <a:rPr lang="en-GB" sz="2400" dirty="0" smtClean="0"/>
              <a:t> e um </a:t>
            </a:r>
            <a:r>
              <a:rPr lang="en-GB" sz="2400" dirty="0" err="1" smtClean="0"/>
              <a:t>ip</a:t>
            </a:r>
            <a:r>
              <a:rPr lang="en-GB" sz="2400" dirty="0" smtClean="0"/>
              <a:t> para broadcast.</a:t>
            </a:r>
          </a:p>
          <a:p>
            <a:pPr marL="0" indent="0" eaLnBrk="1" hangingPunct="1">
              <a:buFontTx/>
              <a:buNone/>
              <a:defRPr/>
            </a:pPr>
            <a:endParaRPr lang="pt-BR" sz="2400" dirty="0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1" y="914163"/>
            <a:ext cx="4119563" cy="71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7966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" y="604030"/>
            <a:ext cx="8801100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02870" y="1397875"/>
            <a:ext cx="8926830" cy="1659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Exemplo</a:t>
            </a:r>
            <a:r>
              <a:rPr lang="en-GB" altLang="pt-BR" sz="2400" dirty="0" smtClean="0"/>
              <a:t>: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9) Determine o número de redes e hosts que pode ser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utilizado</a:t>
            </a:r>
            <a:r>
              <a:rPr lang="pt-BR" altLang="pt-BR" sz="2400" dirty="0" smtClean="0"/>
              <a:t> para o endereço IP 192.168.10.0/27. 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4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62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6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64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32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8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b="1" dirty="0">
                <a:solidFill>
                  <a:srgbClr val="FF0000"/>
                </a:solidFill>
              </a:rPr>
              <a:t>8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 </a:t>
            </a:r>
            <a:r>
              <a:rPr lang="pt-BR" altLang="pt-BR" sz="2400" b="1" dirty="0" err="1" smtClean="0">
                <a:solidFill>
                  <a:srgbClr val="FF0000"/>
                </a:solidFill>
              </a:rPr>
              <a:t>sub-redes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 / 30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8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32 hosts</a:t>
            </a:r>
          </a:p>
        </p:txBody>
      </p:sp>
    </p:spTree>
    <p:extLst>
      <p:ext uri="{BB962C8B-B14F-4D97-AF65-F5344CB8AC3E}">
        <p14:creationId xmlns:p14="http://schemas.microsoft.com/office/powerpoint/2010/main" val="3197731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80010" y="524020"/>
            <a:ext cx="8708391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0695"/>
            <a:ext cx="8321040" cy="1659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A </a:t>
            </a:r>
            <a:r>
              <a:rPr lang="en-GB" altLang="pt-BR" sz="2400" dirty="0" err="1" smtClean="0"/>
              <a:t>divisão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portanto</a:t>
            </a:r>
            <a:r>
              <a:rPr lang="en-GB" altLang="pt-BR" sz="2400" dirty="0" smtClean="0"/>
              <a:t> da sub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fica</a:t>
            </a:r>
            <a:r>
              <a:rPr lang="en-GB" altLang="pt-BR" sz="2400" dirty="0" smtClean="0"/>
              <a:t> da </a:t>
            </a:r>
            <a:r>
              <a:rPr lang="en-GB" altLang="pt-BR" sz="2400" dirty="0" err="1" smtClean="0"/>
              <a:t>seguinte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maneira</a:t>
            </a:r>
            <a:r>
              <a:rPr lang="en-GB" altLang="pt-BR" sz="2400" dirty="0" smtClean="0"/>
              <a:t>:</a:t>
            </a:r>
            <a:endParaRPr lang="en-GB" altLang="pt-BR" sz="2400" baseline="300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86723"/>
              </p:ext>
            </p:extLst>
          </p:nvPr>
        </p:nvGraphicFramePr>
        <p:xfrm>
          <a:off x="182880" y="2358390"/>
          <a:ext cx="8641080" cy="226907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5316"/>
                <a:gridCol w="1600021"/>
                <a:gridCol w="1600021"/>
                <a:gridCol w="1315680"/>
                <a:gridCol w="1600021"/>
                <a:gridCol w="1600021"/>
              </a:tblGrid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Sub-rede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End</a:t>
                      </a:r>
                      <a:r>
                        <a:rPr lang="pt-BR" sz="1600" u="none" strike="noStrike" dirty="0">
                          <a:effectLst/>
                        </a:rPr>
                        <a:t> Rede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End. host inicial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End. host final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End. Broadcast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192.168.10.30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192.168.10.31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192.168.10.32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192.168.10.33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192.168.10.62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192.168.10.63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192.168.10.64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192.168.10.65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192.168.10.94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192.168.10.95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192.168.10.96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192.168.10.97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192.168.10.126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192.168.10.127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192.168.10.128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192.168.10.129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192.168.10.158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192.168.10.159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192.168.10.160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192.168.10.161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192.168.10.190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192.168.10.191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6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192.168.10.192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192.168.10.193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192.168.10.222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192.168.10.223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7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192.168.10.224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192.168.10.225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até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192.168.10.254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192.168.10.255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56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80010" y="524020"/>
            <a:ext cx="8708391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27591" y="1100695"/>
            <a:ext cx="8867553" cy="1659900"/>
          </a:xfrm>
        </p:spPr>
        <p:txBody>
          <a:bodyPr/>
          <a:lstStyle/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Exemplo</a:t>
            </a:r>
            <a:r>
              <a:rPr lang="en-GB" altLang="pt-BR" sz="2400" dirty="0" smtClean="0"/>
              <a:t>: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Como </a:t>
            </a:r>
            <a:r>
              <a:rPr lang="en-GB" altLang="pt-BR" sz="2400" dirty="0" err="1" smtClean="0"/>
              <a:t>descobrir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endereço</a:t>
            </a:r>
            <a:r>
              <a:rPr lang="en-GB" altLang="pt-BR" sz="2400" dirty="0" smtClean="0"/>
              <a:t> de REDE  e de BROADCAST do IP 192.168.10.165 com </a:t>
            </a:r>
            <a:r>
              <a:rPr lang="en-GB" altLang="pt-BR" sz="2400" dirty="0" err="1" smtClean="0"/>
              <a:t>máscara</a:t>
            </a:r>
            <a:r>
              <a:rPr lang="en-GB" altLang="pt-BR" sz="2400" dirty="0" smtClean="0"/>
              <a:t> 255.255.255.224?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Primeiro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transformar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endereço</a:t>
            </a:r>
            <a:r>
              <a:rPr lang="en-GB" altLang="pt-BR" sz="2400" dirty="0" smtClean="0"/>
              <a:t> de IP e a </a:t>
            </a:r>
            <a:r>
              <a:rPr lang="en-GB" altLang="pt-BR" sz="2400" dirty="0" err="1" smtClean="0"/>
              <a:t>máscara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binário</a:t>
            </a:r>
            <a:r>
              <a:rPr lang="en-GB" altLang="pt-BR" sz="2400" dirty="0" smtClean="0"/>
              <a:t>;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>
                <a:solidFill>
                  <a:schemeClr val="bg1"/>
                </a:solidFill>
              </a:rPr>
              <a:t>192.168.10.165 </a:t>
            </a:r>
            <a:r>
              <a:rPr lang="en-US" altLang="pt-BR" sz="2200" dirty="0" smtClean="0">
                <a:solidFill>
                  <a:schemeClr val="bg1"/>
                </a:solidFill>
              </a:rPr>
              <a:t>  = 11000000.10101000.00001010.10100101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>
                <a:solidFill>
                  <a:schemeClr val="bg1"/>
                </a:solidFill>
              </a:rPr>
              <a:t>255.255.255.224 = </a:t>
            </a:r>
            <a:r>
              <a:rPr lang="en-US" altLang="pt-BR" sz="2200" dirty="0" smtClean="0">
                <a:solidFill>
                  <a:schemeClr val="bg1"/>
                </a:solidFill>
              </a:rPr>
              <a:t>11111111.11111111.11111111.11100000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200" dirty="0" smtClean="0"/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658694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80010" y="524020"/>
            <a:ext cx="8708391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27591" y="1100695"/>
            <a:ext cx="8867553" cy="1659900"/>
          </a:xfrm>
        </p:spPr>
        <p:txBody>
          <a:bodyPr/>
          <a:lstStyle/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Exemplo</a:t>
            </a:r>
            <a:r>
              <a:rPr lang="en-GB" altLang="pt-BR" sz="2400" dirty="0" smtClean="0"/>
              <a:t>: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Como </a:t>
            </a:r>
            <a:r>
              <a:rPr lang="en-GB" altLang="pt-BR" sz="2400" dirty="0" err="1" smtClean="0"/>
              <a:t>descobrir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endereço</a:t>
            </a:r>
            <a:r>
              <a:rPr lang="en-GB" altLang="pt-BR" sz="2400" dirty="0" smtClean="0"/>
              <a:t> de REDE  e de BROADCAST do IP 192.168.10.165 com </a:t>
            </a:r>
            <a:r>
              <a:rPr lang="en-GB" altLang="pt-BR" sz="2400" dirty="0" err="1" smtClean="0"/>
              <a:t>máscara</a:t>
            </a:r>
            <a:r>
              <a:rPr lang="en-GB" altLang="pt-BR" sz="2400" dirty="0" smtClean="0"/>
              <a:t> 255.255.255.224?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Para </a:t>
            </a:r>
            <a:r>
              <a:rPr lang="en-GB" altLang="pt-BR" sz="2400" dirty="0" err="1" smtClean="0"/>
              <a:t>descobrir</a:t>
            </a:r>
            <a:r>
              <a:rPr lang="en-GB" altLang="pt-BR" sz="2400" dirty="0" smtClean="0"/>
              <a:t> a REDE é </a:t>
            </a:r>
            <a:r>
              <a:rPr lang="en-GB" altLang="pt-BR" sz="2400" dirty="0" err="1" smtClean="0"/>
              <a:t>preciso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utilizar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regra</a:t>
            </a:r>
            <a:r>
              <a:rPr lang="en-GB" altLang="pt-BR" sz="2400" dirty="0" smtClean="0"/>
              <a:t> da </a:t>
            </a:r>
            <a:r>
              <a:rPr lang="en-GB" altLang="pt-BR" sz="2400" dirty="0" err="1" smtClean="0"/>
              <a:t>tabela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verdade</a:t>
            </a:r>
            <a:r>
              <a:rPr lang="en-GB" altLang="pt-BR" sz="2400" dirty="0" smtClean="0"/>
              <a:t> da porta </a:t>
            </a:r>
            <a:r>
              <a:rPr lang="en-GB" altLang="pt-BR" sz="2400" dirty="0" err="1" smtClean="0"/>
              <a:t>lógica</a:t>
            </a:r>
            <a:r>
              <a:rPr lang="en-GB" altLang="pt-BR" sz="2400" dirty="0" smtClean="0"/>
              <a:t> AND.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62" y="3352795"/>
            <a:ext cx="1620774" cy="10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44875"/>
              </p:ext>
            </p:extLst>
          </p:nvPr>
        </p:nvGraphicFramePr>
        <p:xfrm>
          <a:off x="5639880" y="3096953"/>
          <a:ext cx="2349795" cy="18764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3265"/>
                <a:gridCol w="783265"/>
                <a:gridCol w="783265"/>
              </a:tblGrid>
              <a:tr h="246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B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S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</a:tr>
              <a:tr h="246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69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413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5400" y="1329928"/>
            <a:ext cx="91440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err="1" smtClean="0">
                <a:solidFill>
                  <a:schemeClr val="bg1"/>
                </a:solidFill>
              </a:rPr>
              <a:t>Em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segundo</a:t>
            </a:r>
            <a:r>
              <a:rPr lang="en-US" altLang="pt-BR" sz="2200" dirty="0" smtClean="0">
                <a:solidFill>
                  <a:schemeClr val="bg1"/>
                </a:solidFill>
              </a:rPr>
              <a:t> utilize a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tabela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verdade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utilizando</a:t>
            </a:r>
            <a:r>
              <a:rPr lang="en-US" altLang="pt-BR" sz="2200" dirty="0" smtClean="0">
                <a:solidFill>
                  <a:schemeClr val="bg1"/>
                </a:solidFill>
              </a:rPr>
              <a:t> a porta </a:t>
            </a:r>
            <a:r>
              <a:rPr lang="en-US" altLang="pt-BR" sz="2200" dirty="0">
                <a:solidFill>
                  <a:schemeClr val="bg1"/>
                </a:solidFill>
              </a:rPr>
              <a:t>AND: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192.168.10.165   = 11000000.10101000.00001010.10100101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255.255.255.224 = 11111111.11111111.11111111.11100000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Porta AND           = </a:t>
            </a:r>
            <a:r>
              <a:rPr lang="en-US" altLang="pt-BR" sz="2200" dirty="0" smtClean="0">
                <a:solidFill>
                  <a:schemeClr val="bg1"/>
                </a:solidFill>
              </a:rPr>
              <a:t>11000000.10101000.00001010.10100000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>
                <a:solidFill>
                  <a:schemeClr val="bg1"/>
                </a:solidFill>
              </a:rPr>
              <a:t>End. de </a:t>
            </a:r>
            <a:r>
              <a:rPr lang="en-US" altLang="pt-BR" sz="2200" dirty="0" err="1">
                <a:solidFill>
                  <a:schemeClr val="bg1"/>
                </a:solidFill>
              </a:rPr>
              <a:t>rede</a:t>
            </a:r>
            <a:r>
              <a:rPr lang="en-US" altLang="pt-BR" sz="2200" dirty="0">
                <a:solidFill>
                  <a:schemeClr val="bg1"/>
                </a:solidFill>
              </a:rPr>
              <a:t> é </a:t>
            </a:r>
            <a:r>
              <a:rPr lang="en-US" altLang="pt-BR" sz="2200" dirty="0" smtClean="0">
                <a:solidFill>
                  <a:schemeClr val="bg1"/>
                </a:solidFill>
              </a:rPr>
              <a:t>    =     192     </a:t>
            </a:r>
            <a:r>
              <a:rPr lang="en-US" altLang="pt-BR" sz="2200" dirty="0">
                <a:solidFill>
                  <a:schemeClr val="bg1"/>
                </a:solidFill>
              </a:rPr>
              <a:t>. </a:t>
            </a:r>
            <a:r>
              <a:rPr lang="en-US" altLang="pt-BR" sz="2200" dirty="0" smtClean="0">
                <a:solidFill>
                  <a:schemeClr val="bg1"/>
                </a:solidFill>
              </a:rPr>
              <a:t>   168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10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160</a:t>
            </a:r>
            <a:endParaRPr lang="en-US" altLang="pt-BR" sz="2200" dirty="0">
              <a:solidFill>
                <a:schemeClr val="bg1"/>
              </a:solidFill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274570" y="2857500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85" y="1811075"/>
            <a:ext cx="1158644" cy="74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esquerda e para cima 4"/>
          <p:cNvSpPr/>
          <p:nvPr/>
        </p:nvSpPr>
        <p:spPr>
          <a:xfrm>
            <a:off x="8343900" y="2668756"/>
            <a:ext cx="800100" cy="7030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274570" y="3343231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" y="599567"/>
            <a:ext cx="9207796" cy="645300"/>
          </a:xfrm>
        </p:spPr>
        <p:txBody>
          <a:bodyPr/>
          <a:lstStyle/>
          <a:p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80010" y="524020"/>
            <a:ext cx="8708391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127591" y="1100695"/>
            <a:ext cx="8867553" cy="1659900"/>
          </a:xfrm>
        </p:spPr>
        <p:txBody>
          <a:bodyPr/>
          <a:lstStyle/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Para </a:t>
            </a:r>
            <a:r>
              <a:rPr lang="en-GB" altLang="pt-BR" sz="2400" dirty="0" err="1" smtClean="0"/>
              <a:t>descobrir</a:t>
            </a:r>
            <a:r>
              <a:rPr lang="en-GB" altLang="pt-BR" sz="2400" dirty="0" smtClean="0"/>
              <a:t> o BROADCAST  é </a:t>
            </a:r>
            <a:r>
              <a:rPr lang="en-GB" altLang="pt-BR" sz="2400" dirty="0" err="1" smtClean="0"/>
              <a:t>preciso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somar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quantidade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endereços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por</a:t>
            </a:r>
            <a:r>
              <a:rPr lang="en-GB" altLang="pt-BR" sz="2400" dirty="0" smtClean="0"/>
              <a:t> sub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2</a:t>
            </a:r>
            <a:r>
              <a:rPr lang="en-GB" altLang="pt-BR" sz="2400" baseline="30000" dirty="0" smtClean="0"/>
              <a:t>n-1</a:t>
            </a:r>
            <a:r>
              <a:rPr lang="en-GB" altLang="pt-BR" sz="2400" dirty="0" smtClean="0"/>
              <a:t>.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/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224 = 11100000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Se o </a:t>
            </a:r>
            <a:r>
              <a:rPr lang="en-GB" altLang="pt-BR" sz="2400" dirty="0" err="1" smtClean="0"/>
              <a:t>endereço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é 192.168.10.160, para o </a:t>
            </a:r>
            <a:r>
              <a:rPr lang="en-GB" altLang="pt-BR" sz="2400" dirty="0" err="1" smtClean="0"/>
              <a:t>endereço</a:t>
            </a:r>
            <a:r>
              <a:rPr lang="en-GB" altLang="pt-BR" sz="2400" dirty="0" smtClean="0"/>
              <a:t> de </a:t>
            </a:r>
            <a:r>
              <a:rPr lang="en-GB" altLang="pt-BR" sz="2400" dirty="0" smtClean="0">
                <a:solidFill>
                  <a:srgbClr val="FF0000"/>
                </a:solidFill>
              </a:rPr>
              <a:t>broadcast</a:t>
            </a:r>
            <a:r>
              <a:rPr lang="en-GB" altLang="pt-BR" sz="2400" dirty="0" smtClean="0"/>
              <a:t> soma-se + 31 = 192.168.10.191.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1915"/>
              </p:ext>
            </p:extLst>
          </p:nvPr>
        </p:nvGraphicFramePr>
        <p:xfrm>
          <a:off x="2923954" y="2295639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369441" y="2041451"/>
            <a:ext cx="37745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pt-BR" sz="2400" dirty="0">
                <a:solidFill>
                  <a:schemeClr val="bg1"/>
                </a:solidFill>
              </a:rPr>
              <a:t>2</a:t>
            </a:r>
            <a:r>
              <a:rPr lang="en-GB" altLang="pt-BR" sz="2400" baseline="30000" dirty="0">
                <a:solidFill>
                  <a:schemeClr val="bg1"/>
                </a:solidFill>
              </a:rPr>
              <a:t>3</a:t>
            </a:r>
            <a:r>
              <a:rPr lang="en-GB" altLang="pt-BR" sz="2400" dirty="0">
                <a:solidFill>
                  <a:schemeClr val="bg1"/>
                </a:solidFill>
              </a:rPr>
              <a:t> = 8 sub </a:t>
            </a:r>
            <a:r>
              <a:rPr lang="en-GB" altLang="pt-BR" sz="2400" dirty="0" err="1">
                <a:solidFill>
                  <a:schemeClr val="bg1"/>
                </a:solidFill>
              </a:rPr>
              <a:t>redes</a:t>
            </a:r>
            <a:r>
              <a:rPr lang="en-GB" altLang="pt-BR" sz="2400" dirty="0">
                <a:solidFill>
                  <a:schemeClr val="bg1"/>
                </a:solidFill>
              </a:rPr>
              <a:t> </a:t>
            </a:r>
            <a:endParaRPr lang="en-GB" altLang="pt-BR" sz="2400" dirty="0" smtClean="0">
              <a:solidFill>
                <a:schemeClr val="bg1"/>
              </a:solidFill>
            </a:endParaRPr>
          </a:p>
          <a:p>
            <a:r>
              <a:rPr lang="en-GB" altLang="pt-BR" sz="2400" dirty="0" smtClean="0">
                <a:solidFill>
                  <a:schemeClr val="bg1"/>
                </a:solidFill>
              </a:rPr>
              <a:t>2</a:t>
            </a:r>
            <a:r>
              <a:rPr lang="en-GB" altLang="pt-BR" sz="2400" baseline="30000" dirty="0" smtClean="0">
                <a:solidFill>
                  <a:schemeClr val="bg1"/>
                </a:solidFill>
              </a:rPr>
              <a:t>5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>
                <a:solidFill>
                  <a:schemeClr val="bg1"/>
                </a:solidFill>
              </a:rPr>
              <a:t>= 32 hosts </a:t>
            </a:r>
            <a:r>
              <a:rPr lang="en-GB" altLang="pt-BR" sz="2400" dirty="0" err="1">
                <a:solidFill>
                  <a:schemeClr val="bg1"/>
                </a:solidFill>
              </a:rPr>
              <a:t>por</a:t>
            </a:r>
            <a:r>
              <a:rPr lang="en-GB" altLang="pt-BR" sz="2400" dirty="0">
                <a:solidFill>
                  <a:schemeClr val="bg1"/>
                </a:solidFill>
              </a:rPr>
              <a:t> sub </a:t>
            </a:r>
            <a:r>
              <a:rPr lang="en-GB" altLang="pt-BR" sz="2400" dirty="0" err="1">
                <a:solidFill>
                  <a:schemeClr val="bg1"/>
                </a:solidFill>
              </a:rPr>
              <a:t>rede</a:t>
            </a:r>
            <a:endParaRPr lang="en-GB" altLang="pt-BR" sz="24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82619"/>
              </p:ext>
            </p:extLst>
          </p:nvPr>
        </p:nvGraphicFramePr>
        <p:xfrm>
          <a:off x="818709" y="4058278"/>
          <a:ext cx="7772400" cy="9429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192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168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160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Rede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+ 31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192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168</a:t>
                      </a:r>
                      <a:endParaRPr lang="pt-BR" sz="2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191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Broadcast</a:t>
                      </a:r>
                      <a:endParaRPr lang="pt-BR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029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/>
              <a:t>SUB REDE;</a:t>
            </a:r>
          </a:p>
          <a:p>
            <a:pPr lvl="0"/>
            <a:r>
              <a:rPr lang="pt-BR" b="1" dirty="0"/>
              <a:t>DIVISÃO DA SUB REDE;</a:t>
            </a:r>
          </a:p>
          <a:p>
            <a:pPr lvl="0"/>
            <a:r>
              <a:rPr lang="pt-BR" b="1" dirty="0"/>
              <a:t>ESCOLHA DA MASCARA DA SUB REDE;</a:t>
            </a:r>
          </a:p>
          <a:p>
            <a:pPr lvl="0"/>
            <a:r>
              <a:rPr lang="pt-BR" b="1" dirty="0" smtClean="0"/>
              <a:t>VLSM;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80010" y="524020"/>
            <a:ext cx="8708391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00695"/>
            <a:ext cx="8321040" cy="1659900"/>
          </a:xfrm>
        </p:spPr>
        <p:txBody>
          <a:bodyPr/>
          <a:lstStyle/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/>
              <a:t>Exemplo</a:t>
            </a:r>
            <a:r>
              <a:rPr lang="en-GB" altLang="pt-BR" sz="2400" dirty="0"/>
              <a:t>: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/>
              <a:t>Como </a:t>
            </a:r>
            <a:r>
              <a:rPr lang="en-GB" altLang="pt-BR" sz="2400" dirty="0" err="1"/>
              <a:t>descobrir</a:t>
            </a:r>
            <a:r>
              <a:rPr lang="en-GB" altLang="pt-BR" sz="2400" dirty="0"/>
              <a:t> o </a:t>
            </a:r>
            <a:r>
              <a:rPr lang="en-GB" altLang="pt-BR" sz="2400" dirty="0" err="1"/>
              <a:t>endereço</a:t>
            </a:r>
            <a:r>
              <a:rPr lang="en-GB" altLang="pt-BR" sz="2400" dirty="0"/>
              <a:t> de REDE  e de BROADCAST do IP 192.168.10.165 com </a:t>
            </a:r>
            <a:r>
              <a:rPr lang="en-GB" altLang="pt-BR" sz="2400" dirty="0" err="1"/>
              <a:t>máscara</a:t>
            </a:r>
            <a:r>
              <a:rPr lang="en-GB" altLang="pt-BR" sz="2400" dirty="0"/>
              <a:t> 255.255.255.224</a:t>
            </a:r>
            <a:r>
              <a:rPr lang="en-GB" altLang="pt-BR" sz="2400" dirty="0" smtClean="0"/>
              <a:t>?</a:t>
            </a:r>
          </a:p>
          <a:p>
            <a:pPr marL="139700" indent="0" eaLnBrk="1" hangingPunct="1">
              <a:lnSpc>
                <a:spcPct val="93000"/>
              </a:lnSpc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>
                <a:solidFill>
                  <a:srgbClr val="FF0000"/>
                </a:solidFill>
              </a:rPr>
              <a:t>REDE: 192.168.10.160     BROADCAST: 192.168.10.191</a:t>
            </a:r>
            <a:endParaRPr lang="en-GB" altLang="pt-BR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baseline="300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03717"/>
              </p:ext>
            </p:extLst>
          </p:nvPr>
        </p:nvGraphicFramePr>
        <p:xfrm>
          <a:off x="85060" y="3011589"/>
          <a:ext cx="9058940" cy="213191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0061"/>
                <a:gridCol w="1677394"/>
                <a:gridCol w="1677394"/>
                <a:gridCol w="1379303"/>
                <a:gridCol w="1677394"/>
                <a:gridCol w="1677394"/>
              </a:tblGrid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err="1">
                          <a:effectLst/>
                        </a:rPr>
                        <a:t>Sub-rede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 err="1">
                          <a:effectLst/>
                        </a:rPr>
                        <a:t>End</a:t>
                      </a:r>
                      <a:r>
                        <a:rPr lang="pt-BR" sz="1500" u="none" strike="noStrike" dirty="0">
                          <a:effectLst/>
                        </a:rPr>
                        <a:t> Rede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End. host inicial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End. host final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End. Broadcast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FF00"/>
                    </a:solidFill>
                  </a:tcPr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192.168.10.30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192.168.10.31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192.168.10.32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192.168.10.33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192.168.10.62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192.168.10.63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192.168.10.64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192.168.10.65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192.168.10.94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192.168.10.95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192.168.10.96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192.168.10.97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192.168.10.126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192.168.10.127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192.168.10.128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192.168.10.129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192.168.10.158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192.168.10.159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192.168.10.160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192.168.10.161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192.168.10.165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192.168.10.190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192.168.10.191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>
                    <a:solidFill>
                      <a:srgbClr val="FFC000"/>
                    </a:solidFill>
                  </a:tcPr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192.168.10.192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192.168.10.193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192.168.10.222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192.168.10.223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  <a:tr h="1655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7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192.168.10.224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192.168.10.225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>
                          <a:effectLst/>
                        </a:rPr>
                        <a:t>192.168.10.254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500" u="none" strike="noStrike" dirty="0">
                          <a:effectLst/>
                        </a:rPr>
                        <a:t>192.168.10.255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279" marR="8279" marT="827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54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423531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 - acesso 26/05/2018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r>
              <a:rPr lang="pt-BR" b="1" dirty="0" err="1" smtClean="0"/>
              <a:t>Odom</a:t>
            </a:r>
            <a:r>
              <a:rPr lang="pt-BR" b="1" dirty="0" smtClean="0"/>
              <a:t>, Wendell. CCENT/CCNA ICND 1 Guia Oficial de Certificação do Exame. Rio de Janeiro – RJ , Alta Books, 2008.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28" y="638175"/>
            <a:ext cx="8145462" cy="628650"/>
          </a:xfrm>
        </p:spPr>
        <p:txBody>
          <a:bodyPr/>
          <a:lstStyle/>
          <a:p>
            <a:pPr algn="l" defTabSz="812800"/>
            <a:r>
              <a:rPr lang="pt-BR" altLang="pt-BR" b="1" dirty="0" smtClean="0">
                <a:latin typeface="Nixie One" panose="020B0604020202020204" charset="0"/>
              </a:rPr>
              <a:t>Motivos para a divisão em </a:t>
            </a:r>
            <a:r>
              <a:rPr lang="pt-BR" altLang="pt-BR" b="1" dirty="0" err="1" smtClean="0">
                <a:latin typeface="Nixie One" panose="020B0604020202020204" charset="0"/>
              </a:rPr>
              <a:t>sub-redes</a:t>
            </a:r>
            <a:endParaRPr lang="pt-BR" altLang="pt-BR" dirty="0" smtClean="0">
              <a:latin typeface="Nixie One" panose="020B0604020202020204" charset="0"/>
              <a:cs typeface="Arial" charset="0"/>
            </a:endParaRP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27355" y="1393033"/>
            <a:ext cx="8382000" cy="3533298"/>
          </a:xfrm>
        </p:spPr>
        <p:txBody>
          <a:bodyPr/>
          <a:lstStyle/>
          <a:p>
            <a:pPr marL="0" indent="0" defTabSz="814365">
              <a:lnSpc>
                <a:spcPct val="75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pt-BR" sz="2000" b="1" dirty="0">
                <a:solidFill>
                  <a:schemeClr val="bg1"/>
                </a:solidFill>
                <a:latin typeface="Arial"/>
              </a:rPr>
              <a:t>As grandes redes precisam ser segmentadas em </a:t>
            </a:r>
            <a:r>
              <a:rPr lang="pt-BR" sz="2000" b="1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000" b="1" dirty="0">
                <a:solidFill>
                  <a:schemeClr val="bg1"/>
                </a:solidFill>
                <a:latin typeface="Arial"/>
              </a:rPr>
              <a:t> menores, criando grupos menores de dispositivos e serviços para</a:t>
            </a:r>
            <a:r>
              <a:rPr lang="pt-BR" sz="2000" dirty="0">
                <a:solidFill>
                  <a:schemeClr val="bg1"/>
                </a:solidFill>
                <a:latin typeface="Arial"/>
              </a:rPr>
              <a:t>:</a:t>
            </a:r>
          </a:p>
          <a:p>
            <a:pPr marL="236555" indent="-236555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"/>
              </a:rPr>
              <a:t>Controlar o tráfego contendo o tráfego de broadcast dentro de uma </a:t>
            </a:r>
            <a:r>
              <a:rPr lang="pt-BR" sz="2000" dirty="0" err="1">
                <a:solidFill>
                  <a:schemeClr val="bg1"/>
                </a:solidFill>
                <a:latin typeface="Arial"/>
              </a:rPr>
              <a:t>sub-rede</a:t>
            </a:r>
            <a:r>
              <a:rPr lang="pt-BR" sz="2000" dirty="0">
                <a:solidFill>
                  <a:schemeClr val="bg1"/>
                </a:solidFill>
                <a:latin typeface="Arial"/>
              </a:rPr>
              <a:t> </a:t>
            </a:r>
          </a:p>
          <a:p>
            <a:pPr marL="236555" indent="-236555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000" dirty="0">
                <a:solidFill>
                  <a:schemeClr val="bg1"/>
                </a:solidFill>
                <a:latin typeface="Arial"/>
              </a:rPr>
              <a:t>Reduzir o tráfego total da rede e melhorar o desempenho da </a:t>
            </a:r>
            <a:r>
              <a:rPr lang="pt-BR" sz="2000" dirty="0" smtClean="0">
                <a:solidFill>
                  <a:schemeClr val="bg1"/>
                </a:solidFill>
                <a:latin typeface="Arial"/>
              </a:rPr>
              <a:t>rede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0" indent="0" defTabSz="814365">
              <a:lnSpc>
                <a:spcPct val="75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pt-BR" sz="2000" b="1" dirty="0" smtClean="0">
                <a:solidFill>
                  <a:schemeClr val="bg1"/>
                </a:solidFill>
                <a:latin typeface="Arial"/>
              </a:rPr>
              <a:t>Divisão </a:t>
            </a:r>
            <a:r>
              <a:rPr lang="pt-BR" sz="2000" b="1" dirty="0">
                <a:solidFill>
                  <a:schemeClr val="bg1"/>
                </a:solidFill>
                <a:latin typeface="Arial"/>
              </a:rPr>
              <a:t>em </a:t>
            </a:r>
            <a:r>
              <a:rPr lang="pt-BR" sz="2000" b="1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000" dirty="0">
                <a:solidFill>
                  <a:schemeClr val="bg1"/>
                </a:solidFill>
                <a:latin typeface="Arial"/>
              </a:rPr>
              <a:t> - o processo de segmentação de uma rede em vários espaços de uma rede menor chamado de </a:t>
            </a:r>
            <a:r>
              <a:rPr lang="pt-BR" sz="2000" dirty="0" err="1" smtClean="0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000" dirty="0" smtClean="0">
                <a:solidFill>
                  <a:schemeClr val="bg1"/>
                </a:solidFill>
                <a:latin typeface="Arial"/>
              </a:rPr>
              <a:t>.</a:t>
            </a:r>
            <a:endParaRPr lang="pt-BR" sz="2000" dirty="0">
              <a:solidFill>
                <a:schemeClr val="bg1"/>
              </a:solidFill>
              <a:latin typeface="Arial"/>
            </a:endParaRPr>
          </a:p>
          <a:p>
            <a:pPr marL="236555" indent="-236555" defTabSz="814365">
              <a:lnSpc>
                <a:spcPct val="75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pt-BR" sz="2000" b="1" dirty="0" smtClean="0">
                <a:solidFill>
                  <a:schemeClr val="bg1"/>
                </a:solidFill>
                <a:latin typeface="Arial"/>
              </a:rPr>
              <a:t>Comunicação entre </a:t>
            </a:r>
            <a:r>
              <a:rPr lang="pt-BR" sz="2000" b="1" dirty="0" err="1" smtClean="0">
                <a:solidFill>
                  <a:schemeClr val="bg1"/>
                </a:solidFill>
                <a:latin typeface="Arial"/>
              </a:rPr>
              <a:t>sub-redes</a:t>
            </a:r>
            <a:endParaRPr lang="pt-BR" sz="2000" b="1" dirty="0" smtClean="0">
              <a:solidFill>
                <a:schemeClr val="bg1"/>
              </a:solidFill>
              <a:latin typeface="Arial"/>
            </a:endParaRPr>
          </a:p>
          <a:p>
            <a:pPr marL="236555" indent="-236555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000" dirty="0" smtClean="0">
                <a:solidFill>
                  <a:schemeClr val="bg1"/>
                </a:solidFill>
                <a:latin typeface="Arial"/>
              </a:rPr>
              <a:t>Equipamento de camada 3 </a:t>
            </a:r>
            <a:r>
              <a:rPr lang="pt-BR" sz="2000" dirty="0">
                <a:solidFill>
                  <a:schemeClr val="bg1"/>
                </a:solidFill>
                <a:latin typeface="Arial"/>
              </a:rPr>
              <a:t>é necessário para </a:t>
            </a:r>
            <a:r>
              <a:rPr lang="pt-BR" sz="2000" dirty="0" smtClean="0">
                <a:solidFill>
                  <a:schemeClr val="bg1"/>
                </a:solidFill>
                <a:latin typeface="Arial"/>
              </a:rPr>
              <a:t>que dispositivos </a:t>
            </a:r>
            <a:r>
              <a:rPr lang="pt-BR" sz="2000" dirty="0">
                <a:solidFill>
                  <a:schemeClr val="bg1"/>
                </a:solidFill>
                <a:latin typeface="Arial"/>
              </a:rPr>
              <a:t>em diferentes redes e </a:t>
            </a:r>
            <a:r>
              <a:rPr lang="pt-BR" sz="2000" dirty="0" err="1">
                <a:solidFill>
                  <a:schemeClr val="bg1"/>
                </a:solidFill>
                <a:latin typeface="Arial"/>
              </a:rPr>
              <a:t>sub-redes</a:t>
            </a:r>
            <a:r>
              <a:rPr lang="pt-BR" sz="2000" dirty="0">
                <a:solidFill>
                  <a:schemeClr val="bg1"/>
                </a:solidFill>
                <a:latin typeface="Arial"/>
              </a:rPr>
              <a:t> </a:t>
            </a:r>
            <a:r>
              <a:rPr lang="pt-BR" sz="2000" dirty="0" smtClean="0">
                <a:solidFill>
                  <a:schemeClr val="bg1"/>
                </a:solidFill>
                <a:latin typeface="Arial"/>
              </a:rPr>
              <a:t>se comuniquem.</a:t>
            </a:r>
            <a:endParaRPr lang="pt-BR" sz="2000" dirty="0" smtClean="0"/>
          </a:p>
          <a:p>
            <a:pPr marL="236555" indent="-236555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endParaRPr lang="pt-BR" sz="2000" dirty="0" smtClean="0"/>
          </a:p>
          <a:p>
            <a:pPr marL="236555" indent="-236555" defTabSz="81436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endParaRPr lang="pt-BR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4679717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1824140" y="135400"/>
            <a:ext cx="4944300" cy="6453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Porque Sub Rede?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08610" y="1192135"/>
            <a:ext cx="8503920" cy="16599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pt-BR" sz="2400" dirty="0" smtClean="0"/>
              <a:t>A divisão </a:t>
            </a:r>
            <a:r>
              <a:rPr lang="pt-BR" sz="2400" dirty="0"/>
              <a:t>de uma rede grande em redes menores </a:t>
            </a:r>
            <a:r>
              <a:rPr lang="pt-BR" sz="2400" dirty="0" smtClean="0"/>
              <a:t>resulta:</a:t>
            </a:r>
          </a:p>
          <a:p>
            <a:pPr marL="0" indent="0" eaLnBrk="1" hangingPunct="1">
              <a:buFontTx/>
              <a:buNone/>
              <a:defRPr/>
            </a:pPr>
            <a:endParaRPr lang="pt-BR" sz="2400" dirty="0" smtClean="0"/>
          </a:p>
          <a:p>
            <a:pPr eaLnBrk="1" hangingPunct="1">
              <a:defRPr/>
            </a:pPr>
            <a:r>
              <a:rPr lang="pt-BR" sz="2400" dirty="0" smtClean="0"/>
              <a:t>num </a:t>
            </a:r>
            <a:r>
              <a:rPr lang="pt-BR" sz="2400" dirty="0"/>
              <a:t>tráfego de rede </a:t>
            </a:r>
            <a:r>
              <a:rPr lang="pt-BR" sz="2400" dirty="0" smtClean="0"/>
              <a:t>reduzido;</a:t>
            </a:r>
          </a:p>
          <a:p>
            <a:pPr eaLnBrk="1" hangingPunct="1">
              <a:defRPr/>
            </a:pPr>
            <a:r>
              <a:rPr lang="pt-BR" sz="2400" dirty="0" smtClean="0"/>
              <a:t>administração simplificada;</a:t>
            </a:r>
          </a:p>
          <a:p>
            <a:pPr eaLnBrk="1" hangingPunct="1">
              <a:defRPr/>
            </a:pPr>
            <a:r>
              <a:rPr lang="pt-BR" sz="2400" dirty="0" smtClean="0"/>
              <a:t>melhor </a:t>
            </a:r>
            <a:r>
              <a:rPr lang="pt-BR" sz="2400" dirty="0"/>
              <a:t>performance de </a:t>
            </a:r>
            <a:r>
              <a:rPr lang="pt-BR" sz="2400" dirty="0" smtClean="0"/>
              <a:t>rede.</a:t>
            </a:r>
          </a:p>
          <a:p>
            <a:pPr eaLnBrk="1" hangingPunct="1">
              <a:defRPr/>
            </a:pPr>
            <a:endParaRPr lang="pt-BR" sz="2200" dirty="0" smtClean="0"/>
          </a:p>
          <a:p>
            <a:pPr eaLnBrk="1" hangingPunct="1">
              <a:defRPr/>
            </a:pP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9692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80060" y="53579"/>
            <a:ext cx="7979729" cy="689371"/>
          </a:xfrm>
        </p:spPr>
        <p:txBody>
          <a:bodyPr/>
          <a:lstStyle/>
          <a:p>
            <a:pPr algn="ctr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err="1" smtClean="0"/>
              <a:t>Empréstimos</a:t>
            </a:r>
            <a:r>
              <a:rPr lang="en-GB" altLang="pt-BR" dirty="0" smtClean="0"/>
              <a:t> de Bits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182881" y="752238"/>
            <a:ext cx="8801100" cy="2436732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smtClean="0"/>
              <a:t>O </a:t>
            </a:r>
            <a:r>
              <a:rPr lang="en-GB" sz="2400" dirty="0" err="1" smtClean="0"/>
              <a:t>emprestimo</a:t>
            </a:r>
            <a:r>
              <a:rPr lang="en-GB" sz="2400" dirty="0" smtClean="0"/>
              <a:t> de bits </a:t>
            </a:r>
            <a:r>
              <a:rPr lang="en-GB" sz="2400" dirty="0" err="1" smtClean="0"/>
              <a:t>foi</a:t>
            </a:r>
            <a:r>
              <a:rPr lang="en-GB" sz="2400" dirty="0" smtClean="0"/>
              <a:t> a forma que </a:t>
            </a:r>
            <a:r>
              <a:rPr lang="en-GB" sz="2400" dirty="0" err="1" smtClean="0"/>
              <a:t>encontraram</a:t>
            </a:r>
            <a:r>
              <a:rPr lang="en-GB" sz="2400" dirty="0" smtClean="0"/>
              <a:t> para </a:t>
            </a:r>
            <a:r>
              <a:rPr lang="en-GB" sz="2400" dirty="0" err="1" smtClean="0"/>
              <a:t>dividir</a:t>
            </a:r>
            <a:r>
              <a:rPr lang="en-GB" sz="2400" dirty="0" smtClean="0"/>
              <a:t> as </a:t>
            </a:r>
            <a:r>
              <a:rPr lang="en-GB" sz="2400" dirty="0" err="1" smtClean="0"/>
              <a:t>grandes</a:t>
            </a:r>
            <a:r>
              <a:rPr lang="en-GB" sz="2400" dirty="0" smtClean="0"/>
              <a:t> </a:t>
            </a:r>
            <a:r>
              <a:rPr lang="en-GB" sz="2400" dirty="0" err="1" smtClean="0"/>
              <a:t>redes</a:t>
            </a:r>
            <a:r>
              <a:rPr lang="en-GB" sz="2400" dirty="0" smtClean="0"/>
              <a:t> </a:t>
            </a:r>
            <a:r>
              <a:rPr lang="en-GB" sz="2400" dirty="0" err="1" smtClean="0"/>
              <a:t>em</a:t>
            </a:r>
            <a:r>
              <a:rPr lang="en-GB" sz="2400" dirty="0" smtClean="0"/>
              <a:t> </a:t>
            </a:r>
            <a:r>
              <a:rPr lang="en-GB" sz="2400" dirty="0" err="1" smtClean="0"/>
              <a:t>menores</a:t>
            </a:r>
            <a:r>
              <a:rPr lang="en-GB" sz="2400" dirty="0" smtClean="0"/>
              <a:t>:</a:t>
            </a:r>
          </a:p>
          <a:p>
            <a:pPr eaLnBrk="1" fontAlgn="auto" hangingPunct="1">
              <a:lnSpc>
                <a:spcPct val="93000"/>
              </a:lnSpc>
              <a:spcAft>
                <a:spcPts val="0"/>
              </a:spcAft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lnSpc>
                <a:spcPct val="93000"/>
              </a:lnSpc>
              <a:spcAft>
                <a:spcPts val="0"/>
              </a:spcAft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/>
              <a:t>Quais</a:t>
            </a:r>
            <a:r>
              <a:rPr lang="en-GB" sz="2400" dirty="0" smtClean="0"/>
              <a:t> </a:t>
            </a:r>
            <a:r>
              <a:rPr lang="en-GB" sz="2400" dirty="0" err="1" smtClean="0"/>
              <a:t>os</a:t>
            </a:r>
            <a:r>
              <a:rPr lang="en-GB" sz="2400" dirty="0" smtClean="0"/>
              <a:t> </a:t>
            </a:r>
            <a:r>
              <a:rPr lang="en-GB" sz="2400" dirty="0" err="1" smtClean="0"/>
              <a:t>requisitos</a:t>
            </a:r>
            <a:r>
              <a:rPr lang="en-GB" sz="2400" dirty="0" smtClean="0"/>
              <a:t> para o </a:t>
            </a:r>
            <a:r>
              <a:rPr lang="en-GB" sz="2400" dirty="0" err="1" smtClean="0"/>
              <a:t>emprestimo</a:t>
            </a:r>
            <a:r>
              <a:rPr lang="en-GB" sz="2400" dirty="0" smtClean="0"/>
              <a:t>?</a:t>
            </a:r>
          </a:p>
          <a:p>
            <a:pPr lvl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smtClean="0"/>
              <a:t>É </a:t>
            </a:r>
            <a:r>
              <a:rPr lang="en-GB" sz="2400" dirty="0" err="1" smtClean="0"/>
              <a:t>preciso</a:t>
            </a:r>
            <a:r>
              <a:rPr lang="en-GB" sz="2400" dirty="0" smtClean="0"/>
              <a:t> </a:t>
            </a:r>
            <a:r>
              <a:rPr lang="en-GB" sz="2400" dirty="0" err="1" smtClean="0"/>
              <a:t>primeira</a:t>
            </a:r>
            <a:r>
              <a:rPr lang="en-GB" sz="2400" dirty="0" smtClean="0"/>
              <a:t> </a:t>
            </a:r>
            <a:r>
              <a:rPr lang="en-GB" sz="2400" dirty="0" err="1" smtClean="0"/>
              <a:t>definir</a:t>
            </a:r>
            <a:r>
              <a:rPr lang="en-GB" sz="2400" dirty="0" smtClean="0"/>
              <a:t> a </a:t>
            </a:r>
            <a:r>
              <a:rPr lang="en-GB" sz="2400" dirty="0" err="1" smtClean="0"/>
              <a:t>quantidade</a:t>
            </a:r>
            <a:r>
              <a:rPr lang="en-GB" sz="2400" dirty="0" smtClean="0"/>
              <a:t> de sub-</a:t>
            </a:r>
            <a:r>
              <a:rPr lang="en-GB" sz="2400" dirty="0" err="1" smtClean="0"/>
              <a:t>redes</a:t>
            </a:r>
            <a:r>
              <a:rPr lang="en-GB" sz="2400" dirty="0" smtClean="0"/>
              <a:t> </a:t>
            </a:r>
            <a:r>
              <a:rPr lang="en-GB" sz="2400" dirty="0" err="1" smtClean="0"/>
              <a:t>ou</a:t>
            </a:r>
            <a:r>
              <a:rPr lang="en-GB" sz="2400" dirty="0" smtClean="0"/>
              <a:t> hosts que </a:t>
            </a:r>
            <a:r>
              <a:rPr lang="en-GB" sz="2400" dirty="0" err="1" smtClean="0"/>
              <a:t>deseja</a:t>
            </a:r>
            <a:r>
              <a:rPr lang="en-GB" sz="2400" dirty="0" smtClean="0"/>
              <a:t>;</a:t>
            </a:r>
          </a:p>
          <a:p>
            <a:pPr lvl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err="1" smtClean="0"/>
              <a:t>Devem</a:t>
            </a:r>
            <a:r>
              <a:rPr lang="en-GB" sz="2400" dirty="0" smtClean="0"/>
              <a:t> </a:t>
            </a:r>
            <a:r>
              <a:rPr lang="en-GB" sz="2400" dirty="0" err="1" smtClean="0"/>
              <a:t>deixar</a:t>
            </a:r>
            <a:r>
              <a:rPr lang="en-GB" sz="2400" dirty="0" smtClean="0"/>
              <a:t> no </a:t>
            </a:r>
            <a:r>
              <a:rPr lang="en-GB" sz="2400" dirty="0" err="1" smtClean="0"/>
              <a:t>mínimo</a:t>
            </a:r>
            <a:r>
              <a:rPr lang="en-GB" sz="2400" dirty="0" smtClean="0"/>
              <a:t> 2 bits para host;</a:t>
            </a:r>
          </a:p>
          <a:p>
            <a:pPr lvl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23827"/>
              </p:ext>
            </p:extLst>
          </p:nvPr>
        </p:nvGraphicFramePr>
        <p:xfrm>
          <a:off x="160339" y="3558540"/>
          <a:ext cx="3542979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4885"/>
                <a:gridCol w="524885"/>
                <a:gridCol w="393665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192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168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04763"/>
              </p:ext>
            </p:extLst>
          </p:nvPr>
        </p:nvGraphicFramePr>
        <p:xfrm>
          <a:off x="4027489" y="3516630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85755"/>
              </p:ext>
            </p:extLst>
          </p:nvPr>
        </p:nvGraphicFramePr>
        <p:xfrm>
          <a:off x="6599239" y="3516630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94360" y="4237256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Endereço sem empréstimo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90010" y="4237256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Empréstimo de 7 bits 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Deixando apenas 1 para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hosts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472545" y="4237255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Empréstimo de 6 bits 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Deixando apenas 2 para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hosts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37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297180" y="53579"/>
            <a:ext cx="8162609" cy="689371"/>
          </a:xfrm>
        </p:spPr>
        <p:txBody>
          <a:bodyPr/>
          <a:lstStyle/>
          <a:p>
            <a:pPr algn="ctr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err="1" smtClean="0"/>
              <a:t>Empréstimos</a:t>
            </a:r>
            <a:r>
              <a:rPr lang="en-GB" altLang="pt-BR" dirty="0" smtClean="0"/>
              <a:t> de Bits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182881" y="672228"/>
            <a:ext cx="8801100" cy="2436732"/>
          </a:xfrm>
        </p:spPr>
        <p:txBody>
          <a:bodyPr rtlCol="0">
            <a:noAutofit/>
          </a:bodyPr>
          <a:lstStyle/>
          <a:p>
            <a:pPr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smtClean="0"/>
              <a:t>No </a:t>
            </a:r>
            <a:r>
              <a:rPr lang="en-GB" sz="2400" dirty="0" err="1" smtClean="0">
                <a:solidFill>
                  <a:srgbClr val="FF0000"/>
                </a:solidFill>
              </a:rPr>
              <a:t>primeiro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>
                <a:solidFill>
                  <a:srgbClr val="FF0000"/>
                </a:solidFill>
              </a:rPr>
              <a:t>exemplo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foi</a:t>
            </a:r>
            <a:r>
              <a:rPr lang="en-GB" sz="2400" dirty="0" smtClean="0"/>
              <a:t> </a:t>
            </a:r>
            <a:r>
              <a:rPr lang="en-GB" sz="2400" dirty="0" err="1" smtClean="0"/>
              <a:t>deixado</a:t>
            </a:r>
            <a:r>
              <a:rPr lang="en-GB" sz="2400" dirty="0" smtClean="0"/>
              <a:t> </a:t>
            </a:r>
            <a:r>
              <a:rPr lang="en-GB" sz="2400" dirty="0" err="1" smtClean="0"/>
              <a:t>apenas</a:t>
            </a:r>
            <a:r>
              <a:rPr lang="en-GB" sz="2400" dirty="0" smtClean="0"/>
              <a:t> 1 bit para host </a:t>
            </a:r>
            <a:r>
              <a:rPr lang="en-GB" sz="2400" dirty="0" err="1" smtClean="0"/>
              <a:t>ficando</a:t>
            </a:r>
            <a:r>
              <a:rPr lang="en-GB" sz="2400" dirty="0" smtClean="0"/>
              <a:t> da </a:t>
            </a:r>
            <a:r>
              <a:rPr lang="en-GB" sz="2400" dirty="0" err="1" smtClean="0"/>
              <a:t>seguinte</a:t>
            </a:r>
            <a:r>
              <a:rPr lang="en-GB" sz="2400" dirty="0" smtClean="0"/>
              <a:t> </a:t>
            </a:r>
            <a:r>
              <a:rPr lang="en-GB" sz="2400" dirty="0" err="1" smtClean="0"/>
              <a:t>maneira</a:t>
            </a:r>
            <a:r>
              <a:rPr lang="en-GB" sz="2400" dirty="0" smtClean="0"/>
              <a:t>: 2</a:t>
            </a:r>
            <a:r>
              <a:rPr lang="en-GB" sz="2400" baseline="30000" dirty="0" smtClean="0"/>
              <a:t>1</a:t>
            </a:r>
            <a:r>
              <a:rPr lang="en-GB" sz="2400" dirty="0" smtClean="0"/>
              <a:t> </a:t>
            </a:r>
            <a:r>
              <a:rPr lang="en-GB" sz="2400" dirty="0"/>
              <a:t>= 2, e </a:t>
            </a:r>
            <a:r>
              <a:rPr lang="en-GB" sz="2400" dirty="0" err="1"/>
              <a:t>acaba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ficar</a:t>
            </a:r>
            <a:r>
              <a:rPr lang="en-GB" sz="2400" dirty="0"/>
              <a:t> um </a:t>
            </a:r>
            <a:r>
              <a:rPr lang="en-GB" sz="2400" dirty="0" err="1"/>
              <a:t>endereço</a:t>
            </a:r>
            <a:r>
              <a:rPr lang="en-GB" sz="2400" dirty="0"/>
              <a:t> para </a:t>
            </a:r>
            <a:r>
              <a:rPr lang="en-GB" sz="2400" dirty="0" err="1"/>
              <a:t>rede</a:t>
            </a:r>
            <a:r>
              <a:rPr lang="en-GB" sz="2400" dirty="0"/>
              <a:t> e outro para o broadcast</a:t>
            </a:r>
            <a:r>
              <a:rPr lang="en-GB" sz="2400" dirty="0" smtClean="0"/>
              <a:t>;</a:t>
            </a:r>
          </a:p>
          <a:p>
            <a:pPr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/>
              <a:t>No </a:t>
            </a:r>
            <a:r>
              <a:rPr lang="en-GB" sz="2400" dirty="0" err="1" smtClean="0">
                <a:solidFill>
                  <a:srgbClr val="FF0000"/>
                </a:solidFill>
              </a:rPr>
              <a:t>segundo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>
                <a:solidFill>
                  <a:srgbClr val="FF0000"/>
                </a:solidFill>
              </a:rPr>
              <a:t>exemplo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/>
              <a:t>foi</a:t>
            </a:r>
            <a:r>
              <a:rPr lang="en-GB" sz="2400" dirty="0"/>
              <a:t> </a:t>
            </a:r>
            <a:r>
              <a:rPr lang="en-GB" sz="2400" dirty="0" err="1"/>
              <a:t>deixado</a:t>
            </a:r>
            <a:r>
              <a:rPr lang="en-GB" sz="2400" dirty="0"/>
              <a:t> </a:t>
            </a:r>
            <a:r>
              <a:rPr lang="en-GB" sz="2400" dirty="0" err="1"/>
              <a:t>apenas</a:t>
            </a:r>
            <a:r>
              <a:rPr lang="en-GB" sz="2400" dirty="0"/>
              <a:t> </a:t>
            </a:r>
            <a:r>
              <a:rPr lang="en-GB" sz="2400" dirty="0" smtClean="0"/>
              <a:t>2 bits </a:t>
            </a:r>
            <a:r>
              <a:rPr lang="en-GB" sz="2400" dirty="0"/>
              <a:t>para host </a:t>
            </a:r>
            <a:r>
              <a:rPr lang="en-GB" sz="2400" dirty="0" err="1"/>
              <a:t>ficando</a:t>
            </a:r>
            <a:r>
              <a:rPr lang="en-GB" sz="2400" dirty="0"/>
              <a:t> da </a:t>
            </a:r>
            <a:r>
              <a:rPr lang="en-GB" sz="2400" dirty="0" err="1"/>
              <a:t>seguinte</a:t>
            </a:r>
            <a:r>
              <a:rPr lang="en-GB" sz="2400" dirty="0"/>
              <a:t> </a:t>
            </a:r>
            <a:r>
              <a:rPr lang="en-GB" sz="2400" dirty="0" err="1"/>
              <a:t>maneira</a:t>
            </a:r>
            <a:r>
              <a:rPr lang="en-GB" sz="2400" dirty="0"/>
              <a:t>: </a:t>
            </a:r>
            <a:r>
              <a:rPr lang="en-GB" sz="2400" dirty="0" smtClean="0"/>
              <a:t>2</a:t>
            </a:r>
            <a:r>
              <a:rPr lang="en-GB" sz="2400" baseline="30000" dirty="0"/>
              <a:t>2</a:t>
            </a:r>
            <a:r>
              <a:rPr lang="en-GB" sz="2400" dirty="0" smtClean="0"/>
              <a:t> </a:t>
            </a:r>
            <a:r>
              <a:rPr lang="en-GB" sz="2400" dirty="0"/>
              <a:t>= </a:t>
            </a:r>
            <a:r>
              <a:rPr lang="en-GB" sz="2400" dirty="0" smtClean="0"/>
              <a:t>4, </a:t>
            </a:r>
            <a:r>
              <a:rPr lang="en-GB" sz="2400" dirty="0"/>
              <a:t>e </a:t>
            </a:r>
            <a:r>
              <a:rPr lang="en-GB" sz="2400" dirty="0" err="1"/>
              <a:t>acaba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ficar</a:t>
            </a:r>
            <a:r>
              <a:rPr lang="en-GB" sz="2400" dirty="0"/>
              <a:t> um </a:t>
            </a:r>
            <a:r>
              <a:rPr lang="en-GB" sz="2400" dirty="0" err="1"/>
              <a:t>endereço</a:t>
            </a:r>
            <a:r>
              <a:rPr lang="en-GB" sz="2400" dirty="0"/>
              <a:t> para </a:t>
            </a:r>
            <a:r>
              <a:rPr lang="en-GB" sz="2400" dirty="0" err="1"/>
              <a:t>rede</a:t>
            </a:r>
            <a:r>
              <a:rPr lang="en-GB" sz="2400" dirty="0"/>
              <a:t> e outro para o </a:t>
            </a:r>
            <a:r>
              <a:rPr lang="en-GB" sz="2400" dirty="0" smtClean="0"/>
              <a:t>broadcast e </a:t>
            </a:r>
            <a:r>
              <a:rPr lang="en-GB" sz="2400" dirty="0" err="1" smtClean="0"/>
              <a:t>mais</a:t>
            </a:r>
            <a:r>
              <a:rPr lang="en-GB" sz="2400" dirty="0" smtClean="0"/>
              <a:t> 2 para host, </a:t>
            </a:r>
            <a:r>
              <a:rPr lang="en-GB" sz="2400" dirty="0" err="1" smtClean="0"/>
              <a:t>neste</a:t>
            </a:r>
            <a:r>
              <a:rPr lang="en-GB" sz="2400" dirty="0" smtClean="0"/>
              <a:t> </a:t>
            </a:r>
            <a:r>
              <a:rPr lang="en-GB" sz="2400" dirty="0" err="1" smtClean="0"/>
              <a:t>caso</a:t>
            </a:r>
            <a:r>
              <a:rPr lang="en-GB" sz="2400" dirty="0" smtClean="0"/>
              <a:t> sim é </a:t>
            </a:r>
            <a:r>
              <a:rPr lang="en-GB" sz="2400" dirty="0" err="1" smtClean="0"/>
              <a:t>permitido</a:t>
            </a:r>
            <a:r>
              <a:rPr lang="en-GB" sz="2400" dirty="0" smtClean="0"/>
              <a:t> </a:t>
            </a:r>
            <a:r>
              <a:rPr lang="en-GB" sz="2400" dirty="0" err="1" smtClean="0"/>
              <a:t>porque</a:t>
            </a:r>
            <a:r>
              <a:rPr lang="en-GB" sz="2400" dirty="0" smtClean="0"/>
              <a:t> tem hosts;</a:t>
            </a:r>
            <a:endParaRPr lang="en-GB" sz="2400" dirty="0"/>
          </a:p>
          <a:p>
            <a:pPr>
              <a:buClr>
                <a:srgbClr val="009999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/>
          </a:p>
          <a:p>
            <a:pPr lvl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42555"/>
              </p:ext>
            </p:extLst>
          </p:nvPr>
        </p:nvGraphicFramePr>
        <p:xfrm>
          <a:off x="160339" y="3558540"/>
          <a:ext cx="3542979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4885"/>
                <a:gridCol w="524885"/>
                <a:gridCol w="393665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192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168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6580"/>
              </p:ext>
            </p:extLst>
          </p:nvPr>
        </p:nvGraphicFramePr>
        <p:xfrm>
          <a:off x="4027489" y="3516630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6751"/>
              </p:ext>
            </p:extLst>
          </p:nvPr>
        </p:nvGraphicFramePr>
        <p:xfrm>
          <a:off x="6599239" y="3516630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94360" y="4237256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Endereço sem empréstimo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90010" y="4237256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Empréstimo de 7 bits 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Deixando apenas 1 para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hosts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472545" y="4237255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Empréstimo de 6 bits 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Deixando apenas 2 para</a:t>
            </a:r>
          </a:p>
          <a:p>
            <a:r>
              <a:rPr lang="pt-BR" sz="1600" dirty="0" smtClean="0">
                <a:solidFill>
                  <a:schemeClr val="bg1"/>
                </a:solidFill>
              </a:rPr>
              <a:t>hosts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849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917576" y="53579"/>
            <a:ext cx="7542213" cy="689371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err="1" smtClean="0"/>
              <a:t>Empréstimos</a:t>
            </a:r>
            <a:r>
              <a:rPr lang="en-GB" altLang="pt-BR" dirty="0" smtClean="0"/>
              <a:t> de Bits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182881" y="752238"/>
            <a:ext cx="8801100" cy="2436732"/>
          </a:xfrm>
        </p:spPr>
        <p:txBody>
          <a:bodyPr rtlCol="0">
            <a:noAutofit/>
          </a:bodyPr>
          <a:lstStyle/>
          <a:p>
            <a:pPr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smtClean="0"/>
              <a:t>A </a:t>
            </a:r>
            <a:r>
              <a:rPr lang="en-GB" sz="2400" dirty="0" err="1"/>
              <a:t>máscara</a:t>
            </a:r>
            <a:r>
              <a:rPr lang="en-GB" sz="2400" dirty="0"/>
              <a:t> de sub-</a:t>
            </a:r>
            <a:r>
              <a:rPr lang="en-GB" sz="2400" dirty="0" err="1"/>
              <a:t>rede</a:t>
            </a:r>
            <a:r>
              <a:rPr lang="en-GB" sz="2400" dirty="0"/>
              <a:t> </a:t>
            </a:r>
            <a:r>
              <a:rPr lang="en-GB" sz="2400" dirty="0" err="1"/>
              <a:t>fornece</a:t>
            </a:r>
            <a:r>
              <a:rPr lang="en-GB" sz="2400" dirty="0"/>
              <a:t> </a:t>
            </a:r>
            <a:r>
              <a:rPr lang="en-GB" sz="2400" dirty="0" smtClean="0"/>
              <a:t>as </a:t>
            </a:r>
            <a:r>
              <a:rPr lang="en-GB" sz="2400" dirty="0" err="1"/>
              <a:t>informações</a:t>
            </a:r>
            <a:r>
              <a:rPr lang="en-GB" sz="2400" dirty="0"/>
              <a:t> </a:t>
            </a:r>
            <a:r>
              <a:rPr lang="en-GB" sz="2400" dirty="0" err="1"/>
              <a:t>necessárias</a:t>
            </a:r>
            <a:r>
              <a:rPr lang="en-GB" sz="2400" dirty="0"/>
              <a:t> para </a:t>
            </a:r>
            <a:r>
              <a:rPr lang="en-GB" sz="2400" dirty="0" err="1"/>
              <a:t>determinar</a:t>
            </a:r>
            <a:r>
              <a:rPr lang="en-GB" sz="2400" dirty="0"/>
              <a:t> </a:t>
            </a:r>
            <a:r>
              <a:rPr lang="en-GB" sz="2400" dirty="0" err="1"/>
              <a:t>em</a:t>
            </a:r>
            <a:r>
              <a:rPr lang="en-GB" sz="2400" dirty="0"/>
              <a:t> que </a:t>
            </a:r>
            <a:r>
              <a:rPr lang="en-GB" sz="2400" dirty="0" err="1"/>
              <a:t>rede</a:t>
            </a:r>
            <a:r>
              <a:rPr lang="en-GB" sz="2400" dirty="0"/>
              <a:t> e sub-</a:t>
            </a:r>
            <a:r>
              <a:rPr lang="en-GB" sz="2400" dirty="0" err="1"/>
              <a:t>rede</a:t>
            </a:r>
            <a:r>
              <a:rPr lang="en-GB" sz="2400" dirty="0"/>
              <a:t> um host </a:t>
            </a:r>
            <a:r>
              <a:rPr lang="en-GB" sz="2400" dirty="0" err="1"/>
              <a:t>específico</a:t>
            </a:r>
            <a:r>
              <a:rPr lang="en-GB" sz="2400" dirty="0"/>
              <a:t> </a:t>
            </a:r>
            <a:r>
              <a:rPr lang="en-GB" sz="2400" dirty="0" smtClean="0"/>
              <a:t>reside.	</a:t>
            </a:r>
          </a:p>
          <a:p>
            <a:pPr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lvl="8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smtClean="0"/>
              <a:t>Some </a:t>
            </a:r>
            <a:r>
              <a:rPr lang="en-GB" sz="2400" dirty="0" err="1" smtClean="0"/>
              <a:t>os</a:t>
            </a:r>
            <a:r>
              <a:rPr lang="en-GB" sz="2400" dirty="0" smtClean="0"/>
              <a:t> </a:t>
            </a:r>
            <a:r>
              <a:rPr lang="en-GB" sz="2400" dirty="0" err="1" smtClean="0"/>
              <a:t>números</a:t>
            </a:r>
            <a:r>
              <a:rPr lang="en-GB" sz="2400" dirty="0"/>
              <a:t> </a:t>
            </a:r>
            <a:r>
              <a:rPr lang="en-GB" sz="2400" dirty="0" err="1" smtClean="0"/>
              <a:t>em</a:t>
            </a:r>
            <a:r>
              <a:rPr lang="en-GB" sz="2400" dirty="0" smtClean="0"/>
              <a:t> decimal que </a:t>
            </a:r>
            <a:r>
              <a:rPr lang="en-GB" sz="2400" dirty="0" err="1" smtClean="0"/>
              <a:t>apresentam</a:t>
            </a:r>
            <a:r>
              <a:rPr lang="en-GB" sz="2400" dirty="0" smtClean="0"/>
              <a:t> 1 </a:t>
            </a:r>
            <a:r>
              <a:rPr lang="en-GB" sz="2400" dirty="0" err="1" smtClean="0"/>
              <a:t>em</a:t>
            </a:r>
            <a:r>
              <a:rPr lang="en-GB" sz="2400" dirty="0" smtClean="0"/>
              <a:t> </a:t>
            </a:r>
            <a:r>
              <a:rPr lang="en-GB" sz="2400" dirty="0" err="1" smtClean="0"/>
              <a:t>binário</a:t>
            </a:r>
            <a:r>
              <a:rPr lang="en-GB" sz="2400" dirty="0" smtClean="0"/>
              <a:t>:</a:t>
            </a:r>
          </a:p>
          <a:p>
            <a:pPr lvl="8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smtClean="0"/>
              <a:t>=128+64+32+16+8+4 = 252</a:t>
            </a:r>
          </a:p>
          <a:p>
            <a:pPr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/>
          </a:p>
          <a:p>
            <a:pPr lvl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83201"/>
              </p:ext>
            </p:extLst>
          </p:nvPr>
        </p:nvGraphicFramePr>
        <p:xfrm>
          <a:off x="93794" y="4024730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240280" y="4001185"/>
            <a:ext cx="6732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Com </a:t>
            </a:r>
            <a:r>
              <a:rPr lang="pt-BR" sz="2000" dirty="0" smtClean="0">
                <a:solidFill>
                  <a:srgbClr val="FF0000"/>
                </a:solidFill>
              </a:rPr>
              <a:t>6 bits </a:t>
            </a:r>
            <a:r>
              <a:rPr lang="pt-BR" sz="2000" dirty="0" smtClean="0">
                <a:solidFill>
                  <a:schemeClr val="bg1"/>
                </a:solidFill>
              </a:rPr>
              <a:t>emprestado a máscara que era padrão 255.255.255.0 ou /24 passa para 255.255.255.252 ou /30</a:t>
            </a:r>
            <a:endParaRPr lang="pt-BR" sz="2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59516"/>
              </p:ext>
            </p:extLst>
          </p:nvPr>
        </p:nvGraphicFramePr>
        <p:xfrm>
          <a:off x="335330" y="2589431"/>
          <a:ext cx="3853176" cy="9429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  <a:gridCol w="48164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7</a:t>
                      </a:r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6</a:t>
                      </a:r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5</a:t>
                      </a:r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4</a:t>
                      </a:r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3</a:t>
                      </a:r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2</a:t>
                      </a:r>
                      <a:endParaRPr lang="pt-BR" sz="2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1</a:t>
                      </a:r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2</a:t>
                      </a:r>
                      <a:r>
                        <a:rPr lang="pt-BR" sz="2000" u="none" strike="noStrike" baseline="30000" dirty="0" smtClean="0">
                          <a:effectLst/>
                        </a:rPr>
                        <a:t>0</a:t>
                      </a:r>
                      <a:r>
                        <a:rPr lang="pt-BR" sz="2000" u="none" strike="noStrike" dirty="0">
                          <a:effectLst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128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096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53579"/>
            <a:ext cx="8116889" cy="689371"/>
          </a:xfrm>
        </p:spPr>
        <p:txBody>
          <a:bodyPr/>
          <a:lstStyle/>
          <a:p>
            <a:pPr algn="ctr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err="1" smtClean="0"/>
              <a:t>Empréstimos</a:t>
            </a:r>
            <a:r>
              <a:rPr lang="en-GB" altLang="pt-BR" dirty="0" smtClean="0"/>
              <a:t> de Bits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182881" y="752238"/>
            <a:ext cx="8801100" cy="2436732"/>
          </a:xfrm>
        </p:spPr>
        <p:txBody>
          <a:bodyPr rtlCol="0">
            <a:noAutofit/>
          </a:bodyPr>
          <a:lstStyle/>
          <a:p>
            <a:pPr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dirty="0" smtClean="0"/>
              <a:t>Outros </a:t>
            </a:r>
            <a:r>
              <a:rPr lang="en-GB" sz="2400" dirty="0" err="1" smtClean="0"/>
              <a:t>Exemplos</a:t>
            </a:r>
            <a:r>
              <a:rPr lang="en-GB" sz="2400" dirty="0" smtClean="0"/>
              <a:t> de </a:t>
            </a:r>
            <a:r>
              <a:rPr lang="en-GB" sz="2400" dirty="0" err="1" smtClean="0"/>
              <a:t>classe</a:t>
            </a:r>
            <a:r>
              <a:rPr lang="en-GB" sz="2400" dirty="0" smtClean="0"/>
              <a:t> C:</a:t>
            </a:r>
            <a:endParaRPr lang="en-GB" sz="2400" dirty="0"/>
          </a:p>
          <a:p>
            <a:pPr lvl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/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009999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400" dirty="0" smtClean="0">
              <a:solidFill>
                <a:srgbClr val="FF330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54106"/>
              </p:ext>
            </p:extLst>
          </p:nvPr>
        </p:nvGraphicFramePr>
        <p:xfrm>
          <a:off x="0" y="2127082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42555"/>
              </p:ext>
            </p:extLst>
          </p:nvPr>
        </p:nvGraphicFramePr>
        <p:xfrm>
          <a:off x="0" y="2778086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046128" y="1578472"/>
            <a:ext cx="7217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Com </a:t>
            </a:r>
            <a:r>
              <a:rPr lang="pt-BR" sz="2000" dirty="0" smtClean="0">
                <a:solidFill>
                  <a:srgbClr val="FF0000"/>
                </a:solidFill>
              </a:rPr>
              <a:t>6 bits </a:t>
            </a:r>
            <a:r>
              <a:rPr lang="pt-BR" sz="2000" dirty="0" smtClean="0">
                <a:solidFill>
                  <a:schemeClr val="bg1"/>
                </a:solidFill>
              </a:rPr>
              <a:t>emprestado a máscara ficará 255.255.255.</a:t>
            </a:r>
            <a:r>
              <a:rPr lang="pt-BR" sz="2000" dirty="0" smtClean="0">
                <a:solidFill>
                  <a:srgbClr val="FF0000"/>
                </a:solidFill>
              </a:rPr>
              <a:t>252 </a:t>
            </a:r>
            <a:r>
              <a:rPr lang="pt-BR" sz="2000" dirty="0" smtClean="0">
                <a:solidFill>
                  <a:schemeClr val="bg1"/>
                </a:solidFill>
              </a:rPr>
              <a:t>/30</a:t>
            </a:r>
            <a:endParaRPr lang="pt-BR" sz="20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22797"/>
              </p:ext>
            </p:extLst>
          </p:nvPr>
        </p:nvGraphicFramePr>
        <p:xfrm>
          <a:off x="0" y="3475852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93854"/>
              </p:ext>
            </p:extLst>
          </p:nvPr>
        </p:nvGraphicFramePr>
        <p:xfrm>
          <a:off x="0" y="4199752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2046128" y="2242484"/>
            <a:ext cx="7217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Com </a:t>
            </a:r>
            <a:r>
              <a:rPr lang="pt-BR" sz="2000" dirty="0" smtClean="0">
                <a:solidFill>
                  <a:srgbClr val="FF0000"/>
                </a:solidFill>
              </a:rPr>
              <a:t>5 bits </a:t>
            </a:r>
            <a:r>
              <a:rPr lang="pt-BR" sz="2000" dirty="0" smtClean="0">
                <a:solidFill>
                  <a:schemeClr val="bg1"/>
                </a:solidFill>
              </a:rPr>
              <a:t>emprestado a máscara ficará 255.255.255.</a:t>
            </a:r>
            <a:r>
              <a:rPr lang="pt-BR" sz="2000" dirty="0" smtClean="0">
                <a:solidFill>
                  <a:srgbClr val="FF0000"/>
                </a:solidFill>
              </a:rPr>
              <a:t>248 </a:t>
            </a:r>
            <a:r>
              <a:rPr lang="pt-BR" sz="2000" dirty="0" smtClean="0">
                <a:solidFill>
                  <a:schemeClr val="bg1"/>
                </a:solidFill>
              </a:rPr>
              <a:t>/29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046128" y="2915186"/>
            <a:ext cx="7217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Com </a:t>
            </a:r>
            <a:r>
              <a:rPr lang="pt-BR" sz="2000" dirty="0" smtClean="0">
                <a:solidFill>
                  <a:srgbClr val="FF0000"/>
                </a:solidFill>
              </a:rPr>
              <a:t>4 bits </a:t>
            </a:r>
            <a:r>
              <a:rPr lang="pt-BR" sz="2000" dirty="0" smtClean="0">
                <a:solidFill>
                  <a:schemeClr val="bg1"/>
                </a:solidFill>
              </a:rPr>
              <a:t>emprestado a máscara ficará 255.255.255.</a:t>
            </a:r>
            <a:r>
              <a:rPr lang="pt-BR" sz="2000" dirty="0" smtClean="0">
                <a:solidFill>
                  <a:srgbClr val="FF0000"/>
                </a:solidFill>
              </a:rPr>
              <a:t>240 </a:t>
            </a:r>
            <a:r>
              <a:rPr lang="pt-BR" sz="2000" dirty="0" smtClean="0">
                <a:solidFill>
                  <a:schemeClr val="bg1"/>
                </a:solidFill>
              </a:rPr>
              <a:t>/28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2046128" y="3590092"/>
            <a:ext cx="7217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Com </a:t>
            </a:r>
            <a:r>
              <a:rPr lang="pt-BR" sz="2000" dirty="0" smtClean="0">
                <a:solidFill>
                  <a:srgbClr val="FF0000"/>
                </a:solidFill>
              </a:rPr>
              <a:t>3 bits </a:t>
            </a:r>
            <a:r>
              <a:rPr lang="pt-BR" sz="2000" dirty="0" smtClean="0">
                <a:solidFill>
                  <a:schemeClr val="bg1"/>
                </a:solidFill>
              </a:rPr>
              <a:t>emprestado a máscara ficará 255.255.255.</a:t>
            </a:r>
            <a:r>
              <a:rPr lang="pt-BR" sz="2000" dirty="0" smtClean="0">
                <a:solidFill>
                  <a:srgbClr val="FF0000"/>
                </a:solidFill>
              </a:rPr>
              <a:t>224 </a:t>
            </a:r>
            <a:r>
              <a:rPr lang="pt-BR" sz="2000" dirty="0" smtClean="0">
                <a:solidFill>
                  <a:schemeClr val="bg1"/>
                </a:solidFill>
              </a:rPr>
              <a:t>/27</a:t>
            </a:r>
            <a:endParaRPr lang="pt-BR" sz="20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46431"/>
              </p:ext>
            </p:extLst>
          </p:nvPr>
        </p:nvGraphicFramePr>
        <p:xfrm>
          <a:off x="0" y="1464202"/>
          <a:ext cx="2099544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  <a:gridCol w="262443"/>
              </a:tblGrid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HOST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2046128" y="4336852"/>
            <a:ext cx="7217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bg1"/>
                </a:solidFill>
              </a:rPr>
              <a:t>Com </a:t>
            </a:r>
            <a:r>
              <a:rPr lang="pt-BR" sz="2000" dirty="0">
                <a:solidFill>
                  <a:srgbClr val="FF0000"/>
                </a:solidFill>
              </a:rPr>
              <a:t>2</a:t>
            </a:r>
            <a:r>
              <a:rPr lang="pt-BR" sz="2000" dirty="0" smtClean="0">
                <a:solidFill>
                  <a:srgbClr val="FF0000"/>
                </a:solidFill>
              </a:rPr>
              <a:t> bits </a:t>
            </a:r>
            <a:r>
              <a:rPr lang="pt-BR" sz="2000" dirty="0" smtClean="0">
                <a:solidFill>
                  <a:schemeClr val="bg1"/>
                </a:solidFill>
              </a:rPr>
              <a:t>emprestado a máscara ficará 255.255.255.</a:t>
            </a:r>
            <a:r>
              <a:rPr lang="pt-BR" sz="2000" dirty="0" smtClean="0">
                <a:solidFill>
                  <a:srgbClr val="FF0000"/>
                </a:solidFill>
              </a:rPr>
              <a:t>192 </a:t>
            </a:r>
            <a:r>
              <a:rPr lang="pt-BR" sz="2000" dirty="0" smtClean="0">
                <a:solidFill>
                  <a:schemeClr val="bg1"/>
                </a:solidFill>
              </a:rPr>
              <a:t>/26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53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02870" y="638320"/>
            <a:ext cx="8823960" cy="6453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3000"/>
              </a:lnSpc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err="1"/>
              <a:t>Introdução</a:t>
            </a:r>
            <a:r>
              <a:rPr lang="en-GB" dirty="0"/>
              <a:t> a </a:t>
            </a:r>
            <a:r>
              <a:rPr lang="en-GB" dirty="0" err="1"/>
              <a:t>divisão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sub-</a:t>
            </a:r>
            <a:r>
              <a:rPr lang="en-GB" dirty="0" err="1"/>
              <a:t>redes</a:t>
            </a:r>
            <a:r>
              <a:rPr lang="en-GB" dirty="0"/>
              <a:t> IP </a:t>
            </a:r>
            <a:r>
              <a:rPr lang="en-GB" dirty="0" err="1"/>
              <a:t>classe</a:t>
            </a:r>
            <a:r>
              <a:rPr lang="en-GB" dirty="0"/>
              <a:t> C</a:t>
            </a:r>
            <a:endParaRPr lang="en-GB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285750" y="1237855"/>
            <a:ext cx="8309610" cy="16599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Exemplo</a:t>
            </a:r>
            <a:r>
              <a:rPr lang="en-GB" altLang="pt-BR" sz="2400" dirty="0" smtClean="0"/>
              <a:t>:</a:t>
            </a:r>
          </a:p>
          <a:p>
            <a:pPr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9) Determine o número de redes e hosts que pode ser utilizado para o endereço IP 192.168.10.0/27. 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4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62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6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64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32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8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/>
              <a:t>8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30 hosts</a:t>
            </a:r>
          </a:p>
          <a:p>
            <a:pPr eaLnBrk="1" hangingPunct="1">
              <a:buFontTx/>
              <a:buAutoNum type="alphaLcParenR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 smtClean="0"/>
              <a:t>8 </a:t>
            </a:r>
            <a:r>
              <a:rPr lang="pt-BR" altLang="pt-BR" sz="2400" dirty="0" err="1" smtClean="0"/>
              <a:t>sub-redes</a:t>
            </a:r>
            <a:r>
              <a:rPr lang="pt-BR" altLang="pt-BR" sz="2400" dirty="0" smtClean="0"/>
              <a:t> / 32 hosts</a:t>
            </a:r>
          </a:p>
        </p:txBody>
      </p:sp>
    </p:spTree>
    <p:extLst>
      <p:ext uri="{BB962C8B-B14F-4D97-AF65-F5344CB8AC3E}">
        <p14:creationId xmlns:p14="http://schemas.microsoft.com/office/powerpoint/2010/main" val="3657659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1151</Words>
  <Application>Microsoft Office PowerPoint</Application>
  <PresentationFormat>Apresentação na tela (16:9)</PresentationFormat>
  <Paragraphs>438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Nixie One</vt:lpstr>
      <vt:lpstr>Wingdings</vt:lpstr>
      <vt:lpstr>Muli</vt:lpstr>
      <vt:lpstr>Calibri</vt:lpstr>
      <vt:lpstr>Imogen template</vt:lpstr>
      <vt:lpstr>Fundamentos de Redes de Computadores Prof. Sandro T. Pinto</vt:lpstr>
      <vt:lpstr>Introdução</vt:lpstr>
      <vt:lpstr>Motivos para a divisão em sub-redes</vt:lpstr>
      <vt:lpstr>Porque Sub Rede?</vt:lpstr>
      <vt:lpstr>Empréstimos de Bits</vt:lpstr>
      <vt:lpstr>Empréstimos de Bits</vt:lpstr>
      <vt:lpstr>Empréstimos de Bits</vt:lpstr>
      <vt:lpstr>Empréstimos de Bits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Introdução a divisão em sub-redes IP classe C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115</cp:revision>
  <dcterms:modified xsi:type="dcterms:W3CDTF">2018-06-09T20:44:06Z</dcterms:modified>
</cp:coreProperties>
</file>