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448" r:id="rId4"/>
    <p:sldId id="440" r:id="rId5"/>
    <p:sldId id="441" r:id="rId6"/>
    <p:sldId id="442" r:id="rId7"/>
    <p:sldId id="443" r:id="rId8"/>
    <p:sldId id="280" r:id="rId9"/>
    <p:sldId id="281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0FED57-9991-4D3A-BF85-603E5DFC0033}" type="slidenum">
              <a:rPr lang="pt-BR" altLang="pt-BR" sz="800" smtClean="0"/>
              <a:pPr eaLnBrk="1" hangingPunct="1"/>
              <a:t>4</a:t>
            </a:fld>
            <a:endParaRPr lang="en-US" altLang="pt-BR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lnSpc>
                <a:spcPct val="80000"/>
              </a:lnSpc>
              <a:buNone/>
            </a:pPr>
            <a:endParaRPr lang="pt-BR" altLang="pt-BR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AF8A62-1245-4588-9D2D-4307098D0F35}" type="slidenum">
              <a:rPr lang="pt-BR" altLang="pt-BR" sz="800" smtClean="0"/>
              <a:pPr eaLnBrk="1" hangingPunct="1"/>
              <a:t>5</a:t>
            </a:fld>
            <a:endParaRPr lang="en-US" altLang="pt-BR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</a:rPr>
              <a:t>9.1.4.2</a:t>
            </a:r>
            <a:r>
              <a:rPr lang="pt-BR" altLang="pt-BR" smtClean="0">
                <a:solidFill>
                  <a:srgbClr val="000000"/>
                </a:solidFill>
                <a:cs typeface="Arial" charset="0"/>
              </a:rPr>
              <a:t> Máscaras de sub-rede de tamanho variável (VLSM) 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35A964-4995-4F54-9776-03AE106717A4}" type="slidenum">
              <a:rPr lang="pt-BR" altLang="pt-BR" sz="800" smtClean="0"/>
              <a:pPr eaLnBrk="1" hangingPunct="1"/>
              <a:t>6</a:t>
            </a:fld>
            <a:endParaRPr lang="en-US" altLang="pt-BR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</a:rPr>
              <a:t>9.1.5.3 </a:t>
            </a:r>
            <a:r>
              <a:rPr lang="pt-BR" altLang="pt-BR" smtClean="0">
                <a:solidFill>
                  <a:srgbClr val="000000"/>
                </a:solidFill>
                <a:cs typeface="Arial" charset="0"/>
              </a:rPr>
              <a:t>VLSM básico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2D611D-3A08-452B-865A-78BA76D49889}" type="slidenum">
              <a:rPr lang="pt-BR" altLang="pt-BR" sz="800" smtClean="0"/>
              <a:pPr eaLnBrk="1" hangingPunct="1"/>
              <a:t>7</a:t>
            </a:fld>
            <a:endParaRPr lang="en-US" altLang="pt-BR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</a:rPr>
              <a:t>9.1.5.4 </a:t>
            </a:r>
            <a:r>
              <a:rPr lang="pt-BR" altLang="pt-BR" smtClean="0">
                <a:solidFill>
                  <a:srgbClr val="000000"/>
                </a:solidFill>
                <a:cs typeface="Arial" charset="0"/>
              </a:rPr>
              <a:t>VLSM na prática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B912-D9E6-4DDC-937B-B8320E2727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/>
              <a:t>SUB REDE;</a:t>
            </a:r>
          </a:p>
          <a:p>
            <a:pPr lvl="0"/>
            <a:r>
              <a:rPr lang="pt-BR" b="1" dirty="0" smtClean="0"/>
              <a:t>VLSM</a:t>
            </a:r>
            <a:r>
              <a:rPr lang="pt-BR" b="1" dirty="0" smtClean="0"/>
              <a:t>;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31520" y="1923655"/>
            <a:ext cx="8195310" cy="1659900"/>
          </a:xfrm>
        </p:spPr>
        <p:txBody>
          <a:bodyPr/>
          <a:lstStyle/>
          <a:p>
            <a:pPr marL="139700" indent="0" algn="ctr">
              <a:buNone/>
            </a:pPr>
            <a:r>
              <a:rPr lang="pt-BR" altLang="pt-BR" sz="3200" dirty="0">
                <a:solidFill>
                  <a:schemeClr val="bg1"/>
                </a:solidFill>
                <a:cs typeface="Arial" charset="0"/>
              </a:rPr>
              <a:t>Máscara de </a:t>
            </a:r>
            <a:r>
              <a:rPr lang="pt-BR" altLang="pt-BR" sz="3200" dirty="0" err="1">
                <a:solidFill>
                  <a:schemeClr val="bg1"/>
                </a:solidFill>
                <a:cs typeface="Arial" charset="0"/>
              </a:rPr>
              <a:t>sub-rede</a:t>
            </a:r>
            <a:r>
              <a:rPr lang="pt-BR" altLang="pt-BR" sz="3200" dirty="0">
                <a:solidFill>
                  <a:schemeClr val="bg1"/>
                </a:solidFill>
                <a:cs typeface="Arial" charset="0"/>
              </a:rPr>
              <a:t> de tamanho variável (VLSM)</a:t>
            </a:r>
            <a:endParaRPr lang="en-GB" altLang="pt-BR" sz="3200" baseline="300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133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Grp="1" noChangeArrowheads="1"/>
          </p:cNvSpPr>
          <p:nvPr>
            <p:ph idx="1"/>
          </p:nvPr>
        </p:nvSpPr>
        <p:spPr>
          <a:xfrm>
            <a:off x="514350" y="971550"/>
            <a:ext cx="8216900" cy="3864769"/>
          </a:xfrm>
        </p:spPr>
        <p:txBody>
          <a:bodyPr/>
          <a:lstStyle/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300" dirty="0" smtClean="0">
                <a:solidFill>
                  <a:schemeClr val="bg1"/>
                </a:solidFill>
                <a:latin typeface="Arial"/>
              </a:rPr>
              <a:t>A 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divisão em </a:t>
            </a:r>
            <a:r>
              <a:rPr lang="pt-BR" sz="23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 tradicional - o mesmo número de endereços é atribuído a cada </a:t>
            </a:r>
            <a:r>
              <a:rPr lang="pt-BR" sz="23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altLang="ja-JP" sz="2300" dirty="0" smtClean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lang="pt-BR" altLang="ja-JP" sz="2300" dirty="0" err="1" smtClean="0">
                <a:solidFill>
                  <a:schemeClr val="bg1"/>
                </a:solidFill>
                <a:latin typeface="Arial"/>
                <a:cs typeface="Arial"/>
              </a:rPr>
              <a:t>sub-redes</a:t>
            </a:r>
            <a:r>
              <a:rPr lang="pt-BR" altLang="ja-JP" sz="2300" dirty="0" smtClean="0">
                <a:solidFill>
                  <a:schemeClr val="bg1"/>
                </a:solidFill>
                <a:latin typeface="Arial"/>
                <a:cs typeface="Arial"/>
              </a:rPr>
              <a:t> que exigem menos endereços têm endereços não usados (desperdiçados). </a:t>
            </a:r>
            <a:endParaRPr lang="pt-BR" sz="2300" dirty="0" smtClean="0">
              <a:solidFill>
                <a:schemeClr val="bg1"/>
              </a:solidFill>
            </a:endParaRPr>
          </a:p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300" dirty="0" smtClean="0">
                <a:solidFill>
                  <a:schemeClr val="bg1"/>
                </a:solidFill>
                <a:latin typeface="Arial"/>
              </a:rPr>
              <a:t>A 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Máscara de </a:t>
            </a:r>
            <a:r>
              <a:rPr lang="pt-BR" sz="23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 de Tamanho Variável (VLSM) ou a divisão em </a:t>
            </a:r>
            <a:r>
              <a:rPr lang="pt-BR" sz="23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 de uma </a:t>
            </a:r>
            <a:r>
              <a:rPr lang="pt-BR" sz="23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300" dirty="0">
                <a:solidFill>
                  <a:schemeClr val="bg1"/>
                </a:solidFill>
                <a:latin typeface="Arial"/>
              </a:rPr>
              <a:t> oferece uma utilização mais eficiente dos endereços</a:t>
            </a:r>
            <a:r>
              <a:rPr lang="pt-BR" sz="2300" dirty="0" smtClean="0">
                <a:solidFill>
                  <a:schemeClr val="bg1"/>
                </a:solidFill>
                <a:latin typeface="Arial"/>
              </a:rPr>
              <a:t>.</a:t>
            </a:r>
            <a:endParaRPr lang="pt-BR" altLang="ja-JP" sz="2300" dirty="0" smtClean="0">
              <a:solidFill>
                <a:schemeClr val="bg1"/>
              </a:solidFill>
            </a:endParaRPr>
          </a:p>
          <a:p>
            <a:pPr marL="0" indent="0" defTabSz="814365">
              <a:lnSpc>
                <a:spcPct val="75000"/>
              </a:lnSpc>
              <a:spcBef>
                <a:spcPct val="50000"/>
              </a:spcBef>
              <a:buFont typeface="Arial" charset="0"/>
              <a:buNone/>
              <a:defRPr/>
            </a:pPr>
            <a:endParaRPr lang="pt-BR" altLang="ja-JP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3" y="3493532"/>
            <a:ext cx="2144712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06" y="3374469"/>
            <a:ext cx="2200275" cy="170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361"/>
          <p:cNvSpPr txBox="1">
            <a:spLocks/>
          </p:cNvSpPr>
          <p:nvPr/>
        </p:nvSpPr>
        <p:spPr>
          <a:xfrm>
            <a:off x="205740" y="607052"/>
            <a:ext cx="881253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err="1"/>
              <a:t>Sub-Rede</a:t>
            </a:r>
            <a:r>
              <a:rPr lang="pt-BR" b="1" dirty="0"/>
              <a:t> de Tamanho Variável - VLSM</a:t>
            </a:r>
          </a:p>
        </p:txBody>
      </p:sp>
    </p:spTree>
    <p:extLst>
      <p:ext uri="{BB962C8B-B14F-4D97-AF65-F5344CB8AC3E}">
        <p14:creationId xmlns:p14="http://schemas.microsoft.com/office/powerpoint/2010/main" val="405723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028700"/>
            <a:ext cx="8216900" cy="3864769"/>
          </a:xfrm>
        </p:spPr>
        <p:txBody>
          <a:bodyPr/>
          <a:lstStyle/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"/>
              </a:rPr>
              <a:t>O VLSM permite que um espaço de rede seja dividido em partes diferentes.</a:t>
            </a:r>
          </a:p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"/>
              </a:rPr>
              <a:t>A máscara de </a:t>
            </a:r>
            <a:r>
              <a:rPr lang="pt-BR" sz="24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Arial"/>
              </a:rPr>
              <a:t>não permanece a mesma em toda divisão, ou seja, varia 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dependendo de quantos bits foram pegos emprestados em uma </a:t>
            </a:r>
            <a:r>
              <a:rPr lang="pt-BR" sz="24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específica.</a:t>
            </a:r>
          </a:p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latin typeface="Arial"/>
              </a:rPr>
              <a:t>A rede é dividida em </a:t>
            </a:r>
            <a:r>
              <a:rPr lang="pt-BR" sz="24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primeiro, e as </a:t>
            </a:r>
            <a:r>
              <a:rPr lang="pt-BR" sz="24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são divididas em </a:t>
            </a:r>
            <a:r>
              <a:rPr lang="pt-BR" sz="24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novamente</a:t>
            </a:r>
            <a:r>
              <a:rPr lang="pt-BR" sz="2400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227013" indent="-227013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latin typeface="Arial"/>
              </a:rPr>
              <a:t>Veja uma </a:t>
            </a:r>
            <a:r>
              <a:rPr lang="pt-BR" sz="2400" dirty="0" err="1" smtClean="0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400" dirty="0" smtClean="0">
                <a:solidFill>
                  <a:schemeClr val="bg1"/>
                </a:solidFill>
                <a:latin typeface="Arial"/>
              </a:rPr>
              <a:t> /27 onde tem 30 hosts utilizáveis, é retirada a última </a:t>
            </a:r>
            <a:r>
              <a:rPr lang="pt-BR" sz="2400" dirty="0" err="1" smtClean="0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400" dirty="0" smtClean="0">
                <a:solidFill>
                  <a:schemeClr val="bg1"/>
                </a:solidFill>
                <a:latin typeface="Arial"/>
              </a:rPr>
              <a:t> e sub dividido para 2 hosts utilizáveis por </a:t>
            </a:r>
            <a:r>
              <a:rPr lang="pt-BR" sz="2400" dirty="0" err="1" smtClean="0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400" dirty="0">
                <a:solidFill>
                  <a:schemeClr val="bg1"/>
                </a:solidFill>
                <a:latin typeface="Arial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Arial"/>
              </a:rPr>
              <a:t>ficando /30.</a:t>
            </a:r>
            <a:endParaRPr lang="pt-BR" sz="2400" dirty="0">
              <a:solidFill>
                <a:schemeClr val="bg1"/>
              </a:solidFill>
              <a:latin typeface="Arial"/>
            </a:endParaRPr>
          </a:p>
          <a:p>
            <a:pPr marL="0" indent="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altLang="ja-JP" dirty="0" smtClean="0"/>
          </a:p>
          <a:p>
            <a:pPr marL="0" indent="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altLang="ja-JP" dirty="0" smtClean="0">
              <a:cs typeface="Arial" charset="0"/>
            </a:endParaRPr>
          </a:p>
        </p:txBody>
      </p:sp>
      <p:sp>
        <p:nvSpPr>
          <p:cNvPr id="7" name="Shape 361"/>
          <p:cNvSpPr txBox="1">
            <a:spLocks/>
          </p:cNvSpPr>
          <p:nvPr/>
        </p:nvSpPr>
        <p:spPr>
          <a:xfrm>
            <a:off x="205740" y="607052"/>
            <a:ext cx="881253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err="1"/>
              <a:t>Sub-Rede</a:t>
            </a:r>
            <a:r>
              <a:rPr lang="pt-BR" b="1" dirty="0"/>
              <a:t> de Tamanho Variável - VLSM</a:t>
            </a:r>
          </a:p>
        </p:txBody>
      </p:sp>
    </p:spTree>
    <p:extLst>
      <p:ext uri="{BB962C8B-B14F-4D97-AF65-F5344CB8AC3E}">
        <p14:creationId xmlns:p14="http://schemas.microsoft.com/office/powerpoint/2010/main" val="2255134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571500" y="1028700"/>
            <a:ext cx="8216900" cy="3864769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</a:pPr>
            <a:endParaRPr lang="en-US" altLang="ja-JP" smtClean="0"/>
          </a:p>
          <a:p>
            <a:pPr marL="0" indent="0" eaLnBrk="1" hangingPunct="1">
              <a:lnSpc>
                <a:spcPct val="75000"/>
              </a:lnSpc>
            </a:pPr>
            <a:endParaRPr lang="en-US" altLang="ja-JP" smtClean="0">
              <a:cs typeface="Arial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56549"/>
              </p:ext>
            </p:extLst>
          </p:nvPr>
        </p:nvGraphicFramePr>
        <p:xfrm>
          <a:off x="525781" y="828675"/>
          <a:ext cx="8401049" cy="41977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0211"/>
                <a:gridCol w="1608486"/>
                <a:gridCol w="1608486"/>
                <a:gridCol w="847726"/>
                <a:gridCol w="1645920"/>
                <a:gridCol w="1760220"/>
              </a:tblGrid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err="1">
                          <a:effectLst/>
                          <a:latin typeface="+mj-lt"/>
                        </a:rPr>
                        <a:t>Sub-rede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err="1">
                          <a:effectLst/>
                          <a:latin typeface="+mj-lt"/>
                        </a:rPr>
                        <a:t>End</a:t>
                      </a:r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 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End. host inicial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End. host final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End. Broadcast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92D05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192.168.10.30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192.168.10.31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192.168.10.33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192.168.10.62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192.168.10.63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192.168.10.64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192.168.10.65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192.168.10.94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192.168.10.95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192.168.10.96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192.168.10.97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192.168.10.126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192.168.10.127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192.168.10.128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192.168.10.129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192.168.10.158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192.168.10.159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192.168.10.160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192.168.10.161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192.168.10.190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192.168.10.191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192.168.10.192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192.168.10.193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192.168.10.222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192.168.10.223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192.168.10.224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192.168.10.225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192.168.10.254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 gridSpan="6"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/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7.0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192.168.10.224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192.168.10.225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192.168.10.226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192.168.10.227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7.1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192.168.10.228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192.168.10.229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192.168.10.233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192.168.10.235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192.168.10.238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192.168.10.239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192.168.10.242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192.168.10.243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192.168.10.247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192.168.10.249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192.168.10.250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192.168.10.251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  <a:tr h="92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7.7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192.168.10.252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192.168.10.253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  <a:latin typeface="+mj-lt"/>
                        </a:rPr>
                        <a:t>192.168.10.254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  <a:latin typeface="+mj-lt"/>
                        </a:rPr>
                        <a:t>192.168.10.255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08" marR="4608" marT="4608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eta em curva para a direita 3"/>
          <p:cNvSpPr/>
          <p:nvPr/>
        </p:nvSpPr>
        <p:spPr>
          <a:xfrm>
            <a:off x="137160" y="2777490"/>
            <a:ext cx="342900" cy="59436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hape 361"/>
          <p:cNvSpPr txBox="1">
            <a:spLocks/>
          </p:cNvSpPr>
          <p:nvPr/>
        </p:nvSpPr>
        <p:spPr>
          <a:xfrm>
            <a:off x="137160" y="104132"/>
            <a:ext cx="881253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err="1"/>
              <a:t>Sub-Rede</a:t>
            </a:r>
            <a:r>
              <a:rPr lang="pt-BR" b="1" dirty="0"/>
              <a:t> de Tamanho Variável </a:t>
            </a:r>
            <a:r>
              <a:rPr lang="pt-BR" b="1" dirty="0" smtClean="0"/>
              <a:t>-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2246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1108710"/>
            <a:ext cx="8513128" cy="3567589"/>
          </a:xfrm>
        </p:spPr>
        <p:txBody>
          <a:bodyPr/>
          <a:lstStyle/>
          <a:p>
            <a:pPr marL="171450" indent="-17145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200" dirty="0">
                <a:solidFill>
                  <a:schemeClr val="bg1"/>
                </a:solidFill>
                <a:latin typeface="Arial"/>
              </a:rPr>
              <a:t>Usando </a:t>
            </a:r>
            <a:r>
              <a:rPr lang="pt-BR" sz="22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200" dirty="0">
                <a:solidFill>
                  <a:schemeClr val="bg1"/>
                </a:solidFill>
                <a:latin typeface="Arial"/>
              </a:rPr>
              <a:t> VLSM, </a:t>
            </a:r>
            <a:r>
              <a:rPr lang="pt-BR" sz="2200" dirty="0" smtClean="0">
                <a:solidFill>
                  <a:schemeClr val="bg1"/>
                </a:solidFill>
                <a:latin typeface="Arial"/>
              </a:rPr>
              <a:t>conforme nosso exemplo, a </a:t>
            </a:r>
            <a:r>
              <a:rPr lang="pt-BR" sz="2200" dirty="0">
                <a:solidFill>
                  <a:schemeClr val="bg1"/>
                </a:solidFill>
                <a:latin typeface="Arial"/>
              </a:rPr>
              <a:t>rede local e os segmentos de WAN </a:t>
            </a:r>
            <a:r>
              <a:rPr lang="pt-BR" sz="2200" dirty="0" smtClean="0">
                <a:solidFill>
                  <a:schemeClr val="bg1"/>
                </a:solidFill>
                <a:latin typeface="Arial"/>
              </a:rPr>
              <a:t>podem </a:t>
            </a:r>
            <a:r>
              <a:rPr lang="pt-BR" sz="2200" dirty="0">
                <a:solidFill>
                  <a:schemeClr val="bg1"/>
                </a:solidFill>
                <a:latin typeface="Arial"/>
              </a:rPr>
              <a:t>ser solucionados com um mínimo de desperdício.</a:t>
            </a:r>
          </a:p>
          <a:p>
            <a:pPr marL="171450" indent="-17145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200" dirty="0">
                <a:solidFill>
                  <a:schemeClr val="bg1"/>
                </a:solidFill>
                <a:latin typeface="Arial"/>
              </a:rPr>
              <a:t> Cada rede local receberá uma </a:t>
            </a:r>
            <a:r>
              <a:rPr lang="pt-BR" sz="22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200" dirty="0">
                <a:solidFill>
                  <a:schemeClr val="bg1"/>
                </a:solidFill>
                <a:latin typeface="Arial"/>
              </a:rPr>
              <a:t> com máscara de /27.</a:t>
            </a:r>
          </a:p>
          <a:p>
            <a:pPr marL="171450" indent="-17145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altLang="ja-JP" sz="2200" dirty="0" smtClean="0">
                <a:solidFill>
                  <a:schemeClr val="bg1"/>
                </a:solidFill>
                <a:latin typeface="Arial"/>
              </a:rPr>
              <a:t> Cada </a:t>
            </a:r>
            <a:r>
              <a:rPr lang="pt-BR" altLang="ja-JP" sz="2200" dirty="0">
                <a:solidFill>
                  <a:schemeClr val="bg1"/>
                </a:solidFill>
                <a:latin typeface="Arial"/>
              </a:rPr>
              <a:t>WAN receberá uma </a:t>
            </a:r>
            <a:r>
              <a:rPr lang="pt-BR" altLang="ja-JP" sz="22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altLang="ja-JP" sz="2200" dirty="0">
                <a:solidFill>
                  <a:schemeClr val="bg1"/>
                </a:solidFill>
                <a:latin typeface="Arial"/>
              </a:rPr>
              <a:t> com máscara de /30.</a:t>
            </a:r>
          </a:p>
          <a:p>
            <a:pPr marL="0" indent="0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altLang="ja-JP" dirty="0" smtClean="0">
              <a:cs typeface="Arial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085148"/>
            <a:ext cx="6588786" cy="192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361"/>
          <p:cNvSpPr txBox="1">
            <a:spLocks/>
          </p:cNvSpPr>
          <p:nvPr/>
        </p:nvSpPr>
        <p:spPr>
          <a:xfrm>
            <a:off x="205740" y="607052"/>
            <a:ext cx="881253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b="1" dirty="0" err="1"/>
              <a:t>Sub-Rede</a:t>
            </a:r>
            <a:r>
              <a:rPr lang="pt-BR" b="1" dirty="0"/>
              <a:t> de Tamanho Variável - VLSM</a:t>
            </a:r>
          </a:p>
        </p:txBody>
      </p:sp>
    </p:spTree>
    <p:extLst>
      <p:ext uri="{BB962C8B-B14F-4D97-AF65-F5344CB8AC3E}">
        <p14:creationId xmlns:p14="http://schemas.microsoft.com/office/powerpoint/2010/main" val="3460970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387</Words>
  <Application>Microsoft Office PowerPoint</Application>
  <PresentationFormat>Apresentação na tela (16:9)</PresentationFormat>
  <Paragraphs>140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Muli</vt:lpstr>
      <vt:lpstr>Wingdings</vt:lpstr>
      <vt:lpstr>Nixie One</vt:lpstr>
      <vt:lpstr>Helvetica Neue</vt:lpstr>
      <vt:lpstr>Imogen template</vt:lpstr>
      <vt:lpstr>Fundamentos de Redes de Computadores Prof. Sandro T. Pinto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114</cp:revision>
  <dcterms:modified xsi:type="dcterms:W3CDTF">2018-06-10T13:25:17Z</dcterms:modified>
</cp:coreProperties>
</file>