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61" r:id="rId3"/>
    <p:sldId id="282" r:id="rId4"/>
    <p:sldId id="283" r:id="rId5"/>
    <p:sldId id="301" r:id="rId6"/>
    <p:sldId id="30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305" r:id="rId16"/>
    <p:sldId id="304" r:id="rId17"/>
    <p:sldId id="292" r:id="rId18"/>
    <p:sldId id="307" r:id="rId19"/>
    <p:sldId id="306" r:id="rId20"/>
    <p:sldId id="295" r:id="rId21"/>
    <p:sldId id="310" r:id="rId22"/>
    <p:sldId id="309" r:id="rId23"/>
    <p:sldId id="294" r:id="rId24"/>
    <p:sldId id="296" r:id="rId25"/>
    <p:sldId id="297" r:id="rId26"/>
    <p:sldId id="298" r:id="rId27"/>
    <p:sldId id="299" r:id="rId28"/>
    <p:sldId id="300" r:id="rId29"/>
    <p:sldId id="311" r:id="rId30"/>
    <p:sldId id="312" r:id="rId31"/>
    <p:sldId id="313" r:id="rId32"/>
    <p:sldId id="314" r:id="rId33"/>
    <p:sldId id="315" r:id="rId34"/>
    <p:sldId id="316" r:id="rId35"/>
    <p:sldId id="280" r:id="rId36"/>
    <p:sldId id="281" r:id="rId3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Muli" panose="020B0604020202020204" charset="0"/>
      <p:regular r:id="rId43"/>
      <p:bold r:id="rId44"/>
      <p:italic r:id="rId45"/>
      <p:boldItalic r:id="rId46"/>
    </p:embeddedFont>
    <p:embeddedFont>
      <p:font typeface="Helvetica Neue" panose="020B0604020202020204" charset="0"/>
      <p:regular r:id="rId47"/>
      <p:bold r:id="rId48"/>
      <p:italic r:id="rId49"/>
      <p:boldItalic r:id="rId50"/>
    </p:embeddedFont>
    <p:embeddedFont>
      <p:font typeface="Nixie One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58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771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17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58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858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F0B8E0-A4EA-432C-9661-F900EF6D2D5B}" type="slidenum">
              <a:rPr lang="fr-BE" altLang="pt-BR" sz="800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pt-B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defTabSz="1000125">
              <a:buNone/>
            </a:pPr>
            <a:endParaRPr lang="pt-BR" altLang="pt-BR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C332F-CA19-4E7D-B4D7-647C1B8450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05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pt-br/courses/packet-tracer%20-%20acesso%2026/05/2018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Fundamentos de Redes de Computadores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4000" dirty="0" smtClean="0"/>
              <a:t>Prof. Sandro T. Pinto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38480" y="838915"/>
            <a:ext cx="835406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Na configuração de uma rede IPv4, em um bloco com o endereço 192.168.0.0 /24, qual deve ser a máscara de sub rede</a:t>
            </a:r>
            <a:r>
              <a:rPr lang="pt-BR" sz="2400" dirty="0" smtClean="0"/>
              <a:t>?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 smtClean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 smtClean="0"/>
              <a:t>Neste caso é simples, conforme o /24 e onde tiver número 1 é rede e onde tiver 0 é host, portanto se converter 11111111 e decimal é 255 e se converter 00000000 em decimal é 0,´a máscara ficará </a:t>
            </a:r>
            <a:r>
              <a:rPr lang="pt-BR" sz="2400" dirty="0" smtClean="0">
                <a:solidFill>
                  <a:srgbClr val="FF0000"/>
                </a:solidFill>
              </a:rPr>
              <a:t>255.255.255.0</a:t>
            </a:r>
            <a:endParaRPr lang="pt-BR" sz="2400" dirty="0">
              <a:solidFill>
                <a:srgbClr val="FF0000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2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96188"/>
              </p:ext>
            </p:extLst>
          </p:nvPr>
        </p:nvGraphicFramePr>
        <p:xfrm>
          <a:off x="960126" y="2381250"/>
          <a:ext cx="6469380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8298"/>
                <a:gridCol w="188298"/>
                <a:gridCol w="188298"/>
                <a:gridCol w="188298"/>
                <a:gridCol w="188298"/>
                <a:gridCol w="188298"/>
                <a:gridCol w="188298"/>
                <a:gridCol w="188298"/>
                <a:gridCol w="147948"/>
                <a:gridCol w="188298"/>
                <a:gridCol w="188298"/>
                <a:gridCol w="188298"/>
                <a:gridCol w="188298"/>
                <a:gridCol w="188298"/>
                <a:gridCol w="188298"/>
                <a:gridCol w="188298"/>
                <a:gridCol w="188298"/>
                <a:gridCol w="147948"/>
                <a:gridCol w="188298"/>
                <a:gridCol w="188298"/>
                <a:gridCol w="188298"/>
                <a:gridCol w="188298"/>
                <a:gridCol w="188298"/>
                <a:gridCol w="188298"/>
                <a:gridCol w="188298"/>
                <a:gridCol w="188298"/>
                <a:gridCol w="147948"/>
                <a:gridCol w="188298"/>
                <a:gridCol w="188298"/>
                <a:gridCol w="188298"/>
                <a:gridCol w="188298"/>
                <a:gridCol w="188298"/>
                <a:gridCol w="188298"/>
                <a:gridCol w="188298"/>
                <a:gridCol w="188298"/>
              </a:tblGrid>
              <a:tr h="190500">
                <a:tc gridSpan="27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Rede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Host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7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38480" y="838915"/>
            <a:ext cx="800735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Na configuração de uma rede IPv4, em um bloco com o endereço 192.168.0.0 /24, qual deve ser a máscara de sub rede?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255.0.0.0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255.255.0.0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>
                <a:solidFill>
                  <a:srgbClr val="00B050"/>
                </a:solidFill>
              </a:rPr>
              <a:t>255.255.255.0</a:t>
            </a:r>
            <a:endParaRPr lang="pt-BR" sz="2400" dirty="0">
              <a:solidFill>
                <a:srgbClr val="00B050"/>
              </a:solidFill>
            </a:endParaRP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255.255.255.128</a:t>
            </a:r>
            <a:endParaRPr lang="pt-BR" sz="2400" dirty="0"/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255.255.252.0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48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Assinale a alternativa que </a:t>
            </a:r>
            <a:r>
              <a:rPr lang="pt-BR" sz="2400" dirty="0" smtClean="0"/>
              <a:t>apresenta  o endereço  de  </a:t>
            </a:r>
            <a:r>
              <a:rPr lang="pt-BR" sz="2400" i="1" dirty="0" smtClean="0"/>
              <a:t>Broadcast</a:t>
            </a:r>
            <a:r>
              <a:rPr lang="pt-BR" sz="2400" dirty="0"/>
              <a:t> </a:t>
            </a:r>
            <a:r>
              <a:rPr lang="pt-BR" sz="2400" dirty="0" smtClean="0"/>
              <a:t> INCORRETO </a:t>
            </a:r>
            <a:r>
              <a:rPr lang="pt-BR" sz="2400" dirty="0"/>
              <a:t>para a </a:t>
            </a:r>
            <a:r>
              <a:rPr lang="pt-BR" sz="2400" dirty="0" smtClean="0"/>
              <a:t>sub rede </a:t>
            </a:r>
            <a:r>
              <a:rPr lang="pt-BR" sz="2400" dirty="0"/>
              <a:t>IPv4 </a:t>
            </a:r>
            <a:r>
              <a:rPr lang="pt-BR" sz="2400" dirty="0" smtClean="0"/>
              <a:t>correspondente</a:t>
            </a:r>
            <a:endParaRPr lang="pt-BR" sz="2400" dirty="0"/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/>
              <a:t>O endereço 192.168.1.255 é o endereço de broadcast da </a:t>
            </a:r>
            <a:r>
              <a:rPr lang="pt-BR" sz="2400" dirty="0" smtClean="0"/>
              <a:t>sub rede </a:t>
            </a:r>
            <a:r>
              <a:rPr lang="pt-BR" sz="2400" dirty="0"/>
              <a:t>192.168.1.0/24 </a:t>
            </a:r>
            <a:endParaRPr lang="pt-BR" sz="2400" dirty="0" smtClean="0"/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>
                <a:solidFill>
                  <a:schemeClr val="bg1"/>
                </a:solidFill>
              </a:rPr>
              <a:t>O </a:t>
            </a:r>
            <a:r>
              <a:rPr lang="pt-BR" sz="2400" dirty="0">
                <a:solidFill>
                  <a:schemeClr val="bg1"/>
                </a:solidFill>
              </a:rPr>
              <a:t>endereço 192.168.1.127 é o endereço de broadcast da </a:t>
            </a:r>
            <a:r>
              <a:rPr lang="pt-BR" sz="2400" dirty="0" smtClean="0">
                <a:solidFill>
                  <a:schemeClr val="bg1"/>
                </a:solidFill>
              </a:rPr>
              <a:t>sub rede </a:t>
            </a:r>
            <a:r>
              <a:rPr lang="pt-BR" sz="2400" dirty="0">
                <a:solidFill>
                  <a:schemeClr val="bg1"/>
                </a:solidFill>
              </a:rPr>
              <a:t>192.168.1.64/26 </a:t>
            </a:r>
            <a:endParaRPr lang="pt-BR" sz="2400" dirty="0" smtClean="0">
              <a:solidFill>
                <a:schemeClr val="bg1"/>
              </a:solidFill>
            </a:endParaRP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O </a:t>
            </a:r>
            <a:r>
              <a:rPr lang="pt-BR" sz="2400" dirty="0"/>
              <a:t>endereço 192.168.1.255 é o endereço de broadcast da </a:t>
            </a:r>
            <a:r>
              <a:rPr lang="pt-BR" sz="2400" dirty="0" smtClean="0"/>
              <a:t>sub rede 192.168.1.0/25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O </a:t>
            </a:r>
            <a:r>
              <a:rPr lang="pt-BR" sz="2400" dirty="0"/>
              <a:t>endereço 192.168.1.255 é o endereço de broadcast da </a:t>
            </a:r>
            <a:r>
              <a:rPr lang="pt-BR" sz="2400" dirty="0" smtClean="0"/>
              <a:t>sub rede </a:t>
            </a:r>
            <a:r>
              <a:rPr lang="pt-BR" sz="2400" dirty="0"/>
              <a:t>192.168.1.192/26 </a:t>
            </a:r>
            <a:endParaRPr lang="pt-BR" altLang="pt-BR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6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Assinale a alternativa que </a:t>
            </a:r>
            <a:r>
              <a:rPr lang="pt-BR" sz="2400" dirty="0" smtClean="0"/>
              <a:t>apresenta  o endereço  de  </a:t>
            </a:r>
            <a:r>
              <a:rPr lang="pt-BR" sz="2400" i="1" dirty="0" smtClean="0"/>
              <a:t>Broadcast</a:t>
            </a:r>
            <a:r>
              <a:rPr lang="pt-BR" sz="2400" dirty="0"/>
              <a:t> </a:t>
            </a:r>
            <a:r>
              <a:rPr lang="pt-BR" sz="2400" dirty="0" smtClean="0"/>
              <a:t> INCORRETO </a:t>
            </a:r>
            <a:r>
              <a:rPr lang="pt-BR" sz="2400" dirty="0"/>
              <a:t>para a </a:t>
            </a:r>
            <a:r>
              <a:rPr lang="pt-BR" sz="2400" dirty="0" err="1"/>
              <a:t>subrede</a:t>
            </a:r>
            <a:r>
              <a:rPr lang="pt-BR" sz="2400" dirty="0"/>
              <a:t> IPv4 </a:t>
            </a:r>
            <a:r>
              <a:rPr lang="pt-BR" sz="2400" dirty="0" smtClean="0"/>
              <a:t>correspondente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 smtClean="0"/>
              <a:t>a) O </a:t>
            </a:r>
            <a:r>
              <a:rPr lang="pt-BR" sz="2400" dirty="0"/>
              <a:t>endereço 192.168.1.255 é o endereço de broadcast da </a:t>
            </a:r>
            <a:r>
              <a:rPr lang="pt-BR" sz="2400" dirty="0" smtClean="0"/>
              <a:t>sub rede 192.168.1.0/24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endParaRPr lang="pt-BR" sz="2400" dirty="0"/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endParaRPr lang="pt-BR" sz="2400" dirty="0" smtClean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 smtClean="0"/>
              <a:t>/24 é padrão tem 256 endereços, ou seja, os endereços começam do IP de rede 192.168.1.0 até o IP de broadcast 192.168.1.255, </a:t>
            </a:r>
            <a:r>
              <a:rPr lang="pt-BR" sz="2400" dirty="0" smtClean="0">
                <a:solidFill>
                  <a:srgbClr val="FF0000"/>
                </a:solidFill>
              </a:rPr>
              <a:t>alternativa correta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22382"/>
              </p:ext>
            </p:extLst>
          </p:nvPr>
        </p:nvGraphicFramePr>
        <p:xfrm>
          <a:off x="708663" y="2849880"/>
          <a:ext cx="7349473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914"/>
                <a:gridCol w="213914"/>
                <a:gridCol w="213914"/>
                <a:gridCol w="213914"/>
                <a:gridCol w="213914"/>
                <a:gridCol w="213914"/>
                <a:gridCol w="213914"/>
                <a:gridCol w="213914"/>
                <a:gridCol w="168075"/>
                <a:gridCol w="213914"/>
                <a:gridCol w="213914"/>
                <a:gridCol w="213914"/>
                <a:gridCol w="213914"/>
                <a:gridCol w="213914"/>
                <a:gridCol w="213914"/>
                <a:gridCol w="213914"/>
                <a:gridCol w="213914"/>
                <a:gridCol w="168075"/>
                <a:gridCol w="213914"/>
                <a:gridCol w="213914"/>
                <a:gridCol w="213914"/>
                <a:gridCol w="213914"/>
                <a:gridCol w="213914"/>
                <a:gridCol w="213914"/>
                <a:gridCol w="213914"/>
                <a:gridCol w="213914"/>
                <a:gridCol w="168075"/>
                <a:gridCol w="213914"/>
                <a:gridCol w="213914"/>
                <a:gridCol w="213914"/>
                <a:gridCol w="213914"/>
                <a:gridCol w="213914"/>
                <a:gridCol w="213914"/>
                <a:gridCol w="213914"/>
                <a:gridCol w="213914"/>
              </a:tblGrid>
              <a:tr h="190500">
                <a:tc gridSpan="27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Rede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Host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72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Assinale a alternativa que </a:t>
            </a:r>
            <a:r>
              <a:rPr lang="pt-BR" sz="2400" dirty="0" smtClean="0"/>
              <a:t>apresenta  o endereço  de  </a:t>
            </a:r>
            <a:r>
              <a:rPr lang="pt-BR" sz="2400" i="1" dirty="0" smtClean="0"/>
              <a:t>Broadcast</a:t>
            </a:r>
            <a:r>
              <a:rPr lang="pt-BR" sz="2400" dirty="0"/>
              <a:t> </a:t>
            </a:r>
            <a:r>
              <a:rPr lang="pt-BR" sz="2400" dirty="0" smtClean="0"/>
              <a:t> INCORRETO </a:t>
            </a:r>
            <a:r>
              <a:rPr lang="pt-BR" sz="2400" dirty="0"/>
              <a:t>para a </a:t>
            </a:r>
            <a:r>
              <a:rPr lang="pt-BR" sz="2400" dirty="0" err="1"/>
              <a:t>subrede</a:t>
            </a:r>
            <a:r>
              <a:rPr lang="pt-BR" sz="2400" dirty="0"/>
              <a:t> IPv4 </a:t>
            </a:r>
            <a:r>
              <a:rPr lang="pt-BR" sz="2400" dirty="0" smtClean="0"/>
              <a:t>correspondente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b) O </a:t>
            </a:r>
            <a:r>
              <a:rPr lang="pt-BR" sz="2400" dirty="0">
                <a:solidFill>
                  <a:schemeClr val="bg1"/>
                </a:solidFill>
              </a:rPr>
              <a:t>endereço 192.168.1.127 é o endereço de broadcast da </a:t>
            </a:r>
            <a:r>
              <a:rPr lang="pt-BR" sz="2400" dirty="0" smtClean="0">
                <a:solidFill>
                  <a:schemeClr val="bg1"/>
                </a:solidFill>
              </a:rPr>
              <a:t>sub rede 192.168.1.64/26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/26 é dois bits emprestados ficando assim: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Sub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2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4 </a:t>
            </a:r>
            <a:r>
              <a:rPr lang="pt-BR" altLang="pt-BR" sz="2400" dirty="0">
                <a:solidFill>
                  <a:schemeClr val="bg1"/>
                </a:solidFill>
              </a:rPr>
              <a:t>sub redes         Hosts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6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64 hosts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56415"/>
              </p:ext>
            </p:extLst>
          </p:nvPr>
        </p:nvGraphicFramePr>
        <p:xfrm>
          <a:off x="470747" y="3295384"/>
          <a:ext cx="7532387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172257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172257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172257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</a:tblGrid>
              <a:tr h="190500">
                <a:tc gridSpan="27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Rede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sub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host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79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5400" y="1329928"/>
            <a:ext cx="91440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err="1" smtClean="0">
                <a:solidFill>
                  <a:schemeClr val="bg1"/>
                </a:solidFill>
              </a:rPr>
              <a:t>Em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segundo</a:t>
            </a:r>
            <a:r>
              <a:rPr lang="en-US" altLang="pt-BR" sz="2200" dirty="0" smtClean="0">
                <a:solidFill>
                  <a:schemeClr val="bg1"/>
                </a:solidFill>
              </a:rPr>
              <a:t> utilize a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tabela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verdade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utilizando</a:t>
            </a:r>
            <a:r>
              <a:rPr lang="en-US" altLang="pt-BR" sz="2200" dirty="0" smtClean="0">
                <a:solidFill>
                  <a:schemeClr val="bg1"/>
                </a:solidFill>
              </a:rPr>
              <a:t> a porta AND: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192.168.1.64       = 11000000.10101000.00000001.01000000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255.255.255.192 = 11111111.11111111.11111111.11000000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Porta AND           = 11000000.10101000.00000001.01000000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>
                <a:solidFill>
                  <a:schemeClr val="bg1"/>
                </a:solidFill>
              </a:rPr>
              <a:t>End. de </a:t>
            </a:r>
            <a:r>
              <a:rPr lang="en-US" altLang="pt-BR" sz="2200" dirty="0" err="1">
                <a:solidFill>
                  <a:schemeClr val="bg1"/>
                </a:solidFill>
              </a:rPr>
              <a:t>rede</a:t>
            </a:r>
            <a:r>
              <a:rPr lang="en-US" altLang="pt-BR" sz="2200" dirty="0">
                <a:solidFill>
                  <a:schemeClr val="bg1"/>
                </a:solidFill>
              </a:rPr>
              <a:t> é </a:t>
            </a:r>
            <a:r>
              <a:rPr lang="en-US" altLang="pt-BR" sz="2200" dirty="0" smtClean="0">
                <a:solidFill>
                  <a:schemeClr val="bg1"/>
                </a:solidFill>
              </a:rPr>
              <a:t>    =     192     </a:t>
            </a:r>
            <a:r>
              <a:rPr lang="en-US" altLang="pt-BR" sz="2200" dirty="0">
                <a:solidFill>
                  <a:schemeClr val="bg1"/>
                </a:solidFill>
              </a:rPr>
              <a:t>. </a:t>
            </a:r>
            <a:r>
              <a:rPr lang="en-US" altLang="pt-BR" sz="2200" dirty="0" smtClean="0">
                <a:solidFill>
                  <a:schemeClr val="bg1"/>
                </a:solidFill>
              </a:rPr>
              <a:t>   168      </a:t>
            </a:r>
            <a:r>
              <a:rPr lang="en-US" altLang="pt-BR" sz="2200" dirty="0">
                <a:solidFill>
                  <a:schemeClr val="bg1"/>
                </a:solidFill>
              </a:rPr>
              <a:t>.  </a:t>
            </a:r>
            <a:r>
              <a:rPr lang="en-US" altLang="pt-BR" sz="2200" dirty="0" smtClean="0">
                <a:solidFill>
                  <a:schemeClr val="bg1"/>
                </a:solidFill>
              </a:rPr>
              <a:t>    </a:t>
            </a:r>
            <a:r>
              <a:rPr lang="en-US" altLang="pt-BR" sz="2200" dirty="0">
                <a:solidFill>
                  <a:schemeClr val="bg1"/>
                </a:solidFill>
              </a:rPr>
              <a:t>1</a:t>
            </a:r>
            <a:r>
              <a:rPr lang="en-US" altLang="pt-BR" sz="2200" dirty="0" smtClean="0">
                <a:solidFill>
                  <a:schemeClr val="bg1"/>
                </a:solidFill>
              </a:rPr>
              <a:t>      </a:t>
            </a:r>
            <a:r>
              <a:rPr lang="en-US" altLang="pt-BR" sz="2200" dirty="0">
                <a:solidFill>
                  <a:schemeClr val="bg1"/>
                </a:solidFill>
              </a:rPr>
              <a:t>.  </a:t>
            </a:r>
            <a:r>
              <a:rPr lang="en-US" altLang="pt-BR" sz="2200" dirty="0" smtClean="0">
                <a:solidFill>
                  <a:schemeClr val="bg1"/>
                </a:solidFill>
              </a:rPr>
              <a:t>    64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Como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são</a:t>
            </a:r>
            <a:r>
              <a:rPr lang="en-US" altLang="pt-BR" sz="2200" dirty="0" smtClean="0">
                <a:solidFill>
                  <a:schemeClr val="bg1"/>
                </a:solidFill>
              </a:rPr>
              <a:t> 64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endereços</a:t>
            </a:r>
            <a:r>
              <a:rPr lang="en-US" altLang="pt-BR" sz="2200" dirty="0" smtClean="0">
                <a:solidFill>
                  <a:schemeClr val="bg1"/>
                </a:solidFill>
              </a:rPr>
              <a:t>,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pega</a:t>
            </a:r>
            <a:r>
              <a:rPr lang="en-US" altLang="pt-BR" sz="2200" dirty="0" smtClean="0">
                <a:solidFill>
                  <a:schemeClr val="bg1"/>
                </a:solidFill>
              </a:rPr>
              <a:t>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</a:t>
            </a:r>
            <a:r>
              <a:rPr lang="en-US" altLang="pt-BR" sz="2200" dirty="0" smtClean="0">
                <a:solidFill>
                  <a:schemeClr val="bg1"/>
                </a:solidFill>
              </a:rPr>
              <a:t> de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rede</a:t>
            </a:r>
            <a:r>
              <a:rPr lang="en-US" altLang="pt-BR" sz="2200" dirty="0" smtClean="0">
                <a:solidFill>
                  <a:schemeClr val="bg1"/>
                </a:solidFill>
              </a:rPr>
              <a:t> que é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primeiro</a:t>
            </a:r>
            <a:r>
              <a:rPr lang="en-US" altLang="pt-BR" sz="2200" dirty="0" smtClean="0">
                <a:solidFill>
                  <a:schemeClr val="bg1"/>
                </a:solidFill>
              </a:rPr>
              <a:t> 192.168.1.64 + 63 que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dá</a:t>
            </a:r>
            <a:r>
              <a:rPr lang="en-US" altLang="pt-BR" sz="2200" dirty="0" smtClean="0">
                <a:solidFill>
                  <a:schemeClr val="bg1"/>
                </a:solidFill>
              </a:rPr>
              <a:t>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</a:t>
            </a:r>
            <a:r>
              <a:rPr lang="en-US" altLang="pt-BR" sz="2200" dirty="0" smtClean="0">
                <a:solidFill>
                  <a:schemeClr val="bg1"/>
                </a:solidFill>
              </a:rPr>
              <a:t> de Broadcast </a:t>
            </a:r>
            <a:r>
              <a:rPr lang="en-US" altLang="pt-BR" sz="2200" dirty="0" smtClean="0">
                <a:solidFill>
                  <a:srgbClr val="FF0000"/>
                </a:solidFill>
              </a:rPr>
              <a:t>192.168.1.127</a:t>
            </a:r>
            <a:r>
              <a:rPr lang="en-US" altLang="pt-BR" sz="2200" dirty="0" smtClean="0">
                <a:solidFill>
                  <a:schemeClr val="bg1"/>
                </a:solidFill>
              </a:rPr>
              <a:t>.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pt-BR" sz="2200" dirty="0">
              <a:solidFill>
                <a:schemeClr val="bg1"/>
              </a:solidFill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274570" y="2857500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85" y="1811075"/>
            <a:ext cx="1158644" cy="74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esquerda e para cima 4"/>
          <p:cNvSpPr/>
          <p:nvPr/>
        </p:nvSpPr>
        <p:spPr>
          <a:xfrm>
            <a:off x="8343900" y="2668756"/>
            <a:ext cx="800100" cy="7030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2274570" y="3343231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00" y="0"/>
            <a:ext cx="9207796" cy="645300"/>
          </a:xfrm>
        </p:spPr>
        <p:txBody>
          <a:bodyPr/>
          <a:lstStyle/>
          <a:p>
            <a:pPr algn="ctr"/>
            <a:r>
              <a:rPr lang="en-GB" dirty="0" err="1" smtClean="0"/>
              <a:t>Atividade</a:t>
            </a:r>
            <a:r>
              <a:rPr lang="en-GB" dirty="0" smtClean="0"/>
              <a:t>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2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Assinale a alternativa que </a:t>
            </a:r>
            <a:r>
              <a:rPr lang="pt-BR" sz="2400" dirty="0" smtClean="0"/>
              <a:t>apresenta  o endereço  de  </a:t>
            </a:r>
            <a:r>
              <a:rPr lang="pt-BR" sz="2400" i="1" dirty="0" smtClean="0"/>
              <a:t>Broadcast</a:t>
            </a:r>
            <a:r>
              <a:rPr lang="pt-BR" sz="2400" dirty="0"/>
              <a:t> </a:t>
            </a:r>
            <a:r>
              <a:rPr lang="pt-BR" sz="2400" dirty="0" smtClean="0"/>
              <a:t> INCORRETO </a:t>
            </a:r>
            <a:r>
              <a:rPr lang="pt-BR" sz="2400" dirty="0"/>
              <a:t>para a </a:t>
            </a:r>
            <a:r>
              <a:rPr lang="pt-BR" sz="2400" dirty="0" err="1"/>
              <a:t>subrede</a:t>
            </a:r>
            <a:r>
              <a:rPr lang="pt-BR" sz="2400" dirty="0"/>
              <a:t> IPv4 </a:t>
            </a:r>
            <a:r>
              <a:rPr lang="pt-BR" sz="2400" dirty="0" smtClean="0"/>
              <a:t>correspondente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b) O </a:t>
            </a:r>
            <a:r>
              <a:rPr lang="pt-BR" sz="2400" dirty="0">
                <a:solidFill>
                  <a:schemeClr val="bg1"/>
                </a:solidFill>
              </a:rPr>
              <a:t>endereço 192.168.1.127 é o endereço de broadcast da </a:t>
            </a:r>
            <a:r>
              <a:rPr lang="pt-BR" sz="2400" dirty="0" smtClean="0">
                <a:solidFill>
                  <a:schemeClr val="bg1"/>
                </a:solidFill>
              </a:rPr>
              <a:t>sub rede 192.168.1.64/26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rgbClr val="FF0000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rgbClr val="FF0000"/>
                </a:solidFill>
              </a:rPr>
              <a:t>Resposta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rgbClr val="FF0000"/>
                </a:solidFill>
              </a:rPr>
              <a:t>Verdadeira</a:t>
            </a:r>
            <a:endParaRPr lang="pt-BR" altLang="pt-BR" sz="2400" dirty="0">
              <a:solidFill>
                <a:srgbClr val="FF0000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3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1279"/>
              </p:ext>
            </p:extLst>
          </p:nvPr>
        </p:nvGraphicFramePr>
        <p:xfrm>
          <a:off x="2552345" y="2954300"/>
          <a:ext cx="6126479" cy="11906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67108"/>
                <a:gridCol w="1367108"/>
                <a:gridCol w="413193"/>
                <a:gridCol w="1489535"/>
                <a:gridCol w="148953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End. Rede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End. Inicial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End. Final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End. Broadcast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192.168.1.62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192.168.1.63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192.168.1.64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192.168.1.65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até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192.168.1.126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192.168.1.127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192.168.1.128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192.168.1.129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192.168.1.190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192.168.1.191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192.168.1.192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192.168.1.193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192.168.1.254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192.168.1.255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3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Assinale a alternativa que </a:t>
            </a:r>
            <a:r>
              <a:rPr lang="pt-BR" sz="2400" dirty="0" smtClean="0"/>
              <a:t>apresenta  o endereço  de  </a:t>
            </a:r>
            <a:r>
              <a:rPr lang="pt-BR" sz="2400" i="1" dirty="0" smtClean="0"/>
              <a:t>Broadcast</a:t>
            </a:r>
            <a:r>
              <a:rPr lang="pt-BR" sz="2400" dirty="0"/>
              <a:t> </a:t>
            </a:r>
            <a:r>
              <a:rPr lang="pt-BR" sz="2400" dirty="0" smtClean="0"/>
              <a:t> INCORRETO </a:t>
            </a:r>
            <a:r>
              <a:rPr lang="pt-BR" sz="2400" dirty="0"/>
              <a:t>para a </a:t>
            </a:r>
            <a:r>
              <a:rPr lang="pt-BR" sz="2400" dirty="0" err="1"/>
              <a:t>subrede</a:t>
            </a:r>
            <a:r>
              <a:rPr lang="pt-BR" sz="2400" dirty="0"/>
              <a:t> IPv4 </a:t>
            </a:r>
            <a:r>
              <a:rPr lang="pt-BR" sz="2400" dirty="0" smtClean="0"/>
              <a:t>correspondente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 smtClean="0"/>
              <a:t>c) O </a:t>
            </a:r>
            <a:r>
              <a:rPr lang="pt-BR" sz="2400" dirty="0"/>
              <a:t>endereço 192.168.1.255 é o endereço de broadcast da </a:t>
            </a:r>
            <a:r>
              <a:rPr lang="pt-BR" sz="2400" dirty="0" smtClean="0"/>
              <a:t>sub rede </a:t>
            </a:r>
            <a:r>
              <a:rPr lang="pt-BR" sz="2400" dirty="0"/>
              <a:t>192.168.1.0/25 </a:t>
            </a:r>
            <a:endParaRPr lang="pt-BR" sz="2400" dirty="0" smtClean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 smtClean="0"/>
              <a:t>/25 é um bit emprestado ficando assim: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 smtClean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Sub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1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2 </a:t>
            </a:r>
            <a:r>
              <a:rPr lang="pt-BR" altLang="pt-BR" sz="2400" dirty="0">
                <a:solidFill>
                  <a:schemeClr val="bg1"/>
                </a:solidFill>
              </a:rPr>
              <a:t>sub redes         Hosts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7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128 hosts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40383"/>
              </p:ext>
            </p:extLst>
          </p:nvPr>
        </p:nvGraphicFramePr>
        <p:xfrm>
          <a:off x="474738" y="3328876"/>
          <a:ext cx="7600970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0928"/>
                <a:gridCol w="220928"/>
                <a:gridCol w="220928"/>
                <a:gridCol w="220928"/>
                <a:gridCol w="220928"/>
                <a:gridCol w="220928"/>
                <a:gridCol w="220928"/>
                <a:gridCol w="220928"/>
                <a:gridCol w="173585"/>
                <a:gridCol w="220928"/>
                <a:gridCol w="220928"/>
                <a:gridCol w="220928"/>
                <a:gridCol w="220928"/>
                <a:gridCol w="220928"/>
                <a:gridCol w="220928"/>
                <a:gridCol w="220928"/>
                <a:gridCol w="220928"/>
                <a:gridCol w="173585"/>
                <a:gridCol w="220928"/>
                <a:gridCol w="220928"/>
                <a:gridCol w="220928"/>
                <a:gridCol w="220928"/>
                <a:gridCol w="220928"/>
                <a:gridCol w="220928"/>
                <a:gridCol w="220928"/>
                <a:gridCol w="220928"/>
                <a:gridCol w="173585"/>
                <a:gridCol w="231447"/>
                <a:gridCol w="220928"/>
                <a:gridCol w="220928"/>
                <a:gridCol w="220928"/>
                <a:gridCol w="220928"/>
                <a:gridCol w="220928"/>
                <a:gridCol w="220928"/>
                <a:gridCol w="220928"/>
              </a:tblGrid>
              <a:tr h="190500">
                <a:tc gridSpan="27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Rede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host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7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5400" y="1329928"/>
            <a:ext cx="91440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err="1" smtClean="0">
                <a:solidFill>
                  <a:schemeClr val="bg1"/>
                </a:solidFill>
              </a:rPr>
              <a:t>Em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segundo</a:t>
            </a:r>
            <a:r>
              <a:rPr lang="en-US" altLang="pt-BR" sz="2200" dirty="0" smtClean="0">
                <a:solidFill>
                  <a:schemeClr val="bg1"/>
                </a:solidFill>
              </a:rPr>
              <a:t> utilize a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tabela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verdade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utilizando</a:t>
            </a:r>
            <a:r>
              <a:rPr lang="en-US" altLang="pt-BR" sz="2200" dirty="0" smtClean="0">
                <a:solidFill>
                  <a:schemeClr val="bg1"/>
                </a:solidFill>
              </a:rPr>
              <a:t> a porta AND: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192.168.1.0         = 11000000.10101000.00000001.00000000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255.255.255.128 = 11111111.11111111.11111111.10000000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Porta AND           = 11000000.10101000.00000001.00000000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>
                <a:solidFill>
                  <a:schemeClr val="bg1"/>
                </a:solidFill>
              </a:rPr>
              <a:t>End. de </a:t>
            </a:r>
            <a:r>
              <a:rPr lang="en-US" altLang="pt-BR" sz="2200" dirty="0" err="1">
                <a:solidFill>
                  <a:schemeClr val="bg1"/>
                </a:solidFill>
              </a:rPr>
              <a:t>rede</a:t>
            </a:r>
            <a:r>
              <a:rPr lang="en-US" altLang="pt-BR" sz="2200" dirty="0">
                <a:solidFill>
                  <a:schemeClr val="bg1"/>
                </a:solidFill>
              </a:rPr>
              <a:t> é </a:t>
            </a:r>
            <a:r>
              <a:rPr lang="en-US" altLang="pt-BR" sz="2200" dirty="0" smtClean="0">
                <a:solidFill>
                  <a:schemeClr val="bg1"/>
                </a:solidFill>
              </a:rPr>
              <a:t>    =     192     </a:t>
            </a:r>
            <a:r>
              <a:rPr lang="en-US" altLang="pt-BR" sz="2200" dirty="0">
                <a:solidFill>
                  <a:schemeClr val="bg1"/>
                </a:solidFill>
              </a:rPr>
              <a:t>. </a:t>
            </a:r>
            <a:r>
              <a:rPr lang="en-US" altLang="pt-BR" sz="2200" dirty="0" smtClean="0">
                <a:solidFill>
                  <a:schemeClr val="bg1"/>
                </a:solidFill>
              </a:rPr>
              <a:t>   168      </a:t>
            </a:r>
            <a:r>
              <a:rPr lang="en-US" altLang="pt-BR" sz="2200" dirty="0">
                <a:solidFill>
                  <a:schemeClr val="bg1"/>
                </a:solidFill>
              </a:rPr>
              <a:t>.  </a:t>
            </a:r>
            <a:r>
              <a:rPr lang="en-US" altLang="pt-BR" sz="2200" dirty="0" smtClean="0">
                <a:solidFill>
                  <a:schemeClr val="bg1"/>
                </a:solidFill>
              </a:rPr>
              <a:t>    </a:t>
            </a:r>
            <a:r>
              <a:rPr lang="en-US" altLang="pt-BR" sz="2200" dirty="0">
                <a:solidFill>
                  <a:schemeClr val="bg1"/>
                </a:solidFill>
              </a:rPr>
              <a:t>1</a:t>
            </a:r>
            <a:r>
              <a:rPr lang="en-US" altLang="pt-BR" sz="2200" dirty="0" smtClean="0">
                <a:solidFill>
                  <a:schemeClr val="bg1"/>
                </a:solidFill>
              </a:rPr>
              <a:t>      </a:t>
            </a:r>
            <a:r>
              <a:rPr lang="en-US" altLang="pt-BR" sz="2200" dirty="0">
                <a:solidFill>
                  <a:schemeClr val="bg1"/>
                </a:solidFill>
              </a:rPr>
              <a:t>.  </a:t>
            </a:r>
            <a:r>
              <a:rPr lang="en-US" altLang="pt-BR" sz="2200" dirty="0" smtClean="0">
                <a:solidFill>
                  <a:schemeClr val="bg1"/>
                </a:solidFill>
              </a:rPr>
              <a:t>    </a:t>
            </a:r>
            <a:r>
              <a:rPr lang="en-US" altLang="pt-BR" sz="2200" dirty="0">
                <a:solidFill>
                  <a:schemeClr val="bg1"/>
                </a:solidFill>
              </a:rPr>
              <a:t>0</a:t>
            </a:r>
            <a:endParaRPr lang="en-US" altLang="pt-BR" sz="22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Como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são</a:t>
            </a:r>
            <a:r>
              <a:rPr lang="en-US" altLang="pt-BR" sz="2200" dirty="0" smtClean="0">
                <a:solidFill>
                  <a:schemeClr val="bg1"/>
                </a:solidFill>
              </a:rPr>
              <a:t> 128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endereços</a:t>
            </a:r>
            <a:r>
              <a:rPr lang="en-US" altLang="pt-BR" sz="2200" dirty="0" smtClean="0">
                <a:solidFill>
                  <a:schemeClr val="bg1"/>
                </a:solidFill>
              </a:rPr>
              <a:t>,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pega</a:t>
            </a:r>
            <a:r>
              <a:rPr lang="en-US" altLang="pt-BR" sz="2200" dirty="0" smtClean="0">
                <a:solidFill>
                  <a:schemeClr val="bg1"/>
                </a:solidFill>
              </a:rPr>
              <a:t>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</a:t>
            </a:r>
            <a:r>
              <a:rPr lang="en-US" altLang="pt-BR" sz="2200" dirty="0" smtClean="0">
                <a:solidFill>
                  <a:schemeClr val="bg1"/>
                </a:solidFill>
              </a:rPr>
              <a:t> de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rede</a:t>
            </a:r>
            <a:r>
              <a:rPr lang="en-US" altLang="pt-BR" sz="2200" dirty="0" smtClean="0">
                <a:solidFill>
                  <a:schemeClr val="bg1"/>
                </a:solidFill>
              </a:rPr>
              <a:t> que é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primeiro</a:t>
            </a:r>
            <a:r>
              <a:rPr lang="en-US" altLang="pt-BR" sz="2200" dirty="0" smtClean="0">
                <a:solidFill>
                  <a:schemeClr val="bg1"/>
                </a:solidFill>
              </a:rPr>
              <a:t> 192.168.1.0 + 127 que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dá</a:t>
            </a:r>
            <a:r>
              <a:rPr lang="en-US" altLang="pt-BR" sz="2200" dirty="0" smtClean="0">
                <a:solidFill>
                  <a:schemeClr val="bg1"/>
                </a:solidFill>
              </a:rPr>
              <a:t>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</a:t>
            </a:r>
            <a:r>
              <a:rPr lang="en-US" altLang="pt-BR" sz="2200" dirty="0" smtClean="0">
                <a:solidFill>
                  <a:schemeClr val="bg1"/>
                </a:solidFill>
              </a:rPr>
              <a:t> de Broadcast </a:t>
            </a:r>
            <a:r>
              <a:rPr lang="en-US" altLang="pt-BR" sz="2200" dirty="0" smtClean="0">
                <a:solidFill>
                  <a:srgbClr val="FF0000"/>
                </a:solidFill>
              </a:rPr>
              <a:t>192.168.1.127</a:t>
            </a:r>
            <a:r>
              <a:rPr lang="en-US" altLang="pt-BR" sz="2200" dirty="0" smtClean="0">
                <a:solidFill>
                  <a:schemeClr val="bg1"/>
                </a:solidFill>
              </a:rPr>
              <a:t>.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pt-BR" sz="2200" dirty="0">
              <a:solidFill>
                <a:schemeClr val="bg1"/>
              </a:solidFill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274570" y="2857500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85" y="1811075"/>
            <a:ext cx="1158644" cy="74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esquerda e para cima 4"/>
          <p:cNvSpPr/>
          <p:nvPr/>
        </p:nvSpPr>
        <p:spPr>
          <a:xfrm>
            <a:off x="8343900" y="2668756"/>
            <a:ext cx="800100" cy="7030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2274570" y="3343231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00" y="0"/>
            <a:ext cx="9207796" cy="645300"/>
          </a:xfrm>
        </p:spPr>
        <p:txBody>
          <a:bodyPr/>
          <a:lstStyle/>
          <a:p>
            <a:pPr algn="ctr"/>
            <a:r>
              <a:rPr lang="en-GB" dirty="0" err="1" smtClean="0"/>
              <a:t>Atividade</a:t>
            </a:r>
            <a:r>
              <a:rPr lang="en-GB" dirty="0" smtClean="0"/>
              <a:t>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82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Assinale a alternativa que </a:t>
            </a:r>
            <a:r>
              <a:rPr lang="pt-BR" sz="2400" dirty="0" smtClean="0"/>
              <a:t>apresenta  o endereço  de  </a:t>
            </a:r>
            <a:r>
              <a:rPr lang="pt-BR" sz="2400" i="1" dirty="0" smtClean="0"/>
              <a:t>Broadcast</a:t>
            </a:r>
            <a:r>
              <a:rPr lang="pt-BR" sz="2400" dirty="0"/>
              <a:t> </a:t>
            </a:r>
            <a:r>
              <a:rPr lang="pt-BR" sz="2400" dirty="0" smtClean="0"/>
              <a:t> INCORRETO </a:t>
            </a:r>
            <a:r>
              <a:rPr lang="pt-BR" sz="2400" dirty="0"/>
              <a:t>para a </a:t>
            </a:r>
            <a:r>
              <a:rPr lang="pt-BR" sz="2400" dirty="0" err="1"/>
              <a:t>subrede</a:t>
            </a:r>
            <a:r>
              <a:rPr lang="pt-BR" sz="2400" dirty="0"/>
              <a:t> IPv4 </a:t>
            </a:r>
            <a:r>
              <a:rPr lang="pt-BR" sz="2400" dirty="0" smtClean="0"/>
              <a:t>correspondente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 smtClean="0"/>
              <a:t>c) O </a:t>
            </a:r>
            <a:r>
              <a:rPr lang="pt-BR" sz="2400" dirty="0"/>
              <a:t>endereço 192.168.1.255 é o endereço de broadcast da </a:t>
            </a:r>
            <a:r>
              <a:rPr lang="pt-BR" sz="2400" dirty="0" err="1"/>
              <a:t>subrede</a:t>
            </a:r>
            <a:r>
              <a:rPr lang="pt-BR" sz="2400" dirty="0"/>
              <a:t> 192.168.1.0/25 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 smtClean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rgbClr val="00B050"/>
                </a:solidFill>
              </a:rPr>
              <a:t>Resposta Falsa</a:t>
            </a:r>
            <a:endParaRPr lang="pt-BR" altLang="pt-BR" sz="2400" dirty="0">
              <a:solidFill>
                <a:srgbClr val="00B050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3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437105"/>
              </p:ext>
            </p:extLst>
          </p:nvPr>
        </p:nvGraphicFramePr>
        <p:xfrm>
          <a:off x="2930687" y="2922544"/>
          <a:ext cx="5654040" cy="71437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61684"/>
                <a:gridCol w="1261684"/>
                <a:gridCol w="381330"/>
                <a:gridCol w="1374671"/>
                <a:gridCol w="1374671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End. Rede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End. Inicial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End. Final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End. Broadcast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192.168.1.126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192.168.1.127</a:t>
                      </a:r>
                      <a:endParaRPr lang="pt-BR" sz="15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192.168.1.128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192.168.1.129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192.168.1.254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192.168.1.255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26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Introdução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dirty="0" smtClean="0"/>
              <a:t>Sub rede atividade 1</a:t>
            </a:r>
          </a:p>
          <a:p>
            <a:r>
              <a:rPr lang="pt-BR" b="1" dirty="0" smtClean="0"/>
              <a:t>Sub </a:t>
            </a:r>
            <a:r>
              <a:rPr lang="pt-BR" b="1" dirty="0"/>
              <a:t>rede atividade </a:t>
            </a:r>
            <a:r>
              <a:rPr lang="pt-BR" b="1" dirty="0" smtClean="0"/>
              <a:t>2</a:t>
            </a:r>
            <a:endParaRPr lang="pt-BR" b="1" dirty="0"/>
          </a:p>
          <a:p>
            <a:r>
              <a:rPr lang="pt-BR" b="1" dirty="0"/>
              <a:t>Sub rede atividade </a:t>
            </a:r>
            <a:r>
              <a:rPr lang="pt-BR" b="1" dirty="0" smtClean="0"/>
              <a:t>3</a:t>
            </a:r>
            <a:endParaRPr lang="pt-BR" b="1" dirty="0"/>
          </a:p>
          <a:p>
            <a:r>
              <a:rPr lang="pt-BR" b="1" dirty="0"/>
              <a:t>Sub rede atividade </a:t>
            </a:r>
            <a:r>
              <a:rPr lang="pt-BR" b="1" dirty="0" smtClean="0"/>
              <a:t>4</a:t>
            </a:r>
          </a:p>
          <a:p>
            <a:r>
              <a:rPr lang="pt-BR" b="1" dirty="0" smtClean="0"/>
              <a:t>Sub rede atividade 5</a:t>
            </a:r>
            <a:endParaRPr lang="pt-BR" b="1" dirty="0"/>
          </a:p>
          <a:p>
            <a:pPr lvl="0"/>
            <a:endParaRPr lang="pt-BR" b="1" dirty="0"/>
          </a:p>
          <a:p>
            <a:pPr lvl="0"/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Assinale a alternativa que </a:t>
            </a:r>
            <a:r>
              <a:rPr lang="pt-BR" sz="2400" dirty="0" smtClean="0"/>
              <a:t>apresenta  o endereço  de  </a:t>
            </a:r>
            <a:r>
              <a:rPr lang="pt-BR" sz="2400" i="1" dirty="0" smtClean="0"/>
              <a:t>Broadcast</a:t>
            </a:r>
            <a:r>
              <a:rPr lang="pt-BR" sz="2400" dirty="0"/>
              <a:t> </a:t>
            </a:r>
            <a:r>
              <a:rPr lang="pt-BR" sz="2400" dirty="0" smtClean="0"/>
              <a:t> INCORRETO </a:t>
            </a:r>
            <a:r>
              <a:rPr lang="pt-BR" sz="2400" dirty="0"/>
              <a:t>para a </a:t>
            </a:r>
            <a:r>
              <a:rPr lang="pt-BR" sz="2400" dirty="0" err="1"/>
              <a:t>subrede</a:t>
            </a:r>
            <a:r>
              <a:rPr lang="pt-BR" sz="2400" dirty="0"/>
              <a:t> IPv4 </a:t>
            </a:r>
            <a:r>
              <a:rPr lang="pt-BR" sz="2400" dirty="0" smtClean="0"/>
              <a:t>correspondente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>
                <a:solidFill>
                  <a:schemeClr val="bg1"/>
                </a:solidFill>
              </a:rPr>
              <a:t>d) O endereço 192.168.1.255 é o endereço de broadcast da </a:t>
            </a:r>
            <a:r>
              <a:rPr lang="pt-BR" sz="2400" dirty="0" err="1">
                <a:solidFill>
                  <a:schemeClr val="bg1"/>
                </a:solidFill>
              </a:rPr>
              <a:t>subrede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192.168.1.192/26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 smtClean="0">
                <a:solidFill>
                  <a:schemeClr val="bg1"/>
                </a:solidFill>
              </a:rPr>
              <a:t>/26 é dois bits emprestados ficando assim:</a:t>
            </a:r>
            <a:endParaRPr 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>
                <a:solidFill>
                  <a:schemeClr val="bg1"/>
                </a:solidFill>
              </a:rPr>
              <a:t> 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Sub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2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4 </a:t>
            </a:r>
            <a:r>
              <a:rPr lang="pt-BR" altLang="pt-BR" sz="2400" dirty="0">
                <a:solidFill>
                  <a:schemeClr val="bg1"/>
                </a:solidFill>
              </a:rPr>
              <a:t>sub redes         Hosts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6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64 hosts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3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393970"/>
              </p:ext>
            </p:extLst>
          </p:nvPr>
        </p:nvGraphicFramePr>
        <p:xfrm>
          <a:off x="396319" y="3369811"/>
          <a:ext cx="7532387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172257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172257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172257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  <a:gridCol w="219238"/>
              </a:tblGrid>
              <a:tr h="190500">
                <a:tc gridSpan="27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Rede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sub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host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5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5400" y="1329928"/>
            <a:ext cx="91440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err="1" smtClean="0">
                <a:solidFill>
                  <a:schemeClr val="bg1"/>
                </a:solidFill>
              </a:rPr>
              <a:t>Em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segundo</a:t>
            </a:r>
            <a:r>
              <a:rPr lang="en-US" altLang="pt-BR" sz="2200" dirty="0" smtClean="0">
                <a:solidFill>
                  <a:schemeClr val="bg1"/>
                </a:solidFill>
              </a:rPr>
              <a:t> utilize a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tabela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verdade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utilizando</a:t>
            </a:r>
            <a:r>
              <a:rPr lang="en-US" altLang="pt-BR" sz="2200" dirty="0" smtClean="0">
                <a:solidFill>
                  <a:schemeClr val="bg1"/>
                </a:solidFill>
              </a:rPr>
              <a:t> a porta AND: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192.168.1.192     = 11000000.10101000.00000001.11000000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255.255.255.192 = 11111111.11111111.11111111.11000000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Porta AND           = 11000000.10101000.00000001.11000000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>
                <a:solidFill>
                  <a:schemeClr val="bg1"/>
                </a:solidFill>
              </a:rPr>
              <a:t>End. de </a:t>
            </a:r>
            <a:r>
              <a:rPr lang="en-US" altLang="pt-BR" sz="2200" dirty="0" err="1">
                <a:solidFill>
                  <a:schemeClr val="bg1"/>
                </a:solidFill>
              </a:rPr>
              <a:t>rede</a:t>
            </a:r>
            <a:r>
              <a:rPr lang="en-US" altLang="pt-BR" sz="2200" dirty="0">
                <a:solidFill>
                  <a:schemeClr val="bg1"/>
                </a:solidFill>
              </a:rPr>
              <a:t> é </a:t>
            </a:r>
            <a:r>
              <a:rPr lang="en-US" altLang="pt-BR" sz="2200" dirty="0" smtClean="0">
                <a:solidFill>
                  <a:schemeClr val="bg1"/>
                </a:solidFill>
              </a:rPr>
              <a:t>    =     192     </a:t>
            </a:r>
            <a:r>
              <a:rPr lang="en-US" altLang="pt-BR" sz="2200" dirty="0">
                <a:solidFill>
                  <a:schemeClr val="bg1"/>
                </a:solidFill>
              </a:rPr>
              <a:t>. </a:t>
            </a:r>
            <a:r>
              <a:rPr lang="en-US" altLang="pt-BR" sz="2200" dirty="0" smtClean="0">
                <a:solidFill>
                  <a:schemeClr val="bg1"/>
                </a:solidFill>
              </a:rPr>
              <a:t>   168      </a:t>
            </a:r>
            <a:r>
              <a:rPr lang="en-US" altLang="pt-BR" sz="2200" dirty="0">
                <a:solidFill>
                  <a:schemeClr val="bg1"/>
                </a:solidFill>
              </a:rPr>
              <a:t>.  </a:t>
            </a:r>
            <a:r>
              <a:rPr lang="en-US" altLang="pt-BR" sz="2200" dirty="0" smtClean="0">
                <a:solidFill>
                  <a:schemeClr val="bg1"/>
                </a:solidFill>
              </a:rPr>
              <a:t>    </a:t>
            </a:r>
            <a:r>
              <a:rPr lang="en-US" altLang="pt-BR" sz="2200" dirty="0">
                <a:solidFill>
                  <a:schemeClr val="bg1"/>
                </a:solidFill>
              </a:rPr>
              <a:t>1</a:t>
            </a:r>
            <a:r>
              <a:rPr lang="en-US" altLang="pt-BR" sz="2200" dirty="0" smtClean="0">
                <a:solidFill>
                  <a:schemeClr val="bg1"/>
                </a:solidFill>
              </a:rPr>
              <a:t>      </a:t>
            </a:r>
            <a:r>
              <a:rPr lang="en-US" altLang="pt-BR" sz="2200" dirty="0">
                <a:solidFill>
                  <a:schemeClr val="bg1"/>
                </a:solidFill>
              </a:rPr>
              <a:t>.  </a:t>
            </a:r>
            <a:r>
              <a:rPr lang="en-US" altLang="pt-BR" sz="2200" dirty="0" smtClean="0">
                <a:solidFill>
                  <a:schemeClr val="bg1"/>
                </a:solidFill>
              </a:rPr>
              <a:t>    192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Como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são</a:t>
            </a:r>
            <a:r>
              <a:rPr lang="en-US" altLang="pt-BR" sz="2200" dirty="0" smtClean="0">
                <a:solidFill>
                  <a:schemeClr val="bg1"/>
                </a:solidFill>
              </a:rPr>
              <a:t> 64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endereços</a:t>
            </a:r>
            <a:r>
              <a:rPr lang="en-US" altLang="pt-BR" sz="2200" dirty="0" smtClean="0">
                <a:solidFill>
                  <a:schemeClr val="bg1"/>
                </a:solidFill>
              </a:rPr>
              <a:t>,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pega</a:t>
            </a:r>
            <a:r>
              <a:rPr lang="en-US" altLang="pt-BR" sz="2200" dirty="0" smtClean="0">
                <a:solidFill>
                  <a:schemeClr val="bg1"/>
                </a:solidFill>
              </a:rPr>
              <a:t>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</a:t>
            </a:r>
            <a:r>
              <a:rPr lang="en-US" altLang="pt-BR" sz="2200" dirty="0" smtClean="0">
                <a:solidFill>
                  <a:schemeClr val="bg1"/>
                </a:solidFill>
              </a:rPr>
              <a:t> de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rede</a:t>
            </a:r>
            <a:r>
              <a:rPr lang="en-US" altLang="pt-BR" sz="2200" dirty="0" smtClean="0">
                <a:solidFill>
                  <a:schemeClr val="bg1"/>
                </a:solidFill>
              </a:rPr>
              <a:t> que é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primeiro</a:t>
            </a:r>
            <a:r>
              <a:rPr lang="en-US" altLang="pt-BR" sz="2200" dirty="0" smtClean="0">
                <a:solidFill>
                  <a:schemeClr val="bg1"/>
                </a:solidFill>
              </a:rPr>
              <a:t> 192.168.1.192 + 63 que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dá</a:t>
            </a:r>
            <a:r>
              <a:rPr lang="en-US" altLang="pt-BR" sz="2200" dirty="0" smtClean="0">
                <a:solidFill>
                  <a:schemeClr val="bg1"/>
                </a:solidFill>
              </a:rPr>
              <a:t>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</a:t>
            </a:r>
            <a:r>
              <a:rPr lang="en-US" altLang="pt-BR" sz="2200" dirty="0" smtClean="0">
                <a:solidFill>
                  <a:schemeClr val="bg1"/>
                </a:solidFill>
              </a:rPr>
              <a:t> de Broadcast </a:t>
            </a:r>
            <a:r>
              <a:rPr lang="en-US" altLang="pt-BR" sz="2200" dirty="0" smtClean="0">
                <a:solidFill>
                  <a:srgbClr val="FF0000"/>
                </a:solidFill>
              </a:rPr>
              <a:t>192.168.1.255</a:t>
            </a:r>
            <a:r>
              <a:rPr lang="en-US" altLang="pt-BR" sz="2200" dirty="0" smtClean="0">
                <a:solidFill>
                  <a:schemeClr val="bg1"/>
                </a:solidFill>
              </a:rPr>
              <a:t>.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pt-BR" sz="2200" dirty="0">
              <a:solidFill>
                <a:schemeClr val="bg1"/>
              </a:solidFill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274570" y="2857500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85" y="1811075"/>
            <a:ext cx="1158644" cy="74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esquerda e para cima 4"/>
          <p:cNvSpPr/>
          <p:nvPr/>
        </p:nvSpPr>
        <p:spPr>
          <a:xfrm>
            <a:off x="8343900" y="2668756"/>
            <a:ext cx="800100" cy="7030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2274570" y="3343231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00" y="0"/>
            <a:ext cx="9207796" cy="645300"/>
          </a:xfrm>
        </p:spPr>
        <p:txBody>
          <a:bodyPr/>
          <a:lstStyle/>
          <a:p>
            <a:pPr algn="ctr"/>
            <a:r>
              <a:rPr lang="en-GB" dirty="0" err="1" smtClean="0"/>
              <a:t>Atividade</a:t>
            </a:r>
            <a:r>
              <a:rPr lang="en-GB" dirty="0" smtClean="0"/>
              <a:t>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9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Assinale a alternativa que </a:t>
            </a:r>
            <a:r>
              <a:rPr lang="pt-BR" sz="2400" dirty="0" smtClean="0"/>
              <a:t>apresenta  o endereço  de  </a:t>
            </a:r>
            <a:r>
              <a:rPr lang="pt-BR" sz="2400" i="1" dirty="0" smtClean="0"/>
              <a:t>Broadcast</a:t>
            </a:r>
            <a:r>
              <a:rPr lang="pt-BR" sz="2400" dirty="0"/>
              <a:t> </a:t>
            </a:r>
            <a:r>
              <a:rPr lang="pt-BR" sz="2400" dirty="0" smtClean="0"/>
              <a:t> INCORRETO </a:t>
            </a:r>
            <a:r>
              <a:rPr lang="pt-BR" sz="2400" dirty="0"/>
              <a:t>para a </a:t>
            </a:r>
            <a:r>
              <a:rPr lang="pt-BR" sz="2400" dirty="0" err="1"/>
              <a:t>subrede</a:t>
            </a:r>
            <a:r>
              <a:rPr lang="pt-BR" sz="2400" dirty="0"/>
              <a:t> IPv4 </a:t>
            </a:r>
            <a:r>
              <a:rPr lang="pt-BR" sz="2400" dirty="0" smtClean="0"/>
              <a:t>correspondente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>
                <a:solidFill>
                  <a:schemeClr val="bg1"/>
                </a:solidFill>
              </a:rPr>
              <a:t>d) O endereço 192.168.1.255 é o endereço de broadcast da </a:t>
            </a:r>
            <a:r>
              <a:rPr lang="pt-BR" sz="2400" dirty="0" err="1">
                <a:solidFill>
                  <a:schemeClr val="bg1"/>
                </a:solidFill>
              </a:rPr>
              <a:t>subrede</a:t>
            </a:r>
            <a:r>
              <a:rPr lang="pt-BR" sz="2400" dirty="0">
                <a:solidFill>
                  <a:schemeClr val="bg1"/>
                </a:solidFill>
              </a:rPr>
              <a:t> 192.168.1.192/26 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rgbClr val="FF0000"/>
                </a:solidFill>
              </a:rPr>
              <a:t>Resposta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rgbClr val="FF0000"/>
                </a:solidFill>
              </a:rPr>
              <a:t>Verdadeira</a:t>
            </a:r>
            <a:endParaRPr lang="pt-BR" altLang="pt-BR" sz="2400" dirty="0">
              <a:solidFill>
                <a:srgbClr val="FF0000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3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44972"/>
              </p:ext>
            </p:extLst>
          </p:nvPr>
        </p:nvGraphicFramePr>
        <p:xfrm>
          <a:off x="2382224" y="2911770"/>
          <a:ext cx="6126479" cy="11906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67108"/>
                <a:gridCol w="1367108"/>
                <a:gridCol w="413193"/>
                <a:gridCol w="1489535"/>
                <a:gridCol w="148953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End. Rede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End. Inicial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 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End. Final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End. Broadcast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192.168.1.0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192.168.1.62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192.168.1.63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192.168.1.64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192.168.1.65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até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192.168.1.126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192.168.1.127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192.168.1.128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192.168.1.129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até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>
                          <a:effectLst/>
                        </a:rPr>
                        <a:t>192.168.1.190</a:t>
                      </a:r>
                      <a:endParaRPr lang="pt-BR" sz="15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192.168.1.191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192.168.1.192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192.168.1.193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até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192.168.1.254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u="none" strike="noStrike" dirty="0">
                          <a:effectLst/>
                        </a:rPr>
                        <a:t>192.168.1.255</a:t>
                      </a:r>
                      <a:endParaRPr lang="pt-BR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80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Assinale a alternativa que </a:t>
            </a:r>
            <a:r>
              <a:rPr lang="pt-BR" sz="2400" dirty="0" smtClean="0"/>
              <a:t>apresenta  o endereço  de  </a:t>
            </a:r>
            <a:r>
              <a:rPr lang="pt-BR" sz="2400" i="1" dirty="0" smtClean="0"/>
              <a:t>Broadcast</a:t>
            </a:r>
            <a:r>
              <a:rPr lang="pt-BR" sz="2400" dirty="0"/>
              <a:t> </a:t>
            </a:r>
            <a:r>
              <a:rPr lang="pt-BR" sz="2400" dirty="0" smtClean="0"/>
              <a:t> INCORRETO </a:t>
            </a:r>
            <a:r>
              <a:rPr lang="pt-BR" sz="2400" dirty="0"/>
              <a:t>para a </a:t>
            </a:r>
            <a:r>
              <a:rPr lang="pt-BR" sz="2400" dirty="0" err="1"/>
              <a:t>subrede</a:t>
            </a:r>
            <a:r>
              <a:rPr lang="pt-BR" sz="2400" dirty="0"/>
              <a:t> IPv4 </a:t>
            </a:r>
            <a:r>
              <a:rPr lang="pt-BR" sz="2400" dirty="0" smtClean="0"/>
              <a:t>correspondente</a:t>
            </a:r>
            <a:endParaRPr lang="pt-BR" sz="2400" dirty="0"/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/>
              <a:t>O endereço 192.168.1.255 é o endereço de broadcast da </a:t>
            </a:r>
            <a:r>
              <a:rPr lang="pt-BR" sz="2400" dirty="0" err="1"/>
              <a:t>subrede</a:t>
            </a:r>
            <a:r>
              <a:rPr lang="pt-BR" sz="2400" dirty="0"/>
              <a:t> 192.168.1.0/24 </a:t>
            </a:r>
            <a:endParaRPr lang="pt-BR" sz="2400" dirty="0" smtClean="0"/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>
                <a:solidFill>
                  <a:schemeClr val="bg1"/>
                </a:solidFill>
              </a:rPr>
              <a:t>O </a:t>
            </a:r>
            <a:r>
              <a:rPr lang="pt-BR" sz="2400" dirty="0">
                <a:solidFill>
                  <a:schemeClr val="bg1"/>
                </a:solidFill>
              </a:rPr>
              <a:t>endereço 192.168.1.127 é o endereço de broadcast da </a:t>
            </a:r>
            <a:r>
              <a:rPr lang="pt-BR" sz="2400" dirty="0" err="1">
                <a:solidFill>
                  <a:schemeClr val="bg1"/>
                </a:solidFill>
              </a:rPr>
              <a:t>subrede</a:t>
            </a:r>
            <a:r>
              <a:rPr lang="pt-BR" sz="2400" dirty="0">
                <a:solidFill>
                  <a:schemeClr val="bg1"/>
                </a:solidFill>
              </a:rPr>
              <a:t> 192.168.1.64/26 </a:t>
            </a:r>
            <a:endParaRPr lang="pt-BR" sz="2400" dirty="0" smtClean="0">
              <a:solidFill>
                <a:schemeClr val="bg1"/>
              </a:solidFill>
            </a:endParaRP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>
                <a:solidFill>
                  <a:srgbClr val="00B050"/>
                </a:solidFill>
              </a:rPr>
              <a:t>O </a:t>
            </a:r>
            <a:r>
              <a:rPr lang="pt-BR" sz="2400" dirty="0">
                <a:solidFill>
                  <a:srgbClr val="00B050"/>
                </a:solidFill>
              </a:rPr>
              <a:t>endereço 192.168.1.255 é o endereço de broadcast da </a:t>
            </a:r>
            <a:r>
              <a:rPr lang="pt-BR" sz="2400" dirty="0" err="1">
                <a:solidFill>
                  <a:srgbClr val="00B050"/>
                </a:solidFill>
              </a:rPr>
              <a:t>subrede</a:t>
            </a:r>
            <a:r>
              <a:rPr lang="pt-BR" sz="2400" dirty="0">
                <a:solidFill>
                  <a:srgbClr val="00B050"/>
                </a:solidFill>
              </a:rPr>
              <a:t> </a:t>
            </a:r>
            <a:r>
              <a:rPr lang="pt-BR" sz="2400" dirty="0" smtClean="0">
                <a:solidFill>
                  <a:srgbClr val="00B050"/>
                </a:solidFill>
              </a:rPr>
              <a:t>192.168.1.0/25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O </a:t>
            </a:r>
            <a:r>
              <a:rPr lang="pt-BR" sz="2400" dirty="0"/>
              <a:t>endereço 192.168.1.255 é o endereço de broadcast da </a:t>
            </a:r>
            <a:r>
              <a:rPr lang="pt-BR" sz="2400" dirty="0" err="1"/>
              <a:t>subrede</a:t>
            </a:r>
            <a:r>
              <a:rPr lang="pt-BR" sz="2400" dirty="0"/>
              <a:t> 192.168.1.192/26 </a:t>
            </a:r>
            <a:endParaRPr lang="pt-BR" altLang="pt-BR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4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>
                <a:solidFill>
                  <a:schemeClr val="bg1"/>
                </a:solidFill>
              </a:rPr>
              <a:t>Consulte a figura. Dado o endereço de rede de 192.168.5.0 e uma máscara de </a:t>
            </a:r>
            <a:r>
              <a:rPr lang="pt-BR" altLang="pt-BR" sz="2400" dirty="0" err="1">
                <a:solidFill>
                  <a:schemeClr val="bg1"/>
                </a:solidFill>
              </a:rPr>
              <a:t>sub-rede</a:t>
            </a:r>
            <a:r>
              <a:rPr lang="pt-BR" altLang="pt-BR" sz="2400" dirty="0">
                <a:solidFill>
                  <a:schemeClr val="bg1"/>
                </a:solidFill>
              </a:rPr>
              <a:t> de 255.255.255.224 para todas as </a:t>
            </a:r>
            <a:r>
              <a:rPr lang="pt-BR" altLang="pt-BR" sz="2400" dirty="0" err="1">
                <a:solidFill>
                  <a:schemeClr val="bg1"/>
                </a:solidFill>
              </a:rPr>
              <a:t>sub-redes</a:t>
            </a:r>
            <a:r>
              <a:rPr lang="pt-BR" altLang="pt-BR" sz="2400" dirty="0">
                <a:solidFill>
                  <a:schemeClr val="bg1"/>
                </a:solidFill>
              </a:rPr>
              <a:t>, quantos endereços de host </a:t>
            </a:r>
            <a:r>
              <a:rPr lang="pt-BR" altLang="pt-BR" sz="2400" b="1" u="sng" dirty="0">
                <a:solidFill>
                  <a:srgbClr val="FF0000"/>
                </a:solidFill>
              </a:rPr>
              <a:t>não são utilizados </a:t>
            </a:r>
            <a:r>
              <a:rPr lang="pt-BR" altLang="pt-BR" sz="2400" dirty="0">
                <a:solidFill>
                  <a:schemeClr val="bg1"/>
                </a:solidFill>
              </a:rPr>
              <a:t>nas </a:t>
            </a:r>
            <a:r>
              <a:rPr lang="pt-BR" altLang="pt-BR" sz="2400" dirty="0" err="1">
                <a:solidFill>
                  <a:schemeClr val="bg1"/>
                </a:solidFill>
              </a:rPr>
              <a:t>sub-redes</a:t>
            </a:r>
            <a:r>
              <a:rPr lang="pt-BR" altLang="pt-BR" sz="2400" dirty="0">
                <a:solidFill>
                  <a:schemeClr val="bg1"/>
                </a:solidFill>
              </a:rPr>
              <a:t> atribuídas</a:t>
            </a:r>
            <a:r>
              <a:rPr lang="pt-BR" altLang="pt-BR" sz="2400" dirty="0" smtClean="0">
                <a:solidFill>
                  <a:schemeClr val="bg1"/>
                </a:solidFill>
              </a:rPr>
              <a:t>?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altLang="pt-BR" sz="2400" dirty="0" smtClean="0">
                <a:solidFill>
                  <a:schemeClr val="bg1"/>
                </a:solidFill>
              </a:rPr>
              <a:t>56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altLang="pt-BR" sz="2400" dirty="0" smtClean="0">
                <a:solidFill>
                  <a:schemeClr val="bg1"/>
                </a:solidFill>
              </a:rPr>
              <a:t>60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altLang="pt-BR" sz="2400" dirty="0" smtClean="0">
                <a:solidFill>
                  <a:schemeClr val="bg1"/>
                </a:solidFill>
              </a:rPr>
              <a:t>64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altLang="pt-BR" sz="2400" dirty="0" smtClean="0">
                <a:solidFill>
                  <a:schemeClr val="bg1"/>
                </a:solidFill>
              </a:rPr>
              <a:t>68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altLang="pt-BR" sz="2400" dirty="0" smtClean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4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80" y="2401253"/>
            <a:ext cx="49149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2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361188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O Endereço da máscara  255.255.255.224 é só converter o valor decimal 224 para binário que será 11100000. Desta forma temos: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>
                <a:solidFill>
                  <a:schemeClr val="bg1"/>
                </a:solidFill>
              </a:rPr>
              <a:t>Sub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3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8 </a:t>
            </a:r>
            <a:r>
              <a:rPr lang="pt-BR" altLang="pt-BR" sz="2400" dirty="0">
                <a:solidFill>
                  <a:schemeClr val="bg1"/>
                </a:solidFill>
              </a:rPr>
              <a:t>sub redes         Hosts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5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32 </a:t>
            </a:r>
            <a:r>
              <a:rPr lang="pt-BR" altLang="pt-BR" sz="2400" dirty="0">
                <a:solidFill>
                  <a:schemeClr val="bg1"/>
                </a:solidFill>
              </a:rPr>
              <a:t>hosts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  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4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903923"/>
            <a:ext cx="49149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80508"/>
              </p:ext>
            </p:extLst>
          </p:nvPr>
        </p:nvGraphicFramePr>
        <p:xfrm>
          <a:off x="2083118" y="4370070"/>
          <a:ext cx="6855142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9526"/>
                <a:gridCol w="199526"/>
                <a:gridCol w="199526"/>
                <a:gridCol w="199526"/>
                <a:gridCol w="199526"/>
                <a:gridCol w="199526"/>
                <a:gridCol w="199526"/>
                <a:gridCol w="199526"/>
                <a:gridCol w="156770"/>
                <a:gridCol w="199526"/>
                <a:gridCol w="199526"/>
                <a:gridCol w="199526"/>
                <a:gridCol w="199526"/>
                <a:gridCol w="199526"/>
                <a:gridCol w="199526"/>
                <a:gridCol w="199526"/>
                <a:gridCol w="199526"/>
                <a:gridCol w="156770"/>
                <a:gridCol w="199526"/>
                <a:gridCol w="199526"/>
                <a:gridCol w="199526"/>
                <a:gridCol w="199526"/>
                <a:gridCol w="199526"/>
                <a:gridCol w="199526"/>
                <a:gridCol w="199526"/>
                <a:gridCol w="199526"/>
                <a:gridCol w="156770"/>
                <a:gridCol w="199526"/>
                <a:gridCol w="199526"/>
                <a:gridCol w="199526"/>
                <a:gridCol w="199526"/>
                <a:gridCol w="199526"/>
                <a:gridCol w="199526"/>
                <a:gridCol w="199526"/>
                <a:gridCol w="199526"/>
              </a:tblGrid>
              <a:tr h="190500">
                <a:tc gridSpan="27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Rede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sub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host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86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361188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Cada rede tem 32 endereços, lembrando são 30 endereços utilizáveis para hosts e 2  endereços reservados para Rede e Broadcast.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  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4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903923"/>
            <a:ext cx="49149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8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48590" y="473155"/>
            <a:ext cx="361188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Rede A utilizou tudo.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pt-BR" altLang="pt-BR" sz="2400" dirty="0" smtClean="0">
                <a:solidFill>
                  <a:schemeClr val="bg1"/>
                </a:solidFill>
              </a:rPr>
              <a:t>30 hosts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pt-BR" altLang="pt-BR" sz="2400" dirty="0" smtClean="0">
                <a:solidFill>
                  <a:schemeClr val="bg1"/>
                </a:solidFill>
              </a:rPr>
              <a:t>2 reservados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Rede B e C utilizou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pt-BR" altLang="pt-BR" sz="2400" dirty="0" smtClean="0">
                <a:solidFill>
                  <a:schemeClr val="bg1"/>
                </a:solidFill>
              </a:rPr>
              <a:t>2 hosts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pt-BR" altLang="pt-BR" sz="2400" dirty="0" smtClean="0">
                <a:solidFill>
                  <a:schemeClr val="bg1"/>
                </a:solidFill>
              </a:rPr>
              <a:t>2 reservados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  <a:latin typeface="Muli" panose="020B0604020202020204" charset="0"/>
              </a:rPr>
              <a:t>Rede </a:t>
            </a:r>
            <a:r>
              <a:rPr lang="pt-BR" altLang="pt-BR" sz="2400" dirty="0">
                <a:solidFill>
                  <a:schemeClr val="bg1"/>
                </a:solidFill>
                <a:latin typeface="Muli" panose="020B0604020202020204" charset="0"/>
              </a:rPr>
              <a:t>D utilizou</a:t>
            </a:r>
          </a:p>
          <a:p>
            <a:r>
              <a:rPr lang="pt-BR" altLang="pt-BR" sz="2400" dirty="0">
                <a:solidFill>
                  <a:schemeClr val="bg1"/>
                </a:solidFill>
                <a:latin typeface="Muli" panose="020B0604020202020204" charset="0"/>
              </a:rPr>
              <a:t>14 hosts</a:t>
            </a:r>
          </a:p>
          <a:p>
            <a:r>
              <a:rPr lang="pt-BR" altLang="pt-BR" sz="2400" dirty="0">
                <a:solidFill>
                  <a:schemeClr val="bg1"/>
                </a:solidFill>
                <a:latin typeface="Muli" panose="020B0604020202020204" charset="0"/>
              </a:rPr>
              <a:t>2 reservados 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  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4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903923"/>
            <a:ext cx="49149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3444949" y="3573840"/>
            <a:ext cx="3412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400" dirty="0" smtClean="0">
                <a:solidFill>
                  <a:schemeClr val="bg1"/>
                </a:solidFill>
                <a:latin typeface="Muli" panose="020B0604020202020204" charset="0"/>
              </a:rPr>
              <a:t>Hosts não utilizados </a:t>
            </a:r>
          </a:p>
          <a:p>
            <a:r>
              <a:rPr lang="pt-BR" altLang="pt-BR" sz="2400" dirty="0" smtClean="0">
                <a:solidFill>
                  <a:schemeClr val="bg1"/>
                </a:solidFill>
                <a:latin typeface="Muli" panose="020B0604020202020204" charset="0"/>
              </a:rPr>
              <a:t>A = 0 </a:t>
            </a:r>
          </a:p>
          <a:p>
            <a:r>
              <a:rPr lang="pt-BR" altLang="pt-BR" sz="2400" dirty="0" smtClean="0">
                <a:solidFill>
                  <a:schemeClr val="bg1"/>
                </a:solidFill>
                <a:latin typeface="Muli" panose="020B0604020202020204" charset="0"/>
              </a:rPr>
              <a:t>B e C = 28</a:t>
            </a:r>
          </a:p>
          <a:p>
            <a:r>
              <a:rPr lang="pt-BR" altLang="pt-BR" sz="2400" dirty="0" smtClean="0">
                <a:solidFill>
                  <a:schemeClr val="bg1"/>
                </a:solidFill>
                <a:latin typeface="Muli" panose="020B0604020202020204" charset="0"/>
              </a:rPr>
              <a:t>D = 16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5793376" y="4593193"/>
            <a:ext cx="322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sz="2400" dirty="0" smtClean="0">
                <a:solidFill>
                  <a:schemeClr val="bg1"/>
                </a:solidFill>
                <a:latin typeface="Muli" panose="020B0604020202020204" charset="0"/>
              </a:rPr>
              <a:t>0 + 28 + 28 + 16 = </a:t>
            </a:r>
            <a:r>
              <a:rPr lang="pt-BR" altLang="pt-BR" sz="2400" b="1" dirty="0" smtClean="0">
                <a:solidFill>
                  <a:srgbClr val="00B050"/>
                </a:solidFill>
                <a:latin typeface="Muli" panose="020B0604020202020204" charset="0"/>
              </a:rPr>
              <a:t>72</a:t>
            </a:r>
            <a:endParaRPr lang="pt-BR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79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>
                <a:solidFill>
                  <a:schemeClr val="bg1"/>
                </a:solidFill>
              </a:rPr>
              <a:t>Consulte a figura. Dado o endereço de rede de 192.168.5.0 e uma máscara de </a:t>
            </a:r>
            <a:r>
              <a:rPr lang="pt-BR" altLang="pt-BR" sz="2400" dirty="0" err="1">
                <a:solidFill>
                  <a:schemeClr val="bg1"/>
                </a:solidFill>
              </a:rPr>
              <a:t>sub-rede</a:t>
            </a:r>
            <a:r>
              <a:rPr lang="pt-BR" altLang="pt-BR" sz="2400" dirty="0">
                <a:solidFill>
                  <a:schemeClr val="bg1"/>
                </a:solidFill>
              </a:rPr>
              <a:t> de 255.255.255.224 para todas as </a:t>
            </a:r>
            <a:r>
              <a:rPr lang="pt-BR" altLang="pt-BR" sz="2400" dirty="0" err="1">
                <a:solidFill>
                  <a:schemeClr val="bg1"/>
                </a:solidFill>
              </a:rPr>
              <a:t>sub-redes</a:t>
            </a:r>
            <a:r>
              <a:rPr lang="pt-BR" altLang="pt-BR" sz="2400" dirty="0">
                <a:solidFill>
                  <a:schemeClr val="bg1"/>
                </a:solidFill>
              </a:rPr>
              <a:t>, quantos endereços de host </a:t>
            </a:r>
            <a:r>
              <a:rPr lang="pt-BR" altLang="pt-BR" sz="2400" b="1" u="sng" dirty="0">
                <a:solidFill>
                  <a:srgbClr val="FF0000"/>
                </a:solidFill>
              </a:rPr>
              <a:t>não são utilizados </a:t>
            </a:r>
            <a:r>
              <a:rPr lang="pt-BR" altLang="pt-BR" sz="2400" dirty="0">
                <a:solidFill>
                  <a:schemeClr val="bg1"/>
                </a:solidFill>
              </a:rPr>
              <a:t>nas </a:t>
            </a:r>
            <a:r>
              <a:rPr lang="pt-BR" altLang="pt-BR" sz="2400" dirty="0" err="1">
                <a:solidFill>
                  <a:schemeClr val="bg1"/>
                </a:solidFill>
              </a:rPr>
              <a:t>sub-redes</a:t>
            </a:r>
            <a:r>
              <a:rPr lang="pt-BR" altLang="pt-BR" sz="2400" dirty="0">
                <a:solidFill>
                  <a:schemeClr val="bg1"/>
                </a:solidFill>
              </a:rPr>
              <a:t> atribuídas</a:t>
            </a:r>
            <a:r>
              <a:rPr lang="pt-BR" altLang="pt-BR" sz="2400" dirty="0" smtClean="0">
                <a:solidFill>
                  <a:schemeClr val="bg1"/>
                </a:solidFill>
              </a:rPr>
              <a:t>?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altLang="pt-BR" sz="2400" dirty="0" smtClean="0">
                <a:solidFill>
                  <a:schemeClr val="bg1"/>
                </a:solidFill>
              </a:rPr>
              <a:t>56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altLang="pt-BR" sz="2400" dirty="0" smtClean="0">
                <a:solidFill>
                  <a:schemeClr val="bg1"/>
                </a:solidFill>
              </a:rPr>
              <a:t>60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altLang="pt-BR" sz="2400" dirty="0" smtClean="0">
                <a:solidFill>
                  <a:schemeClr val="bg1"/>
                </a:solidFill>
              </a:rPr>
              <a:t>64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altLang="pt-BR" sz="2400" dirty="0" smtClean="0">
                <a:solidFill>
                  <a:schemeClr val="bg1"/>
                </a:solidFill>
              </a:rPr>
              <a:t>68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altLang="pt-BR" sz="2400" b="1" dirty="0" smtClean="0">
                <a:solidFill>
                  <a:srgbClr val="00B050"/>
                </a:solidFill>
              </a:rPr>
              <a:t>72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4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80" y="2401253"/>
            <a:ext cx="4914900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8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Uma empresa possui 4 grupos de redes A,B,C e D que precisam se adequar a quantidade de hosts que possuem conforme a Figura. Utilize a divisão de sub rede por VLSM com IP de classe C 192.168.10.0/24.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5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91" y="2426992"/>
            <a:ext cx="6477848" cy="258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38480" y="838915"/>
            <a:ext cx="800735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>
                <a:solidFill>
                  <a:schemeClr val="bg1"/>
                </a:solidFill>
              </a:rPr>
              <a:t>Qual dos endereços IP abaixo representa o endereço de broadcast de uma </a:t>
            </a:r>
            <a:r>
              <a:rPr lang="pt-BR" altLang="pt-BR" sz="2400" dirty="0" err="1">
                <a:solidFill>
                  <a:schemeClr val="bg1"/>
                </a:solidFill>
              </a:rPr>
              <a:t>subrede</a:t>
            </a:r>
            <a:r>
              <a:rPr lang="pt-BR" altLang="pt-BR" sz="2400" dirty="0">
                <a:solidFill>
                  <a:schemeClr val="bg1"/>
                </a:solidFill>
              </a:rPr>
              <a:t> da rede 192.168.234.0/27</a:t>
            </a:r>
            <a:r>
              <a:rPr lang="pt-BR" altLang="pt-BR" sz="2400" dirty="0" smtClean="0">
                <a:solidFill>
                  <a:schemeClr val="bg1"/>
                </a:solidFill>
              </a:rPr>
              <a:t>?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192.168.234.254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192.168.255.255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192.168.234.31</a:t>
            </a:r>
            <a:endParaRPr lang="pt-BR" sz="2400" dirty="0"/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/>
              <a:t>192.168.234.63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192.168.234.255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18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 smtClean="0">
                <a:solidFill>
                  <a:schemeClr val="bg1"/>
                </a:solidFill>
              </a:rPr>
              <a:t>Para resolver é preciso primeiro fazer a divisão de sub rede pela rede que tem maior número de hosts, neste caso a REDE C.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 smtClean="0">
                <a:solidFill>
                  <a:schemeClr val="bg1"/>
                </a:solidFill>
              </a:rPr>
              <a:t>A REDE C precisa de 100 hosts, a divisão mais adequada seria com 128 endereços por sub rede</a:t>
            </a:r>
            <a:r>
              <a:rPr lang="pt-BR" altLang="pt-B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 smtClean="0">
                <a:solidFill>
                  <a:schemeClr val="bg1"/>
                </a:solidFill>
              </a:rPr>
              <a:t>Mascara 255.255.255.128 ou /25</a:t>
            </a:r>
            <a:endParaRPr lang="pt-BR" altLang="pt-BR" sz="2400" dirty="0">
              <a:solidFill>
                <a:schemeClr val="bg1"/>
              </a:solidFill>
            </a:endParaRP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>
                <a:solidFill>
                  <a:schemeClr val="bg1"/>
                </a:solidFill>
              </a:rPr>
              <a:t>Sub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1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2 </a:t>
            </a:r>
            <a:r>
              <a:rPr lang="pt-BR" altLang="pt-BR" sz="2400" dirty="0">
                <a:solidFill>
                  <a:schemeClr val="bg1"/>
                </a:solidFill>
              </a:rPr>
              <a:t>sub </a:t>
            </a:r>
            <a:r>
              <a:rPr lang="pt-BR" altLang="pt-BR" sz="2400" dirty="0" smtClean="0">
                <a:solidFill>
                  <a:schemeClr val="bg1"/>
                </a:solidFill>
              </a:rPr>
              <a:t>redes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 smtClean="0">
                <a:solidFill>
                  <a:schemeClr val="bg1"/>
                </a:solidFill>
              </a:rPr>
              <a:t>Hosts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7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128 </a:t>
            </a:r>
            <a:r>
              <a:rPr lang="pt-BR" altLang="pt-BR" sz="2400" dirty="0">
                <a:solidFill>
                  <a:schemeClr val="bg1"/>
                </a:solidFill>
              </a:rPr>
              <a:t>hosts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5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301380"/>
              </p:ext>
            </p:extLst>
          </p:nvPr>
        </p:nvGraphicFramePr>
        <p:xfrm>
          <a:off x="127590" y="3375912"/>
          <a:ext cx="9016410" cy="6640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2165"/>
                <a:gridCol w="1612849"/>
                <a:gridCol w="1612849"/>
                <a:gridCol w="1612849"/>
                <a:gridCol w="1612849"/>
                <a:gridCol w="1612849"/>
              </a:tblGrid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SUB REDE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END. REDE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END. INICIAL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END. FINAL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END. BROADCAST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ATÉ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192.168.1.127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192.168.1.129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</a:tbl>
          </a:graphicData>
        </a:graphic>
      </p:graphicFrame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26299"/>
              </p:ext>
            </p:extLst>
          </p:nvPr>
        </p:nvGraphicFramePr>
        <p:xfrm>
          <a:off x="3887972" y="4093978"/>
          <a:ext cx="4876800" cy="8915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= </a:t>
                      </a:r>
                      <a:r>
                        <a:rPr lang="pt-BR" sz="1400" u="none" strike="noStrike" dirty="0" smtClean="0">
                          <a:effectLst/>
                        </a:rPr>
                        <a:t>128 </a:t>
                      </a:r>
                      <a:r>
                        <a:rPr lang="pt-BR" sz="1400" u="none" strike="noStrike" dirty="0" smtClean="0">
                          <a:effectLst/>
                        </a:rPr>
                        <a:t>OU /</a:t>
                      </a:r>
                      <a:r>
                        <a:rPr lang="pt-BR" sz="1400" u="none" strike="noStrike" dirty="0" smtClean="0">
                          <a:effectLst/>
                        </a:rPr>
                        <a:t>25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5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 smtClean="0">
                <a:solidFill>
                  <a:schemeClr val="bg1"/>
                </a:solidFill>
              </a:rPr>
              <a:t>Com a REDE C definida pega-se a segunda sub rede da REDE C e divide novamente para atender a próxima sub rede de valor maior que é a REDE B que precisa de 50 hosts mas na divisão ficará com 64 endereços por sub </a:t>
            </a:r>
            <a:r>
              <a:rPr lang="pt-BR" altLang="pt-BR" sz="2400" dirty="0" smtClean="0">
                <a:solidFill>
                  <a:schemeClr val="bg1"/>
                </a:solidFill>
              </a:rPr>
              <a:t>rede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>
                <a:solidFill>
                  <a:schemeClr val="bg1"/>
                </a:solidFill>
              </a:rPr>
              <a:t>Sub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>
                <a:solidFill>
                  <a:schemeClr val="bg1"/>
                </a:solidFill>
              </a:rPr>
              <a:t>2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4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sub redes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>
                <a:solidFill>
                  <a:schemeClr val="bg1"/>
                </a:solidFill>
              </a:rPr>
              <a:t>Hosts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6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64 </a:t>
            </a:r>
            <a:r>
              <a:rPr lang="pt-BR" altLang="pt-BR" sz="2400" dirty="0">
                <a:solidFill>
                  <a:schemeClr val="bg1"/>
                </a:solidFill>
              </a:rPr>
              <a:t>hosts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5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027209"/>
              </p:ext>
            </p:extLst>
          </p:nvPr>
        </p:nvGraphicFramePr>
        <p:xfrm>
          <a:off x="74430" y="2572673"/>
          <a:ext cx="9069570" cy="132811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7780"/>
                <a:gridCol w="1622358"/>
                <a:gridCol w="1622358"/>
                <a:gridCol w="1622358"/>
                <a:gridCol w="1622358"/>
                <a:gridCol w="1622358"/>
              </a:tblGrid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SUB REDE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END. REDE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END. INICIAL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  <a:latin typeface="+mn-lt"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END. FINAL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END. BROADCAST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192.168.1.0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192.168.1.1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  <a:latin typeface="+mn-lt"/>
                        </a:rPr>
                        <a:t>ATÉ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192.168.1.126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192.168.1.127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192.168.1.128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192.168.1.129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192.168.1.254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192.168.1.255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1.0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192.168.1.128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192.168.1.129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192.168.1.190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192.168.1.191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  <a:latin typeface="+mn-lt"/>
                        </a:rPr>
                        <a:t>1.1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192.168.1.192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+mn-lt"/>
                        </a:rPr>
                        <a:t>192.168.1.193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  <a:latin typeface="+mn-lt"/>
                        </a:rPr>
                        <a:t>192.168.1.254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  <a:latin typeface="+mn-lt"/>
                        </a:rPr>
                        <a:t>192.168.1.255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993" marR="7993" marT="7993" marB="0" anchor="b"/>
                </a:tc>
              </a:tr>
            </a:tbl>
          </a:graphicData>
        </a:graphic>
      </p:graphicFrame>
      <p:sp>
        <p:nvSpPr>
          <p:cNvPr id="6" name="Seta em curva para a direita 5"/>
          <p:cNvSpPr/>
          <p:nvPr/>
        </p:nvSpPr>
        <p:spPr>
          <a:xfrm>
            <a:off x="95693" y="3094074"/>
            <a:ext cx="276447" cy="478466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655787"/>
              </p:ext>
            </p:extLst>
          </p:nvPr>
        </p:nvGraphicFramePr>
        <p:xfrm>
          <a:off x="4004931" y="4136507"/>
          <a:ext cx="4876800" cy="8915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+ 64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= </a:t>
                      </a:r>
                      <a:r>
                        <a:rPr lang="pt-BR" sz="1400" u="none" strike="noStrike" dirty="0" smtClean="0">
                          <a:effectLst/>
                        </a:rPr>
                        <a:t>192 </a:t>
                      </a:r>
                      <a:r>
                        <a:rPr lang="pt-BR" sz="1400" u="none" strike="noStrike" dirty="0" smtClean="0">
                          <a:effectLst/>
                        </a:rPr>
                        <a:t>ou /</a:t>
                      </a:r>
                      <a:r>
                        <a:rPr lang="pt-BR" sz="1400" u="none" strike="noStrike" dirty="0" smtClean="0">
                          <a:effectLst/>
                        </a:rPr>
                        <a:t>26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43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 smtClean="0">
                <a:solidFill>
                  <a:schemeClr val="bg1"/>
                </a:solidFill>
              </a:rPr>
              <a:t>Com a REDE B definida pega-se a segunda sub rede  da REDE B e divide novamente para atender a próxima sub rede de valor maior que é a REDE A que precisa de 25 hosts mas na divisão ficará com 32 endereços por sub </a:t>
            </a:r>
            <a:r>
              <a:rPr lang="pt-BR" altLang="pt-BR" sz="2400" dirty="0" smtClean="0">
                <a:solidFill>
                  <a:schemeClr val="bg1"/>
                </a:solidFill>
              </a:rPr>
              <a:t>rede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>
                <a:solidFill>
                  <a:schemeClr val="bg1"/>
                </a:solidFill>
              </a:rPr>
              <a:t>Sub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>
                <a:solidFill>
                  <a:schemeClr val="bg1"/>
                </a:solidFill>
              </a:rPr>
              <a:t>3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8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sub redes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>
                <a:solidFill>
                  <a:schemeClr val="bg1"/>
                </a:solidFill>
              </a:rPr>
              <a:t>Hosts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5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32 </a:t>
            </a:r>
            <a:r>
              <a:rPr lang="pt-BR" altLang="pt-BR" sz="2400" dirty="0">
                <a:solidFill>
                  <a:schemeClr val="bg1"/>
                </a:solidFill>
              </a:rPr>
              <a:t>hosts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5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634428"/>
              </p:ext>
            </p:extLst>
          </p:nvPr>
        </p:nvGraphicFramePr>
        <p:xfrm>
          <a:off x="233916" y="2811822"/>
          <a:ext cx="8803758" cy="110676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29708"/>
                <a:gridCol w="1574810"/>
                <a:gridCol w="1574810"/>
                <a:gridCol w="1574810"/>
                <a:gridCol w="1574810"/>
                <a:gridCol w="1574810"/>
              </a:tblGrid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1.0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ATÉ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192.168.1.190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192.168.1.191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1.1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192.168.1.192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1.1.0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1.1.1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</a:tbl>
          </a:graphicData>
        </a:graphic>
      </p:graphicFrame>
      <p:sp>
        <p:nvSpPr>
          <p:cNvPr id="6" name="Seta em curva para a direita 5"/>
          <p:cNvSpPr/>
          <p:nvPr/>
        </p:nvSpPr>
        <p:spPr>
          <a:xfrm>
            <a:off x="233916" y="3125972"/>
            <a:ext cx="276447" cy="478466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89808"/>
              </p:ext>
            </p:extLst>
          </p:nvPr>
        </p:nvGraphicFramePr>
        <p:xfrm>
          <a:off x="4121889" y="4125876"/>
          <a:ext cx="4876800" cy="8915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+ 64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+ 32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= </a:t>
                      </a:r>
                      <a:r>
                        <a:rPr lang="pt-BR" sz="1400" u="none" strike="noStrike" dirty="0" smtClean="0">
                          <a:effectLst/>
                        </a:rPr>
                        <a:t>224 </a:t>
                      </a:r>
                      <a:r>
                        <a:rPr lang="pt-BR" sz="1400" u="none" strike="noStrike" dirty="0" smtClean="0">
                          <a:effectLst/>
                        </a:rPr>
                        <a:t>OU /</a:t>
                      </a:r>
                      <a:r>
                        <a:rPr lang="pt-BR" sz="1400" u="none" strike="noStrike" dirty="0" smtClean="0">
                          <a:effectLst/>
                        </a:rPr>
                        <a:t>27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3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 smtClean="0">
                <a:solidFill>
                  <a:schemeClr val="bg1"/>
                </a:solidFill>
              </a:rPr>
              <a:t>Com a REDE A definida pega-se a segunda sub rede  da REDE A e divide novamente para atender a última sub rede que é a REDE D que precisa de 2 hosts que na divisão ficará com 2 endereços hosts por sub rede mesmo</a:t>
            </a:r>
            <a:r>
              <a:rPr lang="pt-BR" altLang="pt-BR" sz="2400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>
                <a:solidFill>
                  <a:schemeClr val="bg1"/>
                </a:solidFill>
              </a:rPr>
              <a:t>Sub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6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64 </a:t>
            </a:r>
            <a:r>
              <a:rPr lang="pt-BR" altLang="pt-BR" sz="2400" dirty="0">
                <a:solidFill>
                  <a:schemeClr val="bg1"/>
                </a:solidFill>
              </a:rPr>
              <a:t>sub redes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>
                <a:solidFill>
                  <a:schemeClr val="bg1"/>
                </a:solidFill>
              </a:rPr>
              <a:t>Hosts = </a:t>
            </a:r>
            <a:r>
              <a:rPr lang="pt-BR" altLang="pt-BR" sz="2400" dirty="0" smtClean="0">
                <a:solidFill>
                  <a:schemeClr val="bg1"/>
                </a:solidFill>
              </a:rPr>
              <a:t>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2</a:t>
            </a:r>
            <a:r>
              <a:rPr lang="pt-BR" altLang="pt-BR" sz="2400" dirty="0" smtClean="0">
                <a:solidFill>
                  <a:schemeClr val="bg1"/>
                </a:solidFill>
              </a:rPr>
              <a:t> </a:t>
            </a:r>
            <a:r>
              <a:rPr lang="pt-BR" altLang="pt-BR" sz="2400" dirty="0">
                <a:solidFill>
                  <a:schemeClr val="bg1"/>
                </a:solidFill>
              </a:rPr>
              <a:t>= </a:t>
            </a:r>
            <a:r>
              <a:rPr lang="pt-BR" altLang="pt-BR" sz="2400" dirty="0" smtClean="0">
                <a:solidFill>
                  <a:schemeClr val="bg1"/>
                </a:solidFill>
              </a:rPr>
              <a:t>4 </a:t>
            </a:r>
            <a:r>
              <a:rPr lang="pt-BR" altLang="pt-BR" sz="2400" dirty="0">
                <a:solidFill>
                  <a:schemeClr val="bg1"/>
                </a:solidFill>
              </a:rPr>
              <a:t>hosts</a:t>
            </a:r>
          </a:p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endParaRPr lang="pt-BR" altLang="pt-BR" sz="2400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5</a:t>
            </a: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15480"/>
              </p:ext>
            </p:extLst>
          </p:nvPr>
        </p:nvGraphicFramePr>
        <p:xfrm>
          <a:off x="372139" y="2811822"/>
          <a:ext cx="8282764" cy="110676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74689"/>
                <a:gridCol w="1481615"/>
                <a:gridCol w="1481615"/>
                <a:gridCol w="1481615"/>
                <a:gridCol w="1481615"/>
                <a:gridCol w="1481615"/>
              </a:tblGrid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1.1.0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192.168.1.192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192.168.1.193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ATÉ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192.168.1.223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1.1.1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192.168.1.254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192.168.1.255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1.1.1.0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192.168.1.225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1.1.1.1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192.168.1.231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</a:tbl>
          </a:graphicData>
        </a:graphic>
      </p:graphicFrame>
      <p:sp>
        <p:nvSpPr>
          <p:cNvPr id="6" name="Seta em curva para a direita 5"/>
          <p:cNvSpPr/>
          <p:nvPr/>
        </p:nvSpPr>
        <p:spPr>
          <a:xfrm>
            <a:off x="287079" y="3200400"/>
            <a:ext cx="276447" cy="478466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47300"/>
              </p:ext>
            </p:extLst>
          </p:nvPr>
        </p:nvGraphicFramePr>
        <p:xfrm>
          <a:off x="4164419" y="4168407"/>
          <a:ext cx="4876800" cy="8915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64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32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4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2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128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+ 64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+ 32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+ 16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+ 8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+ 4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= 252 ou /30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160020" y="656035"/>
            <a:ext cx="8846820" cy="652463"/>
          </a:xfrm>
        </p:spPr>
        <p:txBody>
          <a:bodyPr/>
          <a:lstStyle/>
          <a:p>
            <a:pPr marL="342900" indent="-3429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Muli" panose="020B0604020202020204" charset="0"/>
              <a:buChar char="◊"/>
            </a:pPr>
            <a:r>
              <a:rPr lang="pt-BR" altLang="pt-BR" sz="2400" dirty="0" smtClean="0">
                <a:solidFill>
                  <a:schemeClr val="bg1"/>
                </a:solidFill>
              </a:rPr>
              <a:t>Como resultado final da divisão de sub rede por VLSM ficará assim: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5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854080"/>
              </p:ext>
            </p:extLst>
          </p:nvPr>
        </p:nvGraphicFramePr>
        <p:xfrm>
          <a:off x="63795" y="1825605"/>
          <a:ext cx="9037676" cy="26432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2357"/>
                <a:gridCol w="1613177"/>
                <a:gridCol w="1613177"/>
                <a:gridCol w="621946"/>
                <a:gridCol w="1613177"/>
                <a:gridCol w="1613177"/>
                <a:gridCol w="1010665"/>
              </a:tblGrid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SUB REDE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END. REDE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END. INICIAL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END. FINAL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END. BROADCAST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MASCARA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</a:tr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>
                          <a:effectLst/>
                        </a:rPr>
                        <a:t>ATÉ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192.168.1.126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192.168.1.127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/</a:t>
                      </a:r>
                      <a:r>
                        <a:rPr lang="pt-BR" sz="1400" u="none" strike="noStrike" dirty="0" smtClean="0">
                          <a:effectLst/>
                        </a:rPr>
                        <a:t>25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ctr"/>
                </a:tc>
              </a:tr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192.168.1.129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</a:tr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1.0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192.168.1.129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192.168.1.190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192.168.1.191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chemeClr val="accent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/</a:t>
                      </a:r>
                      <a:r>
                        <a:rPr lang="pt-BR" sz="1400" u="none" strike="noStrike" dirty="0" smtClean="0">
                          <a:effectLst/>
                        </a:rPr>
                        <a:t>26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ctr"/>
                </a:tc>
              </a:tr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1.1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192.168.1.192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192.168.1.193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</a:tr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1.1.0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192.168.1.192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192.168.1.193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192.168.1.222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192.168.1.223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/</a:t>
                      </a:r>
                      <a:r>
                        <a:rPr lang="pt-BR" sz="1400" u="none" strike="noStrike" dirty="0" smtClean="0">
                          <a:effectLst/>
                        </a:rPr>
                        <a:t>27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ctr"/>
                </a:tc>
              </a:tr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1.1.1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192.168.1.224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192.168.1.254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192.168.1.255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</a:tr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1.1.1.0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192.168.1.224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192.168.1.225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192.168.1.226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192.168.1.227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 smtClean="0">
                          <a:effectLst/>
                        </a:rPr>
                        <a:t>/30</a:t>
                      </a:r>
                      <a:r>
                        <a:rPr lang="pt-BR" sz="1400" u="none" strike="noStrike" dirty="0">
                          <a:effectLst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ctr"/>
                </a:tc>
              </a:tr>
              <a:tr h="1382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1.1.1.1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192.168.1.228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192.168.1.229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effectLst/>
                        </a:rPr>
                        <a:t>192.168.1.230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</a:rPr>
                        <a:t>192.168.1.231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912" marR="6912" marT="6912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Seta em curva para a direita 11"/>
          <p:cNvSpPr/>
          <p:nvPr/>
        </p:nvSpPr>
        <p:spPr>
          <a:xfrm>
            <a:off x="116958" y="2402958"/>
            <a:ext cx="276447" cy="478466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Seta em curva para a direita 12"/>
          <p:cNvSpPr/>
          <p:nvPr/>
        </p:nvSpPr>
        <p:spPr>
          <a:xfrm>
            <a:off x="21266" y="3030279"/>
            <a:ext cx="276447" cy="478466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Seta em curva para a direita 13"/>
          <p:cNvSpPr/>
          <p:nvPr/>
        </p:nvSpPr>
        <p:spPr>
          <a:xfrm>
            <a:off x="0" y="3689497"/>
            <a:ext cx="276447" cy="478466"/>
          </a:xfrm>
          <a:prstGeom prst="curved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56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 smtClean="0"/>
              <a:t>sandropinto21@gmail.com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8" y="1371907"/>
            <a:ext cx="5423531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Cisco </a:t>
            </a:r>
            <a:r>
              <a:rPr lang="pt-BR" b="1" dirty="0"/>
              <a:t>-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www.netacad.com/pt-br/courses/packet-tracer - acesso 26/05/2018</a:t>
            </a:r>
            <a:r>
              <a:rPr lang="pt-BR" b="1" dirty="0" smtClean="0"/>
              <a:t>.</a:t>
            </a:r>
          </a:p>
          <a:p>
            <a:pPr marL="0" indent="0">
              <a:buNone/>
            </a:pPr>
            <a:r>
              <a:rPr lang="pt-BR" b="1" dirty="0" err="1" smtClean="0"/>
              <a:t>Odom</a:t>
            </a:r>
            <a:r>
              <a:rPr lang="pt-BR" b="1" dirty="0" smtClean="0"/>
              <a:t>, Wendell. CCENT/CCNA ICND 1 Guia Oficial de Certificação do Exame. Rio de Janeiro – RJ , Alta Books, 2008.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38480" y="838915"/>
            <a:ext cx="800735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>
                <a:solidFill>
                  <a:schemeClr val="bg1"/>
                </a:solidFill>
              </a:rPr>
              <a:t>Qual dos endereços IP abaixo representa o endereço de broadcast de uma </a:t>
            </a:r>
            <a:r>
              <a:rPr lang="pt-BR" altLang="pt-BR" sz="2400" dirty="0" err="1">
                <a:solidFill>
                  <a:schemeClr val="bg1"/>
                </a:solidFill>
              </a:rPr>
              <a:t>subrede</a:t>
            </a:r>
            <a:r>
              <a:rPr lang="pt-BR" altLang="pt-BR" sz="2400" dirty="0">
                <a:solidFill>
                  <a:schemeClr val="bg1"/>
                </a:solidFill>
              </a:rPr>
              <a:t> da rede 192.168.234.0/27</a:t>
            </a:r>
            <a:r>
              <a:rPr lang="pt-BR" altLang="pt-BR" sz="2400" dirty="0" smtClean="0">
                <a:solidFill>
                  <a:schemeClr val="bg1"/>
                </a:solidFill>
              </a:rPr>
              <a:t>?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Sub = 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3</a:t>
            </a:r>
            <a:r>
              <a:rPr lang="pt-BR" altLang="pt-BR" sz="2400" dirty="0" smtClean="0">
                <a:solidFill>
                  <a:schemeClr val="bg1"/>
                </a:solidFill>
              </a:rPr>
              <a:t> = 8 sub redes         Hosts = 2</a:t>
            </a:r>
            <a:r>
              <a:rPr lang="pt-BR" altLang="pt-BR" sz="2400" baseline="30000" dirty="0" smtClean="0">
                <a:solidFill>
                  <a:schemeClr val="bg1"/>
                </a:solidFill>
              </a:rPr>
              <a:t>5</a:t>
            </a:r>
            <a:r>
              <a:rPr lang="pt-BR" altLang="pt-BR" sz="2400" dirty="0" smtClean="0">
                <a:solidFill>
                  <a:schemeClr val="bg1"/>
                </a:solidFill>
              </a:rPr>
              <a:t> = 32 hosts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1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504760"/>
              </p:ext>
            </p:extLst>
          </p:nvPr>
        </p:nvGraphicFramePr>
        <p:xfrm>
          <a:off x="1625918" y="2255520"/>
          <a:ext cx="5586401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27755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27755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27755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</a:tblGrid>
              <a:tr h="190500">
                <a:tc gridSpan="27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Rede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sub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Host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6" name="Conector de seta reta 5"/>
          <p:cNvCxnSpPr/>
          <p:nvPr/>
        </p:nvCxnSpPr>
        <p:spPr>
          <a:xfrm flipH="1">
            <a:off x="2846070" y="2891790"/>
            <a:ext cx="3371850" cy="60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6720840" y="2891790"/>
            <a:ext cx="11430" cy="60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79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38480" y="838915"/>
            <a:ext cx="800735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>
                <a:solidFill>
                  <a:schemeClr val="bg1"/>
                </a:solidFill>
              </a:rPr>
              <a:t>Qual dos endereços IP abaixo representa o endereço de broadcast de uma </a:t>
            </a:r>
            <a:r>
              <a:rPr lang="pt-BR" altLang="pt-BR" sz="2400" dirty="0" err="1">
                <a:solidFill>
                  <a:schemeClr val="bg1"/>
                </a:solidFill>
              </a:rPr>
              <a:t>subrede</a:t>
            </a:r>
            <a:r>
              <a:rPr lang="pt-BR" altLang="pt-BR" sz="2400" dirty="0">
                <a:solidFill>
                  <a:schemeClr val="bg1"/>
                </a:solidFill>
              </a:rPr>
              <a:t> da rede 192.168.234.0/27</a:t>
            </a:r>
            <a:r>
              <a:rPr lang="pt-BR" altLang="pt-BR" sz="2400" dirty="0" smtClean="0">
                <a:solidFill>
                  <a:schemeClr val="bg1"/>
                </a:solidFill>
              </a:rPr>
              <a:t>?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1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04965"/>
              </p:ext>
            </p:extLst>
          </p:nvPr>
        </p:nvGraphicFramePr>
        <p:xfrm>
          <a:off x="1625918" y="2255520"/>
          <a:ext cx="5586401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27755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27755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27755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  <a:gridCol w="162598"/>
              </a:tblGrid>
              <a:tr h="190500">
                <a:tc gridSpan="27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Rede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sub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Host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>
                          <a:effectLst/>
                        </a:rPr>
                        <a:t>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000" u="none" strike="noStrike" dirty="0">
                          <a:effectLst/>
                        </a:rPr>
                        <a:t>0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6" name="Conector de seta reta 5"/>
          <p:cNvCxnSpPr/>
          <p:nvPr/>
        </p:nvCxnSpPr>
        <p:spPr>
          <a:xfrm flipH="1">
            <a:off x="2846070" y="2891790"/>
            <a:ext cx="3371850" cy="60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975966"/>
              </p:ext>
            </p:extLst>
          </p:nvPr>
        </p:nvGraphicFramePr>
        <p:xfrm>
          <a:off x="105306" y="3642360"/>
          <a:ext cx="6338024" cy="15011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92253"/>
                <a:gridCol w="792253"/>
                <a:gridCol w="792253"/>
                <a:gridCol w="792253"/>
                <a:gridCol w="792253"/>
                <a:gridCol w="792253"/>
                <a:gridCol w="792253"/>
                <a:gridCol w="79225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128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64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32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16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4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 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128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+ 64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+ 32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= 224</a:t>
                      </a:r>
                      <a:r>
                        <a:rPr lang="pt-BR" sz="2400" u="none" strike="noStrike" dirty="0">
                          <a:effectLst/>
                        </a:rPr>
                        <a:t> 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6582313" y="3235970"/>
            <a:ext cx="248548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400" dirty="0">
                <a:solidFill>
                  <a:schemeClr val="bg1"/>
                </a:solidFill>
              </a:rPr>
              <a:t>Máscara é 255.255.255.224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0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5400" y="1329928"/>
            <a:ext cx="91440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err="1" smtClean="0">
                <a:solidFill>
                  <a:schemeClr val="bg1"/>
                </a:solidFill>
              </a:rPr>
              <a:t>Em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segundo</a:t>
            </a:r>
            <a:r>
              <a:rPr lang="en-US" altLang="pt-BR" sz="2200" dirty="0" smtClean="0">
                <a:solidFill>
                  <a:schemeClr val="bg1"/>
                </a:solidFill>
              </a:rPr>
              <a:t> utilize a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tabela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verdade</a:t>
            </a:r>
            <a:r>
              <a:rPr lang="en-US" altLang="pt-BR" sz="2200" dirty="0" smtClean="0">
                <a:solidFill>
                  <a:schemeClr val="bg1"/>
                </a:solidFill>
              </a:rPr>
              <a:t>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utilizando</a:t>
            </a:r>
            <a:r>
              <a:rPr lang="en-US" altLang="pt-BR" sz="2200" dirty="0" smtClean="0">
                <a:solidFill>
                  <a:schemeClr val="bg1"/>
                </a:solidFill>
              </a:rPr>
              <a:t> a porta </a:t>
            </a:r>
            <a:r>
              <a:rPr lang="en-US" altLang="pt-BR" sz="2200" dirty="0">
                <a:solidFill>
                  <a:schemeClr val="bg1"/>
                </a:solidFill>
              </a:rPr>
              <a:t>AND: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192.168.234.0     = 11000000.10101000.11101010.00000000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255.255.255.224 = 11111111.11111111.11111111.11100000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Porta AND           = 11000000.10101000.11101010.00000000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>
                <a:solidFill>
                  <a:schemeClr val="bg1"/>
                </a:solidFill>
              </a:rPr>
              <a:t>End. de </a:t>
            </a:r>
            <a:r>
              <a:rPr lang="en-US" altLang="pt-BR" sz="2200" dirty="0" err="1">
                <a:solidFill>
                  <a:schemeClr val="bg1"/>
                </a:solidFill>
              </a:rPr>
              <a:t>rede</a:t>
            </a:r>
            <a:r>
              <a:rPr lang="en-US" altLang="pt-BR" sz="2200" dirty="0">
                <a:solidFill>
                  <a:schemeClr val="bg1"/>
                </a:solidFill>
              </a:rPr>
              <a:t> é </a:t>
            </a:r>
            <a:r>
              <a:rPr lang="en-US" altLang="pt-BR" sz="2200" dirty="0" smtClean="0">
                <a:solidFill>
                  <a:schemeClr val="bg1"/>
                </a:solidFill>
              </a:rPr>
              <a:t>    =     192     </a:t>
            </a:r>
            <a:r>
              <a:rPr lang="en-US" altLang="pt-BR" sz="2200" dirty="0">
                <a:solidFill>
                  <a:schemeClr val="bg1"/>
                </a:solidFill>
              </a:rPr>
              <a:t>. </a:t>
            </a:r>
            <a:r>
              <a:rPr lang="en-US" altLang="pt-BR" sz="2200" dirty="0" smtClean="0">
                <a:solidFill>
                  <a:schemeClr val="bg1"/>
                </a:solidFill>
              </a:rPr>
              <a:t>   168      </a:t>
            </a:r>
            <a:r>
              <a:rPr lang="en-US" altLang="pt-BR" sz="2200" dirty="0">
                <a:solidFill>
                  <a:schemeClr val="bg1"/>
                </a:solidFill>
              </a:rPr>
              <a:t>.  </a:t>
            </a:r>
            <a:r>
              <a:rPr lang="en-US" altLang="pt-BR" sz="2200" dirty="0" smtClean="0">
                <a:solidFill>
                  <a:schemeClr val="bg1"/>
                </a:solidFill>
              </a:rPr>
              <a:t>    234      </a:t>
            </a:r>
            <a:r>
              <a:rPr lang="en-US" altLang="pt-BR" sz="2200" dirty="0">
                <a:solidFill>
                  <a:schemeClr val="bg1"/>
                </a:solidFill>
              </a:rPr>
              <a:t>.  </a:t>
            </a:r>
            <a:r>
              <a:rPr lang="en-US" altLang="pt-BR" sz="2200" dirty="0" smtClean="0">
                <a:solidFill>
                  <a:schemeClr val="bg1"/>
                </a:solidFill>
              </a:rPr>
              <a:t>   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200" dirty="0" smtClean="0">
                <a:solidFill>
                  <a:schemeClr val="bg1"/>
                </a:solidFill>
              </a:rPr>
              <a:t>Como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são</a:t>
            </a:r>
            <a:r>
              <a:rPr lang="en-US" altLang="pt-BR" sz="2200" dirty="0" smtClean="0">
                <a:solidFill>
                  <a:schemeClr val="bg1"/>
                </a:solidFill>
              </a:rPr>
              <a:t> 32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endereços</a:t>
            </a:r>
            <a:r>
              <a:rPr lang="en-US" altLang="pt-BR" sz="2200" dirty="0" smtClean="0">
                <a:solidFill>
                  <a:schemeClr val="bg1"/>
                </a:solidFill>
              </a:rPr>
              <a:t>,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pega</a:t>
            </a:r>
            <a:r>
              <a:rPr lang="en-US" altLang="pt-BR" sz="2200" dirty="0" smtClean="0">
                <a:solidFill>
                  <a:schemeClr val="bg1"/>
                </a:solidFill>
              </a:rPr>
              <a:t>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</a:t>
            </a:r>
            <a:r>
              <a:rPr lang="en-US" altLang="pt-BR" sz="2200" dirty="0" smtClean="0">
                <a:solidFill>
                  <a:schemeClr val="bg1"/>
                </a:solidFill>
              </a:rPr>
              <a:t> de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rede</a:t>
            </a:r>
            <a:r>
              <a:rPr lang="en-US" altLang="pt-BR" sz="2200" dirty="0" smtClean="0">
                <a:solidFill>
                  <a:schemeClr val="bg1"/>
                </a:solidFill>
              </a:rPr>
              <a:t> que é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primeiro</a:t>
            </a:r>
            <a:r>
              <a:rPr lang="en-US" altLang="pt-BR" sz="2200" dirty="0" smtClean="0">
                <a:solidFill>
                  <a:schemeClr val="bg1"/>
                </a:solidFill>
              </a:rPr>
              <a:t> 192.168.234.0 + 31 que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dá</a:t>
            </a:r>
            <a:r>
              <a:rPr lang="en-US" altLang="pt-BR" sz="2200" dirty="0" smtClean="0">
                <a:solidFill>
                  <a:schemeClr val="bg1"/>
                </a:solidFill>
              </a:rPr>
              <a:t> o </a:t>
            </a:r>
            <a:r>
              <a:rPr lang="en-US" altLang="pt-BR" sz="2200" dirty="0" err="1" smtClean="0">
                <a:solidFill>
                  <a:schemeClr val="bg1"/>
                </a:solidFill>
              </a:rPr>
              <a:t>endereço</a:t>
            </a:r>
            <a:r>
              <a:rPr lang="en-US" altLang="pt-BR" sz="2200" dirty="0" smtClean="0">
                <a:solidFill>
                  <a:schemeClr val="bg1"/>
                </a:solidFill>
              </a:rPr>
              <a:t> de Broadcast </a:t>
            </a:r>
            <a:r>
              <a:rPr lang="en-US" altLang="pt-BR" sz="2200" dirty="0" smtClean="0">
                <a:solidFill>
                  <a:srgbClr val="FF0000"/>
                </a:solidFill>
              </a:rPr>
              <a:t>192.168.234.31</a:t>
            </a:r>
            <a:r>
              <a:rPr lang="en-US" altLang="pt-BR" sz="2200" dirty="0" smtClean="0">
                <a:solidFill>
                  <a:schemeClr val="bg1"/>
                </a:solidFill>
              </a:rPr>
              <a:t>.</a:t>
            </a:r>
            <a:endParaRPr lang="en-US" altLang="pt-BR" sz="22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pt-BR" sz="2200" dirty="0">
              <a:solidFill>
                <a:schemeClr val="bg1"/>
              </a:solidFill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2274570" y="2857500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85" y="1811075"/>
            <a:ext cx="1158644" cy="74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esquerda e para cima 4"/>
          <p:cNvSpPr/>
          <p:nvPr/>
        </p:nvSpPr>
        <p:spPr>
          <a:xfrm>
            <a:off x="8343900" y="2668756"/>
            <a:ext cx="800100" cy="7030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2274570" y="3343231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00" y="0"/>
            <a:ext cx="9207796" cy="645300"/>
          </a:xfrm>
        </p:spPr>
        <p:txBody>
          <a:bodyPr/>
          <a:lstStyle/>
          <a:p>
            <a:pPr algn="ctr"/>
            <a:r>
              <a:rPr lang="en-GB" dirty="0" err="1" smtClean="0"/>
              <a:t>Atividade</a:t>
            </a:r>
            <a:r>
              <a:rPr lang="en-GB" dirty="0" smtClean="0"/>
              <a:t>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7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38480" y="838915"/>
            <a:ext cx="828548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>
                <a:solidFill>
                  <a:schemeClr val="bg1"/>
                </a:solidFill>
              </a:rPr>
              <a:t>Qual dos endereços IP abaixo representa o endereço de broadcast de uma </a:t>
            </a:r>
            <a:r>
              <a:rPr lang="pt-BR" altLang="pt-BR" sz="2400" dirty="0" err="1">
                <a:solidFill>
                  <a:schemeClr val="bg1"/>
                </a:solidFill>
              </a:rPr>
              <a:t>subrede</a:t>
            </a:r>
            <a:r>
              <a:rPr lang="pt-BR" altLang="pt-BR" sz="2400" dirty="0">
                <a:solidFill>
                  <a:schemeClr val="bg1"/>
                </a:solidFill>
              </a:rPr>
              <a:t> da rede 192.168.234.0/27</a:t>
            </a:r>
            <a:r>
              <a:rPr lang="pt-BR" altLang="pt-BR" sz="2400" dirty="0" smtClean="0">
                <a:solidFill>
                  <a:schemeClr val="bg1"/>
                </a:solidFill>
              </a:rPr>
              <a:t>?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 smtClean="0">
                <a:solidFill>
                  <a:schemeClr val="bg1"/>
                </a:solidFill>
              </a:rPr>
              <a:t>Sendo assim o endereço de Broadcast é </a:t>
            </a:r>
            <a:r>
              <a:rPr lang="pt-BR" altLang="pt-BR" sz="2400" dirty="0" smtClean="0">
                <a:solidFill>
                  <a:srgbClr val="FF0000"/>
                </a:solidFill>
              </a:rPr>
              <a:t>192.168.234.31</a:t>
            </a: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1</a:t>
            </a: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710741"/>
              </p:ext>
            </p:extLst>
          </p:nvPr>
        </p:nvGraphicFramePr>
        <p:xfrm>
          <a:off x="551032" y="2102330"/>
          <a:ext cx="7920990" cy="62865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67549"/>
                <a:gridCol w="1767549"/>
                <a:gridCol w="534222"/>
                <a:gridCol w="1925835"/>
                <a:gridCol w="1925835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End. Rede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End. Inicial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 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End. Final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End. Broadcast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192.168.234.0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192.168.234.1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até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>
                          <a:effectLst/>
                        </a:rPr>
                        <a:t>192.168.234.30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u="none" strike="noStrike" dirty="0">
                          <a:effectLst/>
                        </a:rPr>
                        <a:t>192.168.234.31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9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38480" y="838915"/>
            <a:ext cx="800735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altLang="pt-BR" sz="2400" dirty="0">
                <a:solidFill>
                  <a:schemeClr val="bg1"/>
                </a:solidFill>
              </a:rPr>
              <a:t>Qual dos endereços IP abaixo representa o endereço de broadcast de uma </a:t>
            </a:r>
            <a:r>
              <a:rPr lang="pt-BR" altLang="pt-BR" sz="2400" dirty="0" err="1">
                <a:solidFill>
                  <a:schemeClr val="bg1"/>
                </a:solidFill>
              </a:rPr>
              <a:t>subrede</a:t>
            </a:r>
            <a:r>
              <a:rPr lang="pt-BR" altLang="pt-BR" sz="2400" dirty="0">
                <a:solidFill>
                  <a:schemeClr val="bg1"/>
                </a:solidFill>
              </a:rPr>
              <a:t> da rede 192.168.234.0/27</a:t>
            </a:r>
            <a:r>
              <a:rPr lang="pt-BR" altLang="pt-BR" sz="2400" dirty="0" smtClean="0">
                <a:solidFill>
                  <a:schemeClr val="bg1"/>
                </a:solidFill>
              </a:rPr>
              <a:t>?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192.168.234.254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192.168.255.255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>
                <a:solidFill>
                  <a:srgbClr val="00B050"/>
                </a:solidFill>
              </a:rPr>
              <a:t>192.168.234.31</a:t>
            </a:r>
            <a:endParaRPr lang="pt-BR" sz="2400" dirty="0">
              <a:solidFill>
                <a:srgbClr val="00B050"/>
              </a:solidFill>
            </a:endParaRP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/>
              <a:t>192.168.234.63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192.168.234.255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7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3"/>
          <p:cNvSpPr>
            <a:spLocks noGrp="1"/>
          </p:cNvSpPr>
          <p:nvPr>
            <p:ph idx="1"/>
          </p:nvPr>
        </p:nvSpPr>
        <p:spPr>
          <a:xfrm>
            <a:off x="538480" y="838915"/>
            <a:ext cx="8007350" cy="652463"/>
          </a:xfrm>
        </p:spPr>
        <p:txBody>
          <a:bodyPr/>
          <a:lstStyle/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r>
              <a:rPr lang="pt-BR" sz="2400" dirty="0"/>
              <a:t>Na configuração de uma rede IPv4, em um bloco com o endereço 192.168.0.0 /24, qual deve ser a máscara de sub rede?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255.0.0.0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255.255.0.0</a:t>
            </a: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>
                <a:solidFill>
                  <a:schemeClr val="bg1"/>
                </a:solidFill>
              </a:rPr>
              <a:t>255.255.255.0</a:t>
            </a:r>
            <a:endParaRPr lang="pt-BR" sz="2400" dirty="0">
              <a:solidFill>
                <a:schemeClr val="bg1"/>
              </a:solidFill>
            </a:endParaRPr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255.255.255.128</a:t>
            </a:r>
            <a:endParaRPr lang="pt-BR" sz="2400" dirty="0"/>
          </a:p>
          <a:p>
            <a:pPr indent="-45720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+mj-lt"/>
              <a:buAutoNum type="alphaLcParenR"/>
            </a:pPr>
            <a:r>
              <a:rPr lang="pt-BR" sz="2400" dirty="0" smtClean="0"/>
              <a:t>255.255.252.0</a:t>
            </a:r>
            <a:endParaRPr lang="pt-BR" sz="2400" dirty="0"/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sz="2400" dirty="0" smtClean="0">
              <a:solidFill>
                <a:schemeClr val="bg1"/>
              </a:solidFill>
            </a:endParaRPr>
          </a:p>
          <a:p>
            <a:pPr marL="0" indent="0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None/>
            </a:pPr>
            <a:endParaRPr lang="pt-BR" altLang="pt-BR" dirty="0" smtClean="0">
              <a:solidFill>
                <a:schemeClr val="bg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43076" y="135400"/>
            <a:ext cx="4944300" cy="645300"/>
          </a:xfrm>
        </p:spPr>
        <p:txBody>
          <a:bodyPr/>
          <a:lstStyle/>
          <a:p>
            <a:pPr algn="ctr"/>
            <a:r>
              <a:rPr lang="pt-BR" dirty="0" smtClean="0"/>
              <a:t>Atividade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4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1904</Words>
  <Application>Microsoft Office PowerPoint</Application>
  <PresentationFormat>Apresentação na tela (16:9)</PresentationFormat>
  <Paragraphs>947</Paragraphs>
  <Slides>36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Muli</vt:lpstr>
      <vt:lpstr>Helvetica Neue</vt:lpstr>
      <vt:lpstr>Nixie One</vt:lpstr>
      <vt:lpstr>Imogen template</vt:lpstr>
      <vt:lpstr>Fundamentos de Redes de Computadores Prof. Sandro T. Pinto</vt:lpstr>
      <vt:lpstr>Introdução</vt:lpstr>
      <vt:lpstr>Atividade 1</vt:lpstr>
      <vt:lpstr>Atividade 1</vt:lpstr>
      <vt:lpstr>Atividade 1</vt:lpstr>
      <vt:lpstr>Atividade 1</vt:lpstr>
      <vt:lpstr>Atividade 1</vt:lpstr>
      <vt:lpstr>Atividade 1</vt:lpstr>
      <vt:lpstr>Atividade 2</vt:lpstr>
      <vt:lpstr>Atividade 2</vt:lpstr>
      <vt:lpstr>Atividade 2</vt:lpstr>
      <vt:lpstr>Atividade 3</vt:lpstr>
      <vt:lpstr>Atividade 3</vt:lpstr>
      <vt:lpstr>Atividade 3</vt:lpstr>
      <vt:lpstr>Atividade 3</vt:lpstr>
      <vt:lpstr>Atividade 3</vt:lpstr>
      <vt:lpstr>Atividade 3</vt:lpstr>
      <vt:lpstr>Atividade 3</vt:lpstr>
      <vt:lpstr>Atividade 3</vt:lpstr>
      <vt:lpstr>Atividade 3</vt:lpstr>
      <vt:lpstr>Atividade 3</vt:lpstr>
      <vt:lpstr>Atividade 3</vt:lpstr>
      <vt:lpstr>Atividade 3</vt:lpstr>
      <vt:lpstr>Atividade 4</vt:lpstr>
      <vt:lpstr>Atividade 4</vt:lpstr>
      <vt:lpstr>Atividade 4</vt:lpstr>
      <vt:lpstr>Atividade 4</vt:lpstr>
      <vt:lpstr>Atividade 4</vt:lpstr>
      <vt:lpstr>Atividade 5</vt:lpstr>
      <vt:lpstr>Atividade 5</vt:lpstr>
      <vt:lpstr>Atividade 5</vt:lpstr>
      <vt:lpstr>Atividade 5</vt:lpstr>
      <vt:lpstr>Atividade 5</vt:lpstr>
      <vt:lpstr>Atividade 5</vt:lpstr>
      <vt:lpstr>Obrigado!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sandro</cp:lastModifiedBy>
  <cp:revision>146</cp:revision>
  <dcterms:modified xsi:type="dcterms:W3CDTF">2018-06-12T13:34:59Z</dcterms:modified>
</cp:coreProperties>
</file>