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61" r:id="rId3"/>
    <p:sldId id="305" r:id="rId4"/>
    <p:sldId id="306" r:id="rId5"/>
    <p:sldId id="308" r:id="rId6"/>
    <p:sldId id="309" r:id="rId7"/>
    <p:sldId id="323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2" r:id="rId20"/>
    <p:sldId id="321" r:id="rId21"/>
    <p:sldId id="280" r:id="rId22"/>
    <p:sldId id="281" r:id="rId23"/>
  </p:sldIdLst>
  <p:sldSz cx="9144000" cy="5143500" type="screen16x9"/>
  <p:notesSz cx="6858000" cy="9144000"/>
  <p:embeddedFontLst>
    <p:embeddedFont>
      <p:font typeface="Muli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Nixie One" panose="020B0604020202020204" charset="0"/>
      <p:regular r:id="rId33"/>
    </p:embeddedFont>
    <p:embeddedFont>
      <p:font typeface="Helvetica Neue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76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771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C332F-CA19-4E7D-B4D7-647C1B8450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17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B12C9-389D-4547-A554-1E81A2A3AE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15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  <p:sldLayoutId id="2147483659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pt-br/courses/packet-tracer%20-%20acesso%2026/05/20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Fundamentos de Redes de Computadores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4000" dirty="0" smtClean="0"/>
              <a:t>Prof. Sandro T. Pinto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3274219"/>
            <a:ext cx="6923087" cy="156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6" y="1410892"/>
            <a:ext cx="7534275" cy="82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7" name="CaixaDeTexto 4"/>
          <p:cNvSpPr txBox="1">
            <a:spLocks noChangeArrowheads="1"/>
          </p:cNvSpPr>
          <p:nvPr/>
        </p:nvSpPr>
        <p:spPr bwMode="auto">
          <a:xfrm>
            <a:off x="2502973" y="786536"/>
            <a:ext cx="435888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 dirty="0">
                <a:solidFill>
                  <a:srgbClr val="0000FF"/>
                </a:solidFill>
              </a:rPr>
              <a:t>Configuração de portas</a:t>
            </a: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409824"/>
            <a:ext cx="6075362" cy="77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1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9" y="1653779"/>
            <a:ext cx="61563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219450"/>
            <a:ext cx="8496300" cy="102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1" name="CaixaDeTexto 4"/>
          <p:cNvSpPr txBox="1">
            <a:spLocks noChangeArrowheads="1"/>
          </p:cNvSpPr>
          <p:nvPr/>
        </p:nvSpPr>
        <p:spPr bwMode="auto">
          <a:xfrm>
            <a:off x="2843214" y="979885"/>
            <a:ext cx="435888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>
                <a:solidFill>
                  <a:srgbClr val="0000FF"/>
                </a:solidFill>
              </a:rPr>
              <a:t>Configuração de portas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9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4" y="1437085"/>
            <a:ext cx="7172325" cy="107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4" y="2680098"/>
            <a:ext cx="7591425" cy="815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3651648"/>
            <a:ext cx="8066088" cy="86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6" name="CaixaDeTexto 5"/>
          <p:cNvSpPr txBox="1">
            <a:spLocks noChangeArrowheads="1"/>
          </p:cNvSpPr>
          <p:nvPr/>
        </p:nvSpPr>
        <p:spPr bwMode="auto">
          <a:xfrm>
            <a:off x="1606179" y="781189"/>
            <a:ext cx="611738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 dirty="0">
                <a:solidFill>
                  <a:srgbClr val="0000FF"/>
                </a:solidFill>
              </a:rPr>
              <a:t>Configuração do protocolo DHCP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6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1897"/>
            <a:ext cx="5681662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3165873"/>
            <a:ext cx="7913687" cy="148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CaixaDeTexto 4"/>
          <p:cNvSpPr txBox="1">
            <a:spLocks noChangeArrowheads="1"/>
          </p:cNvSpPr>
          <p:nvPr/>
        </p:nvSpPr>
        <p:spPr bwMode="auto">
          <a:xfrm>
            <a:off x="1331913" y="1202532"/>
            <a:ext cx="760176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>
                <a:solidFill>
                  <a:srgbClr val="0000FF"/>
                </a:solidFill>
              </a:rPr>
              <a:t>Configuração de protocolo de roteamento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9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aixaDeTexto 3"/>
          <p:cNvSpPr txBox="1">
            <a:spLocks noChangeArrowheads="1"/>
          </p:cNvSpPr>
          <p:nvPr/>
        </p:nvSpPr>
        <p:spPr bwMode="auto">
          <a:xfrm>
            <a:off x="2268538" y="1181101"/>
            <a:ext cx="423385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>
                <a:solidFill>
                  <a:srgbClr val="0000FF"/>
                </a:solidFill>
              </a:rPr>
              <a:t>Roteamento com RIP 2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1924050"/>
            <a:ext cx="7323138" cy="13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0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aixaDeTexto 3"/>
          <p:cNvSpPr txBox="1">
            <a:spLocks noChangeArrowheads="1"/>
          </p:cNvSpPr>
          <p:nvPr/>
        </p:nvSpPr>
        <p:spPr bwMode="auto">
          <a:xfrm>
            <a:off x="2268538" y="1181101"/>
            <a:ext cx="473078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>
                <a:solidFill>
                  <a:srgbClr val="0000FF"/>
                </a:solidFill>
              </a:rPr>
              <a:t>Roteamento com OSPFv2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7" y="2239090"/>
            <a:ext cx="8208963" cy="55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039428"/>
            <a:ext cx="40576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6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aixaDeTexto 3"/>
          <p:cNvSpPr txBox="1">
            <a:spLocks noChangeArrowheads="1"/>
          </p:cNvSpPr>
          <p:nvPr/>
        </p:nvSpPr>
        <p:spPr bwMode="auto">
          <a:xfrm>
            <a:off x="2268538" y="1181101"/>
            <a:ext cx="473078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>
                <a:solidFill>
                  <a:srgbClr val="0000FF"/>
                </a:solidFill>
              </a:rPr>
              <a:t>Roteamento com OSPFv3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0985"/>
            <a:ext cx="9144000" cy="82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2982516"/>
            <a:ext cx="4543425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3489723"/>
            <a:ext cx="6230938" cy="42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0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aixaDeTexto 3"/>
          <p:cNvSpPr txBox="1">
            <a:spLocks noChangeArrowheads="1"/>
          </p:cNvSpPr>
          <p:nvPr/>
        </p:nvSpPr>
        <p:spPr bwMode="auto">
          <a:xfrm>
            <a:off x="2268539" y="1181101"/>
            <a:ext cx="411042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>
                <a:solidFill>
                  <a:srgbClr val="0000FF"/>
                </a:solidFill>
              </a:rPr>
              <a:t>Roteamento com BGP</a:t>
            </a:r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043113"/>
            <a:ext cx="8361363" cy="63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03" y="3284220"/>
            <a:ext cx="3638916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2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aixaDeTexto 3"/>
          <p:cNvSpPr txBox="1">
            <a:spLocks noChangeArrowheads="1"/>
          </p:cNvSpPr>
          <p:nvPr/>
        </p:nvSpPr>
        <p:spPr bwMode="auto">
          <a:xfrm>
            <a:off x="2257108" y="929641"/>
            <a:ext cx="3802644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 dirty="0">
                <a:solidFill>
                  <a:srgbClr val="0000FF"/>
                </a:solidFill>
              </a:rPr>
              <a:t>Configurando senha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9" y="1488296"/>
            <a:ext cx="6021387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52" y="3349586"/>
            <a:ext cx="3028950" cy="97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2462797"/>
            <a:ext cx="6021387" cy="79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CaixaDeTexto 1"/>
          <p:cNvSpPr txBox="1">
            <a:spLocks noChangeArrowheads="1"/>
          </p:cNvSpPr>
          <p:nvPr/>
        </p:nvSpPr>
        <p:spPr bwMode="auto">
          <a:xfrm>
            <a:off x="6270626" y="1418005"/>
            <a:ext cx="2873375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900" dirty="0" smtClean="0">
                <a:solidFill>
                  <a:schemeClr val="bg1"/>
                </a:solidFill>
              </a:rPr>
              <a:t>O </a:t>
            </a:r>
            <a:r>
              <a:rPr lang="pt-BR" altLang="pt-BR" sz="2900" dirty="0" err="1" smtClean="0">
                <a:solidFill>
                  <a:schemeClr val="bg1"/>
                </a:solidFill>
              </a:rPr>
              <a:t>secret</a:t>
            </a:r>
            <a:r>
              <a:rPr lang="pt-BR" altLang="pt-BR" sz="2900" dirty="0" smtClean="0">
                <a:solidFill>
                  <a:schemeClr val="bg1"/>
                </a:solidFill>
              </a:rPr>
              <a:t> </a:t>
            </a:r>
            <a:r>
              <a:rPr lang="pt-BR" altLang="pt-BR" sz="2900" dirty="0">
                <a:solidFill>
                  <a:schemeClr val="bg1"/>
                </a:solidFill>
              </a:rPr>
              <a:t>faz criptografia na senha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3349586"/>
            <a:ext cx="4807489" cy="90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98" y="4403213"/>
            <a:ext cx="6259353" cy="33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aixaDeTexto 3"/>
          <p:cNvSpPr txBox="1">
            <a:spLocks noChangeArrowheads="1"/>
          </p:cNvSpPr>
          <p:nvPr/>
        </p:nvSpPr>
        <p:spPr bwMode="auto">
          <a:xfrm>
            <a:off x="323851" y="937022"/>
            <a:ext cx="2912977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>
                <a:solidFill>
                  <a:srgbClr val="0000FF"/>
                </a:solidFill>
              </a:rPr>
              <a:t>Configurar VTY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9" y="2135981"/>
            <a:ext cx="7532687" cy="104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9" y="3180160"/>
            <a:ext cx="5502275" cy="19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CaixaDeTexto 2"/>
          <p:cNvSpPr txBox="1">
            <a:spLocks noChangeArrowheads="1"/>
          </p:cNvSpPr>
          <p:nvPr/>
        </p:nvSpPr>
        <p:spPr bwMode="auto">
          <a:xfrm>
            <a:off x="3466214" y="803674"/>
            <a:ext cx="5677786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400" dirty="0">
                <a:solidFill>
                  <a:schemeClr val="bg1"/>
                </a:solidFill>
              </a:rPr>
              <a:t>O teletipo virtual (VTY) é uma (CLI) criada em um roteador e usada para facilitar uma conexão via </a:t>
            </a:r>
            <a:r>
              <a:rPr lang="pt-BR" altLang="pt-BR" sz="2900" dirty="0">
                <a:solidFill>
                  <a:schemeClr val="bg1"/>
                </a:solidFill>
              </a:rPr>
              <a:t>Telnet.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3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Introdução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b="1" dirty="0" smtClean="0"/>
              <a:t>Estrutura CLI</a:t>
            </a:r>
          </a:p>
          <a:p>
            <a:pPr lvl="0"/>
            <a:r>
              <a:rPr lang="pt-BR" b="1" dirty="0" smtClean="0"/>
              <a:t>Comandos </a:t>
            </a:r>
            <a:r>
              <a:rPr lang="pt-BR" b="1" dirty="0"/>
              <a:t>em modo Usuário</a:t>
            </a:r>
          </a:p>
          <a:p>
            <a:pPr lvl="0"/>
            <a:r>
              <a:rPr lang="pt-BR" b="1" dirty="0"/>
              <a:t>Comandos em modo Privilegiado</a:t>
            </a:r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aixaDeTexto 3"/>
          <p:cNvSpPr txBox="1">
            <a:spLocks noChangeArrowheads="1"/>
          </p:cNvSpPr>
          <p:nvPr/>
        </p:nvSpPr>
        <p:spPr bwMode="auto">
          <a:xfrm>
            <a:off x="1398957" y="847727"/>
            <a:ext cx="629851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 dirty="0">
                <a:solidFill>
                  <a:srgbClr val="0000FF"/>
                </a:solidFill>
              </a:rPr>
              <a:t>Configurar Banner de Inicialização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674934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3598069"/>
            <a:ext cx="4294188" cy="118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CaixaDeTexto 1"/>
          <p:cNvSpPr txBox="1">
            <a:spLocks noChangeArrowheads="1"/>
          </p:cNvSpPr>
          <p:nvPr/>
        </p:nvSpPr>
        <p:spPr bwMode="auto">
          <a:xfrm>
            <a:off x="4803776" y="2262188"/>
            <a:ext cx="411042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900" dirty="0">
                <a:solidFill>
                  <a:schemeClr val="bg1"/>
                </a:solidFill>
              </a:rPr>
              <a:t>Diretamente no console</a:t>
            </a:r>
          </a:p>
        </p:txBody>
      </p:sp>
      <p:sp>
        <p:nvSpPr>
          <p:cNvPr id="43015" name="CaixaDeTexto 8"/>
          <p:cNvSpPr txBox="1">
            <a:spLocks noChangeArrowheads="1"/>
          </p:cNvSpPr>
          <p:nvPr/>
        </p:nvSpPr>
        <p:spPr bwMode="auto">
          <a:xfrm>
            <a:off x="5081588" y="3342085"/>
            <a:ext cx="355257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900" dirty="0">
                <a:solidFill>
                  <a:schemeClr val="bg1"/>
                </a:solidFill>
              </a:rPr>
              <a:t>Diretamente no VTY</a:t>
            </a:r>
          </a:p>
        </p:txBody>
      </p:sp>
      <p:pic>
        <p:nvPicPr>
          <p:cNvPr id="430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855119"/>
            <a:ext cx="8401050" cy="50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8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/>
              <a:t>Onde você pode me encontrar:</a:t>
            </a:r>
            <a:endParaRPr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b="1" dirty="0" smtClean="0"/>
              <a:t>sandropinto21@gmail.com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8" y="1371907"/>
            <a:ext cx="5423531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 smtClean="0"/>
              <a:t>Cisco </a:t>
            </a:r>
            <a:r>
              <a:rPr lang="pt-BR" b="1" dirty="0"/>
              <a:t>-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www.netacad.com/pt-br/courses/packet-tracer - acesso 26/05/2018</a:t>
            </a:r>
            <a:r>
              <a:rPr lang="pt-BR" b="1" dirty="0" smtClean="0"/>
              <a:t>.</a:t>
            </a:r>
          </a:p>
          <a:p>
            <a:pPr marL="0" indent="0">
              <a:buNone/>
            </a:pPr>
            <a:r>
              <a:rPr lang="pt-BR" b="1" dirty="0" err="1" smtClean="0"/>
              <a:t>Odom</a:t>
            </a:r>
            <a:r>
              <a:rPr lang="pt-BR" b="1" dirty="0" smtClean="0"/>
              <a:t>, Wendell. CCENT/CCNA ICND 1 Guia Oficial de Certificação do Exame. Rio de Janeiro – RJ , Alta Books, 2008.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22907"/>
            <a:ext cx="8915400" cy="645300"/>
          </a:xfrm>
        </p:spPr>
        <p:txBody>
          <a:bodyPr/>
          <a:lstStyle/>
          <a:p>
            <a:r>
              <a:rPr lang="en-US" altLang="pt-BR" sz="4000" dirty="0" err="1" smtClean="0">
                <a:solidFill>
                  <a:schemeClr val="bg1"/>
                </a:solidFill>
              </a:rPr>
              <a:t>Estrutura</a:t>
            </a:r>
            <a:r>
              <a:rPr lang="en-US" altLang="pt-BR" sz="4000" dirty="0" smtClean="0">
                <a:solidFill>
                  <a:schemeClr val="bg1"/>
                </a:solidFill>
              </a:rPr>
              <a:t> do CLI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44" y="1043024"/>
            <a:ext cx="6907213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7173"/>
              </p:ext>
            </p:extLst>
          </p:nvPr>
        </p:nvGraphicFramePr>
        <p:xfrm>
          <a:off x="978196" y="3582729"/>
          <a:ext cx="7293934" cy="7505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32209"/>
                <a:gridCol w="2397307"/>
                <a:gridCol w="1632209"/>
                <a:gridCol w="1632209"/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Modo Global de Configuração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Interface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sub- interface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DHCP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 err="1">
                          <a:effectLst/>
                        </a:rPr>
                        <a:t>Router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4" y="1533525"/>
            <a:ext cx="7229475" cy="3294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CaixaDeTexto 1"/>
          <p:cNvSpPr txBox="1">
            <a:spLocks noChangeArrowheads="1"/>
          </p:cNvSpPr>
          <p:nvPr/>
        </p:nvSpPr>
        <p:spPr bwMode="auto">
          <a:xfrm>
            <a:off x="2843213" y="994916"/>
            <a:ext cx="2539478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 dirty="0">
                <a:solidFill>
                  <a:srgbClr val="0000FF"/>
                </a:solidFill>
              </a:rPr>
              <a:t>Interrogação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3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CaixaDeTexto 3"/>
          <p:cNvSpPr txBox="1">
            <a:spLocks noChangeArrowheads="1"/>
          </p:cNvSpPr>
          <p:nvPr/>
        </p:nvSpPr>
        <p:spPr bwMode="auto">
          <a:xfrm>
            <a:off x="4047757" y="770914"/>
            <a:ext cx="1197764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 dirty="0" err="1">
                <a:solidFill>
                  <a:srgbClr val="0000FF"/>
                </a:solidFill>
              </a:rPr>
              <a:t>Clock</a:t>
            </a:r>
            <a:endParaRPr lang="pt-BR" altLang="pt-BR" sz="2900" b="1" dirty="0">
              <a:solidFill>
                <a:srgbClr val="0000FF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622" y="1512814"/>
            <a:ext cx="46672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2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897731"/>
            <a:ext cx="51816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4" y="2425304"/>
            <a:ext cx="3811587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CaixaDeTexto 4"/>
          <p:cNvSpPr txBox="1">
            <a:spLocks noChangeArrowheads="1"/>
          </p:cNvSpPr>
          <p:nvPr/>
        </p:nvSpPr>
        <p:spPr bwMode="auto">
          <a:xfrm>
            <a:off x="5724526" y="1006078"/>
            <a:ext cx="1279517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>
                <a:solidFill>
                  <a:srgbClr val="0000FF"/>
                </a:solidFill>
              </a:rPr>
              <a:t>Show</a:t>
            </a:r>
            <a:r>
              <a:rPr lang="pt-BR" altLang="pt-BR" sz="2900"/>
              <a:t> 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85975"/>
            <a:ext cx="7177088" cy="16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0" name="CaixaDeTexto 3"/>
          <p:cNvSpPr txBox="1">
            <a:spLocks noChangeArrowheads="1"/>
          </p:cNvSpPr>
          <p:nvPr/>
        </p:nvSpPr>
        <p:spPr bwMode="auto">
          <a:xfrm>
            <a:off x="2268539" y="1181100"/>
            <a:ext cx="5000087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>
                <a:solidFill>
                  <a:srgbClr val="0000FF"/>
                </a:solidFill>
              </a:rPr>
              <a:t>Salvando as configurações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5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aixaDeTexto 4"/>
          <p:cNvSpPr txBox="1">
            <a:spLocks noChangeArrowheads="1"/>
          </p:cNvSpPr>
          <p:nvPr/>
        </p:nvSpPr>
        <p:spPr bwMode="auto">
          <a:xfrm>
            <a:off x="3534219" y="736773"/>
            <a:ext cx="1279517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 dirty="0">
                <a:solidFill>
                  <a:srgbClr val="0000FF"/>
                </a:solidFill>
              </a:rPr>
              <a:t>Show</a:t>
            </a:r>
            <a:r>
              <a:rPr lang="pt-BR" altLang="pt-BR" sz="2900" dirty="0"/>
              <a:t> 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1275382"/>
            <a:ext cx="8804275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CaixaDeTexto 1"/>
          <p:cNvSpPr txBox="1">
            <a:spLocks noChangeArrowheads="1"/>
          </p:cNvSpPr>
          <p:nvPr/>
        </p:nvSpPr>
        <p:spPr bwMode="auto">
          <a:xfrm>
            <a:off x="5133976" y="3950398"/>
            <a:ext cx="38218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400" dirty="0">
                <a:solidFill>
                  <a:schemeClr val="bg1"/>
                </a:solidFill>
              </a:rPr>
              <a:t>S = roteamento estático</a:t>
            </a:r>
          </a:p>
          <a:p>
            <a:pPr eaLnBrk="1" hangingPunct="1"/>
            <a:r>
              <a:rPr lang="pt-BR" altLang="pt-BR" sz="2400" dirty="0">
                <a:solidFill>
                  <a:schemeClr val="bg1"/>
                </a:solidFill>
              </a:rPr>
              <a:t>C = roteamento conectado</a:t>
            </a:r>
          </a:p>
          <a:p>
            <a:pPr eaLnBrk="1" hangingPunct="1"/>
            <a:r>
              <a:rPr lang="pt-BR" altLang="pt-BR" sz="2400" dirty="0">
                <a:solidFill>
                  <a:schemeClr val="bg1"/>
                </a:solidFill>
              </a:rPr>
              <a:t>R = roteamento </a:t>
            </a:r>
            <a:r>
              <a:rPr lang="pt-BR" altLang="pt-BR" sz="2400" dirty="0" err="1">
                <a:solidFill>
                  <a:schemeClr val="bg1"/>
                </a:solidFill>
              </a:rPr>
              <a:t>Rip</a:t>
            </a:r>
            <a:endParaRPr lang="pt-BR" altLang="pt-BR" sz="2400" dirty="0">
              <a:solidFill>
                <a:schemeClr val="bg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0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1" y="1614487"/>
            <a:ext cx="82280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9" y="2603897"/>
            <a:ext cx="8504237" cy="67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543300"/>
            <a:ext cx="4862512" cy="73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4" name="CaixaDeTexto 5"/>
          <p:cNvSpPr txBox="1">
            <a:spLocks noChangeArrowheads="1"/>
          </p:cNvSpPr>
          <p:nvPr/>
        </p:nvSpPr>
        <p:spPr bwMode="auto">
          <a:xfrm>
            <a:off x="2411414" y="985838"/>
            <a:ext cx="534954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b="1">
                <a:solidFill>
                  <a:srgbClr val="0000FF"/>
                </a:solidFill>
              </a:rPr>
              <a:t>Modo de configuração global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54330" y="226840"/>
            <a:ext cx="8549640" cy="645300"/>
          </a:xfrm>
        </p:spPr>
        <p:txBody>
          <a:bodyPr/>
          <a:lstStyle/>
          <a:p>
            <a:r>
              <a:rPr lang="pt-BR" dirty="0" smtClean="0"/>
              <a:t>Comandos em CLI do Roteador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1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252</Words>
  <Application>Microsoft Office PowerPoint</Application>
  <PresentationFormat>Apresentação na tela (16:9)</PresentationFormat>
  <Paragraphs>66</Paragraphs>
  <Slides>22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Muli</vt:lpstr>
      <vt:lpstr>Calibri</vt:lpstr>
      <vt:lpstr>Nixie One</vt:lpstr>
      <vt:lpstr>Helvetica Neue</vt:lpstr>
      <vt:lpstr>Imogen template</vt:lpstr>
      <vt:lpstr>Fundamentos de Redes de Computadores Prof. Sandro T. Pinto</vt:lpstr>
      <vt:lpstr>Introdução</vt:lpstr>
      <vt:lpstr>Estrutura do CLI</vt:lpstr>
      <vt:lpstr>Comandos em CLI do Roteador</vt:lpstr>
      <vt:lpstr>Comandos em CLI do Roteador</vt:lpstr>
      <vt:lpstr>Comandos em CLI do Roteador</vt:lpstr>
      <vt:lpstr>Comandos em CLI do Roteador</vt:lpstr>
      <vt:lpstr>Comandos em CLI do Roteador</vt:lpstr>
      <vt:lpstr>Comandos em CLI do Roteador</vt:lpstr>
      <vt:lpstr>Comandos em CLI do Roteador</vt:lpstr>
      <vt:lpstr>Comandos em CLI do Roteador</vt:lpstr>
      <vt:lpstr>Comandos em CLI do Roteador</vt:lpstr>
      <vt:lpstr>Comandos em CLI do Roteador</vt:lpstr>
      <vt:lpstr>Comandos em CLI do Roteador</vt:lpstr>
      <vt:lpstr>Comandos em CLI do Roteador</vt:lpstr>
      <vt:lpstr>Comandos em CLI do Roteador</vt:lpstr>
      <vt:lpstr>Comandos em CLI do Roteador</vt:lpstr>
      <vt:lpstr>Comandos em CLI do Roteador</vt:lpstr>
      <vt:lpstr>Comandos em CLI do Roteador</vt:lpstr>
      <vt:lpstr>Comandos em CLI do Roteador</vt:lpstr>
      <vt:lpstr>Obrigado!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sandro</cp:lastModifiedBy>
  <cp:revision>136</cp:revision>
  <dcterms:modified xsi:type="dcterms:W3CDTF">2018-06-25T14:19:05Z</dcterms:modified>
</cp:coreProperties>
</file>