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61" r:id="rId3"/>
    <p:sldId id="284" r:id="rId4"/>
    <p:sldId id="287" r:id="rId5"/>
    <p:sldId id="336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14" r:id="rId14"/>
    <p:sldId id="313" r:id="rId15"/>
    <p:sldId id="316" r:id="rId16"/>
    <p:sldId id="337" r:id="rId17"/>
    <p:sldId id="338" r:id="rId18"/>
    <p:sldId id="301" r:id="rId19"/>
    <p:sldId id="280" r:id="rId20"/>
    <p:sldId id="281" r:id="rId21"/>
  </p:sldIdLst>
  <p:sldSz cx="9144000" cy="5143500" type="screen16x9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  <p:embeddedFont>
      <p:font typeface="Arial Unicode MS" panose="020B0604020202020204" pitchFamily="34" charset="-128"/>
      <p:regular r:id="rId27"/>
    </p:embeddedFont>
    <p:embeddedFont>
      <p:font typeface="Muli" panose="020B0604020202020204" charset="0"/>
      <p:regular r:id="rId28"/>
      <p:bold r:id="rId29"/>
      <p:italic r:id="rId30"/>
      <p:boldItalic r:id="rId31"/>
    </p:embeddedFont>
    <p:embeddedFont>
      <p:font typeface="Nixie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4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332F-CA19-4E7D-B4D7-647C1B8450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1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%20-%20acesso%2026/05/201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" y="661180"/>
            <a:ext cx="8519160" cy="645300"/>
          </a:xfrm>
        </p:spPr>
        <p:txBody>
          <a:bodyPr/>
          <a:lstStyle/>
          <a:p>
            <a:pPr eaLnBrk="1" hangingPunct="1"/>
            <a:r>
              <a:rPr lang="pt-BR" altLang="pt-BR" sz="4000" dirty="0" smtClean="0">
                <a:solidFill>
                  <a:schemeClr val="accent1"/>
                </a:solidFill>
              </a:rPr>
              <a:t>Verificando a configuração de uma VLAN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9709"/>
            <a:ext cx="8991600" cy="2126456"/>
          </a:xfrm>
        </p:spPr>
        <p:txBody>
          <a:bodyPr/>
          <a:lstStyle/>
          <a:p>
            <a:pPr eaLnBrk="1" hangingPunct="1"/>
            <a:r>
              <a:rPr lang="pt-BR" altLang="pt-BR" sz="2400" b="0" dirty="0" smtClean="0">
                <a:solidFill>
                  <a:schemeClr val="bg1"/>
                </a:solidFill>
                <a:latin typeface="Arial Unicode MS" pitchFamily="34" charset="-128"/>
              </a:rPr>
              <a:t>Comandos </a:t>
            </a:r>
          </a:p>
          <a:p>
            <a:pPr lvl="1"/>
            <a:r>
              <a:rPr lang="pt-BR" altLang="pt-BR" sz="2400" dirty="0" smtClean="0">
                <a:solidFill>
                  <a:schemeClr val="bg1"/>
                </a:solidFill>
                <a:latin typeface="Courier"/>
              </a:rPr>
              <a:t>show </a:t>
            </a:r>
            <a:r>
              <a:rPr lang="pt-BR" altLang="pt-BR" sz="2400" dirty="0" err="1" smtClean="0">
                <a:solidFill>
                  <a:schemeClr val="bg1"/>
                </a:solidFill>
                <a:latin typeface="Courier"/>
              </a:rPr>
              <a:t>vlan</a:t>
            </a:r>
            <a:r>
              <a:rPr lang="pt-BR" altLang="pt-BR" sz="2400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pt-BR" altLang="pt-BR" sz="2400" b="0" dirty="0" smtClean="0">
                <a:solidFill>
                  <a:schemeClr val="bg1"/>
                </a:solidFill>
                <a:latin typeface="Courier"/>
              </a:rPr>
              <a:t>(completo</a:t>
            </a:r>
            <a:r>
              <a:rPr lang="pt-BR" altLang="pt-BR" sz="2400" dirty="0" smtClean="0">
                <a:solidFill>
                  <a:schemeClr val="bg1"/>
                </a:solidFill>
                <a:latin typeface="Courier"/>
              </a:rPr>
              <a:t>)</a:t>
            </a:r>
          </a:p>
          <a:p>
            <a:pPr lvl="1"/>
            <a:r>
              <a:rPr lang="pt-BR" altLang="pt-BR" sz="2400" dirty="0" smtClean="0">
                <a:solidFill>
                  <a:schemeClr val="bg1"/>
                </a:solidFill>
                <a:latin typeface="Courier"/>
              </a:rPr>
              <a:t>show </a:t>
            </a:r>
            <a:r>
              <a:rPr lang="pt-BR" altLang="pt-BR" sz="2400" dirty="0" err="1" smtClean="0">
                <a:solidFill>
                  <a:schemeClr val="bg1"/>
                </a:solidFill>
                <a:latin typeface="Courier"/>
              </a:rPr>
              <a:t>vlan</a:t>
            </a:r>
            <a:r>
              <a:rPr lang="pt-BR" altLang="pt-BR" sz="2400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pt-BR" altLang="pt-BR" sz="2400" dirty="0" err="1" smtClean="0">
                <a:solidFill>
                  <a:schemeClr val="bg1"/>
                </a:solidFill>
                <a:latin typeface="Courier"/>
              </a:rPr>
              <a:t>brief</a:t>
            </a:r>
            <a:r>
              <a:rPr lang="pt-BR" altLang="pt-BR" sz="2400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pt-BR" altLang="pt-BR" sz="2400" b="0" dirty="0" smtClean="0">
                <a:solidFill>
                  <a:schemeClr val="bg1"/>
                </a:solidFill>
                <a:latin typeface="Courier"/>
              </a:rPr>
              <a:t>(resumidamente)</a:t>
            </a:r>
            <a:r>
              <a:rPr lang="pt-BR" altLang="pt-BR" sz="2400" b="0" dirty="0" smtClean="0">
                <a:solidFill>
                  <a:schemeClr val="bg1"/>
                </a:solidFill>
                <a:latin typeface="Arial Unicode MS" pitchFamily="34" charset="-128"/>
              </a:rPr>
              <a:t> </a:t>
            </a:r>
          </a:p>
          <a:p>
            <a:pPr lvl="1"/>
            <a:r>
              <a:rPr lang="pt-BR" altLang="pt-BR" sz="2400" dirty="0" smtClean="0">
                <a:solidFill>
                  <a:schemeClr val="bg1"/>
                </a:solidFill>
                <a:latin typeface="Courier"/>
              </a:rPr>
              <a:t>show </a:t>
            </a:r>
            <a:r>
              <a:rPr lang="pt-BR" altLang="pt-BR" sz="2400" dirty="0" err="1" smtClean="0">
                <a:solidFill>
                  <a:schemeClr val="bg1"/>
                </a:solidFill>
                <a:latin typeface="Courier"/>
              </a:rPr>
              <a:t>vlan</a:t>
            </a:r>
            <a:r>
              <a:rPr lang="pt-BR" altLang="pt-BR" sz="2400" dirty="0" smtClean="0">
                <a:solidFill>
                  <a:schemeClr val="bg1"/>
                </a:solidFill>
                <a:latin typeface="Courier"/>
              </a:rPr>
              <a:t> id</a:t>
            </a:r>
            <a:r>
              <a:rPr lang="pt-BR" altLang="pt-BR" sz="2400" b="0" i="1" dirty="0" smtClean="0">
                <a:solidFill>
                  <a:schemeClr val="bg1"/>
                </a:solidFill>
                <a:latin typeface="Courier"/>
              </a:rPr>
              <a:t> </a:t>
            </a:r>
            <a:r>
              <a:rPr lang="pt-BR" altLang="pt-BR" sz="2400" b="0" i="1" dirty="0" err="1" smtClean="0">
                <a:solidFill>
                  <a:schemeClr val="bg1"/>
                </a:solidFill>
                <a:latin typeface="Courier"/>
              </a:rPr>
              <a:t>número_id</a:t>
            </a:r>
            <a:r>
              <a:rPr lang="pt-BR" altLang="pt-BR" sz="2400" b="0" dirty="0" smtClean="0">
                <a:solidFill>
                  <a:schemeClr val="bg1"/>
                </a:solidFill>
                <a:latin typeface="Arial Unicode MS" pitchFamily="34" charset="-128"/>
              </a:rPr>
              <a:t>.(por </a:t>
            </a:r>
            <a:r>
              <a:rPr lang="pt-BR" altLang="pt-BR" sz="2400" b="0" dirty="0" err="1" smtClean="0">
                <a:solidFill>
                  <a:schemeClr val="bg1"/>
                </a:solidFill>
                <a:latin typeface="Arial Unicode MS" pitchFamily="34" charset="-128"/>
              </a:rPr>
              <a:t>vlan</a:t>
            </a:r>
            <a:r>
              <a:rPr lang="pt-BR" altLang="pt-BR" sz="2400" b="0" dirty="0" smtClean="0">
                <a:solidFill>
                  <a:schemeClr val="bg1"/>
                </a:solidFill>
                <a:latin typeface="Arial Unicode MS" pitchFamily="34" charset="-128"/>
              </a:rPr>
              <a:t>).</a:t>
            </a:r>
          </a:p>
          <a:p>
            <a:pPr lvl="1" indent="0" eaLnBrk="1" hangingPunct="1"/>
            <a:endParaRPr lang="pt-BR" altLang="pt-BR" sz="2000" dirty="0" smtClean="0">
              <a:solidFill>
                <a:srgbClr val="FF3300"/>
              </a:solidFill>
              <a:latin typeface="Arial Unicode MS" pitchFamily="34" charset="-128"/>
            </a:endParaRP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25165"/>
            <a:ext cx="8299450" cy="183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4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9830" y="146830"/>
            <a:ext cx="4944300" cy="645300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solidFill>
                  <a:schemeClr val="accent1"/>
                </a:solidFill>
              </a:rPr>
              <a:t>Excluindo </a:t>
            </a:r>
            <a:r>
              <a:rPr lang="pt-BR" altLang="pt-BR" dirty="0" err="1" smtClean="0">
                <a:solidFill>
                  <a:schemeClr val="accent1"/>
                </a:solidFill>
              </a:rPr>
              <a:t>VLANs</a:t>
            </a:r>
            <a:endParaRPr lang="pt-BR" altLang="pt-BR" dirty="0" smtClean="0">
              <a:solidFill>
                <a:schemeClr val="accent1"/>
              </a:solidFill>
            </a:endParaRP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52400" y="1840230"/>
            <a:ext cx="8839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5000"/>
              </a:lnSpc>
              <a:spcBef>
                <a:spcPts val="2125"/>
              </a:spcBef>
              <a:buClr>
                <a:srgbClr val="35C5FF"/>
              </a:buClr>
              <a:buSzPct val="100000"/>
              <a:buFont typeface="Arial" pitchFamily="34" charset="0"/>
              <a:defRPr sz="3400" b="1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◊"/>
            </a:pPr>
            <a:r>
              <a:rPr lang="pt-BR" altLang="pt-BR" sz="2500" dirty="0">
                <a:solidFill>
                  <a:schemeClr val="bg1"/>
                </a:solidFill>
              </a:rPr>
              <a:t>Para </a:t>
            </a:r>
            <a:r>
              <a:rPr lang="pt-BR" altLang="pt-BR" sz="2500" dirty="0" smtClean="0">
                <a:solidFill>
                  <a:schemeClr val="bg1"/>
                </a:solidFill>
              </a:rPr>
              <a:t>excluir a </a:t>
            </a:r>
            <a:r>
              <a:rPr lang="pt-BR" altLang="pt-BR" sz="2500" dirty="0">
                <a:solidFill>
                  <a:schemeClr val="bg1"/>
                </a:solidFill>
              </a:rPr>
              <a:t>VLAN da interface, </a:t>
            </a:r>
            <a:r>
              <a:rPr lang="pt-BR" altLang="pt-BR" sz="2500" dirty="0" smtClean="0">
                <a:solidFill>
                  <a:schemeClr val="bg1"/>
                </a:solidFill>
              </a:rPr>
              <a:t>basta utilizar o comando </a:t>
            </a:r>
            <a:r>
              <a:rPr lang="pt-BR" altLang="pt-BR" sz="2500" i="1" dirty="0" smtClean="0">
                <a:solidFill>
                  <a:schemeClr val="bg1"/>
                </a:solidFill>
              </a:rPr>
              <a:t>“</a:t>
            </a:r>
            <a:r>
              <a:rPr lang="pt-BR" altLang="pt-BR" sz="2500" i="1" dirty="0">
                <a:solidFill>
                  <a:schemeClr val="bg1"/>
                </a:solidFill>
              </a:rPr>
              <a:t>no”</a:t>
            </a:r>
            <a:r>
              <a:rPr lang="pt-BR" altLang="pt-BR" sz="2500" dirty="0">
                <a:solidFill>
                  <a:schemeClr val="bg1"/>
                </a:solidFill>
              </a:rPr>
              <a:t> </a:t>
            </a:r>
            <a:r>
              <a:rPr lang="pt-BR" altLang="pt-BR" sz="2500" dirty="0" smtClean="0">
                <a:solidFill>
                  <a:schemeClr val="bg1"/>
                </a:solidFill>
              </a:rPr>
              <a:t>, exemplo:</a:t>
            </a:r>
          </a:p>
          <a:p>
            <a:pPr marL="1085850" lvl="1" indent="-342900" eaLnBrk="1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◊"/>
            </a:pPr>
            <a:r>
              <a:rPr lang="pt-BR" altLang="pt-BR" sz="2100" dirty="0" smtClean="0">
                <a:solidFill>
                  <a:schemeClr val="bg1"/>
                </a:solidFill>
              </a:rPr>
              <a:t>No </a:t>
            </a:r>
            <a:r>
              <a:rPr lang="pt-BR" altLang="pt-BR" sz="2100" dirty="0" err="1" smtClean="0">
                <a:solidFill>
                  <a:schemeClr val="bg1"/>
                </a:solidFill>
              </a:rPr>
              <a:t>vlan</a:t>
            </a:r>
            <a:r>
              <a:rPr lang="pt-BR" altLang="pt-BR" sz="2100" dirty="0" smtClean="0">
                <a:solidFill>
                  <a:schemeClr val="bg1"/>
                </a:solidFill>
              </a:rPr>
              <a:t> 5</a:t>
            </a:r>
          </a:p>
          <a:p>
            <a:pPr marL="1085850" lvl="1" indent="-342900" eaLnBrk="1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◊"/>
            </a:pPr>
            <a:r>
              <a:rPr lang="pt-BR" altLang="pt-BR" sz="2100" dirty="0" smtClean="0">
                <a:solidFill>
                  <a:schemeClr val="bg1"/>
                </a:solidFill>
              </a:rPr>
              <a:t>No </a:t>
            </a:r>
            <a:r>
              <a:rPr lang="pt-BR" altLang="pt-BR" sz="2100" dirty="0" err="1" smtClean="0">
                <a:solidFill>
                  <a:schemeClr val="bg1"/>
                </a:solidFill>
              </a:rPr>
              <a:t>vlan</a:t>
            </a:r>
            <a:r>
              <a:rPr lang="pt-BR" altLang="pt-BR" sz="2100" dirty="0" smtClean="0">
                <a:solidFill>
                  <a:schemeClr val="bg1"/>
                </a:solidFill>
              </a:rPr>
              <a:t> 10</a:t>
            </a:r>
            <a:endParaRPr lang="pt-BR" altLang="pt-BR" sz="2500" dirty="0">
              <a:solidFill>
                <a:schemeClr val="bg1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◊"/>
            </a:pPr>
            <a:endParaRPr lang="pt-BR" altLang="pt-BR" sz="2500" dirty="0">
              <a:solidFill>
                <a:schemeClr val="bg1"/>
              </a:solidFill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◊"/>
            </a:pPr>
            <a:r>
              <a:rPr lang="pt-BR" altLang="pt-BR" sz="2500" dirty="0">
                <a:solidFill>
                  <a:schemeClr val="bg1"/>
                </a:solidFill>
              </a:rPr>
              <a:t>Quando uma VLAN é excluída, todas as </a:t>
            </a:r>
            <a:r>
              <a:rPr lang="pt-BR" altLang="pt-BR" sz="2500" dirty="0" smtClean="0">
                <a:solidFill>
                  <a:schemeClr val="bg1"/>
                </a:solidFill>
              </a:rPr>
              <a:t>portas do switch que estão configuradas a ela, </a:t>
            </a:r>
            <a:r>
              <a:rPr lang="pt-BR" altLang="pt-BR" sz="2500" dirty="0">
                <a:solidFill>
                  <a:schemeClr val="bg1"/>
                </a:solidFill>
              </a:rPr>
              <a:t>são desativadas. As portas, no entanto, </a:t>
            </a:r>
            <a:r>
              <a:rPr lang="pt-BR" altLang="pt-BR" sz="2500" dirty="0" smtClean="0">
                <a:solidFill>
                  <a:schemeClr val="bg1"/>
                </a:solidFill>
              </a:rPr>
              <a:t>param funcionar e </a:t>
            </a:r>
            <a:r>
              <a:rPr lang="pt-BR" altLang="pt-BR" sz="2500" dirty="0" smtClean="0">
                <a:solidFill>
                  <a:schemeClr val="bg1"/>
                </a:solidFill>
              </a:rPr>
              <a:t>precisam </a:t>
            </a:r>
            <a:r>
              <a:rPr lang="pt-BR" altLang="pt-BR" sz="2500" dirty="0" smtClean="0">
                <a:solidFill>
                  <a:schemeClr val="bg1"/>
                </a:solidFill>
              </a:rPr>
              <a:t>ser </a:t>
            </a:r>
            <a:r>
              <a:rPr lang="pt-BR" altLang="pt-BR" sz="2500" dirty="0" smtClean="0">
                <a:solidFill>
                  <a:schemeClr val="bg1"/>
                </a:solidFill>
              </a:rPr>
              <a:t>direcionadas a outra VLAN.</a:t>
            </a:r>
            <a:endParaRPr lang="pt-BR" altLang="pt-BR" sz="25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Tx/>
              <a:buFont typeface="Arial" panose="020B0604020202020204" pitchFamily="34" charset="0"/>
              <a:buChar char="◊"/>
            </a:pPr>
            <a:endParaRPr lang="pt-BR" altLang="pt-BR" sz="2500" dirty="0"/>
          </a:p>
        </p:txBody>
      </p:sp>
    </p:spTree>
    <p:extLst>
      <p:ext uri="{BB962C8B-B14F-4D97-AF65-F5344CB8AC3E}">
        <p14:creationId xmlns:p14="http://schemas.microsoft.com/office/powerpoint/2010/main" val="36393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" y="677485"/>
            <a:ext cx="8572500" cy="645300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solidFill>
                  <a:schemeClr val="accent1"/>
                </a:solidFill>
              </a:rPr>
              <a:t>Removendo uma VLAN de um Switch</a:t>
            </a:r>
          </a:p>
        </p:txBody>
      </p:sp>
      <p:sp>
        <p:nvSpPr>
          <p:cNvPr id="26627" name="CaixaDeTexto 1"/>
          <p:cNvSpPr txBox="1">
            <a:spLocks noChangeArrowheads="1"/>
          </p:cNvSpPr>
          <p:nvPr/>
        </p:nvSpPr>
        <p:spPr bwMode="auto">
          <a:xfrm>
            <a:off x="827089" y="3598069"/>
            <a:ext cx="572624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5000"/>
              </a:lnSpc>
              <a:spcBef>
                <a:spcPts val="2125"/>
              </a:spcBef>
              <a:buClr>
                <a:srgbClr val="35C5FF"/>
              </a:buClr>
              <a:buSzPct val="100000"/>
              <a:buFont typeface="Arial" pitchFamily="34" charset="0"/>
              <a:defRPr sz="3400" b="1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900" b="0" dirty="0">
                <a:solidFill>
                  <a:srgbClr val="FF0000"/>
                </a:solidFill>
              </a:rPr>
              <a:t>Veja que não aparece a porta 23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1385"/>
            <a:ext cx="9144000" cy="146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8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8938"/>
            <a:ext cx="9144000" cy="202287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pt-BR" altLang="pt-BR" sz="2200" dirty="0" smtClean="0">
                <a:latin typeface="Arial Unicode MS" pitchFamily="34" charset="-128"/>
              </a:rPr>
              <a:t>O conceito de </a:t>
            </a:r>
            <a:r>
              <a:rPr lang="pt-BR" altLang="pt-BR" sz="2200" dirty="0" err="1" smtClean="0">
                <a:latin typeface="Arial Unicode MS" pitchFamily="34" charset="-128"/>
              </a:rPr>
              <a:t>trunking</a:t>
            </a:r>
            <a:r>
              <a:rPr lang="pt-BR" altLang="pt-BR" sz="2200" dirty="0" smtClean="0">
                <a:latin typeface="Arial Unicode MS" pitchFamily="34" charset="-128"/>
              </a:rPr>
              <a:t> (tronco) é associado com o caminho ou canal de comunicação entre dois pontos;</a:t>
            </a:r>
          </a:p>
          <a:p>
            <a:pPr>
              <a:lnSpc>
                <a:spcPct val="85000"/>
              </a:lnSpc>
            </a:pPr>
            <a:r>
              <a:rPr lang="pt-BR" altLang="pt-BR" sz="2200" dirty="0" smtClean="0">
                <a:latin typeface="Arial Unicode MS" pitchFamily="34" charset="-128"/>
              </a:rPr>
              <a:t>Na tecnologia de rádio, um tronco é uma só linha de comunicação que transporta vários canais de sinais de rádio;</a:t>
            </a:r>
            <a:endParaRPr lang="pt-BR" altLang="pt-BR" sz="22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48640" y="203980"/>
            <a:ext cx="821817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pt-BR" altLang="pt-BR" smtClean="0">
                <a:solidFill>
                  <a:schemeClr val="accent1"/>
                </a:solidFill>
              </a:rPr>
              <a:t>VLANs e Trunk (Tronco)</a:t>
            </a:r>
            <a:endParaRPr lang="pt-BR" altLang="pt-BR" dirty="0" smtClean="0">
              <a:solidFill>
                <a:schemeClr val="accent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48" y="2537461"/>
            <a:ext cx="4194142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88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" y="203980"/>
            <a:ext cx="8218170" cy="645300"/>
          </a:xfrm>
        </p:spPr>
        <p:txBody>
          <a:bodyPr/>
          <a:lstStyle/>
          <a:p>
            <a:pPr algn="ctr"/>
            <a:r>
              <a:rPr lang="pt-BR" altLang="pt-BR" dirty="0" err="1" smtClean="0">
                <a:solidFill>
                  <a:schemeClr val="accent1"/>
                </a:solidFill>
              </a:rPr>
              <a:t>VLANs</a:t>
            </a:r>
            <a:r>
              <a:rPr lang="pt-BR" altLang="pt-BR" dirty="0" smtClean="0">
                <a:solidFill>
                  <a:schemeClr val="accent1"/>
                </a:solidFill>
              </a:rPr>
              <a:t> e </a:t>
            </a:r>
            <a:r>
              <a:rPr lang="pt-BR" altLang="pt-BR" dirty="0" err="1" smtClean="0">
                <a:solidFill>
                  <a:schemeClr val="accent1"/>
                </a:solidFill>
              </a:rPr>
              <a:t>Trunk</a:t>
            </a:r>
            <a:r>
              <a:rPr lang="pt-BR" altLang="pt-BR" dirty="0" smtClean="0">
                <a:solidFill>
                  <a:schemeClr val="accent1"/>
                </a:solidFill>
              </a:rPr>
              <a:t> (Tronco)</a:t>
            </a:r>
          </a:p>
        </p:txBody>
      </p:sp>
      <p:sp>
        <p:nvSpPr>
          <p:cNvPr id="46087" name="Rectangle 10"/>
          <p:cNvSpPr>
            <a:spLocks noChangeArrowheads="1"/>
          </p:cNvSpPr>
          <p:nvPr/>
        </p:nvSpPr>
        <p:spPr bwMode="auto">
          <a:xfrm>
            <a:off x="168592" y="967502"/>
            <a:ext cx="8666797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lnSpc>
                <a:spcPct val="95000"/>
              </a:lnSpc>
              <a:spcBef>
                <a:spcPts val="2125"/>
              </a:spcBef>
              <a:buClr>
                <a:srgbClr val="35C5FF"/>
              </a:buClr>
              <a:buSzPct val="100000"/>
              <a:buFont typeface="Arial" pitchFamily="34" charset="0"/>
              <a:defRPr sz="3400" b="1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GB" altLang="pt-BR" sz="2200" dirty="0">
                <a:solidFill>
                  <a:schemeClr val="bg1"/>
                </a:solidFill>
              </a:rPr>
              <a:t>O </a:t>
            </a:r>
            <a:r>
              <a:rPr lang="en-GB" altLang="pt-BR" sz="2200" dirty="0" err="1">
                <a:solidFill>
                  <a:schemeClr val="bg1"/>
                </a:solidFill>
              </a:rPr>
              <a:t>acréscimo</a:t>
            </a:r>
            <a:r>
              <a:rPr lang="en-GB" altLang="pt-BR" sz="2200" dirty="0">
                <a:solidFill>
                  <a:schemeClr val="bg1"/>
                </a:solidFill>
              </a:rPr>
              <a:t> de </a:t>
            </a:r>
            <a:r>
              <a:rPr lang="en-GB" altLang="pt-BR" sz="2200" dirty="0" err="1">
                <a:solidFill>
                  <a:schemeClr val="bg1"/>
                </a:solidFill>
              </a:rPr>
              <a:t>uma</a:t>
            </a:r>
            <a:r>
              <a:rPr lang="en-GB" altLang="pt-BR" sz="2200" dirty="0">
                <a:solidFill>
                  <a:schemeClr val="bg1"/>
                </a:solidFill>
              </a:rPr>
              <a:t> </a:t>
            </a:r>
            <a:r>
              <a:rPr lang="en-GB" altLang="pt-BR" sz="2200" dirty="0" err="1">
                <a:solidFill>
                  <a:schemeClr val="bg1"/>
                </a:solidFill>
              </a:rPr>
              <a:t>terceira</a:t>
            </a:r>
            <a:r>
              <a:rPr lang="en-GB" altLang="pt-BR" sz="2200" dirty="0">
                <a:solidFill>
                  <a:schemeClr val="bg1"/>
                </a:solidFill>
              </a:rPr>
              <a:t> VLAN </a:t>
            </a:r>
            <a:r>
              <a:rPr lang="en-GB" altLang="pt-BR" sz="2200" dirty="0" err="1">
                <a:solidFill>
                  <a:schemeClr val="bg1"/>
                </a:solidFill>
              </a:rPr>
              <a:t>exigiria</a:t>
            </a:r>
            <a:r>
              <a:rPr lang="en-GB" altLang="pt-BR" sz="2200" dirty="0">
                <a:solidFill>
                  <a:schemeClr val="bg1"/>
                </a:solidFill>
              </a:rPr>
              <a:t> a </a:t>
            </a:r>
            <a:r>
              <a:rPr lang="en-GB" altLang="pt-BR" sz="2200" dirty="0" err="1">
                <a:solidFill>
                  <a:schemeClr val="bg1"/>
                </a:solidFill>
              </a:rPr>
              <a:t>utilização</a:t>
            </a:r>
            <a:r>
              <a:rPr lang="en-GB" altLang="pt-BR" sz="2200" dirty="0">
                <a:solidFill>
                  <a:schemeClr val="bg1"/>
                </a:solidFill>
              </a:rPr>
              <a:t> de </a:t>
            </a:r>
            <a:r>
              <a:rPr lang="en-GB" altLang="pt-BR" sz="2200" dirty="0" err="1">
                <a:solidFill>
                  <a:schemeClr val="bg1"/>
                </a:solidFill>
              </a:rPr>
              <a:t>mais</a:t>
            </a:r>
            <a:r>
              <a:rPr lang="en-GB" altLang="pt-BR" sz="2200" dirty="0">
                <a:solidFill>
                  <a:schemeClr val="bg1"/>
                </a:solidFill>
              </a:rPr>
              <a:t> </a:t>
            </a:r>
            <a:r>
              <a:rPr lang="en-GB" altLang="pt-BR" sz="2200" dirty="0" err="1">
                <a:solidFill>
                  <a:schemeClr val="bg1"/>
                </a:solidFill>
              </a:rPr>
              <a:t>duas</a:t>
            </a:r>
            <a:r>
              <a:rPr lang="en-GB" altLang="pt-BR" sz="2200" dirty="0">
                <a:solidFill>
                  <a:schemeClr val="bg1"/>
                </a:solidFill>
              </a:rPr>
              <a:t> </a:t>
            </a:r>
            <a:r>
              <a:rPr lang="en-GB" altLang="pt-BR" sz="2200" dirty="0" err="1">
                <a:solidFill>
                  <a:schemeClr val="bg1"/>
                </a:solidFill>
              </a:rPr>
              <a:t>portas</a:t>
            </a:r>
            <a:r>
              <a:rPr lang="en-GB" altLang="pt-BR" sz="2200" dirty="0">
                <a:solidFill>
                  <a:schemeClr val="bg1"/>
                </a:solidFill>
              </a:rPr>
              <a:t>, </a:t>
            </a:r>
            <a:r>
              <a:rPr lang="en-GB" altLang="pt-BR" sz="2200" dirty="0" err="1">
                <a:solidFill>
                  <a:schemeClr val="bg1"/>
                </a:solidFill>
              </a:rPr>
              <a:t>uma</a:t>
            </a:r>
            <a:r>
              <a:rPr lang="en-GB" altLang="pt-BR" sz="2200" dirty="0">
                <a:solidFill>
                  <a:schemeClr val="bg1"/>
                </a:solidFill>
              </a:rPr>
              <a:t> </a:t>
            </a:r>
            <a:r>
              <a:rPr lang="en-GB" altLang="pt-BR" sz="2200" dirty="0" err="1">
                <a:solidFill>
                  <a:schemeClr val="bg1"/>
                </a:solidFill>
              </a:rPr>
              <a:t>em</a:t>
            </a:r>
            <a:r>
              <a:rPr lang="en-GB" altLang="pt-BR" sz="2200" dirty="0">
                <a:solidFill>
                  <a:schemeClr val="bg1"/>
                </a:solidFill>
              </a:rPr>
              <a:t> </a:t>
            </a:r>
            <a:r>
              <a:rPr lang="en-GB" altLang="pt-BR" sz="2200" dirty="0" err="1">
                <a:solidFill>
                  <a:schemeClr val="bg1"/>
                </a:solidFill>
              </a:rPr>
              <a:t>cada</a:t>
            </a:r>
            <a:r>
              <a:rPr lang="en-GB" altLang="pt-BR" sz="2200" dirty="0">
                <a:solidFill>
                  <a:schemeClr val="bg1"/>
                </a:solidFill>
              </a:rPr>
              <a:t> switch </a:t>
            </a:r>
            <a:r>
              <a:rPr lang="en-GB" altLang="pt-BR" sz="2200" dirty="0" err="1" smtClean="0">
                <a:solidFill>
                  <a:schemeClr val="bg1"/>
                </a:solidFill>
              </a:rPr>
              <a:t>conectado</a:t>
            </a:r>
            <a:r>
              <a:rPr lang="en-GB" altLang="pt-BR" sz="2200" dirty="0" smtClean="0">
                <a:solidFill>
                  <a:schemeClr val="bg1"/>
                </a:solidFill>
              </a:rPr>
              <a:t>;</a:t>
            </a:r>
            <a:endParaRPr lang="en-GB" altLang="pt-BR" sz="2200" dirty="0">
              <a:solidFill>
                <a:schemeClr val="bg1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30" y="2773442"/>
            <a:ext cx="3217578" cy="205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78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19" y="1086088"/>
            <a:ext cx="8734901" cy="1108472"/>
          </a:xfrm>
        </p:spPr>
        <p:txBody>
          <a:bodyPr/>
          <a:lstStyle/>
          <a:p>
            <a:r>
              <a:rPr lang="pt-BR" altLang="pt-BR" sz="2500" dirty="0" smtClean="0"/>
              <a:t>Para configurar a interface como </a:t>
            </a:r>
            <a:r>
              <a:rPr lang="pt-BR" altLang="pt-BR" sz="2500" dirty="0" err="1" smtClean="0"/>
              <a:t>trunk</a:t>
            </a:r>
            <a:r>
              <a:rPr lang="pt-BR" altLang="pt-BR" sz="2500" dirty="0" smtClean="0"/>
              <a:t> utiliza-se o comando </a:t>
            </a:r>
            <a:r>
              <a:rPr lang="pt-BR" altLang="pt-BR" sz="2500" dirty="0" err="1" smtClean="0">
                <a:solidFill>
                  <a:srgbClr val="FF0000"/>
                </a:solidFill>
              </a:rPr>
              <a:t>switchport</a:t>
            </a:r>
            <a:r>
              <a:rPr lang="pt-BR" altLang="pt-BR" sz="2500" dirty="0" smtClean="0">
                <a:solidFill>
                  <a:srgbClr val="FF0000"/>
                </a:solidFill>
              </a:rPr>
              <a:t> </a:t>
            </a:r>
            <a:r>
              <a:rPr lang="pt-BR" altLang="pt-BR" sz="2500" dirty="0" err="1" smtClean="0">
                <a:solidFill>
                  <a:srgbClr val="FF0000"/>
                </a:solidFill>
              </a:rPr>
              <a:t>mode</a:t>
            </a:r>
            <a:r>
              <a:rPr lang="pt-BR" altLang="pt-BR" sz="2500" dirty="0" smtClean="0">
                <a:solidFill>
                  <a:srgbClr val="FF0000"/>
                </a:solidFill>
              </a:rPr>
              <a:t> </a:t>
            </a:r>
            <a:r>
              <a:rPr lang="pt-BR" altLang="pt-BR" sz="2500" dirty="0" err="1" smtClean="0">
                <a:solidFill>
                  <a:srgbClr val="FF0000"/>
                </a:solidFill>
              </a:rPr>
              <a:t>trunk</a:t>
            </a:r>
            <a:r>
              <a:rPr lang="pt-BR" altLang="pt-BR" sz="2500" dirty="0" smtClean="0">
                <a:solidFill>
                  <a:srgbClr val="FF0000"/>
                </a:solidFill>
              </a:rPr>
              <a:t> </a:t>
            </a:r>
            <a:r>
              <a:rPr lang="pt-BR" altLang="pt-BR" sz="2500" dirty="0" smtClean="0"/>
              <a:t>dentro da interface que deseja configurar como linha tronco.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63027"/>
            <a:ext cx="6850062" cy="127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" y="203980"/>
            <a:ext cx="8755380" cy="645300"/>
          </a:xfrm>
        </p:spPr>
        <p:txBody>
          <a:bodyPr/>
          <a:lstStyle/>
          <a:p>
            <a:pPr algn="ctr"/>
            <a:r>
              <a:rPr lang="pt-BR" dirty="0" smtClean="0"/>
              <a:t>Configuração </a:t>
            </a:r>
            <a:r>
              <a:rPr lang="pt-BR" dirty="0"/>
              <a:t>de </a:t>
            </a:r>
            <a:r>
              <a:rPr lang="pt-BR" dirty="0" err="1"/>
              <a:t>trunking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19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8620" y="706900"/>
            <a:ext cx="8549639" cy="645300"/>
          </a:xfrm>
        </p:spPr>
        <p:txBody>
          <a:bodyPr/>
          <a:lstStyle/>
          <a:p>
            <a:r>
              <a:rPr lang="pt-BR" dirty="0" smtClean="0"/>
              <a:t>Roteador Interfaces </a:t>
            </a:r>
            <a:r>
              <a:rPr lang="pt-BR" dirty="0"/>
              <a:t>Físicas e Lógicas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647" y="2379345"/>
            <a:ext cx="4971353" cy="276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246108"/>
            <a:ext cx="9144000" cy="2022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lnSpc>
                <a:spcPct val="85000"/>
              </a:lnSpc>
            </a:pPr>
            <a:r>
              <a:rPr lang="pt-BR" altLang="pt-BR" sz="2200" dirty="0" smtClean="0">
                <a:latin typeface="Arial Unicode MS" pitchFamily="34" charset="-128"/>
              </a:rPr>
              <a:t>O conceito de sub interface é associado com o caminho único ou canal de comunicação entre dois pontos;</a:t>
            </a:r>
          </a:p>
          <a:p>
            <a:pPr>
              <a:lnSpc>
                <a:spcPct val="85000"/>
              </a:lnSpc>
            </a:pPr>
            <a:r>
              <a:rPr lang="pt-BR" altLang="pt-BR" sz="2200" dirty="0" smtClean="0">
                <a:latin typeface="Arial Unicode MS" pitchFamily="34" charset="-128"/>
              </a:rPr>
              <a:t>Fisicamente uma interface, porém logicamente poderá simular algumas interfaces virtuais;</a:t>
            </a:r>
          </a:p>
        </p:txBody>
      </p:sp>
    </p:spTree>
    <p:extLst>
      <p:ext uri="{BB962C8B-B14F-4D97-AF65-F5344CB8AC3E}">
        <p14:creationId xmlns:p14="http://schemas.microsoft.com/office/powerpoint/2010/main" val="40626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53180"/>
            <a:ext cx="8629650" cy="1659900"/>
          </a:xfrm>
        </p:spPr>
        <p:txBody>
          <a:bodyPr/>
          <a:lstStyle/>
          <a:p>
            <a:r>
              <a:rPr lang="pt-BR" altLang="pt-BR" sz="2400" dirty="0" smtClean="0"/>
              <a:t>A sub interface faz uso do padrão da IEEE 802.1q que tem por finalidade a criação de redes virtuais;</a:t>
            </a:r>
          </a:p>
          <a:p>
            <a:r>
              <a:rPr lang="pt-BR" altLang="pt-BR" sz="2400" dirty="0" smtClean="0"/>
              <a:t>Para configurar uma sub interface o comando é </a:t>
            </a:r>
            <a:r>
              <a:rPr lang="pt-BR" altLang="pt-BR" sz="2400" dirty="0" smtClean="0">
                <a:solidFill>
                  <a:srgbClr val="FF0000"/>
                </a:solidFill>
              </a:rPr>
              <a:t>interface </a:t>
            </a:r>
            <a:r>
              <a:rPr lang="pt-BR" altLang="pt-BR" sz="2400" dirty="0" err="1" smtClean="0">
                <a:solidFill>
                  <a:srgbClr val="FF0000"/>
                </a:solidFill>
              </a:rPr>
              <a:t>gigabitethernet</a:t>
            </a:r>
            <a:r>
              <a:rPr lang="pt-BR" altLang="pt-BR" sz="2400" dirty="0" smtClean="0">
                <a:solidFill>
                  <a:srgbClr val="FF0000"/>
                </a:solidFill>
              </a:rPr>
              <a:t> 0/0.1</a:t>
            </a:r>
            <a:r>
              <a:rPr lang="pt-BR" altLang="pt-BR" sz="2400" dirty="0" smtClean="0"/>
              <a:t>, porém depois de criar é preciso encapsular com o padrão 802.1q com o seguinte comando: </a:t>
            </a:r>
            <a:r>
              <a:rPr lang="pt-BR" altLang="pt-BR" sz="2400" dirty="0" err="1" smtClean="0">
                <a:solidFill>
                  <a:srgbClr val="FF0000"/>
                </a:solidFill>
              </a:rPr>
              <a:t>encapsulation</a:t>
            </a:r>
            <a:r>
              <a:rPr lang="pt-BR" altLang="pt-BR" sz="2400" dirty="0" smtClean="0">
                <a:solidFill>
                  <a:srgbClr val="FF0000"/>
                </a:solidFill>
              </a:rPr>
              <a:t> dot1q </a:t>
            </a:r>
            <a:r>
              <a:rPr lang="pt-BR" altLang="pt-BR" sz="2400" dirty="0" smtClean="0"/>
              <a:t>e o número da </a:t>
            </a:r>
            <a:r>
              <a:rPr lang="pt-BR" altLang="pt-BR" sz="2400" dirty="0" err="1" smtClean="0">
                <a:solidFill>
                  <a:srgbClr val="FF0000"/>
                </a:solidFill>
              </a:rPr>
              <a:t>vlan</a:t>
            </a:r>
            <a:r>
              <a:rPr lang="pt-BR" altLang="pt-BR" sz="2400" dirty="0" smtClean="0"/>
              <a:t>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88620" y="706900"/>
            <a:ext cx="8549639" cy="645300"/>
          </a:xfrm>
        </p:spPr>
        <p:txBody>
          <a:bodyPr/>
          <a:lstStyle/>
          <a:p>
            <a:r>
              <a:rPr lang="pt-BR" dirty="0" smtClean="0"/>
              <a:t>Roteador Interfaces </a:t>
            </a:r>
            <a:r>
              <a:rPr lang="pt-BR" dirty="0"/>
              <a:t>Físicas e Lógicas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930" y="3789998"/>
            <a:ext cx="67056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7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aixaDeTexto 2"/>
          <p:cNvSpPr txBox="1">
            <a:spLocks noChangeArrowheads="1"/>
          </p:cNvSpPr>
          <p:nvPr/>
        </p:nvSpPr>
        <p:spPr bwMode="auto">
          <a:xfrm>
            <a:off x="1763714" y="4030266"/>
            <a:ext cx="4185761" cy="107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5000"/>
              </a:lnSpc>
              <a:spcBef>
                <a:spcPts val="2125"/>
              </a:spcBef>
              <a:buClr>
                <a:srgbClr val="35C5FF"/>
              </a:buClr>
              <a:buSzPct val="100000"/>
              <a:buFont typeface="Arial" pitchFamily="34" charset="0"/>
              <a:defRPr sz="3400" b="1">
                <a:solidFill>
                  <a:srgbClr val="000000"/>
                </a:solidFill>
                <a:latin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4pPr>
            <a:lvl5pPr marL="2057400" indent="-228600" eaLnBrk="0" hangingPunct="0">
              <a:lnSpc>
                <a:spcPct val="95000"/>
              </a:lnSpc>
              <a:spcBef>
                <a:spcPts val="1875"/>
              </a:spcBef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18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 sz="30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900" b="0" dirty="0">
                <a:solidFill>
                  <a:schemeClr val="bg1"/>
                </a:solidFill>
              </a:rPr>
              <a:t>VLAN 3 = MICRO 1 e 2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900" b="0" dirty="0">
                <a:solidFill>
                  <a:schemeClr val="bg1"/>
                </a:solidFill>
              </a:rPr>
              <a:t>VLAN 2 = MICRO 3 e 4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6968" y="2497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</a:t>
            </a:r>
            <a:endParaRPr lang="pt-BR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42" y="864156"/>
            <a:ext cx="5836458" cy="3166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3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/>
              <a:t>Introdução a </a:t>
            </a:r>
            <a:r>
              <a:rPr lang="pt-BR" b="1" dirty="0" err="1"/>
              <a:t>VLANs</a:t>
            </a:r>
            <a:endParaRPr lang="pt-BR" b="1" dirty="0"/>
          </a:p>
          <a:p>
            <a:pPr lvl="0"/>
            <a:r>
              <a:rPr lang="pt-BR" b="1" dirty="0" err="1" smtClean="0"/>
              <a:t>Vlan</a:t>
            </a:r>
            <a:r>
              <a:rPr lang="pt-BR" b="1" dirty="0" smtClean="0"/>
              <a:t> </a:t>
            </a:r>
            <a:r>
              <a:rPr lang="pt-BR" b="1" dirty="0"/>
              <a:t>e </a:t>
            </a:r>
            <a:r>
              <a:rPr lang="pt-BR" b="1" dirty="0" err="1"/>
              <a:t>Trunk</a:t>
            </a:r>
            <a:endParaRPr lang="pt-BR" b="1" dirty="0"/>
          </a:p>
          <a:p>
            <a:pPr lvl="0"/>
            <a:r>
              <a:rPr lang="pt-BR" b="1" dirty="0" smtClean="0"/>
              <a:t>Roteador interfaces físicas e lógicas.</a:t>
            </a:r>
            <a:endParaRPr lang="pt-BR" b="1" dirty="0"/>
          </a:p>
          <a:p>
            <a:pPr lvl="0"/>
            <a:r>
              <a:rPr lang="pt-BR" b="1" dirty="0" smtClean="0"/>
              <a:t>Atividade</a:t>
            </a:r>
            <a:endParaRPr lang="pt-BR" b="1" dirty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8" y="1371907"/>
            <a:ext cx="5423531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Cisco </a:t>
            </a:r>
            <a:r>
              <a:rPr lang="pt-BR" b="1" dirty="0"/>
              <a:t>-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www.netacad.com/pt-br/courses/packet-tracer - acesso 26/05/2018</a:t>
            </a:r>
            <a:r>
              <a:rPr lang="pt-BR" b="1" dirty="0" smtClean="0"/>
              <a:t>.</a:t>
            </a:r>
          </a:p>
          <a:p>
            <a:pPr marL="0" indent="0">
              <a:buNone/>
            </a:pPr>
            <a:r>
              <a:rPr lang="pt-BR" b="1" dirty="0" err="1" smtClean="0"/>
              <a:t>Odom</a:t>
            </a:r>
            <a:r>
              <a:rPr lang="pt-BR" b="1" dirty="0" smtClean="0"/>
              <a:t>, Wendell. CCENT/CCNA ICND 1 Guia Oficial de Certificação do Exame. Rio de Janeiro – RJ , Alta Books, 2008.</a:t>
            </a:r>
          </a:p>
          <a:p>
            <a:pPr marL="0" indent="0">
              <a:buNone/>
            </a:pPr>
            <a:r>
              <a:rPr lang="pt-BR" altLang="pt-BR" dirty="0" err="1" smtClean="0"/>
              <a:t>Olifer</a:t>
            </a:r>
            <a:r>
              <a:rPr lang="pt-BR" altLang="pt-BR" dirty="0" smtClean="0"/>
              <a:t> </a:t>
            </a:r>
            <a:r>
              <a:rPr lang="pt-BR" altLang="pt-BR" dirty="0"/>
              <a:t>&amp; </a:t>
            </a:r>
            <a:r>
              <a:rPr lang="pt-BR" altLang="pt-BR" dirty="0" err="1"/>
              <a:t>Olifer</a:t>
            </a:r>
            <a:r>
              <a:rPr lang="pt-BR" altLang="pt-BR" dirty="0"/>
              <a:t> .</a:t>
            </a:r>
            <a:r>
              <a:rPr lang="pt-BR" altLang="pt-BR" b="1" dirty="0"/>
              <a:t>Redes de Computadores Princípios, Tecnologias e Protocolos para o projeto de Redes.</a:t>
            </a:r>
            <a:r>
              <a:rPr lang="pt-BR" altLang="pt-BR" dirty="0"/>
              <a:t> 1 Edição Rio de Janeiro: Editora LTC, 2008. </a:t>
            </a:r>
            <a:endParaRPr lang="pt-BR" altLang="pt-BR" dirty="0" smtClean="0"/>
          </a:p>
          <a:p>
            <a:pPr marL="0" indent="0">
              <a:buNone/>
            </a:pPr>
            <a:r>
              <a:rPr lang="pt-BR" altLang="pt-BR" dirty="0" smtClean="0"/>
              <a:t>Ross</a:t>
            </a:r>
            <a:r>
              <a:rPr lang="pt-BR" altLang="pt-BR" dirty="0"/>
              <a:t>, Júlio. </a:t>
            </a:r>
            <a:r>
              <a:rPr lang="pt-BR" altLang="pt-BR" b="1" dirty="0"/>
              <a:t>Redes de Computadores</a:t>
            </a:r>
            <a:r>
              <a:rPr lang="pt-BR" altLang="pt-BR" dirty="0"/>
              <a:t>. 1 Edição Rio de Janeiro: Editora </a:t>
            </a:r>
            <a:r>
              <a:rPr lang="pt-BR" altLang="pt-BR" dirty="0" err="1"/>
              <a:t>Antenna</a:t>
            </a:r>
            <a:r>
              <a:rPr lang="pt-BR" altLang="pt-BR" dirty="0"/>
              <a:t>, 2008.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478" y="226840"/>
            <a:ext cx="6303302" cy="645300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solidFill>
                  <a:schemeClr val="accent1"/>
                </a:solidFill>
              </a:rPr>
              <a:t>Introdução a </a:t>
            </a:r>
            <a:r>
              <a:rPr lang="pt-BR" altLang="pt-BR" dirty="0" err="1" smtClean="0">
                <a:solidFill>
                  <a:schemeClr val="accent1"/>
                </a:solidFill>
              </a:rPr>
              <a:t>VLANs</a:t>
            </a:r>
            <a:endParaRPr lang="pt-BR" altLang="pt-BR" dirty="0" smtClean="0">
              <a:solidFill>
                <a:schemeClr val="accent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5989" y="959644"/>
            <a:ext cx="4061811" cy="2983706"/>
          </a:xfrm>
        </p:spPr>
        <p:txBody>
          <a:bodyPr/>
          <a:lstStyle/>
          <a:p>
            <a:pPr eaLnBrk="1" hangingPunct="1"/>
            <a:r>
              <a:rPr lang="pt-BR" altLang="pt-BR" sz="2400" dirty="0" smtClean="0">
                <a:latin typeface="Arial Unicode MS" pitchFamily="34" charset="-128"/>
              </a:rPr>
              <a:t>Uma VLAN é um grupo lógico de interfaces, serviços e dispositivos de rede que não estão restritos a local físico, ou seja, </a:t>
            </a:r>
            <a:r>
              <a:rPr lang="pt-BR" altLang="pt-BR" sz="2400" dirty="0" smtClean="0">
                <a:solidFill>
                  <a:srgbClr val="FF0000"/>
                </a:solidFill>
                <a:latin typeface="Arial Unicode MS" pitchFamily="34" charset="-128"/>
              </a:rPr>
              <a:t>fisicamente conectado logicamente separado.</a:t>
            </a:r>
            <a:endParaRPr lang="pt-BR" altLang="pt-BR" sz="2400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" y="1048703"/>
            <a:ext cx="4866925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6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5770" y="192550"/>
            <a:ext cx="8309610" cy="645300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solidFill>
                  <a:schemeClr val="accent1"/>
                </a:solidFill>
              </a:rPr>
              <a:t>Implementação de </a:t>
            </a:r>
            <a:r>
              <a:rPr lang="pt-BR" altLang="pt-BR" dirty="0" err="1" smtClean="0">
                <a:solidFill>
                  <a:schemeClr val="accent1"/>
                </a:solidFill>
              </a:rPr>
              <a:t>VLANs</a:t>
            </a:r>
            <a:endParaRPr lang="pt-BR" altLang="pt-BR" dirty="0" smtClean="0">
              <a:solidFill>
                <a:schemeClr val="accent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330" y="1077835"/>
            <a:ext cx="8332470" cy="1659900"/>
          </a:xfrm>
        </p:spPr>
        <p:txBody>
          <a:bodyPr/>
          <a:lstStyle/>
          <a:p>
            <a:pPr eaLnBrk="1" hangingPunct="1"/>
            <a:r>
              <a:rPr lang="pt-BR" altLang="pt-BR" sz="2500" dirty="0" smtClean="0">
                <a:latin typeface="Arial Unicode MS" pitchFamily="34" charset="-128"/>
              </a:rPr>
              <a:t>O switch mantém uma tabela de </a:t>
            </a:r>
            <a:r>
              <a:rPr lang="pt-BR" altLang="pt-BR" sz="2500" dirty="0" err="1" smtClean="0">
                <a:latin typeface="Arial Unicode MS" pitchFamily="34" charset="-128"/>
              </a:rPr>
              <a:t>bridging</a:t>
            </a:r>
            <a:r>
              <a:rPr lang="pt-BR" altLang="pt-BR" sz="2500" dirty="0" smtClean="0">
                <a:latin typeface="Arial Unicode MS" pitchFamily="34" charset="-128"/>
              </a:rPr>
              <a:t> separada para cada VLAN. </a:t>
            </a:r>
          </a:p>
          <a:p>
            <a:pPr eaLnBrk="1" hangingPunct="1"/>
            <a:r>
              <a:rPr lang="pt-BR" altLang="pt-BR" sz="2500" dirty="0" smtClean="0">
                <a:latin typeface="Arial Unicode MS" pitchFamily="34" charset="-128"/>
              </a:rPr>
              <a:t>Se a informação entrar em uma porta na VLAN 1, o switch procura a VLAN 1 na tabela de </a:t>
            </a:r>
            <a:r>
              <a:rPr lang="pt-BR" altLang="pt-BR" sz="2500" dirty="0" err="1" smtClean="0">
                <a:latin typeface="Arial Unicode MS" pitchFamily="34" charset="-128"/>
              </a:rPr>
              <a:t>bridging</a:t>
            </a:r>
            <a:r>
              <a:rPr lang="pt-BR" altLang="pt-BR" sz="2500" dirty="0" smtClean="0">
                <a:latin typeface="Arial Unicode MS" pitchFamily="34" charset="-128"/>
              </a:rPr>
              <a:t>. </a:t>
            </a:r>
          </a:p>
          <a:p>
            <a:pPr eaLnBrk="1" hangingPunct="1"/>
            <a:r>
              <a:rPr lang="pt-BR" altLang="pt-BR" sz="2500" dirty="0" smtClean="0">
                <a:latin typeface="Arial Unicode MS" pitchFamily="34" charset="-128"/>
              </a:rPr>
              <a:t>Quando é recebido a informação, o switch acrescentará o endereço origem à tabela de </a:t>
            </a:r>
            <a:r>
              <a:rPr lang="pt-BR" altLang="pt-BR" sz="2500" dirty="0" err="1" smtClean="0">
                <a:latin typeface="Arial Unicode MS" pitchFamily="34" charset="-128"/>
              </a:rPr>
              <a:t>bridging</a:t>
            </a:r>
            <a:r>
              <a:rPr lang="pt-BR" altLang="pt-BR" sz="2500" dirty="0" smtClean="0">
                <a:latin typeface="Arial Unicode MS" pitchFamily="34" charset="-128"/>
              </a:rPr>
              <a:t>, caso não seja conhecido no momento. </a:t>
            </a:r>
          </a:p>
        </p:txBody>
      </p:sp>
    </p:spTree>
    <p:extLst>
      <p:ext uri="{BB962C8B-B14F-4D97-AF65-F5344CB8AC3E}">
        <p14:creationId xmlns:p14="http://schemas.microsoft.com/office/powerpoint/2010/main" val="36657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45770" y="192550"/>
            <a:ext cx="8309610" cy="645300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solidFill>
                  <a:schemeClr val="accent1"/>
                </a:solidFill>
              </a:rPr>
              <a:t>Implementação de </a:t>
            </a:r>
            <a:r>
              <a:rPr lang="pt-BR" altLang="pt-BR" dirty="0" err="1" smtClean="0">
                <a:solidFill>
                  <a:schemeClr val="accent1"/>
                </a:solidFill>
              </a:rPr>
              <a:t>VLANs</a:t>
            </a:r>
            <a:endParaRPr lang="pt-BR" altLang="pt-BR" dirty="0" smtClean="0">
              <a:solidFill>
                <a:schemeClr val="accent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330" y="1077835"/>
            <a:ext cx="8332470" cy="1659900"/>
          </a:xfrm>
        </p:spPr>
        <p:txBody>
          <a:bodyPr/>
          <a:lstStyle/>
          <a:p>
            <a:pPr eaLnBrk="1" hangingPunct="1"/>
            <a:r>
              <a:rPr lang="pt-BR" altLang="pt-BR" sz="2500" dirty="0" smtClean="0">
                <a:latin typeface="Arial Unicode MS" pitchFamily="34" charset="-128"/>
              </a:rPr>
              <a:t>O destino será conferido. Assim uma decisão de encaminhamento pode ser tomada. </a:t>
            </a:r>
          </a:p>
          <a:p>
            <a:pPr eaLnBrk="1" hangingPunct="1"/>
            <a:r>
              <a:rPr lang="pt-BR" altLang="pt-BR" sz="2500" dirty="0" smtClean="0">
                <a:latin typeface="Arial Unicode MS" pitchFamily="34" charset="-128"/>
              </a:rPr>
              <a:t>Para  o encaminhamento, a consulta é feita na tabela de endereços somente para aquela VLAN. </a:t>
            </a:r>
            <a:endParaRPr lang="pt-BR" alt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16929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92550"/>
            <a:ext cx="8583930" cy="645300"/>
          </a:xfrm>
        </p:spPr>
        <p:txBody>
          <a:bodyPr/>
          <a:lstStyle/>
          <a:p>
            <a:pPr algn="ctr" eaLnBrk="1" hangingPunct="1"/>
            <a:r>
              <a:rPr lang="pt-BR" altLang="pt-BR" dirty="0" smtClean="0">
                <a:solidFill>
                  <a:schemeClr val="accent1"/>
                </a:solidFill>
              </a:rPr>
              <a:t>As </a:t>
            </a:r>
            <a:r>
              <a:rPr lang="pt-BR" altLang="pt-BR" dirty="0" err="1" smtClean="0">
                <a:solidFill>
                  <a:schemeClr val="accent1"/>
                </a:solidFill>
              </a:rPr>
              <a:t>VLANs</a:t>
            </a:r>
            <a:r>
              <a:rPr lang="pt-BR" altLang="pt-BR" dirty="0" smtClean="0">
                <a:solidFill>
                  <a:schemeClr val="accent1"/>
                </a:solidFill>
              </a:rPr>
              <a:t> permitem: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97875"/>
            <a:ext cx="8332470" cy="1659900"/>
          </a:xfrm>
        </p:spPr>
        <p:txBody>
          <a:bodyPr/>
          <a:lstStyle/>
          <a:p>
            <a:pPr eaLnBrk="1" hangingPunct="1"/>
            <a:r>
              <a:rPr lang="pt-BR" altLang="pt-BR" sz="2400" dirty="0" smtClean="0">
                <a:latin typeface="Arial Unicode MS" pitchFamily="34" charset="-128"/>
              </a:rPr>
              <a:t>Mover facilmente os hosts na rede local;</a:t>
            </a:r>
          </a:p>
          <a:p>
            <a:pPr eaLnBrk="1" hangingPunct="1"/>
            <a:r>
              <a:rPr lang="pt-BR" altLang="pt-BR" sz="2400" dirty="0" smtClean="0">
                <a:latin typeface="Arial Unicode MS" pitchFamily="34" charset="-128"/>
              </a:rPr>
              <a:t>Adicionar ou Remover facilmente os hosts na rede local; </a:t>
            </a:r>
          </a:p>
          <a:p>
            <a:pPr eaLnBrk="1" hangingPunct="1"/>
            <a:r>
              <a:rPr lang="pt-BR" altLang="pt-BR" sz="2400" dirty="0" smtClean="0">
                <a:latin typeface="Arial Unicode MS" pitchFamily="34" charset="-128"/>
              </a:rPr>
              <a:t>Alterar facilmente as configurações da rede local; </a:t>
            </a:r>
          </a:p>
          <a:p>
            <a:pPr eaLnBrk="1" hangingPunct="1"/>
            <a:r>
              <a:rPr lang="pt-BR" altLang="pt-BR" sz="2400" dirty="0" smtClean="0">
                <a:latin typeface="Arial Unicode MS" pitchFamily="34" charset="-128"/>
              </a:rPr>
              <a:t>Controlar facilmente o tráfego da rede;</a:t>
            </a:r>
          </a:p>
          <a:p>
            <a:pPr eaLnBrk="1" hangingPunct="1"/>
            <a:r>
              <a:rPr lang="pt-BR" altLang="pt-BR" sz="2400" dirty="0" smtClean="0">
                <a:latin typeface="Arial Unicode MS" pitchFamily="34" charset="-128"/>
              </a:rPr>
              <a:t>Melhorar a segurança; 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718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" y="215410"/>
            <a:ext cx="8263890" cy="645300"/>
          </a:xfrm>
        </p:spPr>
        <p:txBody>
          <a:bodyPr/>
          <a:lstStyle/>
          <a:p>
            <a:pPr algn="ctr" eaLnBrk="1" hangingPunct="1"/>
            <a:r>
              <a:rPr lang="pt-BR" altLang="pt-BR" dirty="0" smtClean="0">
                <a:solidFill>
                  <a:schemeClr val="accent1"/>
                </a:solidFill>
              </a:rPr>
              <a:t>Criação de uma VLAN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610" y="1066405"/>
            <a:ext cx="8435340" cy="1659900"/>
          </a:xfrm>
        </p:spPr>
        <p:txBody>
          <a:bodyPr/>
          <a:lstStyle/>
          <a:p>
            <a:pPr eaLnBrk="1" hangingPunct="1"/>
            <a:r>
              <a:rPr lang="pt-BR" altLang="pt-BR" sz="2400" dirty="0" smtClean="0">
                <a:latin typeface="Arial Unicode MS" pitchFamily="34" charset="-128"/>
              </a:rPr>
              <a:t>A criação de uma VLAN é uma tarefa muito simples, ou seja, basta </a:t>
            </a:r>
            <a:r>
              <a:rPr lang="pt-BR" altLang="pt-BR" sz="2400" dirty="0" smtClean="0">
                <a:latin typeface="Arial Unicode MS" pitchFamily="34" charset="-128"/>
              </a:rPr>
              <a:t>utilizar </a:t>
            </a:r>
            <a:r>
              <a:rPr lang="pt-BR" altLang="pt-BR" sz="2400" dirty="0" smtClean="0">
                <a:latin typeface="Arial Unicode MS" pitchFamily="34" charset="-128"/>
              </a:rPr>
              <a:t>o comando </a:t>
            </a:r>
            <a:r>
              <a:rPr lang="pt-BR" altLang="pt-BR" sz="2400" dirty="0" err="1" smtClean="0">
                <a:latin typeface="Arial Unicode MS" pitchFamily="34" charset="-128"/>
              </a:rPr>
              <a:t>vlan</a:t>
            </a:r>
            <a:r>
              <a:rPr lang="pt-BR" altLang="pt-BR" sz="2400" dirty="0" smtClean="0">
                <a:latin typeface="Arial Unicode MS" pitchFamily="34" charset="-128"/>
              </a:rPr>
              <a:t> e informar o número que gostaria atribuir a esta </a:t>
            </a:r>
            <a:r>
              <a:rPr lang="pt-BR" altLang="pt-BR" sz="2400" dirty="0" err="1" smtClean="0">
                <a:latin typeface="Arial Unicode MS" pitchFamily="34" charset="-128"/>
              </a:rPr>
              <a:t>vlan</a:t>
            </a:r>
            <a:r>
              <a:rPr lang="pt-BR" altLang="pt-BR" sz="2400" dirty="0" smtClean="0">
                <a:latin typeface="Arial Unicode MS" pitchFamily="34" charset="-128"/>
              </a:rPr>
              <a:t>, Exemplo:</a:t>
            </a:r>
          </a:p>
          <a:p>
            <a:pPr lvl="1"/>
            <a:r>
              <a:rPr lang="pt-BR" altLang="pt-BR" sz="2400" dirty="0" err="1" smtClean="0">
                <a:latin typeface="Arial Unicode MS" pitchFamily="34" charset="-128"/>
              </a:rPr>
              <a:t>Vlan</a:t>
            </a:r>
            <a:r>
              <a:rPr lang="pt-BR" altLang="pt-BR" sz="2400" dirty="0" smtClean="0">
                <a:latin typeface="Arial Unicode MS" pitchFamily="34" charset="-128"/>
              </a:rPr>
              <a:t> 5</a:t>
            </a:r>
          </a:p>
          <a:p>
            <a:pPr lvl="1"/>
            <a:r>
              <a:rPr lang="pt-BR" altLang="pt-BR" sz="2400" dirty="0" err="1" smtClean="0">
                <a:latin typeface="Arial Unicode MS" pitchFamily="34" charset="-128"/>
              </a:rPr>
              <a:t>Vlan</a:t>
            </a:r>
            <a:r>
              <a:rPr lang="pt-BR" altLang="pt-BR" sz="2400" dirty="0" smtClean="0">
                <a:latin typeface="Arial Unicode MS" pitchFamily="34" charset="-128"/>
              </a:rPr>
              <a:t> 10</a:t>
            </a:r>
          </a:p>
          <a:p>
            <a:pPr eaLnBrk="1" hangingPunct="1"/>
            <a:endParaRPr lang="pt-BR" altLang="pt-BR" sz="2400" dirty="0" smtClean="0">
              <a:latin typeface="Arial Unicode MS" pitchFamily="34" charset="-128"/>
            </a:endParaRPr>
          </a:p>
          <a:p>
            <a:pPr eaLnBrk="1" hangingPunct="1"/>
            <a:r>
              <a:rPr lang="pt-BR" altLang="pt-BR" sz="2400" dirty="0" smtClean="0">
                <a:latin typeface="Arial Unicode MS" pitchFamily="34" charset="-128"/>
              </a:rPr>
              <a:t>Cada </a:t>
            </a:r>
            <a:r>
              <a:rPr lang="pt-BR" altLang="pt-BR" sz="2400" dirty="0" err="1" smtClean="0">
                <a:latin typeface="Arial Unicode MS" pitchFamily="34" charset="-128"/>
              </a:rPr>
              <a:t>Vlan</a:t>
            </a:r>
            <a:r>
              <a:rPr lang="pt-BR" altLang="pt-BR" sz="2400" dirty="0" smtClean="0">
                <a:latin typeface="Arial Unicode MS" pitchFamily="34" charset="-128"/>
              </a:rPr>
              <a:t> pode receber também um nome, caso precise.</a:t>
            </a:r>
          </a:p>
          <a:p>
            <a:pPr lvl="1"/>
            <a:r>
              <a:rPr lang="pt-BR" altLang="pt-BR" sz="2400" dirty="0" err="1" smtClean="0">
                <a:latin typeface="Arial Unicode MS" pitchFamily="34" charset="-128"/>
              </a:rPr>
              <a:t>Name</a:t>
            </a:r>
            <a:r>
              <a:rPr lang="pt-BR" altLang="pt-BR" sz="2400" dirty="0" smtClean="0">
                <a:latin typeface="Arial Unicode MS" pitchFamily="34" charset="-128"/>
              </a:rPr>
              <a:t> .......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0495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" y="135400"/>
            <a:ext cx="8652510" cy="645300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solidFill>
                  <a:schemeClr val="accent1"/>
                </a:solidFill>
              </a:rPr>
              <a:t>Comandos para Criar a VLAN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059656"/>
            <a:ext cx="3095625" cy="66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815704"/>
            <a:ext cx="4103687" cy="62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2599135"/>
            <a:ext cx="3519487" cy="7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1" y="3436144"/>
            <a:ext cx="59801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8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238270"/>
            <a:ext cx="8801100" cy="645300"/>
          </a:xfrm>
        </p:spPr>
        <p:txBody>
          <a:bodyPr/>
          <a:lstStyle/>
          <a:p>
            <a:pPr eaLnBrk="1" hangingPunct="1"/>
            <a:r>
              <a:rPr lang="pt-BR" altLang="pt-BR" dirty="0" smtClean="0">
                <a:solidFill>
                  <a:schemeClr val="accent1"/>
                </a:solidFill>
              </a:rPr>
              <a:t>Comandos para Criar a VLAN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568768"/>
            <a:ext cx="8801100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654</Words>
  <Application>Microsoft Office PowerPoint</Application>
  <PresentationFormat>Apresentação na tela (16:9)</PresentationFormat>
  <Paragraphs>76</Paragraphs>
  <Slides>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Helvetica Neue</vt:lpstr>
      <vt:lpstr>Arial Unicode MS</vt:lpstr>
      <vt:lpstr>Muli</vt:lpstr>
      <vt:lpstr>Courier</vt:lpstr>
      <vt:lpstr>Nixie One</vt:lpstr>
      <vt:lpstr>Imogen template</vt:lpstr>
      <vt:lpstr>Fundamentos de Redes de Computadores Prof. Sandro T. Pinto</vt:lpstr>
      <vt:lpstr>Introdução</vt:lpstr>
      <vt:lpstr>Introdução a VLANs</vt:lpstr>
      <vt:lpstr>Implementação de VLANs</vt:lpstr>
      <vt:lpstr>Implementação de VLANs</vt:lpstr>
      <vt:lpstr>As VLANs permitem:</vt:lpstr>
      <vt:lpstr>Criação de uma VLAN</vt:lpstr>
      <vt:lpstr>Comandos para Criar a VLAN</vt:lpstr>
      <vt:lpstr>Comandos para Criar a VLAN</vt:lpstr>
      <vt:lpstr>Verificando a configuração de uma VLAN</vt:lpstr>
      <vt:lpstr>Excluindo VLANs</vt:lpstr>
      <vt:lpstr>Removendo uma VLAN de um Switch</vt:lpstr>
      <vt:lpstr>Apresentação do PowerPoint</vt:lpstr>
      <vt:lpstr>VLANs e Trunk (Tronco)</vt:lpstr>
      <vt:lpstr>Configuração de trunking</vt:lpstr>
      <vt:lpstr>Roteador Interfaces Físicas e Lógicas</vt:lpstr>
      <vt:lpstr>Roteador Interfaces Físicas e Lógicas</vt:lpstr>
      <vt:lpstr>Atividade 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148</cp:revision>
  <dcterms:modified xsi:type="dcterms:W3CDTF">2018-06-28T20:02:29Z</dcterms:modified>
</cp:coreProperties>
</file>