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1" r:id="rId5"/>
    <p:sldId id="292" r:id="rId6"/>
    <p:sldId id="262" r:id="rId7"/>
    <p:sldId id="263" r:id="rId8"/>
    <p:sldId id="264" r:id="rId9"/>
    <p:sldId id="265" r:id="rId10"/>
    <p:sldId id="266" r:id="rId11"/>
    <p:sldId id="290" r:id="rId12"/>
    <p:sldId id="269" r:id="rId13"/>
    <p:sldId id="267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9" r:id="rId27"/>
    <p:sldId id="288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36004500" cy="20162838"/>
  <p:notesSz cx="6858000" cy="9144000"/>
  <p:defaultTextStyle>
    <a:defPPr>
      <a:defRPr lang="pt-BR"/>
    </a:defPPr>
    <a:lvl1pPr marL="0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1347908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2695816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4043725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5391633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6739541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8087449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9435358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0783266" algn="l" defTabSz="2695816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23" d="100"/>
          <a:sy n="23" d="100"/>
        </p:scale>
        <p:origin x="-738" y="-150"/>
      </p:cViewPr>
      <p:guideLst>
        <p:guide orient="horz" pos="668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0563" y="3299799"/>
            <a:ext cx="27003375" cy="7019655"/>
          </a:xfrm>
        </p:spPr>
        <p:txBody>
          <a:bodyPr anchor="b"/>
          <a:lstStyle>
            <a:lvl1pPr algn="ctr">
              <a:defRPr sz="177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00563" y="10590159"/>
            <a:ext cx="27003375" cy="4868017"/>
          </a:xfrm>
        </p:spPr>
        <p:txBody>
          <a:bodyPr/>
          <a:lstStyle>
            <a:lvl1pPr marL="0" indent="0" algn="ctr">
              <a:buNone/>
              <a:defRPr sz="7100"/>
            </a:lvl1pPr>
            <a:lvl2pPr marL="1347908" indent="0" algn="ctr">
              <a:buNone/>
              <a:defRPr sz="5900"/>
            </a:lvl2pPr>
            <a:lvl3pPr marL="2695816" indent="0" algn="ctr">
              <a:buNone/>
              <a:defRPr sz="5300"/>
            </a:lvl3pPr>
            <a:lvl4pPr marL="4043725" indent="0" algn="ctr">
              <a:buNone/>
              <a:defRPr sz="4700"/>
            </a:lvl4pPr>
            <a:lvl5pPr marL="5391633" indent="0" algn="ctr">
              <a:buNone/>
              <a:defRPr sz="4700"/>
            </a:lvl5pPr>
            <a:lvl6pPr marL="6739541" indent="0" algn="ctr">
              <a:buNone/>
              <a:defRPr sz="4700"/>
            </a:lvl6pPr>
            <a:lvl7pPr marL="8087449" indent="0" algn="ctr">
              <a:buNone/>
              <a:defRPr sz="4700"/>
            </a:lvl7pPr>
            <a:lvl8pPr marL="9435358" indent="0" algn="ctr">
              <a:buNone/>
              <a:defRPr sz="4700"/>
            </a:lvl8pPr>
            <a:lvl9pPr marL="10783266" indent="0" algn="ctr">
              <a:buNone/>
              <a:defRPr sz="47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765720" y="1073485"/>
            <a:ext cx="7763470" cy="17087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75309" y="1073485"/>
            <a:ext cx="22840355" cy="1708707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6560" y="5026713"/>
            <a:ext cx="31053881" cy="8387179"/>
          </a:xfrm>
        </p:spPr>
        <p:txBody>
          <a:bodyPr anchor="b"/>
          <a:lstStyle>
            <a:lvl1pPr>
              <a:defRPr sz="177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56560" y="13493239"/>
            <a:ext cx="31053881" cy="4410619"/>
          </a:xfrm>
        </p:spPr>
        <p:txBody>
          <a:bodyPr/>
          <a:lstStyle>
            <a:lvl1pPr marL="0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1pPr>
            <a:lvl2pPr marL="1347908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69581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04372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539163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673954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808744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943535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07832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75309" y="5367422"/>
            <a:ext cx="15301913" cy="1279313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227278" y="5367422"/>
            <a:ext cx="15301913" cy="1279313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9999" y="1073489"/>
            <a:ext cx="31053881" cy="38972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80003" y="4942697"/>
            <a:ext cx="15231590" cy="2422339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47908" indent="0">
              <a:buNone/>
              <a:defRPr sz="5900" b="1"/>
            </a:lvl2pPr>
            <a:lvl3pPr marL="2695816" indent="0">
              <a:buNone/>
              <a:defRPr sz="5300" b="1"/>
            </a:lvl3pPr>
            <a:lvl4pPr marL="4043725" indent="0">
              <a:buNone/>
              <a:defRPr sz="4700" b="1"/>
            </a:lvl4pPr>
            <a:lvl5pPr marL="5391633" indent="0">
              <a:buNone/>
              <a:defRPr sz="4700" b="1"/>
            </a:lvl5pPr>
            <a:lvl6pPr marL="6739541" indent="0">
              <a:buNone/>
              <a:defRPr sz="4700" b="1"/>
            </a:lvl6pPr>
            <a:lvl7pPr marL="8087449" indent="0">
              <a:buNone/>
              <a:defRPr sz="4700" b="1"/>
            </a:lvl7pPr>
            <a:lvl8pPr marL="9435358" indent="0">
              <a:buNone/>
              <a:defRPr sz="4700" b="1"/>
            </a:lvl8pPr>
            <a:lvl9pPr marL="10783266" indent="0">
              <a:buNone/>
              <a:defRPr sz="47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480003" y="7365036"/>
            <a:ext cx="15231590" cy="108328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27278" y="4942697"/>
            <a:ext cx="15306602" cy="2422339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47908" indent="0">
              <a:buNone/>
              <a:defRPr sz="5900" b="1"/>
            </a:lvl2pPr>
            <a:lvl3pPr marL="2695816" indent="0">
              <a:buNone/>
              <a:defRPr sz="5300" b="1"/>
            </a:lvl3pPr>
            <a:lvl4pPr marL="4043725" indent="0">
              <a:buNone/>
              <a:defRPr sz="4700" b="1"/>
            </a:lvl4pPr>
            <a:lvl5pPr marL="5391633" indent="0">
              <a:buNone/>
              <a:defRPr sz="4700" b="1"/>
            </a:lvl5pPr>
            <a:lvl6pPr marL="6739541" indent="0">
              <a:buNone/>
              <a:defRPr sz="4700" b="1"/>
            </a:lvl6pPr>
            <a:lvl7pPr marL="8087449" indent="0">
              <a:buNone/>
              <a:defRPr sz="4700" b="1"/>
            </a:lvl7pPr>
            <a:lvl8pPr marL="9435358" indent="0">
              <a:buNone/>
              <a:defRPr sz="4700" b="1"/>
            </a:lvl8pPr>
            <a:lvl9pPr marL="10783266" indent="0">
              <a:buNone/>
              <a:defRPr sz="47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27278" y="7365036"/>
            <a:ext cx="15306602" cy="108328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1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0004" y="1344189"/>
            <a:ext cx="11612387" cy="4704662"/>
          </a:xfrm>
        </p:spPr>
        <p:txBody>
          <a:bodyPr anchor="b"/>
          <a:lstStyle>
            <a:lvl1pPr>
              <a:defRPr sz="9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06602" y="2903080"/>
            <a:ext cx="18227278" cy="14328683"/>
          </a:xfrm>
        </p:spPr>
        <p:txBody>
          <a:bodyPr/>
          <a:lstStyle>
            <a:lvl1pPr>
              <a:defRPr sz="9400"/>
            </a:lvl1pPr>
            <a:lvl2pPr>
              <a:defRPr sz="83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80004" y="6048852"/>
            <a:ext cx="11612387" cy="11206245"/>
          </a:xfrm>
        </p:spPr>
        <p:txBody>
          <a:bodyPr/>
          <a:lstStyle>
            <a:lvl1pPr marL="0" indent="0">
              <a:buNone/>
              <a:defRPr sz="4700"/>
            </a:lvl1pPr>
            <a:lvl2pPr marL="1347908" indent="0">
              <a:buNone/>
              <a:defRPr sz="4100"/>
            </a:lvl2pPr>
            <a:lvl3pPr marL="2695816" indent="0">
              <a:buNone/>
              <a:defRPr sz="3500"/>
            </a:lvl3pPr>
            <a:lvl4pPr marL="4043725" indent="0">
              <a:buNone/>
              <a:defRPr sz="2900"/>
            </a:lvl4pPr>
            <a:lvl5pPr marL="5391633" indent="0">
              <a:buNone/>
              <a:defRPr sz="2900"/>
            </a:lvl5pPr>
            <a:lvl6pPr marL="6739541" indent="0">
              <a:buNone/>
              <a:defRPr sz="2900"/>
            </a:lvl6pPr>
            <a:lvl7pPr marL="8087449" indent="0">
              <a:buNone/>
              <a:defRPr sz="2900"/>
            </a:lvl7pPr>
            <a:lvl8pPr marL="9435358" indent="0">
              <a:buNone/>
              <a:defRPr sz="2900"/>
            </a:lvl8pPr>
            <a:lvl9pPr marL="10783266" indent="0">
              <a:buNone/>
              <a:defRPr sz="2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0004" y="1344189"/>
            <a:ext cx="11612387" cy="4704662"/>
          </a:xfrm>
        </p:spPr>
        <p:txBody>
          <a:bodyPr anchor="b"/>
          <a:lstStyle>
            <a:lvl1pPr>
              <a:defRPr sz="9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306602" y="2903080"/>
            <a:ext cx="18227278" cy="14328683"/>
          </a:xfrm>
        </p:spPr>
        <p:txBody>
          <a:bodyPr/>
          <a:lstStyle>
            <a:lvl1pPr marL="0" indent="0">
              <a:buNone/>
              <a:defRPr sz="9400"/>
            </a:lvl1pPr>
            <a:lvl2pPr marL="1347908" indent="0">
              <a:buNone/>
              <a:defRPr sz="8300"/>
            </a:lvl2pPr>
            <a:lvl3pPr marL="2695816" indent="0">
              <a:buNone/>
              <a:defRPr sz="7100"/>
            </a:lvl3pPr>
            <a:lvl4pPr marL="4043725" indent="0">
              <a:buNone/>
              <a:defRPr sz="5900"/>
            </a:lvl4pPr>
            <a:lvl5pPr marL="5391633" indent="0">
              <a:buNone/>
              <a:defRPr sz="5900"/>
            </a:lvl5pPr>
            <a:lvl6pPr marL="6739541" indent="0">
              <a:buNone/>
              <a:defRPr sz="5900"/>
            </a:lvl6pPr>
            <a:lvl7pPr marL="8087449" indent="0">
              <a:buNone/>
              <a:defRPr sz="5900"/>
            </a:lvl7pPr>
            <a:lvl8pPr marL="9435358" indent="0">
              <a:buNone/>
              <a:defRPr sz="5900"/>
            </a:lvl8pPr>
            <a:lvl9pPr marL="10783266" indent="0">
              <a:buNone/>
              <a:defRPr sz="5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80004" y="6048852"/>
            <a:ext cx="11612387" cy="11206245"/>
          </a:xfrm>
        </p:spPr>
        <p:txBody>
          <a:bodyPr/>
          <a:lstStyle>
            <a:lvl1pPr marL="0" indent="0">
              <a:buNone/>
              <a:defRPr sz="4700"/>
            </a:lvl1pPr>
            <a:lvl2pPr marL="1347908" indent="0">
              <a:buNone/>
              <a:defRPr sz="4100"/>
            </a:lvl2pPr>
            <a:lvl3pPr marL="2695816" indent="0">
              <a:buNone/>
              <a:defRPr sz="3500"/>
            </a:lvl3pPr>
            <a:lvl4pPr marL="4043725" indent="0">
              <a:buNone/>
              <a:defRPr sz="2900"/>
            </a:lvl4pPr>
            <a:lvl5pPr marL="5391633" indent="0">
              <a:buNone/>
              <a:defRPr sz="2900"/>
            </a:lvl5pPr>
            <a:lvl6pPr marL="6739541" indent="0">
              <a:buNone/>
              <a:defRPr sz="2900"/>
            </a:lvl6pPr>
            <a:lvl7pPr marL="8087449" indent="0">
              <a:buNone/>
              <a:defRPr sz="2900"/>
            </a:lvl7pPr>
            <a:lvl8pPr marL="9435358" indent="0">
              <a:buNone/>
              <a:defRPr sz="2900"/>
            </a:lvl8pPr>
            <a:lvl9pPr marL="10783266" indent="0">
              <a:buNone/>
              <a:defRPr sz="2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75310" y="1073489"/>
            <a:ext cx="31053881" cy="3897217"/>
          </a:xfrm>
          <a:prstGeom prst="rect">
            <a:avLst/>
          </a:prstGeom>
        </p:spPr>
        <p:txBody>
          <a:bodyPr vert="horz" lIns="269581" tIns="134789" rIns="269581" bIns="134789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5310" y="5367422"/>
            <a:ext cx="31053881" cy="12793135"/>
          </a:xfrm>
          <a:prstGeom prst="rect">
            <a:avLst/>
          </a:prstGeom>
        </p:spPr>
        <p:txBody>
          <a:bodyPr vert="horz" lIns="269581" tIns="134789" rIns="269581" bIns="134789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475309" y="18687968"/>
            <a:ext cx="8101013" cy="1073484"/>
          </a:xfrm>
          <a:prstGeom prst="rect">
            <a:avLst/>
          </a:prstGeom>
        </p:spPr>
        <p:txBody>
          <a:bodyPr vert="horz" lIns="269581" tIns="134789" rIns="269581" bIns="134789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926491" y="18687968"/>
            <a:ext cx="12151519" cy="1073484"/>
          </a:xfrm>
          <a:prstGeom prst="rect">
            <a:avLst/>
          </a:prstGeom>
        </p:spPr>
        <p:txBody>
          <a:bodyPr vert="horz" lIns="269581" tIns="134789" rIns="269581" bIns="134789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428178" y="18687968"/>
            <a:ext cx="8101013" cy="1073484"/>
          </a:xfrm>
          <a:prstGeom prst="rect">
            <a:avLst/>
          </a:prstGeom>
        </p:spPr>
        <p:txBody>
          <a:bodyPr vert="horz" lIns="269581" tIns="134789" rIns="269581" bIns="134789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695816" rtl="0" eaLnBrk="1" latinLnBrk="0" hangingPunct="1">
        <a:lnSpc>
          <a:spcPct val="90000"/>
        </a:lnSpc>
        <a:spcBef>
          <a:spcPct val="0"/>
        </a:spcBef>
        <a:buNone/>
        <a:defRPr sz="1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954" indent="-673954" algn="l" defTabSz="2695816" rtl="0" eaLnBrk="1" latinLnBrk="0" hangingPunct="1">
        <a:lnSpc>
          <a:spcPct val="90000"/>
        </a:lnSpc>
        <a:spcBef>
          <a:spcPts val="2948"/>
        </a:spcBef>
        <a:buFont typeface="Arial" panose="020B0604020202020204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21862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369771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717679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6065587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7413495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761404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10109312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1457220" indent="-673954" algn="l" defTabSz="2695816" rtl="0" eaLnBrk="1" latinLnBrk="0" hangingPunct="1">
        <a:lnSpc>
          <a:spcPct val="90000"/>
        </a:lnSpc>
        <a:spcBef>
          <a:spcPts val="1474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347908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695816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4043725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391633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39541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87449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435358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783266" algn="l" defTabSz="2695816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>
                  <a:solidFill>
                    <a:schemeClr val="tx1"/>
                  </a:solidFill>
                </a:rPr>
                <a:t>OPERACÃO(OPCODE)  =&gt; DADO OU END.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0x??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1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o explicativo retangular 34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Incrementar </a:t>
            </a:r>
            <a:r>
              <a:rPr lang="pt-BR" dirty="0">
                <a:solidFill>
                  <a:srgbClr val="FF0000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Ler RAM no </a:t>
            </a:r>
            <a:r>
              <a:rPr lang="pt-BR" dirty="0"/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4054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9454940"/>
            <a:ext cx="335686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INICIANDO O CICLO DE EXECUÇÃO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30870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o explicativo retangular 42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Ler RAM no </a:t>
            </a:r>
            <a:r>
              <a:rPr lang="pt-BR" dirty="0"/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18312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LOAD AC =&gt; END.0x10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7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LOAD AC =&gt; END.0x10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LOAD AC =&gt; END.0x10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o explicativo retangular 34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Ler RAM no </a:t>
            </a:r>
            <a:r>
              <a:rPr lang="pt-BR" dirty="0">
                <a:solidFill>
                  <a:srgbClr val="FF0000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5630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LOAD AC =&gt; END.0x10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55911" y="15661031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0x10</a:t>
            </a:r>
            <a:endParaRPr lang="en-US" sz="4100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8697093" y="16883258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/>
              <a:t>5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4079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LOAD AC =&gt; END.0x10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411658" y="13096268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/>
              <a:t>5</a:t>
            </a:r>
            <a:endParaRPr lang="en-US" sz="4100" dirty="0"/>
          </a:p>
        </p:txBody>
      </p:sp>
      <p:sp>
        <p:nvSpPr>
          <p:cNvPr id="35" name="Texto explicativo retangular 34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Ler RAM no </a:t>
            </a:r>
            <a:r>
              <a:rPr lang="pt-BR" dirty="0">
                <a:solidFill>
                  <a:schemeClr val="tx1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34392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LOAD AC =&gt; END.0x10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 rot="16200000">
            <a:off x="5533920" y="8701037"/>
            <a:ext cx="4728460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/>
              <a:t>5</a:t>
            </a:r>
            <a:endParaRPr lang="en-US" sz="4100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411658" y="13067482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??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307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46908" y="1205345"/>
            <a:ext cx="9954650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Ciclo de busca </a:t>
            </a:r>
            <a:endParaRPr lang="pt-BR" dirty="0" smtClean="0"/>
          </a:p>
          <a:p>
            <a:r>
              <a:rPr lang="pt-BR" dirty="0" smtClean="0"/>
              <a:t>1</a:t>
            </a:r>
            <a:r>
              <a:rPr lang="pt-BR" dirty="0"/>
              <a:t>) Unidade de controle envia o endereço contido em PC (contador do programa) para a memória </a:t>
            </a:r>
            <a:endParaRPr lang="pt-BR" dirty="0" smtClean="0"/>
          </a:p>
          <a:p>
            <a:r>
              <a:rPr lang="pt-BR" dirty="0" smtClean="0"/>
              <a:t>2</a:t>
            </a:r>
            <a:r>
              <a:rPr lang="pt-BR" dirty="0"/>
              <a:t>) A memória lê o conteúdo da memória a partir do endereço fornecido. </a:t>
            </a:r>
            <a:endParaRPr lang="pt-BR" dirty="0" smtClean="0"/>
          </a:p>
          <a:p>
            <a:r>
              <a:rPr lang="pt-BR" dirty="0" smtClean="0"/>
              <a:t>3</a:t>
            </a:r>
            <a:r>
              <a:rPr lang="pt-BR" dirty="0"/>
              <a:t>) A Unidade de controle move o dado lido para o registrador IR (registrador de instrução) </a:t>
            </a:r>
            <a:endParaRPr lang="pt-BR" dirty="0" smtClean="0"/>
          </a:p>
          <a:p>
            <a:r>
              <a:rPr lang="pt-BR" dirty="0" smtClean="0"/>
              <a:t>4</a:t>
            </a:r>
            <a:r>
              <a:rPr lang="pt-BR" dirty="0"/>
              <a:t>) A Unidade de controle incrementa o PC para apontar para a próxima instrução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Ciclo de execução </a:t>
            </a:r>
            <a:endParaRPr lang="pt-BR" dirty="0" smtClean="0"/>
          </a:p>
          <a:p>
            <a:pPr marL="914400" indent="-914400">
              <a:buAutoNum type="arabicParenR"/>
            </a:pPr>
            <a:r>
              <a:rPr lang="pt-BR" dirty="0" smtClean="0"/>
              <a:t>Unidade </a:t>
            </a:r>
            <a:r>
              <a:rPr lang="pt-BR" dirty="0"/>
              <a:t>de controle decodifica a instrução no registrador IR. </a:t>
            </a:r>
            <a:endParaRPr lang="pt-BR" dirty="0" smtClean="0"/>
          </a:p>
          <a:p>
            <a:pPr marL="914400" indent="-914400">
              <a:buAutoNum type="arabicParenR"/>
            </a:pPr>
            <a:r>
              <a:rPr lang="pt-BR" dirty="0" smtClean="0"/>
              <a:t>Se </a:t>
            </a:r>
            <a:r>
              <a:rPr lang="pt-BR" dirty="0"/>
              <a:t>necessário, a unidade de controle lê operandos da memória. </a:t>
            </a:r>
            <a:endParaRPr lang="pt-BR" dirty="0" smtClean="0"/>
          </a:p>
          <a:p>
            <a:pPr marL="914400" indent="-914400">
              <a:buAutoNum type="arabicParenR"/>
            </a:pPr>
            <a:r>
              <a:rPr lang="pt-BR" dirty="0" smtClean="0"/>
              <a:t>A </a:t>
            </a:r>
            <a:r>
              <a:rPr lang="pt-BR" dirty="0"/>
              <a:t>unidade de controle envia sinais para a unidade lógica e aritmética para realizar a operação </a:t>
            </a:r>
            <a:endParaRPr lang="pt-BR" dirty="0" smtClean="0"/>
          </a:p>
          <a:p>
            <a:pPr marL="914400" indent="-914400">
              <a:buAutoNum type="arabicParenR"/>
            </a:pPr>
            <a:r>
              <a:rPr lang="pt-BR" dirty="0" smtClean="0"/>
              <a:t>Se </a:t>
            </a:r>
            <a:r>
              <a:rPr lang="pt-BR" dirty="0"/>
              <a:t>necessário, a unidade de controle escreve o resultado na memória</a:t>
            </a:r>
            <a:r>
              <a:rPr lang="pt-BR" dirty="0" smtClean="0"/>
              <a:t>.</a:t>
            </a:r>
          </a:p>
          <a:p>
            <a:pPr marL="914400" indent="-914400">
              <a:buAutoNum type="arabicParenR"/>
            </a:pP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79418" y="11596255"/>
            <a:ext cx="9227127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Sinais de Controle da UC: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/>
              <a:t>Incrementa PC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/>
              <a:t>Leitura no end. MAR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/>
              <a:t>Escrita no end. MAR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/>
              <a:t>Decodificar </a:t>
            </a:r>
            <a:r>
              <a:rPr lang="pt-BR" dirty="0" smtClean="0"/>
              <a:t>Instrução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 smtClean="0"/>
              <a:t>ULA – Executa Operação</a:t>
            </a:r>
            <a:endParaRPr lang="pt-BR" dirty="0"/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806545" y="11596255"/>
            <a:ext cx="92271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Operações disponíveis na ULA:</a:t>
            </a:r>
            <a:endParaRPr lang="pt-BR" dirty="0"/>
          </a:p>
          <a:p>
            <a:pPr marL="914400" indent="-914400">
              <a:buFont typeface="+mj-lt"/>
              <a:buAutoNum type="arabicParenR"/>
            </a:pPr>
            <a:r>
              <a:rPr lang="pt-BR" dirty="0" smtClean="0"/>
              <a:t>LOAD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 smtClean="0"/>
              <a:t>STORE</a:t>
            </a:r>
          </a:p>
          <a:p>
            <a:pPr marL="914400" indent="-914400">
              <a:buFont typeface="+mj-lt"/>
              <a:buAutoNum type="arabicParenR"/>
            </a:pPr>
            <a:r>
              <a:rPr lang="pt-BR" dirty="0" smtClean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1660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8434675"/>
            <a:ext cx="335686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PRÓXIMA INSTRUÇÃO:</a:t>
            </a:r>
          </a:p>
          <a:p>
            <a:pPr algn="ctr"/>
            <a:r>
              <a:rPr lang="pt-BR" sz="13800" b="1" dirty="0" smtClean="0"/>
              <a:t>INICIANDO O CICLO DE BUSCA (FETCH)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25754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66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1" name="Texto explicativo retangular 30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Incrementar </a:t>
            </a:r>
            <a:r>
              <a:rPr lang="pt-BR" dirty="0"/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Ler RAM no </a:t>
            </a:r>
            <a:r>
              <a:rPr lang="pt-BR" dirty="0">
                <a:solidFill>
                  <a:srgbClr val="FF0000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31664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4318341" y="15661031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0x01</a:t>
            </a:r>
            <a:endParaRPr lang="en-US" sz="4100" dirty="0"/>
          </a:p>
        </p:txBody>
      </p:sp>
      <p:sp>
        <p:nvSpPr>
          <p:cNvPr id="35" name="Pergaminho horizontal 34"/>
          <p:cNvSpPr/>
          <p:nvPr/>
        </p:nvSpPr>
        <p:spPr>
          <a:xfrm>
            <a:off x="26810557" y="16626919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6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357951" y="12845366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5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Incrementar </a:t>
            </a:r>
            <a:r>
              <a:rPr lang="pt-BR" dirty="0">
                <a:solidFill>
                  <a:srgbClr val="FF0000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Ler RAM no </a:t>
            </a:r>
            <a:r>
              <a:rPr lang="pt-BR" dirty="0"/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622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5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9496504"/>
            <a:ext cx="335686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INICIANDO O CICLO DE EXECUÇÃO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13868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Ler RAM no </a:t>
            </a:r>
            <a:r>
              <a:rPr lang="pt-BR" dirty="0"/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273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ADD AC =&gt; END.0x11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16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4440654"/>
            <a:ext cx="3356863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ONDE TUDO COMEÇA:</a:t>
            </a:r>
          </a:p>
          <a:p>
            <a:pPr algn="ctr"/>
            <a:endParaRPr lang="pt-BR" sz="13800" b="1" dirty="0"/>
          </a:p>
          <a:p>
            <a:pPr algn="ctr"/>
            <a:r>
              <a:rPr lang="pt-BR" sz="13800" b="1" dirty="0" smtClean="0"/>
              <a:t>BUSCANDO </a:t>
            </a:r>
            <a:r>
              <a:rPr lang="pt-BR" sz="13800" b="1" dirty="0"/>
              <a:t>(FETCH) A </a:t>
            </a:r>
            <a:r>
              <a:rPr lang="pt-BR" sz="13800" b="1" dirty="0" smtClean="0"/>
              <a:t>PRIMEIRA INSTRUÇÃO NA MEMÓRIA RAM...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5769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ADD AC =&gt; END.0x11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Ler RAM no </a:t>
            </a:r>
            <a:r>
              <a:rPr lang="pt-BR" dirty="0">
                <a:solidFill>
                  <a:srgbClr val="FF0000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36521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ADD AC =&gt; END.0x11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272932" y="15661031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0x11</a:t>
            </a:r>
            <a:endParaRPr lang="en-US" sz="4100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7710363" y="16883258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/>
              <a:t>6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5911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ADD AC =&gt; END.0x11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 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0x11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424443" y="13101705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/>
              <a:t>6</a:t>
            </a:r>
            <a:endParaRPr lang="en-US" sz="4100" dirty="0"/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Ler RAM no </a:t>
            </a:r>
            <a:r>
              <a:rPr lang="pt-BR" dirty="0">
                <a:solidFill>
                  <a:schemeClr val="tx1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32490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ADD AC =&gt; END.0x11</a:t>
              </a:r>
              <a:endPara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ADD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END.0x11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424443" y="13101705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??</a:t>
            </a:r>
            <a:endParaRPr lang="en-US" sz="4100" dirty="0"/>
          </a:p>
        </p:txBody>
      </p:sp>
      <p:sp>
        <p:nvSpPr>
          <p:cNvPr id="43" name="Rosto feliz 42"/>
          <p:cNvSpPr/>
          <p:nvPr/>
        </p:nvSpPr>
        <p:spPr>
          <a:xfrm>
            <a:off x="13487980" y="7050577"/>
            <a:ext cx="991820" cy="114797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 sz="4100" b="1" dirty="0"/>
          </a:p>
        </p:txBody>
      </p:sp>
    </p:spTree>
    <p:extLst>
      <p:ext uri="{BB962C8B-B14F-4D97-AF65-F5344CB8AC3E}">
        <p14:creationId xmlns:p14="http://schemas.microsoft.com/office/powerpoint/2010/main" val="11780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8434675"/>
            <a:ext cx="335686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PRÓXIMA INSTRUÇÃO:</a:t>
            </a:r>
          </a:p>
          <a:p>
            <a:pPr algn="ctr"/>
            <a:r>
              <a:rPr lang="pt-BR" sz="13800" b="1" dirty="0" smtClean="0"/>
              <a:t>INICIANDO O CICLO DE BUSCA (FETCH)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38060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0x??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3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5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1" name="Texto explicativo retangular 30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Ler RAM no </a:t>
            </a:r>
            <a:r>
              <a:rPr lang="pt-BR" dirty="0">
                <a:solidFill>
                  <a:srgbClr val="FF0000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8492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4187802" y="15661031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0x02</a:t>
            </a:r>
            <a:endParaRPr lang="en-US" sz="4100" dirty="0"/>
          </a:p>
        </p:txBody>
      </p:sp>
      <p:sp>
        <p:nvSpPr>
          <p:cNvPr id="35" name="Pergaminho horizontal 34"/>
          <p:cNvSpPr/>
          <p:nvPr/>
        </p:nvSpPr>
        <p:spPr>
          <a:xfrm>
            <a:off x="28610169" y="16677186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4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399515" y="12823134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3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1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7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Incrementar </a:t>
            </a:r>
            <a:r>
              <a:rPr lang="pt-BR" dirty="0">
                <a:solidFill>
                  <a:srgbClr val="FF0000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Ler RAM no </a:t>
            </a:r>
            <a:r>
              <a:rPr lang="pt-BR" dirty="0">
                <a:solidFill>
                  <a:schemeClr val="tx1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14406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6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9496504"/>
            <a:ext cx="335686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INICIANDO O CICLO DE EXECUÇÃO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3986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>
                <a:solidFill>
                  <a:schemeClr val="tx1"/>
                </a:solidFill>
              </a:rPr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Ler RAM no </a:t>
            </a:r>
            <a:r>
              <a:rPr lang="pt-BR" dirty="0">
                <a:solidFill>
                  <a:schemeClr val="tx1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812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o explicativo retangular 42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>
                <a:solidFill>
                  <a:schemeClr val="tx1"/>
                </a:solidFill>
              </a:rPr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Ler RAM no </a:t>
            </a:r>
            <a:r>
              <a:rPr lang="pt-BR" dirty="0">
                <a:solidFill>
                  <a:schemeClr val="tx1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1661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Texto explicativo retangular 33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>
                <a:solidFill>
                  <a:schemeClr val="tx1"/>
                </a:solidFill>
              </a:rPr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Incrementar </a:t>
            </a:r>
            <a:r>
              <a:rPr lang="pt-BR" dirty="0">
                <a:solidFill>
                  <a:schemeClr val="tx1"/>
                </a:solidFill>
              </a:rPr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chemeClr val="tx1"/>
                </a:solidFill>
              </a:rPr>
              <a:t>Ler RAM no </a:t>
            </a:r>
            <a:r>
              <a:rPr lang="pt-BR" dirty="0">
                <a:solidFill>
                  <a:schemeClr val="tx1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Escrever RAM </a:t>
            </a:r>
            <a:r>
              <a:rPr lang="pt-BR" dirty="0">
                <a:solidFill>
                  <a:srgbClr val="FF0000"/>
                </a:solidFill>
              </a:rPr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>
                <a:solidFill>
                  <a:schemeClr val="tx1"/>
                </a:solidFill>
              </a:rPr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3565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2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7710363" y="15661031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0x12</a:t>
            </a:r>
            <a:endParaRPr lang="en-US" sz="4100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4187802" y="16883258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11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9421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400" dirty="0">
                  <a:solidFill>
                    <a:schemeClr val="tx1"/>
                  </a:solidFill>
                </a:rPr>
                <a:t>STORE AC =&gt; END.0x12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12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0x03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0x12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11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Pergaminho horizontal 34"/>
          <p:cNvSpPr/>
          <p:nvPr/>
        </p:nvSpPr>
        <p:spPr>
          <a:xfrm>
            <a:off x="10411659" y="4683483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STORE AC </a:t>
            </a:r>
            <a:r>
              <a:rPr lang="pt-BR" sz="1200" dirty="0">
                <a:solidFill>
                  <a:schemeClr val="tx1"/>
                </a:solidFill>
              </a:rPr>
              <a:t>=&gt; </a:t>
            </a:r>
            <a:r>
              <a:rPr lang="pt-BR" sz="1200" dirty="0" smtClean="0">
                <a:solidFill>
                  <a:schemeClr val="tx1"/>
                </a:solidFill>
              </a:rPr>
              <a:t>END.0x12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2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7935" y="5895380"/>
            <a:ext cx="3356863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 smtClean="0"/>
              <a:t>NÃO HÁ MAIS INSTRUÇÕES A SEREM EXECUTADAS...</a:t>
            </a:r>
          </a:p>
          <a:p>
            <a:pPr algn="ctr"/>
            <a:endParaRPr lang="pt-BR" sz="13800" b="1" dirty="0"/>
          </a:p>
          <a:p>
            <a:pPr algn="ctr"/>
            <a:r>
              <a:rPr lang="pt-BR" sz="13800" b="1" dirty="0" smtClean="0">
                <a:sym typeface="Wingdings" panose="05000000000000000000" pitchFamily="2" charset="2"/>
              </a:rPr>
              <a:t></a:t>
            </a:r>
            <a:r>
              <a:rPr lang="pt-BR" sz="13800" b="1" dirty="0" smtClean="0"/>
              <a:t>  FIM  DO  PROGRAMA </a:t>
            </a:r>
            <a:r>
              <a:rPr lang="pt-BR" sz="13800" b="1" dirty="0" smtClean="0">
                <a:sym typeface="Wingdings" panose="05000000000000000000" pitchFamily="2" charset="2"/>
              </a:rPr>
              <a:t></a:t>
            </a:r>
            <a:endParaRPr lang="pt-BR" sz="13800" b="1" dirty="0"/>
          </a:p>
        </p:txBody>
      </p:sp>
    </p:spTree>
    <p:extLst>
      <p:ext uri="{BB962C8B-B14F-4D97-AF65-F5344CB8AC3E}">
        <p14:creationId xmlns:p14="http://schemas.microsoft.com/office/powerpoint/2010/main" val="40957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</a:t>
              </a:r>
              <a:r>
                <a:rPr lang="pt-BR" sz="4100" dirty="0" smtClean="0">
                  <a:solidFill>
                    <a:schemeClr val="tx1"/>
                  </a:solidFill>
                </a:rPr>
                <a:t>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24072045" y="10628666"/>
            <a:ext cx="10401782" cy="6048551"/>
          </a:xfrm>
          <a:prstGeom prst="wedgeRectCallout">
            <a:avLst>
              <a:gd name="adj1" fmla="val -85815"/>
              <a:gd name="adj2" fmla="val -5369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 w="666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b="1" dirty="0" smtClean="0"/>
              <a:t> O que devo  fazer agora??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Incrementar </a:t>
            </a:r>
            <a:r>
              <a:rPr lang="pt-BR" dirty="0"/>
              <a:t>PC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Ler RAM no </a:t>
            </a:r>
            <a:r>
              <a:rPr lang="pt-BR" dirty="0">
                <a:solidFill>
                  <a:srgbClr val="FF0000"/>
                </a:solidFill>
              </a:rPr>
              <a:t>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 smtClean="0"/>
              <a:t>Escrever RAM </a:t>
            </a:r>
            <a:r>
              <a:rPr lang="pt-BR" dirty="0"/>
              <a:t>no end. MAR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Decodificar Instrução</a:t>
            </a:r>
          </a:p>
          <a:p>
            <a:pPr marL="2262308" lvl="1" indent="-914400">
              <a:buFont typeface="+mj-lt"/>
              <a:buAutoNum type="arabicParenR"/>
            </a:pPr>
            <a:r>
              <a:rPr lang="pt-BR" dirty="0"/>
              <a:t>ULA – Executa Operação</a:t>
            </a:r>
          </a:p>
        </p:txBody>
      </p:sp>
    </p:spTree>
    <p:extLst>
      <p:ext uri="{BB962C8B-B14F-4D97-AF65-F5344CB8AC3E}">
        <p14:creationId xmlns:p14="http://schemas.microsoft.com/office/powerpoint/2010/main" val="27698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4555911" y="15661031"/>
            <a:ext cx="4509291" cy="748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4100" dirty="0" smtClean="0"/>
              <a:t>0x00</a:t>
            </a:r>
            <a:endParaRPr lang="en-US" sz="4100" dirty="0"/>
          </a:p>
        </p:txBody>
      </p:sp>
      <p:sp>
        <p:nvSpPr>
          <p:cNvPr id="43" name="Pergaminho horizontal 42"/>
          <p:cNvSpPr/>
          <p:nvPr/>
        </p:nvSpPr>
        <p:spPr>
          <a:xfrm>
            <a:off x="26797772" y="16699417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357951" y="12845366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68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6640510" y="421411"/>
            <a:ext cx="27174271" cy="15045693"/>
            <a:chOff x="521771" y="68237"/>
            <a:chExt cx="12090054" cy="6349917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0141576" y="713390"/>
              <a:ext cx="2470249" cy="5704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RAM</a:t>
              </a:r>
            </a:p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  <a:p>
              <a:pPr algn="ctr"/>
              <a:r>
                <a:rPr lang="pt-BR" sz="4100" b="1" dirty="0"/>
                <a:t>.</a:t>
              </a:r>
            </a:p>
          </p:txBody>
        </p:sp>
        <p:sp>
          <p:nvSpPr>
            <p:cNvPr id="3" name="Rosto feliz 2"/>
            <p:cNvSpPr/>
            <p:nvPr/>
          </p:nvSpPr>
          <p:spPr>
            <a:xfrm>
              <a:off x="4911738" y="2959863"/>
              <a:ext cx="1863632" cy="161384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pt-BR" sz="4100" b="1" dirty="0"/>
            </a:p>
            <a:p>
              <a:pPr algn="ctr"/>
              <a:r>
                <a:rPr lang="pt-BR" sz="4100" b="1" dirty="0"/>
                <a:t>UC</a:t>
              </a:r>
              <a:endParaRPr lang="en-US" sz="4100" b="1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938006" y="2702258"/>
              <a:ext cx="2210938" cy="2129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r>
                <a:rPr lang="pt-BR" sz="4100" b="1" dirty="0"/>
                <a:t>ULA </a:t>
              </a:r>
              <a:endParaRPr lang="en-US" sz="4100" b="1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67571" y="1663885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IR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18" name="Rosto feliz 17"/>
            <p:cNvSpPr/>
            <p:nvPr/>
          </p:nvSpPr>
          <p:spPr>
            <a:xfrm>
              <a:off x="2982063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19" name="Rosto feliz 18"/>
            <p:cNvSpPr/>
            <p:nvPr/>
          </p:nvSpPr>
          <p:spPr>
            <a:xfrm>
              <a:off x="2982063" y="3574569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1" name="Rosto feliz 20"/>
            <p:cNvSpPr/>
            <p:nvPr/>
          </p:nvSpPr>
          <p:spPr>
            <a:xfrm>
              <a:off x="3575732" y="2866025"/>
              <a:ext cx="441269" cy="484494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endParaRPr lang="en-US" sz="4100" b="1" dirty="0"/>
            </a:p>
          </p:txBody>
        </p:sp>
        <p:sp>
          <p:nvSpPr>
            <p:cNvPr id="26" name="Pergaminho horizontal 25"/>
            <p:cNvSpPr/>
            <p:nvPr/>
          </p:nvSpPr>
          <p:spPr>
            <a:xfrm>
              <a:off x="1856118" y="68237"/>
              <a:ext cx="5322628" cy="1064525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>
                  <a:solidFill>
                    <a:schemeClr val="tx1"/>
                  </a:solidFill>
                </a:rPr>
                <a:t>Aguardando instrução para decodificar...</a:t>
              </a:r>
              <a:endParaRPr lang="en-US" sz="4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Pergaminho horizontal 27"/>
            <p:cNvSpPr/>
            <p:nvPr/>
          </p:nvSpPr>
          <p:spPr>
            <a:xfrm>
              <a:off x="10334924" y="75661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LOAD AC =&gt; END.0x10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Pergaminho horizontal 28"/>
            <p:cNvSpPr/>
            <p:nvPr/>
          </p:nvSpPr>
          <p:spPr>
            <a:xfrm>
              <a:off x="10334924" y="1181973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ADD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END.0x11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495589" y="754335"/>
              <a:ext cx="800662" cy="5655398"/>
            </a:xfrm>
            <a:prstGeom prst="rect">
              <a:avLst/>
            </a:prstGeom>
            <a:noFill/>
          </p:spPr>
          <p:txBody>
            <a:bodyPr wrap="square" lIns="91433" tIns="45716" rIns="91433" bIns="4571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4400" dirty="0"/>
                <a:t>0x00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0x02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0x03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0x04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0x05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0x06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0x07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0x08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0x09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0x10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0x11</a:t>
              </a:r>
            </a:p>
            <a:p>
              <a:pPr>
                <a:lnSpc>
                  <a:spcPct val="150000"/>
                </a:lnSpc>
              </a:pPr>
              <a:r>
                <a:rPr lang="pt-BR" sz="4400" dirty="0"/>
                <a:t>0x12</a:t>
              </a:r>
            </a:p>
          </p:txBody>
        </p:sp>
        <p:sp>
          <p:nvSpPr>
            <p:cNvPr id="33" name="Pergaminho horizontal 32"/>
            <p:cNvSpPr/>
            <p:nvPr/>
          </p:nvSpPr>
          <p:spPr>
            <a:xfrm>
              <a:off x="10334924" y="1594797"/>
              <a:ext cx="2017596" cy="532262"/>
            </a:xfrm>
            <a:prstGeom prst="horizontalScroll">
              <a:avLst>
                <a:gd name="adj" fmla="val 25000"/>
              </a:avLst>
            </a:prstGeom>
            <a:solidFill>
              <a:srgbClr val="FFFF9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STORE AC </a:t>
              </a:r>
              <a:r>
                <a:rPr lang="pt-BR" sz="1200" dirty="0">
                  <a:solidFill>
                    <a:schemeClr val="tx1"/>
                  </a:solidFill>
                </a:rPr>
                <a:t>=&gt; </a:t>
              </a:r>
              <a:r>
                <a:rPr lang="pt-BR" sz="1200" dirty="0" smtClean="0">
                  <a:solidFill>
                    <a:schemeClr val="tx1"/>
                  </a:solidFill>
                </a:rPr>
                <a:t>END.0x12</a:t>
              </a:r>
              <a:endParaRPr lang="en-US" sz="1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10375070" y="5144342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5</a:t>
              </a:r>
              <a:endParaRPr lang="en-US" sz="41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0372799" y="554934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6</a:t>
              </a:r>
              <a:endParaRPr lang="en-US" sz="4100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10393002" y="5968750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08429" y="1673292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PC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949364" y="5044266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MBR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590220" y="505367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MAR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4822234" y="2083383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0x00</a:t>
              </a:r>
              <a:endParaRPr lang="en-US" sz="4100" dirty="0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200000">
              <a:off x="-289558" y="3305753"/>
              <a:ext cx="2470249" cy="8475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b="1" dirty="0"/>
                <a:t>AC</a:t>
              </a:r>
            </a:p>
            <a:p>
              <a:pPr algn="ctr"/>
              <a:endParaRPr lang="pt-BR" sz="4100" b="1" dirty="0"/>
            </a:p>
            <a:p>
              <a:pPr algn="ctr"/>
              <a:endParaRPr lang="pt-BR" sz="4100" b="1" dirty="0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16200000">
              <a:off x="86752" y="3567894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4860912" y="541386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 smtClean="0"/>
                <a:t>0x00</a:t>
              </a:r>
              <a:endParaRPr lang="en-US" sz="4100" dirty="0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2199586" y="5419856"/>
              <a:ext cx="2006220" cy="315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33" tIns="45716" rIns="91433" bIns="45716" spcCol="0" rtlCol="0" anchor="ctr"/>
            <a:lstStyle/>
            <a:p>
              <a:pPr algn="ctr"/>
              <a:r>
                <a:rPr lang="pt-BR" sz="4100" dirty="0"/>
                <a:t>??</a:t>
              </a:r>
              <a:endParaRPr lang="en-US" sz="4100" dirty="0"/>
            </a:p>
          </p:txBody>
        </p:sp>
      </p:grpSp>
      <p:sp>
        <p:nvSpPr>
          <p:cNvPr id="63" name="Seta para a esquerda e para a direita 62"/>
          <p:cNvSpPr/>
          <p:nvPr/>
        </p:nvSpPr>
        <p:spPr>
          <a:xfrm>
            <a:off x="3817023" y="15518754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ENDEREÇO</a:t>
            </a:r>
            <a:endParaRPr lang="en-US" dirty="0"/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3817023" y="16740981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DADOS</a:t>
            </a:r>
            <a:endParaRPr lang="en-US" dirty="0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3817020" y="17949840"/>
            <a:ext cx="31257884" cy="1033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ctr"/>
            <a:r>
              <a:rPr lang="pt-BR" dirty="0" smtClean="0"/>
              <a:t>BARRAMENTO DE CONTROLE</a:t>
            </a:r>
            <a:endParaRPr lang="en-US" dirty="0"/>
          </a:p>
        </p:txBody>
      </p:sp>
      <p:sp>
        <p:nvSpPr>
          <p:cNvPr id="67" name="Retângulo 66"/>
          <p:cNvSpPr/>
          <p:nvPr/>
        </p:nvSpPr>
        <p:spPr>
          <a:xfrm>
            <a:off x="4887556" y="3465368"/>
            <a:ext cx="19184489" cy="113381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602" tIns="134801" rIns="269602" bIns="134801"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831273" y="7624565"/>
            <a:ext cx="3699163" cy="347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CLOCK</a:t>
            </a:r>
            <a:endParaRPr lang="en-US" b="1" dirty="0"/>
          </a:p>
        </p:txBody>
      </p:sp>
      <p:sp>
        <p:nvSpPr>
          <p:cNvPr id="34" name="Pergaminho horizontal 33"/>
          <p:cNvSpPr/>
          <p:nvPr/>
        </p:nvSpPr>
        <p:spPr>
          <a:xfrm>
            <a:off x="10411659" y="4777391"/>
            <a:ext cx="4534860" cy="1261158"/>
          </a:xfrm>
          <a:prstGeom prst="horizontalScroll">
            <a:avLst>
              <a:gd name="adj" fmla="val 25000"/>
            </a:avLst>
          </a:prstGeom>
          <a:solidFill>
            <a:srgbClr val="FFFF9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spcCol="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LOAD AC =&gt; END.0x10</a:t>
            </a:r>
            <a:endParaRPr lang="en-US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52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3496</Words>
  <Application>Microsoft Office PowerPoint</Application>
  <PresentationFormat>Personalizar</PresentationFormat>
  <Paragraphs>2241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Silvio</dc:creator>
  <cp:lastModifiedBy>Silvio</cp:lastModifiedBy>
  <cp:revision>29</cp:revision>
  <dcterms:created xsi:type="dcterms:W3CDTF">2018-08-22T14:19:54Z</dcterms:created>
  <dcterms:modified xsi:type="dcterms:W3CDTF">2018-08-24T21:41:17Z</dcterms:modified>
</cp:coreProperties>
</file>