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59" r:id="rId5"/>
    <p:sldId id="260" r:id="rId6"/>
    <p:sldId id="275" r:id="rId7"/>
    <p:sldId id="261" r:id="rId8"/>
    <p:sldId id="262" r:id="rId9"/>
    <p:sldId id="265" r:id="rId10"/>
    <p:sldId id="263" r:id="rId11"/>
    <p:sldId id="266" r:id="rId12"/>
    <p:sldId id="264" r:id="rId13"/>
    <p:sldId id="267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1E726-E2E5-410E-BD7B-798D9DB5D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481" y="468297"/>
            <a:ext cx="11230252" cy="5921406"/>
          </a:xfrm>
        </p:spPr>
        <p:txBody>
          <a:bodyPr anchor="t"/>
          <a:lstStyle/>
          <a:p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GameLearning</a:t>
            </a: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Time = new </a:t>
            </a:r>
            <a:r>
              <a:rPr lang="pt-BR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b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Time.Add</a:t>
            </a:r>
            <a: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(“Gustavo </a:t>
            </a:r>
            <a:r>
              <a:rPr lang="pt-BR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Fuzinelli</a:t>
            </a:r>
            <a: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b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Time.Add</a:t>
            </a:r>
            <a: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(“Paulo Belucci”);</a:t>
            </a:r>
            <a:b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Time.Add</a:t>
            </a:r>
            <a: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(“Silvio da </a:t>
            </a:r>
            <a:r>
              <a:rPr lang="pt-BR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b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F7BFA3-66E1-4DC5-AD54-D4D46AD07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650" y="366451"/>
            <a:ext cx="523995" cy="6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72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1E726-E2E5-410E-BD7B-798D9DB5D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847" y="711942"/>
            <a:ext cx="9294920" cy="690983"/>
          </a:xfrm>
        </p:spPr>
        <p:txBody>
          <a:bodyPr anchor="t"/>
          <a:lstStyle/>
          <a:p>
            <a:r>
              <a:rPr lang="pt-BR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//Engenharia Software</a:t>
            </a:r>
            <a:br>
              <a:rPr lang="pt-BR" sz="4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F7BFA3-66E1-4DC5-AD54-D4D46AD07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650" y="366451"/>
            <a:ext cx="523995" cy="690983"/>
          </a:xfrm>
          <a:prstGeom prst="rect">
            <a:avLst/>
          </a:prstGeom>
        </p:spPr>
      </p:pic>
      <p:pic>
        <p:nvPicPr>
          <p:cNvPr id="6" name="Imagem 5" descr="Uma imagem contendo natureza&#10;&#10;Descrição gerada automaticamente">
            <a:extLst>
              <a:ext uri="{FF2B5EF4-FFF2-40B4-BE49-F238E27FC236}">
                <a16:creationId xmlns:a16="http://schemas.microsoft.com/office/drawing/2014/main" id="{52B510D5-C8D2-4D16-849E-D3F58D3CB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25" y="1528577"/>
            <a:ext cx="8210550" cy="461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23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1E726-E2E5-410E-BD7B-798D9DB5D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847" y="711942"/>
            <a:ext cx="9294920" cy="690983"/>
          </a:xfrm>
        </p:spPr>
        <p:txBody>
          <a:bodyPr anchor="t"/>
          <a:lstStyle/>
          <a:p>
            <a:r>
              <a:rPr lang="pt-BR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//Engenharia Software</a:t>
            </a:r>
            <a:br>
              <a:rPr lang="pt-BR" sz="4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F7BFA3-66E1-4DC5-AD54-D4D46AD07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650" y="366451"/>
            <a:ext cx="523995" cy="69098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2B510D5-C8D2-4D16-849E-D3F58D3CB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26" y="1528577"/>
            <a:ext cx="8210548" cy="461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51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1E726-E2E5-410E-BD7B-798D9DB5D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847" y="711942"/>
            <a:ext cx="8207128" cy="859683"/>
          </a:xfrm>
        </p:spPr>
        <p:txBody>
          <a:bodyPr anchor="t"/>
          <a:lstStyle/>
          <a:p>
            <a:r>
              <a:rPr lang="pt-BR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//PROGRAMAÇÃO</a:t>
            </a:r>
            <a:br>
              <a:rPr lang="pt-BR" sz="4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sz="4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F7BFA3-66E1-4DC5-AD54-D4D46AD07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650" y="366451"/>
            <a:ext cx="523995" cy="690983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523DC04-8392-48A1-A4F7-AE61CBE528BB}"/>
              </a:ext>
            </a:extLst>
          </p:cNvPr>
          <p:cNvCxnSpPr/>
          <p:nvPr/>
        </p:nvCxnSpPr>
        <p:spPr>
          <a:xfrm>
            <a:off x="2552700" y="2076450"/>
            <a:ext cx="0" cy="6000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2D0BBE88-20C5-400C-B41D-47334406F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2414587"/>
            <a:ext cx="1924050" cy="2352675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367DB22-1530-4B74-982C-4A39328F48CD}"/>
              </a:ext>
            </a:extLst>
          </p:cNvPr>
          <p:cNvCxnSpPr/>
          <p:nvPr/>
        </p:nvCxnSpPr>
        <p:spPr>
          <a:xfrm>
            <a:off x="5687997" y="2114549"/>
            <a:ext cx="0" cy="6000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E5D62BB-AF30-40CB-9639-E299F7FFD7F8}"/>
              </a:ext>
            </a:extLst>
          </p:cNvPr>
          <p:cNvCxnSpPr/>
          <p:nvPr/>
        </p:nvCxnSpPr>
        <p:spPr>
          <a:xfrm>
            <a:off x="9389986" y="2114549"/>
            <a:ext cx="0" cy="6000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88599D2D-03CE-45E4-82FF-A4F8DE9F9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434" y="2376685"/>
            <a:ext cx="3127529" cy="376937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05C5E1F-4912-4350-BF04-644C353FA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642" y="2414587"/>
            <a:ext cx="2495550" cy="332422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4CAE227-8E44-4BA8-9B26-9118FDF6F340}"/>
              </a:ext>
            </a:extLst>
          </p:cNvPr>
          <p:cNvSpPr txBox="1"/>
          <p:nvPr/>
        </p:nvSpPr>
        <p:spPr>
          <a:xfrm>
            <a:off x="4688268" y="1756291"/>
            <a:ext cx="199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>
                <a:solidFill>
                  <a:schemeClr val="bg1"/>
                </a:solidFill>
              </a:rPr>
              <a:t>Resources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D32C21-03FD-4765-AC7B-9292A4E35D50}"/>
              </a:ext>
            </a:extLst>
          </p:cNvPr>
          <p:cNvSpPr txBox="1"/>
          <p:nvPr/>
        </p:nvSpPr>
        <p:spPr>
          <a:xfrm>
            <a:off x="1556551" y="1691521"/>
            <a:ext cx="199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Classes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3905CD8-30D9-48FF-88AB-D2BCEB63C7AF}"/>
              </a:ext>
            </a:extLst>
          </p:cNvPr>
          <p:cNvSpPr txBox="1"/>
          <p:nvPr/>
        </p:nvSpPr>
        <p:spPr>
          <a:xfrm>
            <a:off x="8393837" y="1691521"/>
            <a:ext cx="199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Telas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333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B109C5B-3B98-48EB-A942-8D11CEA37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3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A9C389E4-003E-40C9-AC9E-ED821C16F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042684-2705-40BD-9104-A6B24CE1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91E726-E2E5-410E-BD7B-798D9DB5D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653" y="473337"/>
            <a:ext cx="6268246" cy="3134032"/>
          </a:xfrm>
        </p:spPr>
        <p:txBody>
          <a:bodyPr>
            <a:normAutofit/>
          </a:bodyPr>
          <a:lstStyle/>
          <a:p>
            <a:r>
              <a:rPr lang="pt-BR" sz="4800" b="1" dirty="0">
                <a:solidFill>
                  <a:srgbClr val="EBEB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//PROGRAMAÇÃO</a:t>
            </a:r>
            <a:br>
              <a:rPr lang="pt-BR" sz="6100" b="1" dirty="0">
                <a:solidFill>
                  <a:srgbClr val="EBEB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sz="6100" b="1" dirty="0">
                <a:solidFill>
                  <a:srgbClr val="EBEB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6100" b="1" dirty="0">
              <a:solidFill>
                <a:srgbClr val="EBEBE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BA6B0C3-6727-4B06-B9D4-0C086AD88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960" y="2313588"/>
            <a:ext cx="3531062" cy="353106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BF7BFA3-66E1-4DC5-AD54-D4D46AD07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4650" y="366451"/>
            <a:ext cx="523995" cy="690983"/>
          </a:xfrm>
          <a:prstGeom prst="rect">
            <a:avLst/>
          </a:prstGeom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E530F7D-2576-48B8-BCC5-6014BBFA0E2D}"/>
              </a:ext>
            </a:extLst>
          </p:cNvPr>
          <p:cNvCxnSpPr/>
          <p:nvPr/>
        </p:nvCxnSpPr>
        <p:spPr>
          <a:xfrm>
            <a:off x="4283105" y="5110779"/>
            <a:ext cx="34671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560256A-D5AD-43A2-B756-D308E033789E}"/>
              </a:ext>
            </a:extLst>
          </p:cNvPr>
          <p:cNvCxnSpPr/>
          <p:nvPr/>
        </p:nvCxnSpPr>
        <p:spPr>
          <a:xfrm>
            <a:off x="4639690" y="3963709"/>
            <a:ext cx="34671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37C18ABB-7E1C-4084-A445-119FC68F5C79}"/>
              </a:ext>
            </a:extLst>
          </p:cNvPr>
          <p:cNvCxnSpPr/>
          <p:nvPr/>
        </p:nvCxnSpPr>
        <p:spPr>
          <a:xfrm>
            <a:off x="4977043" y="2892840"/>
            <a:ext cx="3467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5C64800-B780-449A-9F8B-944619DB0577}"/>
              </a:ext>
            </a:extLst>
          </p:cNvPr>
          <p:cNvSpPr txBox="1"/>
          <p:nvPr/>
        </p:nvSpPr>
        <p:spPr>
          <a:xfrm>
            <a:off x="7330918" y="2385932"/>
            <a:ext cx="2756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C9405E7-4EC2-496B-839A-F9963ACD69A6}"/>
              </a:ext>
            </a:extLst>
          </p:cNvPr>
          <p:cNvSpPr txBox="1"/>
          <p:nvPr/>
        </p:nvSpPr>
        <p:spPr>
          <a:xfrm>
            <a:off x="6100440" y="3419796"/>
            <a:ext cx="2756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CONTROLE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BAD5173-D230-45DA-A49A-A181E28B4DF7}"/>
              </a:ext>
            </a:extLst>
          </p:cNvPr>
          <p:cNvSpPr txBox="1"/>
          <p:nvPr/>
        </p:nvSpPr>
        <p:spPr>
          <a:xfrm>
            <a:off x="7178822" y="4599509"/>
            <a:ext cx="2756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BD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742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B109C5B-3B98-48EB-A942-8D11CEA37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3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A9C389E4-003E-40C9-AC9E-ED821C16F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042684-2705-40BD-9104-A6B24CE1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91E726-E2E5-410E-BD7B-798D9DB5D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792" y="0"/>
            <a:ext cx="6268246" cy="3134032"/>
          </a:xfrm>
        </p:spPr>
        <p:txBody>
          <a:bodyPr>
            <a:normAutofit/>
          </a:bodyPr>
          <a:lstStyle/>
          <a:p>
            <a:r>
              <a:rPr lang="pt-BR" sz="4800" b="1" dirty="0">
                <a:solidFill>
                  <a:srgbClr val="EBEB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//PROGRAMAÇÃO</a:t>
            </a:r>
            <a:br>
              <a:rPr lang="pt-BR" sz="4800" b="1" dirty="0">
                <a:solidFill>
                  <a:srgbClr val="EBEB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sz="4800" b="1" dirty="0">
                <a:solidFill>
                  <a:srgbClr val="EBEB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4800" b="1" dirty="0">
              <a:solidFill>
                <a:srgbClr val="EBEBE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F7BFA3-66E1-4DC5-AD54-D4D46AD07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4650" y="366451"/>
            <a:ext cx="523995" cy="69098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CB638F6-E231-45EA-AAD3-4ABBA567D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2061" y="3389368"/>
            <a:ext cx="1120403" cy="112040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507ACA8-8CC7-4721-8124-D9D76BF95D65}"/>
              </a:ext>
            </a:extLst>
          </p:cNvPr>
          <p:cNvSpPr txBox="1"/>
          <p:nvPr/>
        </p:nvSpPr>
        <p:spPr>
          <a:xfrm>
            <a:off x="1772061" y="2949366"/>
            <a:ext cx="128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Usuário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FB5FE072-CD64-44A3-B5E3-2B51EE86B045}"/>
              </a:ext>
            </a:extLst>
          </p:cNvPr>
          <p:cNvCxnSpPr>
            <a:cxnSpLocks/>
          </p:cNvCxnSpPr>
          <p:nvPr/>
        </p:nvCxnSpPr>
        <p:spPr>
          <a:xfrm>
            <a:off x="2979742" y="4006286"/>
            <a:ext cx="812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38ACA4B-01F1-4B56-8DCE-DF5B57A1F057}"/>
              </a:ext>
            </a:extLst>
          </p:cNvPr>
          <p:cNvSpPr txBox="1"/>
          <p:nvPr/>
        </p:nvSpPr>
        <p:spPr>
          <a:xfrm>
            <a:off x="2732815" y="3595774"/>
            <a:ext cx="128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Cadastro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E6D36482-40B5-4BDA-A87A-EE099933DE29}"/>
              </a:ext>
            </a:extLst>
          </p:cNvPr>
          <p:cNvCxnSpPr>
            <a:cxnSpLocks/>
          </p:cNvCxnSpPr>
          <p:nvPr/>
        </p:nvCxnSpPr>
        <p:spPr>
          <a:xfrm>
            <a:off x="5114557" y="3979528"/>
            <a:ext cx="812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8" name="Imagem 27">
            <a:extLst>
              <a:ext uri="{FF2B5EF4-FFF2-40B4-BE49-F238E27FC236}">
                <a16:creationId xmlns:a16="http://schemas.microsoft.com/office/drawing/2014/main" id="{EEAEFC66-A859-4DAE-99D8-4CB130A3C3F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896396" y="3328393"/>
            <a:ext cx="1080813" cy="1080813"/>
          </a:xfrm>
          <a:prstGeom prst="rect">
            <a:avLst/>
          </a:prstGeom>
        </p:spPr>
      </p:pic>
      <p:pic>
        <p:nvPicPr>
          <p:cNvPr id="30" name="Imagem 29" descr="Uma imagem contendo remoto, controle, controlar, interior&#10;&#10;Descrição gerada automaticamente">
            <a:extLst>
              <a:ext uri="{FF2B5EF4-FFF2-40B4-BE49-F238E27FC236}">
                <a16:creationId xmlns:a16="http://schemas.microsoft.com/office/drawing/2014/main" id="{A663FBD7-A8FE-4612-9003-370768C438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5986" y="3167511"/>
            <a:ext cx="808839" cy="651116"/>
          </a:xfrm>
          <a:prstGeom prst="rect">
            <a:avLst/>
          </a:prstGeom>
        </p:spPr>
      </p:pic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43A89A26-212F-48D2-92D6-FCD42070A9FD}"/>
              </a:ext>
            </a:extLst>
          </p:cNvPr>
          <p:cNvCxnSpPr>
            <a:cxnSpLocks/>
          </p:cNvCxnSpPr>
          <p:nvPr/>
        </p:nvCxnSpPr>
        <p:spPr>
          <a:xfrm>
            <a:off x="7288434" y="3922950"/>
            <a:ext cx="812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5" name="Imagem 34">
            <a:extLst>
              <a:ext uri="{FF2B5EF4-FFF2-40B4-BE49-F238E27FC236}">
                <a16:creationId xmlns:a16="http://schemas.microsoft.com/office/drawing/2014/main" id="{D9240033-BFB4-48F9-B2C6-4B623D0F2C0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6036739" y="3347638"/>
            <a:ext cx="1080813" cy="1080813"/>
          </a:xfrm>
          <a:prstGeom prst="rect">
            <a:avLst/>
          </a:prstGeom>
        </p:spPr>
      </p:pic>
      <p:pic>
        <p:nvPicPr>
          <p:cNvPr id="47" name="Imagem 46" descr="Uma imagem contendo remoto, controle, controlar, interior&#10;&#10;Descrição gerada automaticamente">
            <a:extLst>
              <a:ext uri="{FF2B5EF4-FFF2-40B4-BE49-F238E27FC236}">
                <a16:creationId xmlns:a16="http://schemas.microsoft.com/office/drawing/2014/main" id="{D7D4E0BE-C469-42A8-AECB-F93212CC8F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6984" y="3167511"/>
            <a:ext cx="808839" cy="651116"/>
          </a:xfrm>
          <a:prstGeom prst="rect">
            <a:avLst/>
          </a:prstGeom>
        </p:spPr>
      </p:pic>
      <p:pic>
        <p:nvPicPr>
          <p:cNvPr id="49" name="Imagem 48" descr="Uma imagem contendo interior, recipiente, xícara, chão&#10;&#10;Descrição gerada automaticamente">
            <a:extLst>
              <a:ext uri="{FF2B5EF4-FFF2-40B4-BE49-F238E27FC236}">
                <a16:creationId xmlns:a16="http://schemas.microsoft.com/office/drawing/2014/main" id="{2BA3EDA5-F3D3-4888-A18D-0898B37FB2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6705" y="2904074"/>
            <a:ext cx="1829105" cy="1829105"/>
          </a:xfrm>
          <a:prstGeom prst="rect">
            <a:avLst/>
          </a:prstGeom>
        </p:spPr>
      </p:pic>
      <p:sp>
        <p:nvSpPr>
          <p:cNvPr id="50" name="CaixaDeTexto 49">
            <a:extLst>
              <a:ext uri="{FF2B5EF4-FFF2-40B4-BE49-F238E27FC236}">
                <a16:creationId xmlns:a16="http://schemas.microsoft.com/office/drawing/2014/main" id="{3703A1A1-4EA9-4E60-A325-073032D2E55F}"/>
              </a:ext>
            </a:extLst>
          </p:cNvPr>
          <p:cNvSpPr txBox="1"/>
          <p:nvPr/>
        </p:nvSpPr>
        <p:spPr>
          <a:xfrm>
            <a:off x="3992479" y="2824561"/>
            <a:ext cx="124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2D96B71F-4CC1-43A9-AF57-6F3AD6EE6188}"/>
              </a:ext>
            </a:extLst>
          </p:cNvPr>
          <p:cNvSpPr txBox="1"/>
          <p:nvPr/>
        </p:nvSpPr>
        <p:spPr>
          <a:xfrm>
            <a:off x="6119776" y="2899005"/>
            <a:ext cx="124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2124322-44E9-4AEA-AACD-5D0494DEFE6C}"/>
              </a:ext>
            </a:extLst>
          </p:cNvPr>
          <p:cNvSpPr txBox="1"/>
          <p:nvPr/>
        </p:nvSpPr>
        <p:spPr>
          <a:xfrm>
            <a:off x="8901725" y="2349679"/>
            <a:ext cx="124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1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B109C5B-3B98-48EB-A942-8D11CEA37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3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A9C389E4-003E-40C9-AC9E-ED821C16F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042684-2705-40BD-9104-A6B24CE1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F7BFA3-66E1-4DC5-AD54-D4D46AD07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4650" y="366451"/>
            <a:ext cx="523995" cy="69098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0060CEA-4D36-4B80-AB59-A52DABD0ED59}"/>
              </a:ext>
            </a:extLst>
          </p:cNvPr>
          <p:cNvSpPr/>
          <p:nvPr/>
        </p:nvSpPr>
        <p:spPr>
          <a:xfrm>
            <a:off x="748652" y="727501"/>
            <a:ext cx="60837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b="1" dirty="0">
                <a:solidFill>
                  <a:srgbClr val="EBEB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//BANCO DE DADOS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CBF882A-CDFE-4C82-91DE-BABC903B5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947" y="2397849"/>
            <a:ext cx="8705850" cy="330517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255DA22-3760-4103-8D23-79040C4A196E}"/>
              </a:ext>
            </a:extLst>
          </p:cNvPr>
          <p:cNvSpPr txBox="1"/>
          <p:nvPr/>
        </p:nvSpPr>
        <p:spPr>
          <a:xfrm>
            <a:off x="1316947" y="1793507"/>
            <a:ext cx="490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EXEMPLO DENTRO DO VISUAL STUDIO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864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B109C5B-3B98-48EB-A942-8D11CEA37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3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A9C389E4-003E-40C9-AC9E-ED821C16F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042684-2705-40BD-9104-A6B24CE1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F7BFA3-66E1-4DC5-AD54-D4D46AD07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4650" y="366451"/>
            <a:ext cx="523995" cy="69098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0060CEA-4D36-4B80-AB59-A52DABD0ED59}"/>
              </a:ext>
            </a:extLst>
          </p:cNvPr>
          <p:cNvSpPr/>
          <p:nvPr/>
        </p:nvSpPr>
        <p:spPr>
          <a:xfrm>
            <a:off x="748652" y="727501"/>
            <a:ext cx="60837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b="1" dirty="0">
                <a:solidFill>
                  <a:srgbClr val="EBEB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//BANCO DE DADOS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255DA22-3760-4103-8D23-79040C4A196E}"/>
              </a:ext>
            </a:extLst>
          </p:cNvPr>
          <p:cNvSpPr txBox="1"/>
          <p:nvPr/>
        </p:nvSpPr>
        <p:spPr>
          <a:xfrm>
            <a:off x="1316947" y="1793507"/>
            <a:ext cx="490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EXEMPLO DE CRIAÇÃO DE TABELA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476DC80-8DB9-4454-ADB4-D7FCFCF78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947" y="2397848"/>
            <a:ext cx="94583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01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B109C5B-3B98-48EB-A942-8D11CEA37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3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A9C389E4-003E-40C9-AC9E-ED821C16F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042684-2705-40BD-9104-A6B24CE1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F7BFA3-66E1-4DC5-AD54-D4D46AD07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4650" y="366451"/>
            <a:ext cx="523995" cy="69098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0060CEA-4D36-4B80-AB59-A52DABD0ED59}"/>
              </a:ext>
            </a:extLst>
          </p:cNvPr>
          <p:cNvSpPr/>
          <p:nvPr/>
        </p:nvSpPr>
        <p:spPr>
          <a:xfrm>
            <a:off x="6959758" y="1722311"/>
            <a:ext cx="55048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>
                <a:solidFill>
                  <a:srgbClr val="EBEB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//BANCO</a:t>
            </a:r>
          </a:p>
          <a:p>
            <a:r>
              <a:rPr lang="pt-BR" sz="4800" b="1" dirty="0">
                <a:solidFill>
                  <a:srgbClr val="EBEB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 DADOS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CB212A6A-5DC0-4E91-8A57-F33A7523B6E7}"/>
              </a:ext>
            </a:extLst>
          </p:cNvPr>
          <p:cNvCxnSpPr/>
          <p:nvPr/>
        </p:nvCxnSpPr>
        <p:spPr>
          <a:xfrm>
            <a:off x="5770485" y="5557421"/>
            <a:ext cx="39416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D4CB7389-5FB9-4A0B-8A84-E580350EE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124" y="623886"/>
            <a:ext cx="5324475" cy="561022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8C8E446-0A53-4FCE-855C-36143D496661}"/>
              </a:ext>
            </a:extLst>
          </p:cNvPr>
          <p:cNvSpPr txBox="1"/>
          <p:nvPr/>
        </p:nvSpPr>
        <p:spPr>
          <a:xfrm>
            <a:off x="7139126" y="5012694"/>
            <a:ext cx="2290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DER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112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B109C5B-3B98-48EB-A942-8D11CEA37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3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A9C389E4-003E-40C9-AC9E-ED821C16F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042684-2705-40BD-9104-A6B24CE1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F7BFA3-66E1-4DC5-AD54-D4D46AD07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4650" y="366451"/>
            <a:ext cx="523995" cy="69098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0060CEA-4D36-4B80-AB59-A52DABD0ED59}"/>
              </a:ext>
            </a:extLst>
          </p:cNvPr>
          <p:cNvSpPr/>
          <p:nvPr/>
        </p:nvSpPr>
        <p:spPr>
          <a:xfrm>
            <a:off x="4475474" y="3013501"/>
            <a:ext cx="55048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>
                <a:solidFill>
                  <a:srgbClr val="EBEB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//DEMO</a:t>
            </a:r>
          </a:p>
        </p:txBody>
      </p:sp>
    </p:spTree>
    <p:extLst>
      <p:ext uri="{BB962C8B-B14F-4D97-AF65-F5344CB8AC3E}">
        <p14:creationId xmlns:p14="http://schemas.microsoft.com/office/powerpoint/2010/main" val="2966226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1E726-E2E5-410E-BD7B-798D9DB5D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748" y="0"/>
            <a:ext cx="10777490" cy="5921406"/>
          </a:xfrm>
        </p:spPr>
        <p:txBody>
          <a:bodyPr anchor="t"/>
          <a:lstStyle/>
          <a:p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//Objetivo</a:t>
            </a: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(“Viabilizar o ensino da programação através de uma plataforma que visa facilitar a interação professor/aluno e auxiliar através da gamificação o processo de aprendizagem.”);</a:t>
            </a:r>
            <a:b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F7BFA3-66E1-4DC5-AD54-D4D46AD07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650" y="366451"/>
            <a:ext cx="523995" cy="6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9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1E726-E2E5-410E-BD7B-798D9DB5D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748" y="0"/>
            <a:ext cx="10384652" cy="5921406"/>
          </a:xfrm>
        </p:spPr>
        <p:txBody>
          <a:bodyPr anchor="t"/>
          <a:lstStyle/>
          <a:p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//Justificativa</a:t>
            </a: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Tendo em vista o alto índice de evasão dos cursos de tecnologia por conta dos conteúdos teóricos, enxergamos a possibilidade de, através do 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GameLearning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(plataforma) e conteúdos lúdicos(jogos), fomentar o interesse dos alunos pelo conteúdo aplicado e assim diminuir o índice de evasão mencionado.</a:t>
            </a:r>
            <a:b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F7BFA3-66E1-4DC5-AD54-D4D46AD07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650" y="366451"/>
            <a:ext cx="523995" cy="6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7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1E726-E2E5-410E-BD7B-798D9DB5D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3484" y="366451"/>
            <a:ext cx="10777490" cy="5921406"/>
          </a:xfrm>
        </p:spPr>
        <p:txBody>
          <a:bodyPr anchor="t"/>
          <a:lstStyle/>
          <a:p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//A plataforma</a:t>
            </a: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(“Denominada </a:t>
            </a:r>
            <a:r>
              <a:rPr lang="pt-BR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GameLearning</a:t>
            </a:r>
            <a: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consiste em um ambiente interativo onde professores poderão criar exercícios para os alunos, como apoio ao material didático disponível.”);</a:t>
            </a:r>
            <a:b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F7BFA3-66E1-4DC5-AD54-D4D46AD07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650" y="366451"/>
            <a:ext cx="523995" cy="6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1E726-E2E5-410E-BD7B-798D9DB5D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847" y="711942"/>
            <a:ext cx="9294920" cy="690983"/>
          </a:xfrm>
        </p:spPr>
        <p:txBody>
          <a:bodyPr anchor="t"/>
          <a:lstStyle/>
          <a:p>
            <a:r>
              <a:rPr lang="pt-BR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//Engenharia Software</a:t>
            </a:r>
            <a:br>
              <a:rPr lang="pt-BR" sz="4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F7BFA3-66E1-4DC5-AD54-D4D46AD07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650" y="366451"/>
            <a:ext cx="523995" cy="69098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8F912C2-3453-4957-AB52-D21C1EA8DEF9}"/>
              </a:ext>
            </a:extLst>
          </p:cNvPr>
          <p:cNvSpPr txBox="1"/>
          <p:nvPr/>
        </p:nvSpPr>
        <p:spPr>
          <a:xfrm>
            <a:off x="1597981" y="1821462"/>
            <a:ext cx="975341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Levantamento Requisitos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pt-BR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pt-BR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Etnografia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pt-BR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Prototipagem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pt-BR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Brainstorming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pt-BR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Metodologia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pt-BR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SCRUM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pt-BR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Trello</a:t>
            </a:r>
            <a:r>
              <a:rPr lang="pt-BR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(ferramenta organização)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pt-BR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pt-BR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pt-BR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pt-BR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pt-BR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44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B109C5B-3B98-48EB-A942-8D11CEA37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3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A9C389E4-003E-40C9-AC9E-ED821C16F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042684-2705-40BD-9104-A6B24CE1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F7BFA3-66E1-4DC5-AD54-D4D46AD07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4650" y="366451"/>
            <a:ext cx="523995" cy="69098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507ACA8-8CC7-4721-8124-D9D76BF95D65}"/>
              </a:ext>
            </a:extLst>
          </p:cNvPr>
          <p:cNvSpPr txBox="1"/>
          <p:nvPr/>
        </p:nvSpPr>
        <p:spPr>
          <a:xfrm>
            <a:off x="1014412" y="3090991"/>
            <a:ext cx="128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Aluno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FB5FE072-CD64-44A3-B5E3-2B51EE86B045}"/>
              </a:ext>
            </a:extLst>
          </p:cNvPr>
          <p:cNvCxnSpPr>
            <a:cxnSpLocks/>
          </p:cNvCxnSpPr>
          <p:nvPr/>
        </p:nvCxnSpPr>
        <p:spPr>
          <a:xfrm>
            <a:off x="2079956" y="4109799"/>
            <a:ext cx="812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38ACA4B-01F1-4B56-8DCE-DF5B57A1F057}"/>
              </a:ext>
            </a:extLst>
          </p:cNvPr>
          <p:cNvSpPr txBox="1"/>
          <p:nvPr/>
        </p:nvSpPr>
        <p:spPr>
          <a:xfrm>
            <a:off x="1833029" y="3690409"/>
            <a:ext cx="128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Cadastro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E6D36482-40B5-4BDA-A87A-EE099933DE29}"/>
              </a:ext>
            </a:extLst>
          </p:cNvPr>
          <p:cNvCxnSpPr>
            <a:cxnSpLocks/>
          </p:cNvCxnSpPr>
          <p:nvPr/>
        </p:nvCxnSpPr>
        <p:spPr>
          <a:xfrm>
            <a:off x="4214771" y="4074163"/>
            <a:ext cx="812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8" name="Imagem 27">
            <a:extLst>
              <a:ext uri="{FF2B5EF4-FFF2-40B4-BE49-F238E27FC236}">
                <a16:creationId xmlns:a16="http://schemas.microsoft.com/office/drawing/2014/main" id="{EEAEFC66-A859-4DAE-99D8-4CB130A3C3F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996610" y="3423028"/>
            <a:ext cx="1080813" cy="1080813"/>
          </a:xfrm>
          <a:prstGeom prst="rect">
            <a:avLst/>
          </a:prstGeom>
        </p:spPr>
      </p:pic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43A89A26-212F-48D2-92D6-FCD42070A9FD}"/>
              </a:ext>
            </a:extLst>
          </p:cNvPr>
          <p:cNvCxnSpPr>
            <a:cxnSpLocks/>
          </p:cNvCxnSpPr>
          <p:nvPr/>
        </p:nvCxnSpPr>
        <p:spPr>
          <a:xfrm flipV="1">
            <a:off x="6388648" y="3021024"/>
            <a:ext cx="1296273" cy="996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05868B1-FE7F-402E-91A9-77BB918A4E96}"/>
              </a:ext>
            </a:extLst>
          </p:cNvPr>
          <p:cNvSpPr txBox="1"/>
          <p:nvPr/>
        </p:nvSpPr>
        <p:spPr>
          <a:xfrm>
            <a:off x="4176199" y="3690409"/>
            <a:ext cx="128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3B642411-9E27-42C7-9158-A0011B163D8B}"/>
              </a:ext>
            </a:extLst>
          </p:cNvPr>
          <p:cNvCxnSpPr>
            <a:cxnSpLocks/>
          </p:cNvCxnSpPr>
          <p:nvPr/>
        </p:nvCxnSpPr>
        <p:spPr>
          <a:xfrm>
            <a:off x="2189073" y="5033763"/>
            <a:ext cx="3467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FA8974CC-8B4F-4679-8228-EA2B66804C0B}"/>
              </a:ext>
            </a:extLst>
          </p:cNvPr>
          <p:cNvCxnSpPr>
            <a:cxnSpLocks/>
          </p:cNvCxnSpPr>
          <p:nvPr/>
        </p:nvCxnSpPr>
        <p:spPr>
          <a:xfrm>
            <a:off x="1518884" y="4108510"/>
            <a:ext cx="1340378" cy="92525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2CB638F6-E231-45EA-AAD3-4ABBA567D3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275" y="3484003"/>
            <a:ext cx="1120403" cy="1120403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D9240033-BFB4-48F9-B2C6-4B623D0F2C0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136953" y="3442273"/>
            <a:ext cx="1080813" cy="108081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35454C7-0561-403E-B6A7-E5025CEA67FE}"/>
              </a:ext>
            </a:extLst>
          </p:cNvPr>
          <p:cNvSpPr txBox="1"/>
          <p:nvPr/>
        </p:nvSpPr>
        <p:spPr>
          <a:xfrm>
            <a:off x="3192820" y="5195358"/>
            <a:ext cx="194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Cadastrado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499E442-53C9-466C-BCE9-00C2438C38BD}"/>
              </a:ext>
            </a:extLst>
          </p:cNvPr>
          <p:cNvCxnSpPr>
            <a:cxnSpLocks/>
          </p:cNvCxnSpPr>
          <p:nvPr/>
        </p:nvCxnSpPr>
        <p:spPr>
          <a:xfrm flipV="1">
            <a:off x="5656898" y="4604406"/>
            <a:ext cx="0" cy="429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EB0E9949-8D30-4C62-8B07-9BBD29A9AA07}"/>
              </a:ext>
            </a:extLst>
          </p:cNvPr>
          <p:cNvCxnSpPr>
            <a:cxnSpLocks/>
          </p:cNvCxnSpPr>
          <p:nvPr/>
        </p:nvCxnSpPr>
        <p:spPr>
          <a:xfrm flipV="1">
            <a:off x="6388648" y="4159381"/>
            <a:ext cx="1686377" cy="12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A22F68C2-3F09-4509-AF24-4858D837F9CE}"/>
              </a:ext>
            </a:extLst>
          </p:cNvPr>
          <p:cNvCxnSpPr>
            <a:cxnSpLocks/>
          </p:cNvCxnSpPr>
          <p:nvPr/>
        </p:nvCxnSpPr>
        <p:spPr>
          <a:xfrm>
            <a:off x="6388648" y="4348667"/>
            <a:ext cx="1367295" cy="846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5C986FA-32D9-4D62-A10B-990C393F1937}"/>
              </a:ext>
            </a:extLst>
          </p:cNvPr>
          <p:cNvSpPr txBox="1"/>
          <p:nvPr/>
        </p:nvSpPr>
        <p:spPr>
          <a:xfrm>
            <a:off x="7828280" y="5181732"/>
            <a:ext cx="2358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Exercícios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E61B3AD-5B9B-401E-A254-FB146C8A020A}"/>
              </a:ext>
            </a:extLst>
          </p:cNvPr>
          <p:cNvSpPr txBox="1"/>
          <p:nvPr/>
        </p:nvSpPr>
        <p:spPr>
          <a:xfrm>
            <a:off x="8132598" y="3881330"/>
            <a:ext cx="339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Consultar Ranking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3B9B82E-529A-42AE-978D-855A9AF5A86B}"/>
              </a:ext>
            </a:extLst>
          </p:cNvPr>
          <p:cNvSpPr txBox="1"/>
          <p:nvPr/>
        </p:nvSpPr>
        <p:spPr>
          <a:xfrm>
            <a:off x="7828280" y="2634750"/>
            <a:ext cx="1283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Jogar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ítulo 1">
            <a:extLst>
              <a:ext uri="{FF2B5EF4-FFF2-40B4-BE49-F238E27FC236}">
                <a16:creationId xmlns:a16="http://schemas.microsoft.com/office/drawing/2014/main" id="{216E02B7-CD22-4AF9-BAAD-4FE3CEC5483F}"/>
              </a:ext>
            </a:extLst>
          </p:cNvPr>
          <p:cNvSpPr txBox="1">
            <a:spLocks/>
          </p:cNvSpPr>
          <p:nvPr/>
        </p:nvSpPr>
        <p:spPr bwMode="gray">
          <a:xfrm>
            <a:off x="741155" y="737366"/>
            <a:ext cx="9294920" cy="6909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//Engenharia Software</a:t>
            </a:r>
          </a:p>
          <a:p>
            <a:endParaRPr lang="pt-BR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Diagrama de Caso de Uso</a:t>
            </a: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550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1E726-E2E5-410E-BD7B-798D9DB5D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847" y="711942"/>
            <a:ext cx="9294920" cy="690983"/>
          </a:xfrm>
        </p:spPr>
        <p:txBody>
          <a:bodyPr anchor="t"/>
          <a:lstStyle/>
          <a:p>
            <a:r>
              <a:rPr lang="pt-BR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//Engenharia Software</a:t>
            </a:r>
            <a:br>
              <a:rPr lang="pt-BR" sz="4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F7BFA3-66E1-4DC5-AD54-D4D46AD07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650" y="366451"/>
            <a:ext cx="523995" cy="69098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8F912C2-3453-4957-AB52-D21C1EA8DEF9}"/>
              </a:ext>
            </a:extLst>
          </p:cNvPr>
          <p:cNvSpPr txBox="1"/>
          <p:nvPr/>
        </p:nvSpPr>
        <p:spPr>
          <a:xfrm>
            <a:off x="668876" y="1775853"/>
            <a:ext cx="97534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PROTOTIPAÇÃO – Versão_1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pt-BR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pt-BR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pt-BR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pt-BR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pt-BR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pt-BR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Imagem 13" descr="Uma imagem contendo árvore, grama&#10;&#10;Descrição gerada automaticamente">
            <a:extLst>
              <a:ext uri="{FF2B5EF4-FFF2-40B4-BE49-F238E27FC236}">
                <a16:creationId xmlns:a16="http://schemas.microsoft.com/office/drawing/2014/main" id="{759D1074-716B-4870-92C4-026531D6B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88" y="2904094"/>
            <a:ext cx="5357558" cy="3013627"/>
          </a:xfrm>
          <a:prstGeom prst="rect">
            <a:avLst/>
          </a:prstGeom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95DCF603-84BF-42DA-913B-F34F268546E1}"/>
              </a:ext>
            </a:extLst>
          </p:cNvPr>
          <p:cNvCxnSpPr/>
          <p:nvPr/>
        </p:nvCxnSpPr>
        <p:spPr>
          <a:xfrm>
            <a:off x="736847" y="2305050"/>
            <a:ext cx="53435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Imagem 7" descr="Uma imagem contendo árvore, grama&#10;&#10;Descrição gerada automaticamente">
            <a:extLst>
              <a:ext uri="{FF2B5EF4-FFF2-40B4-BE49-F238E27FC236}">
                <a16:creationId xmlns:a16="http://schemas.microsoft.com/office/drawing/2014/main" id="{C7072639-FDE7-451A-8E50-E690C1CB8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753" y="1542717"/>
            <a:ext cx="5357558" cy="30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70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1E726-E2E5-410E-BD7B-798D9DB5D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847" y="711942"/>
            <a:ext cx="9294920" cy="690983"/>
          </a:xfrm>
        </p:spPr>
        <p:txBody>
          <a:bodyPr anchor="t"/>
          <a:lstStyle/>
          <a:p>
            <a:r>
              <a:rPr lang="pt-BR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//Engenharia Software</a:t>
            </a:r>
            <a:br>
              <a:rPr lang="pt-BR" sz="4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F7BFA3-66E1-4DC5-AD54-D4D46AD07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650" y="366451"/>
            <a:ext cx="523995" cy="69098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8F912C2-3453-4957-AB52-D21C1EA8DEF9}"/>
              </a:ext>
            </a:extLst>
          </p:cNvPr>
          <p:cNvSpPr txBox="1"/>
          <p:nvPr/>
        </p:nvSpPr>
        <p:spPr>
          <a:xfrm>
            <a:off x="1654250" y="2201981"/>
            <a:ext cx="620244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PROTOTIPAÇÃO – </a:t>
            </a:r>
            <a:r>
              <a:rPr lang="pt-BR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Versão_Final</a:t>
            </a:r>
            <a:endParaRPr lang="pt-BR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 Clean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Visual Retrô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Baseado em jogos anos 90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Pixelização</a:t>
            </a:r>
            <a:endParaRPr lang="pt-BR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pt-BR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pt-BR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pt-BR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pt-BR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pt-BR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pt-BR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490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1E726-E2E5-410E-BD7B-798D9DB5D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847" y="711942"/>
            <a:ext cx="9294920" cy="690983"/>
          </a:xfrm>
        </p:spPr>
        <p:txBody>
          <a:bodyPr anchor="t"/>
          <a:lstStyle/>
          <a:p>
            <a:r>
              <a:rPr lang="pt-BR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//Engenharia Software</a:t>
            </a:r>
            <a:br>
              <a:rPr lang="pt-BR" sz="4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F7BFA3-66E1-4DC5-AD54-D4D46AD07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650" y="366451"/>
            <a:ext cx="523995" cy="69098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2B510D5-C8D2-4D16-849E-D3F58D3CB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26" y="1528577"/>
            <a:ext cx="8210548" cy="461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87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108</Words>
  <Application>Microsoft Office PowerPoint</Application>
  <PresentationFormat>Widescreen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Century Gothic</vt:lpstr>
      <vt:lpstr>Courier New</vt:lpstr>
      <vt:lpstr>Wingdings</vt:lpstr>
      <vt:lpstr>Wingdings 3</vt:lpstr>
      <vt:lpstr>Íon - Sala da Diretoria</vt:lpstr>
      <vt:lpstr> //GameLearning  list&lt;string&gt; Time = new list&lt;string&gt;();  Time.Add(“Gustavo Fuzinelli”); Time.Add(“Paulo Belucci”); Time.Add(“Silvio da Col”);  </vt:lpstr>
      <vt:lpstr> //Objetivo  Console.Write(“Viabilizar o ensino da programação através de uma plataforma que visa facilitar a interação professor/aluno e auxiliar através da gamificação o processo de aprendizagem.”);  </vt:lpstr>
      <vt:lpstr> //Justificativa      Tendo em vista o alto índice de evasão dos cursos de tecnologia por conta dos conteúdos teóricos, enxergamos a possibilidade de, através do GameLearning(plataforma) e conteúdos lúdicos(jogos), fomentar o interesse dos alunos pelo conteúdo aplicado e assim diminuir o índice de evasão mencionado.   </vt:lpstr>
      <vt:lpstr> //A plataforma  Console.Write(“Denominada GameLearning consiste em um ambiente interativo onde professores poderão criar exercícios para os alunos, como apoio ao material didático disponível.”);  </vt:lpstr>
      <vt:lpstr>//Engenharia Software  </vt:lpstr>
      <vt:lpstr>Apresentação do PowerPoint</vt:lpstr>
      <vt:lpstr>//Engenharia Software  </vt:lpstr>
      <vt:lpstr>//Engenharia Software  </vt:lpstr>
      <vt:lpstr>//Engenharia Software  </vt:lpstr>
      <vt:lpstr>//Engenharia Software  </vt:lpstr>
      <vt:lpstr>//Engenharia Software  </vt:lpstr>
      <vt:lpstr>//PROGRAMAÇÃO  </vt:lpstr>
      <vt:lpstr>//PROGRAMAÇÃO  </vt:lpstr>
      <vt:lpstr>//PROGRAMAÇÃO  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//GameLearning  list&lt;string&gt; Time = new list&lt;string&gt;();  Time.Add(“Gustavo Fuzinelli”); Time.Add(“Paulo Belucci”); Time.Add(“Silvio da Col”);</dc:title>
  <dc:creator>PAULO HENRIQUE BELUCCI</dc:creator>
  <cp:lastModifiedBy>PAULO HENRIQUE BELUCCI</cp:lastModifiedBy>
  <cp:revision>9</cp:revision>
  <dcterms:created xsi:type="dcterms:W3CDTF">2018-11-30T19:45:01Z</dcterms:created>
  <dcterms:modified xsi:type="dcterms:W3CDTF">2018-11-30T20:42:27Z</dcterms:modified>
</cp:coreProperties>
</file>