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7191"/>
    <a:srgbClr val="89A6DA"/>
    <a:srgbClr val="77BD26"/>
    <a:srgbClr val="267291"/>
    <a:srgbClr val="538A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1536" y="1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D6F99F-C7A8-4E08-9D09-6F095A93DF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7BD4C15-BC34-44AC-A9B0-3A2F13813D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0C8D57-7CAE-4E04-93E1-41CAEE4C6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FD54A-4524-4031-9618-FA023111B4DA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D37EC9F-6A5F-4AB3-920D-3760F903C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70BF646-5EEC-46F5-858B-1D4351A8E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FF890-EBAD-4FF9-80DA-658814EC89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512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89569E-465F-405D-9F86-50A4AD492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7B457AF-26D1-4D6A-90FC-79BE09C34B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C58B399-CF39-4770-80D1-DBDA8A0D4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FD54A-4524-4031-9618-FA023111B4DA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9B32B98-23AD-4B78-8B71-E10944B13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B0D7F1A-46DC-44C9-A856-8CC6DA375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FF890-EBAD-4FF9-80DA-658814EC89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805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AA93383-9A23-4091-911D-8733B6D772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40B0729-C4D9-47AB-9619-C6B60BA0FE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2AC197E-9853-4F9D-BF83-45271B95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FD54A-4524-4031-9618-FA023111B4DA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544A8B7-03F6-45D2-8828-AA315FD43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2FF95A5-670C-4655-AFBD-20BD0FA27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FF890-EBAD-4FF9-80DA-658814EC89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685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AC7D37-F888-4A7E-A22B-3A8E26CEE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E3B76E-99E0-4843-BBC8-D8411CC85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9D30ADE-F874-4FCE-9530-48120C4F3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FD54A-4524-4031-9618-FA023111B4DA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B8D478-45CF-4D4A-B3AD-45D6645FF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E132BF7-B062-4580-8F07-903C3A2EE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FF890-EBAD-4FF9-80DA-658814EC89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284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099318-2173-4C5C-9964-EC2F2DF2C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AEC6779-A52B-4D64-8F18-53EE5BD9C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3617421-203A-47BE-8725-CA19A4BAD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FD54A-4524-4031-9618-FA023111B4DA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3F25C79-3500-47AF-96DE-FC6B5C713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D2EF5B7-E411-4BF3-9CCF-3FC88F91A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FF890-EBAD-4FF9-80DA-658814EC89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288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6E49B1-B88F-45B7-9CC1-350140A03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C6403B-E0B5-4A5C-9F98-6432E78C1E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430AD47-C4C4-4D07-BA54-0F21CBD9DC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E851483-AD4F-4BB1-9E44-96B2E6416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FD54A-4524-4031-9618-FA023111B4DA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3723981-A4E0-4D58-9724-A1B46258E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0633886-81C1-449D-A425-1B6E635A7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FF890-EBAD-4FF9-80DA-658814EC89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52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DCBAD2-5313-47C6-9EAE-709BD2CE8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BAA70E6-4F7A-491E-97D9-9CA81BA12C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FA112B-B02D-4552-8A55-13CF74A53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4BD6ACC-CD9A-4092-BFC3-B306DD3AE1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9843227-ADDC-4B7F-8B23-1BCF3632D0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7BE7AAD-BD32-4950-88A3-5ED7BBC5C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FD54A-4524-4031-9618-FA023111B4DA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881EF19-CA1E-4051-8097-C9AC33C0C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19B5B76-BC0C-4F58-9E1B-3AF9B58BA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FF890-EBAD-4FF9-80DA-658814EC89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289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C874AA-4591-4768-B3B8-299AB5E2D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C8B70BC-9E90-466D-BD69-93683CF52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FD54A-4524-4031-9618-FA023111B4DA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EE6030C-44AA-4473-B4D4-4C26E56C9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331B747-180B-4EA4-951C-B54DE5572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FF890-EBAD-4FF9-80DA-658814EC89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642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583042-61A9-47C4-B698-E822D8970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FD54A-4524-4031-9618-FA023111B4DA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BB284BA-E6AF-4738-864F-AA095F66D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096955E-0C85-4012-BD03-DD21CB9F8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FF890-EBAD-4FF9-80DA-658814EC89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138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42E05C-5329-4B37-BD2F-627B66D4C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CAB734-D3B4-40DD-9DA5-7B580F81F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EDD27F9-62B3-4FC2-9B3F-5DDD7A8135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1D96A3F-D4F4-487B-9A28-F76677D45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FD54A-4524-4031-9618-FA023111B4DA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40076C2-EB57-4B7D-AB8C-847DA88D3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18B1541-C890-406F-B3ED-B2E3E7606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FF890-EBAD-4FF9-80DA-658814EC89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084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73385B-03B1-4F4B-B3C8-F67B37E19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D0ECBF4-468E-4B9A-8843-BA7C8F115E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1C42C74-EB7F-4E85-99A5-02AF52867D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C953530-0FA8-48CD-B8FF-631BE850C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FD54A-4524-4031-9618-FA023111B4DA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3FCEDCD-578D-480B-9003-2D6E29523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7A3BCD9-2718-4A55-9B3B-62725B635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FF890-EBAD-4FF9-80DA-658814EC89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57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07B5E58-7309-4071-9F97-8AAEB3F0F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AEAC431-2890-4CFF-87F9-50D99906F9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942BDD6-C626-4851-8D7B-6F7BC1F3FE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FD54A-4524-4031-9618-FA023111B4DA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FF6EE23-1166-4CA8-AE8F-53D4F86726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D6C0F12-EFB0-4ABF-B00A-C140139266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FF890-EBAD-4FF9-80DA-658814EC89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534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0BC9EFE1-D8CB-4668-9980-DB108327A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5" y="0"/>
            <a:ext cx="6271569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1">
            <a:extLst>
              <a:ext uri="{FF2B5EF4-FFF2-40B4-BE49-F238E27FC236}">
                <a16:creationId xmlns:a16="http://schemas.microsoft.com/office/drawing/2014/main" id="{7CBAE1BD-B8E4-4029-8AA2-C77E4FED9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924C040-65DB-4477-B296-CF704A4FCA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13873" y="590635"/>
            <a:ext cx="4805996" cy="2751851"/>
          </a:xfrm>
        </p:spPr>
        <p:txBody>
          <a:bodyPr anchor="t">
            <a:noAutofit/>
          </a:bodyPr>
          <a:lstStyle/>
          <a:p>
            <a:pPr algn="l"/>
            <a:r>
              <a:rPr lang="pt-BR" sz="5400" b="1" dirty="0">
                <a:ln w="12700" cmpd="sng">
                  <a:solidFill>
                    <a:srgbClr val="77BD26"/>
                  </a:solidFill>
                  <a:prstDash val="solid"/>
                </a:ln>
                <a:solidFill>
                  <a:srgbClr val="267291"/>
                </a:solidFill>
              </a:rPr>
              <a:t>OFICINA DE INTRODUÇÃO À PROGRAMAÇÃO</a:t>
            </a:r>
            <a:endParaRPr lang="en-US" sz="5400" b="1" dirty="0">
              <a:ln w="12700" cmpd="sng">
                <a:solidFill>
                  <a:srgbClr val="77BD26"/>
                </a:solidFill>
                <a:prstDash val="solid"/>
              </a:ln>
              <a:solidFill>
                <a:srgbClr val="267291"/>
              </a:solidFill>
            </a:endParaRPr>
          </a:p>
        </p:txBody>
      </p:sp>
      <p:sp>
        <p:nvSpPr>
          <p:cNvPr id="14" name="Freeform 49">
            <a:extLst>
              <a:ext uri="{FF2B5EF4-FFF2-40B4-BE49-F238E27FC236}">
                <a16:creationId xmlns:a16="http://schemas.microsoft.com/office/drawing/2014/main" id="{77DA6D33-2D62-458C-BF5D-DBF612FD5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90635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accent3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F5B6E43-C307-4D2A-BA74-96C04084386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1" r="3691" b="3"/>
          <a:stretch/>
        </p:blipFill>
        <p:spPr>
          <a:xfrm>
            <a:off x="1" y="770037"/>
            <a:ext cx="5298683" cy="6097438"/>
          </a:xfrm>
          <a:custGeom>
            <a:avLst/>
            <a:gdLst>
              <a:gd name="connsiteX0" fmla="*/ 2178155 w 5298683"/>
              <a:gd name="connsiteY0" fmla="*/ 0 h 6097438"/>
              <a:gd name="connsiteX1" fmla="*/ 5298683 w 5298683"/>
              <a:gd name="connsiteY1" fmla="*/ 3120527 h 6097438"/>
              <a:gd name="connsiteX2" fmla="*/ 3392805 w 5298683"/>
              <a:gd name="connsiteY2" fmla="*/ 5995828 h 6097438"/>
              <a:gd name="connsiteX3" fmla="*/ 3115184 w 5298683"/>
              <a:gd name="connsiteY3" fmla="*/ 6097438 h 6097438"/>
              <a:gd name="connsiteX4" fmla="*/ 1241127 w 5298683"/>
              <a:gd name="connsiteY4" fmla="*/ 6097438 h 6097438"/>
              <a:gd name="connsiteX5" fmla="*/ 963506 w 5298683"/>
              <a:gd name="connsiteY5" fmla="*/ 5995828 h 6097438"/>
              <a:gd name="connsiteX6" fmla="*/ 193210 w 5298683"/>
              <a:gd name="connsiteY6" fmla="*/ 5528477 h 6097438"/>
              <a:gd name="connsiteX7" fmla="*/ 0 w 5298683"/>
              <a:gd name="connsiteY7" fmla="*/ 5352876 h 6097438"/>
              <a:gd name="connsiteX8" fmla="*/ 0 w 5298683"/>
              <a:gd name="connsiteY8" fmla="*/ 888178 h 6097438"/>
              <a:gd name="connsiteX9" fmla="*/ 193210 w 5298683"/>
              <a:gd name="connsiteY9" fmla="*/ 712577 h 6097438"/>
              <a:gd name="connsiteX10" fmla="*/ 2178155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2178155" y="0"/>
                </a:moveTo>
                <a:cubicBezTo>
                  <a:pt x="3901575" y="0"/>
                  <a:pt x="5298683" y="1397108"/>
                  <a:pt x="5298683" y="3120527"/>
                </a:cubicBezTo>
                <a:cubicBezTo>
                  <a:pt x="5298683" y="4413092"/>
                  <a:pt x="4512810" y="5522106"/>
                  <a:pt x="3392805" y="5995828"/>
                </a:cubicBezTo>
                <a:lnTo>
                  <a:pt x="3115184" y="6097438"/>
                </a:lnTo>
                <a:lnTo>
                  <a:pt x="1241127" y="6097438"/>
                </a:lnTo>
                <a:lnTo>
                  <a:pt x="963506" y="5995828"/>
                </a:lnTo>
                <a:cubicBezTo>
                  <a:pt x="683504" y="5877397"/>
                  <a:pt x="424387" y="5719261"/>
                  <a:pt x="193210" y="5528477"/>
                </a:cubicBezTo>
                <a:lnTo>
                  <a:pt x="0" y="5352876"/>
                </a:lnTo>
                <a:lnTo>
                  <a:pt x="0" y="888178"/>
                </a:lnTo>
                <a:lnTo>
                  <a:pt x="193210" y="712577"/>
                </a:lnTo>
                <a:cubicBezTo>
                  <a:pt x="732621" y="267415"/>
                  <a:pt x="1424159" y="0"/>
                  <a:pt x="2178155" y="0"/>
                </a:cubicBezTo>
                <a:close/>
              </a:path>
            </a:pathLst>
          </a:custGeom>
          <a:effectLst>
            <a:softEdge rad="0"/>
          </a:effectLst>
        </p:spPr>
      </p:pic>
      <p:pic>
        <p:nvPicPr>
          <p:cNvPr id="9" name="Imagem 8" descr="Uma imagem contendo gráficos vetoriais&#10;&#10;Descrição gerada com alta confiança">
            <a:extLst>
              <a:ext uri="{FF2B5EF4-FFF2-40B4-BE49-F238E27FC236}">
                <a16:creationId xmlns:a16="http://schemas.microsoft.com/office/drawing/2014/main" id="{86C22477-E8B6-4ABF-A527-31F7B3F413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2914" y="2203369"/>
            <a:ext cx="4512721" cy="3946549"/>
          </a:xfrm>
          <a:prstGeom prst="rect">
            <a:avLst/>
          </a:prstGeom>
        </p:spPr>
      </p:pic>
      <p:pic>
        <p:nvPicPr>
          <p:cNvPr id="19" name="Imagem 18" descr="Uma imagem contendo pessoa, parede, interior, homem&#10;&#10;Descrição gerada com muito alta confiança">
            <a:extLst>
              <a:ext uri="{FF2B5EF4-FFF2-40B4-BE49-F238E27FC236}">
                <a16:creationId xmlns:a16="http://schemas.microsoft.com/office/drawing/2014/main" id="{5DC83BD8-EB18-43BD-B2D8-C856E923E5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872" y="3190788"/>
            <a:ext cx="1484666" cy="148466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28F26B93-CF10-4CEB-A834-7B83D5776B75}"/>
              </a:ext>
            </a:extLst>
          </p:cNvPr>
          <p:cNvSpPr txBox="1"/>
          <p:nvPr/>
        </p:nvSpPr>
        <p:spPr>
          <a:xfrm>
            <a:off x="8098538" y="3556303"/>
            <a:ext cx="41887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Paulo Henrique Belucci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13D1149B-7FFE-4A2E-A936-A90504B82A01}"/>
              </a:ext>
            </a:extLst>
          </p:cNvPr>
          <p:cNvSpPr txBox="1"/>
          <p:nvPr/>
        </p:nvSpPr>
        <p:spPr>
          <a:xfrm>
            <a:off x="6371338" y="5273991"/>
            <a:ext cx="345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Silvio da </a:t>
            </a:r>
            <a:r>
              <a:rPr lang="pt-BR" sz="3200" dirty="0" err="1"/>
              <a:t>Col</a:t>
            </a:r>
            <a:endParaRPr lang="pt-BR" sz="3200" dirty="0"/>
          </a:p>
        </p:txBody>
      </p:sp>
      <p:pic>
        <p:nvPicPr>
          <p:cNvPr id="23" name="Imagem 22" descr="Uma imagem contendo pessoa, parede, interior, mesa&#10;&#10;Descrição gerada com muito alta confiança">
            <a:extLst>
              <a:ext uri="{FF2B5EF4-FFF2-40B4-BE49-F238E27FC236}">
                <a16:creationId xmlns:a16="http://schemas.microsoft.com/office/drawing/2014/main" id="{1E68A5B5-3B79-4811-A031-4B159865D5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8596" y="4675454"/>
            <a:ext cx="1553582" cy="153064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314903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B9DC4891-47EE-435B-B72C-3EDB276CEA8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48413"/>
            <a:ext cx="12852399" cy="12852399"/>
          </a:xfrm>
          <a:prstGeom prst="rect">
            <a:avLst/>
          </a:prstGeom>
        </p:spPr>
      </p:pic>
      <p:pic>
        <p:nvPicPr>
          <p:cNvPr id="5" name="Imagem 4" descr="Uma imagem contendo gráficos vetoriais&#10;&#10;Descrição gerada com alta confiança">
            <a:extLst>
              <a:ext uri="{FF2B5EF4-FFF2-40B4-BE49-F238E27FC236}">
                <a16:creationId xmlns:a16="http://schemas.microsoft.com/office/drawing/2014/main" id="{BF9814AA-F14C-4C49-8C27-06BF69EBA1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7927" y="3092509"/>
            <a:ext cx="4031846" cy="3526006"/>
          </a:xfrm>
          <a:prstGeom prst="rect">
            <a:avLst/>
          </a:prstGeom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13" name="Balão de Fala: Retângulo com Cantos Arredondados 12">
            <a:extLst>
              <a:ext uri="{FF2B5EF4-FFF2-40B4-BE49-F238E27FC236}">
                <a16:creationId xmlns:a16="http://schemas.microsoft.com/office/drawing/2014/main" id="{45F119C3-549D-4EE8-81EF-11F9375DF517}"/>
              </a:ext>
            </a:extLst>
          </p:cNvPr>
          <p:cNvSpPr/>
          <p:nvPr/>
        </p:nvSpPr>
        <p:spPr>
          <a:xfrm>
            <a:off x="4031846" y="435429"/>
            <a:ext cx="7652154" cy="5123542"/>
          </a:xfrm>
          <a:prstGeom prst="wedgeRoundRectCallout">
            <a:avLst>
              <a:gd name="adj1" fmla="val -67562"/>
              <a:gd name="adj2" fmla="val 31585"/>
              <a:gd name="adj3" fmla="val 16667"/>
            </a:avLst>
          </a:prstGeom>
          <a:solidFill>
            <a:srgbClr val="89A6DA">
              <a:alpha val="80000"/>
            </a:srgbClr>
          </a:solidFill>
          <a:ln>
            <a:solidFill>
              <a:srgbClr val="27719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PRONTO...AGORA QUE VOCÊ JÁ SABE OS COMANDOS BÁSICOS... VAMOS PRATICAR!!!</a:t>
            </a:r>
          </a:p>
          <a:p>
            <a:pPr algn="ctr"/>
            <a:endParaRPr lang="pt-BR" sz="32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ctr"/>
            <a:r>
              <a:rPr lang="pt-BR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COMPLETE O DESAFIO 1 NO JOGO...</a:t>
            </a:r>
          </a:p>
          <a:p>
            <a:pPr algn="ctr"/>
            <a:endParaRPr lang="pt-BR" sz="32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ctr"/>
            <a:r>
              <a:rPr lang="pt-BR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VAMOS LÁ!!!</a:t>
            </a:r>
            <a:endParaRPr lang="en-US" sz="32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53505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 descr="Uma imagem contendo chão, parede, interior&#10;&#10;Descrição gerada com alta confiança">
            <a:extLst>
              <a:ext uri="{FF2B5EF4-FFF2-40B4-BE49-F238E27FC236}">
                <a16:creationId xmlns:a16="http://schemas.microsoft.com/office/drawing/2014/main" id="{ECCACE6F-FD12-449C-B8C6-30C9B2B6AD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78"/>
          <a:stretch/>
        </p:blipFill>
        <p:spPr>
          <a:xfrm>
            <a:off x="-17" y="10"/>
            <a:ext cx="12192000" cy="6855948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92AB57BE-878F-40F2-9D58-299BDCA361C2}"/>
              </a:ext>
            </a:extLst>
          </p:cNvPr>
          <p:cNvSpPr txBox="1">
            <a:spLocks/>
          </p:cNvSpPr>
          <p:nvPr/>
        </p:nvSpPr>
        <p:spPr>
          <a:xfrm>
            <a:off x="801098" y="1396289"/>
            <a:ext cx="527733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100" b="1" kern="120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tx1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+mj-lt"/>
                <a:ea typeface="+mj-ea"/>
                <a:cs typeface="+mj-cs"/>
              </a:rPr>
              <a:t>POR QUE PROGRAMAR?</a:t>
            </a:r>
          </a:p>
          <a:p>
            <a:pPr>
              <a:spcAft>
                <a:spcPts val="600"/>
              </a:spcAft>
            </a:pPr>
            <a:endParaRPr lang="en-US" sz="4100" b="1" kern="1200">
              <a:ln w="1270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dist="38100" dir="2640000" algn="bl" rotWithShape="0">
                  <a:schemeClr val="accent1"/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Aft>
                <a:spcPts val="600"/>
              </a:spcAft>
            </a:pPr>
            <a:endParaRPr lang="en-US" sz="4100" b="1" kern="1200">
              <a:ln w="1270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dist="38100" dir="2640000" algn="bl" rotWithShape="0">
                  <a:schemeClr val="accent1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DA58864-3907-424B-B5D6-D8D55E01993B}"/>
              </a:ext>
            </a:extLst>
          </p:cNvPr>
          <p:cNvSpPr txBox="1"/>
          <p:nvPr/>
        </p:nvSpPr>
        <p:spPr>
          <a:xfrm>
            <a:off x="801098" y="2462579"/>
            <a:ext cx="5908345" cy="331110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ln w="12700">
                  <a:solidFill>
                    <a:schemeClr val="accent1"/>
                  </a:solidFill>
                  <a:prstDash val="solid"/>
                </a:ln>
                <a:effectLst>
                  <a:outerShdw dist="38100" dir="2640000" algn="bl" rotWithShape="0">
                    <a:schemeClr val="accent1"/>
                  </a:outerShdw>
                </a:effectLst>
              </a:rPr>
              <a:t>O </a:t>
            </a:r>
            <a:r>
              <a:rPr lang="en-US" sz="3600" dirty="0" err="1">
                <a:ln w="12700">
                  <a:solidFill>
                    <a:schemeClr val="accent1"/>
                  </a:solidFill>
                  <a:prstDash val="solid"/>
                </a:ln>
                <a:effectLst>
                  <a:outerShdw dist="38100" dir="2640000" algn="bl" rotWithShape="0">
                    <a:schemeClr val="accent1"/>
                  </a:outerShdw>
                </a:effectLst>
              </a:rPr>
              <a:t>mundo</a:t>
            </a:r>
            <a:r>
              <a:rPr lang="en-US" sz="3600" dirty="0">
                <a:ln w="12700">
                  <a:solidFill>
                    <a:schemeClr val="accent1"/>
                  </a:solidFill>
                  <a:prstDash val="solid"/>
                </a:ln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en-US" sz="3600" dirty="0" err="1">
                <a:ln w="12700">
                  <a:solidFill>
                    <a:schemeClr val="accent1"/>
                  </a:solidFill>
                  <a:prstDash val="solid"/>
                </a:ln>
                <a:effectLst>
                  <a:outerShdw dist="38100" dir="2640000" algn="bl" rotWithShape="0">
                    <a:schemeClr val="accent1"/>
                  </a:outerShdw>
                </a:effectLst>
              </a:rPr>
              <a:t>todo</a:t>
            </a:r>
            <a:r>
              <a:rPr lang="en-US" sz="3600" dirty="0">
                <a:ln w="12700">
                  <a:solidFill>
                    <a:schemeClr val="accent1"/>
                  </a:solidFill>
                  <a:prstDash val="solid"/>
                </a:ln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en-US" sz="3600" dirty="0" err="1">
                <a:ln w="12700">
                  <a:solidFill>
                    <a:schemeClr val="accent1"/>
                  </a:solidFill>
                  <a:prstDash val="solid"/>
                </a:ln>
                <a:effectLst>
                  <a:outerShdw dist="38100" dir="2640000" algn="bl" rotWithShape="0">
                    <a:schemeClr val="accent1"/>
                  </a:outerShdw>
                </a:effectLst>
              </a:rPr>
              <a:t>precisará</a:t>
            </a:r>
            <a:r>
              <a:rPr lang="en-US" sz="3600" dirty="0">
                <a:ln w="12700">
                  <a:solidFill>
                    <a:schemeClr val="accent1"/>
                  </a:solidFill>
                  <a:prstDash val="solid"/>
                </a:ln>
                <a:effectLst>
                  <a:outerShdw dist="38100" dir="2640000" algn="bl" rotWithShape="0">
                    <a:schemeClr val="accent1"/>
                  </a:outerShdw>
                </a:effectLst>
              </a:rPr>
              <a:t> de </a:t>
            </a:r>
            <a:r>
              <a:rPr lang="en-US" sz="3600" dirty="0" err="1">
                <a:ln w="12700">
                  <a:solidFill>
                    <a:schemeClr val="accent1"/>
                  </a:solidFill>
                  <a:prstDash val="solid"/>
                </a:ln>
                <a:effectLst>
                  <a:outerShdw dist="38100" dir="2640000" algn="bl" rotWithShape="0">
                    <a:schemeClr val="accent1"/>
                  </a:outerShdw>
                </a:effectLst>
              </a:rPr>
              <a:t>muitos</a:t>
            </a:r>
            <a:r>
              <a:rPr lang="en-US" sz="3600" dirty="0">
                <a:ln w="12700">
                  <a:solidFill>
                    <a:schemeClr val="accent1"/>
                  </a:solidFill>
                  <a:prstDash val="solid"/>
                </a:ln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en-US" sz="3600" dirty="0" err="1">
                <a:ln w="12700">
                  <a:solidFill>
                    <a:schemeClr val="accent1"/>
                  </a:solidFill>
                  <a:prstDash val="solid"/>
                </a:ln>
                <a:effectLst>
                  <a:outerShdw dist="38100" dir="2640000" algn="bl" rotWithShape="0">
                    <a:schemeClr val="accent1"/>
                  </a:outerShdw>
                </a:effectLst>
              </a:rPr>
              <a:t>programadores</a:t>
            </a:r>
            <a:r>
              <a:rPr lang="en-US" sz="3600" dirty="0">
                <a:ln w="12700">
                  <a:solidFill>
                    <a:schemeClr val="accent1"/>
                  </a:solidFill>
                  <a:prstDash val="solid"/>
                </a:ln>
                <a:effectLst>
                  <a:outerShdw dist="38100" dir="2640000" algn="bl" rotWithShape="0">
                    <a:schemeClr val="accent1"/>
                  </a:outerShdw>
                </a:effectLst>
              </a:rPr>
              <a:t> para: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3600" dirty="0">
              <a:ln w="12700">
                <a:solidFill>
                  <a:schemeClr val="accent1"/>
                </a:solidFill>
                <a:prstDash val="solid"/>
              </a:ln>
              <a:effectLst>
                <a:outerShdw dist="38100" dir="2640000" algn="bl" rotWithShape="0">
                  <a:schemeClr val="accent1"/>
                </a:outerShdw>
              </a:effectLst>
            </a:endParaRPr>
          </a:p>
          <a:p>
            <a:pPr marL="5715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ln w="12700">
                  <a:solidFill>
                    <a:schemeClr val="accent1"/>
                  </a:solidFill>
                  <a:prstDash val="solid"/>
                </a:ln>
                <a:effectLst>
                  <a:outerShdw dist="38100" dir="2640000" algn="bl" rotWithShape="0">
                    <a:schemeClr val="accent1"/>
                  </a:outerShdw>
                </a:effectLst>
              </a:rPr>
              <a:t>Fazer </a:t>
            </a:r>
            <a:r>
              <a:rPr lang="en-US" sz="3600" dirty="0" err="1">
                <a:ln w="12700">
                  <a:solidFill>
                    <a:schemeClr val="accent1"/>
                  </a:solidFill>
                  <a:prstDash val="solid"/>
                </a:ln>
                <a:effectLst>
                  <a:outerShdw dist="38100" dir="2640000" algn="bl" rotWithShape="0">
                    <a:schemeClr val="accent1"/>
                  </a:outerShdw>
                </a:effectLst>
              </a:rPr>
              <a:t>jogos</a:t>
            </a:r>
            <a:r>
              <a:rPr lang="en-US" sz="3600" dirty="0">
                <a:ln w="12700">
                  <a:solidFill>
                    <a:schemeClr val="accent1"/>
                  </a:solidFill>
                  <a:prstDash val="solid"/>
                </a:ln>
                <a:effectLst>
                  <a:outerShdw dist="38100" dir="2640000" algn="bl" rotWithShape="0">
                    <a:schemeClr val="accent1"/>
                  </a:outerShdw>
                </a:effectLst>
              </a:rPr>
              <a:t>…</a:t>
            </a:r>
          </a:p>
          <a:p>
            <a:pPr marL="5715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ln w="12700">
                  <a:solidFill>
                    <a:schemeClr val="accent1"/>
                  </a:solidFill>
                  <a:prstDash val="solid"/>
                </a:ln>
                <a:effectLst>
                  <a:outerShdw dist="38100" dir="2640000" algn="bl" rotWithShape="0">
                    <a:schemeClr val="accent1"/>
                  </a:outerShdw>
                </a:effectLst>
              </a:rPr>
              <a:t>Fazer </a:t>
            </a:r>
            <a:r>
              <a:rPr lang="en-US" sz="3600" dirty="0" err="1">
                <a:ln w="12700">
                  <a:solidFill>
                    <a:schemeClr val="accent1"/>
                  </a:solidFill>
                  <a:prstDash val="solid"/>
                </a:ln>
                <a:effectLst>
                  <a:outerShdw dist="38100" dir="2640000" algn="bl" rotWithShape="0">
                    <a:schemeClr val="accent1"/>
                  </a:outerShdw>
                </a:effectLst>
              </a:rPr>
              <a:t>Aplicativos</a:t>
            </a:r>
            <a:r>
              <a:rPr lang="en-US" sz="3600" dirty="0">
                <a:ln w="12700">
                  <a:solidFill>
                    <a:schemeClr val="accent1"/>
                  </a:solidFill>
                  <a:prstDash val="solid"/>
                </a:ln>
                <a:effectLst>
                  <a:outerShdw dist="38100" dir="2640000" algn="bl" rotWithShape="0">
                    <a:schemeClr val="accent1"/>
                  </a:outerShdw>
                </a:effectLst>
              </a:rPr>
              <a:t> para </a:t>
            </a:r>
            <a:r>
              <a:rPr lang="en-US" sz="3600" dirty="0" err="1">
                <a:ln w="12700">
                  <a:solidFill>
                    <a:schemeClr val="accent1"/>
                  </a:solidFill>
                  <a:prstDash val="solid"/>
                </a:ln>
                <a:effectLst>
                  <a:outerShdw dist="38100" dir="2640000" algn="bl" rotWithShape="0">
                    <a:schemeClr val="accent1"/>
                  </a:outerShdw>
                </a:effectLst>
              </a:rPr>
              <a:t>celular</a:t>
            </a:r>
            <a:r>
              <a:rPr lang="en-US" sz="3600" dirty="0">
                <a:ln w="12700">
                  <a:solidFill>
                    <a:schemeClr val="accent1"/>
                  </a:solidFill>
                  <a:prstDash val="solid"/>
                </a:ln>
                <a:effectLst>
                  <a:outerShdw dist="38100" dir="2640000" algn="bl" rotWithShape="0">
                    <a:schemeClr val="accent1"/>
                  </a:outerShdw>
                </a:effectLst>
              </a:rPr>
              <a:t> e  </a:t>
            </a:r>
            <a:r>
              <a:rPr lang="en-US" sz="3600" dirty="0" err="1">
                <a:ln w="12700">
                  <a:solidFill>
                    <a:schemeClr val="accent1"/>
                  </a:solidFill>
                  <a:prstDash val="solid"/>
                </a:ln>
                <a:effectLst>
                  <a:outerShdw dist="38100" dir="2640000" algn="bl" rotWithShape="0">
                    <a:schemeClr val="accent1"/>
                  </a:outerShdw>
                </a:effectLst>
              </a:rPr>
              <a:t>computadores</a:t>
            </a:r>
            <a:r>
              <a:rPr lang="en-US" sz="3600" dirty="0">
                <a:ln w="12700">
                  <a:solidFill>
                    <a:schemeClr val="accent1"/>
                  </a:solidFill>
                  <a:prstDash val="solid"/>
                </a:ln>
                <a:effectLst>
                  <a:outerShdw dist="38100" dir="2640000" algn="bl" rotWithShape="0">
                    <a:schemeClr val="accent1"/>
                  </a:outerShdw>
                </a:effectLst>
              </a:rPr>
              <a:t>…</a:t>
            </a:r>
          </a:p>
          <a:p>
            <a:pPr marL="5715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 err="1">
                <a:ln w="12700">
                  <a:solidFill>
                    <a:schemeClr val="accent1"/>
                  </a:solidFill>
                  <a:prstDash val="solid"/>
                </a:ln>
                <a:effectLst>
                  <a:outerShdw dist="38100" dir="2640000" algn="bl" rotWithShape="0">
                    <a:schemeClr val="accent1"/>
                  </a:outerShdw>
                </a:effectLst>
              </a:rPr>
              <a:t>Ajudar</a:t>
            </a:r>
            <a:r>
              <a:rPr lang="en-US" sz="3600" dirty="0">
                <a:ln w="12700">
                  <a:solidFill>
                    <a:schemeClr val="accent1"/>
                  </a:solidFill>
                  <a:prstDash val="solid"/>
                </a:ln>
                <a:effectLst>
                  <a:outerShdw dist="38100" dir="2640000" algn="bl" rotWithShape="0">
                    <a:schemeClr val="accent1"/>
                  </a:outerShdw>
                </a:effectLst>
              </a:rPr>
              <a:t> a </a:t>
            </a:r>
            <a:r>
              <a:rPr lang="en-US" sz="3600" dirty="0" err="1">
                <a:ln w="12700">
                  <a:solidFill>
                    <a:schemeClr val="accent1"/>
                  </a:solidFill>
                  <a:prstDash val="solid"/>
                </a:ln>
                <a:effectLst>
                  <a:outerShdw dist="38100" dir="2640000" algn="bl" rotWithShape="0">
                    <a:schemeClr val="accent1"/>
                  </a:outerShdw>
                </a:effectLst>
              </a:rPr>
              <a:t>sociedade</a:t>
            </a:r>
            <a:r>
              <a:rPr lang="en-US" sz="3600" dirty="0">
                <a:ln w="12700">
                  <a:solidFill>
                    <a:schemeClr val="accent1"/>
                  </a:solidFill>
                  <a:prstDash val="solid"/>
                </a:ln>
                <a:effectLst>
                  <a:outerShdw dist="38100" dir="2640000" algn="bl" rotWithShape="0">
                    <a:schemeClr val="accent1"/>
                  </a:outerShdw>
                </a:effectLst>
              </a:rPr>
              <a:t> a resolver </a:t>
            </a:r>
            <a:r>
              <a:rPr lang="en-US" sz="3600" dirty="0" err="1">
                <a:ln w="12700">
                  <a:solidFill>
                    <a:schemeClr val="accent1"/>
                  </a:solidFill>
                  <a:prstDash val="solid"/>
                </a:ln>
                <a:effectLst>
                  <a:outerShdw dist="38100" dir="2640000" algn="bl" rotWithShape="0">
                    <a:schemeClr val="accent1"/>
                  </a:outerShdw>
                </a:effectLst>
              </a:rPr>
              <a:t>problemas</a:t>
            </a:r>
            <a:r>
              <a:rPr lang="en-US" sz="3600" dirty="0">
                <a:ln w="12700">
                  <a:solidFill>
                    <a:schemeClr val="accent1"/>
                  </a:solidFill>
                  <a:prstDash val="solid"/>
                </a:ln>
                <a:effectLst>
                  <a:outerShdw dist="38100" dir="2640000" algn="bl" rotWithShape="0">
                    <a:schemeClr val="accent1"/>
                  </a:outerShdw>
                </a:effectLst>
              </a:rPr>
              <a:t>… e </a:t>
            </a:r>
            <a:r>
              <a:rPr lang="en-US" sz="3600" dirty="0" err="1">
                <a:ln w="12700">
                  <a:solidFill>
                    <a:schemeClr val="accent1"/>
                  </a:solidFill>
                  <a:prstDash val="solid"/>
                </a:ln>
                <a:effectLst>
                  <a:outerShdw dist="38100" dir="2640000" algn="bl" rotWithShape="0">
                    <a:schemeClr val="accent1"/>
                  </a:outerShdw>
                </a:effectLst>
              </a:rPr>
              <a:t>muito</a:t>
            </a:r>
            <a:r>
              <a:rPr lang="en-US" sz="3600" dirty="0">
                <a:ln w="12700">
                  <a:solidFill>
                    <a:schemeClr val="accent1"/>
                  </a:solidFill>
                  <a:prstDash val="solid"/>
                </a:ln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en-US" sz="3600" dirty="0" err="1">
                <a:ln w="12700">
                  <a:solidFill>
                    <a:schemeClr val="accent1"/>
                  </a:solidFill>
                  <a:prstDash val="solid"/>
                </a:ln>
                <a:effectLst>
                  <a:outerShdw dist="38100" dir="2640000" algn="bl" rotWithShape="0">
                    <a:schemeClr val="accent1"/>
                  </a:outerShdw>
                </a:effectLst>
              </a:rPr>
              <a:t>mais</a:t>
            </a:r>
            <a:r>
              <a:rPr lang="en-US" sz="3600" dirty="0">
                <a:ln w="12700">
                  <a:solidFill>
                    <a:schemeClr val="accent1"/>
                  </a:solidFill>
                  <a:prstDash val="solid"/>
                </a:ln>
                <a:effectLst>
                  <a:outerShdw dist="38100" dir="2640000" algn="bl" rotWithShape="0">
                    <a:schemeClr val="accent1"/>
                  </a:outerShdw>
                </a:effectLst>
              </a:rPr>
              <a:t>!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6" name="Freeform 49">
            <a:extLst>
              <a:ext uri="{FF2B5EF4-FFF2-40B4-BE49-F238E27FC236}">
                <a16:creationId xmlns:a16="http://schemas.microsoft.com/office/drawing/2014/main" id="{EF9B8DF2-C3F5-49A2-94D2-F7B65A0F1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3914" y="581159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m 5" descr="Uma imagem contendo gráficos vetoriais&#10;&#10;Descrição gerada com alta confiança">
            <a:extLst>
              <a:ext uri="{FF2B5EF4-FFF2-40B4-BE49-F238E27FC236}">
                <a16:creationId xmlns:a16="http://schemas.microsoft.com/office/drawing/2014/main" id="{21488993-4626-4827-8E3F-8810BDEA91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0" r="20921" b="-1"/>
          <a:stretch/>
        </p:blipFill>
        <p:spPr>
          <a:xfrm flipH="1">
            <a:off x="7868708" y="1050550"/>
            <a:ext cx="4638781" cy="5338058"/>
          </a:xfrm>
          <a:custGeom>
            <a:avLst/>
            <a:gdLst>
              <a:gd name="connsiteX0" fmla="*/ 3120528 w 5298683"/>
              <a:gd name="connsiteY0" fmla="*/ 0 h 6097438"/>
              <a:gd name="connsiteX1" fmla="*/ 5105473 w 5298683"/>
              <a:gd name="connsiteY1" fmla="*/ 712577 h 6097438"/>
              <a:gd name="connsiteX2" fmla="*/ 5298683 w 5298683"/>
              <a:gd name="connsiteY2" fmla="*/ 888178 h 6097438"/>
              <a:gd name="connsiteX3" fmla="*/ 5298683 w 5298683"/>
              <a:gd name="connsiteY3" fmla="*/ 5352876 h 6097438"/>
              <a:gd name="connsiteX4" fmla="*/ 5105473 w 5298683"/>
              <a:gd name="connsiteY4" fmla="*/ 5528477 h 6097438"/>
              <a:gd name="connsiteX5" fmla="*/ 4335177 w 5298683"/>
              <a:gd name="connsiteY5" fmla="*/ 5995828 h 6097438"/>
              <a:gd name="connsiteX6" fmla="*/ 4057556 w 5298683"/>
              <a:gd name="connsiteY6" fmla="*/ 6097438 h 6097438"/>
              <a:gd name="connsiteX7" fmla="*/ 2183499 w 5298683"/>
              <a:gd name="connsiteY7" fmla="*/ 6097438 h 6097438"/>
              <a:gd name="connsiteX8" fmla="*/ 1905878 w 5298683"/>
              <a:gd name="connsiteY8" fmla="*/ 5995828 h 6097438"/>
              <a:gd name="connsiteX9" fmla="*/ 0 w 5298683"/>
              <a:gd name="connsiteY9" fmla="*/ 3120527 h 6097438"/>
              <a:gd name="connsiteX10" fmla="*/ 3120528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3120528" y="0"/>
                </a:moveTo>
                <a:cubicBezTo>
                  <a:pt x="3874524" y="0"/>
                  <a:pt x="4566062" y="267415"/>
                  <a:pt x="5105473" y="712577"/>
                </a:cubicBezTo>
                <a:lnTo>
                  <a:pt x="5298683" y="888178"/>
                </a:lnTo>
                <a:lnTo>
                  <a:pt x="5298683" y="5352876"/>
                </a:lnTo>
                <a:lnTo>
                  <a:pt x="5105473" y="5528477"/>
                </a:lnTo>
                <a:cubicBezTo>
                  <a:pt x="4874296" y="5719261"/>
                  <a:pt x="4615179" y="5877397"/>
                  <a:pt x="4335177" y="5995828"/>
                </a:cubicBezTo>
                <a:lnTo>
                  <a:pt x="4057556" y="6097438"/>
                </a:lnTo>
                <a:lnTo>
                  <a:pt x="2183499" y="6097438"/>
                </a:lnTo>
                <a:lnTo>
                  <a:pt x="1905878" y="5995828"/>
                </a:lnTo>
                <a:cubicBezTo>
                  <a:pt x="785873" y="5522106"/>
                  <a:pt x="0" y="4413092"/>
                  <a:pt x="0" y="3120527"/>
                </a:cubicBezTo>
                <a:cubicBezTo>
                  <a:pt x="0" y="1397108"/>
                  <a:pt x="1397108" y="0"/>
                  <a:pt x="312052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28492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preto, interior&#10;&#10;Descrição gerada com muito alta confiança">
            <a:extLst>
              <a:ext uri="{FF2B5EF4-FFF2-40B4-BE49-F238E27FC236}">
                <a16:creationId xmlns:a16="http://schemas.microsoft.com/office/drawing/2014/main" id="{4915A7BB-D5DA-4179-927C-983FCA664D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6528" y="-159657"/>
            <a:ext cx="13305453" cy="7484317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015BDBF1-DD07-46A0-8040-02EAEA78449E}"/>
              </a:ext>
            </a:extLst>
          </p:cNvPr>
          <p:cNvSpPr txBox="1">
            <a:spLocks/>
          </p:cNvSpPr>
          <p:nvPr/>
        </p:nvSpPr>
        <p:spPr>
          <a:xfrm>
            <a:off x="376174" y="2457475"/>
            <a:ext cx="7432645" cy="383097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54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QUEREMOS APRESENTAR UM JOGO PARA VOCÊS...</a:t>
            </a:r>
            <a:endParaRPr lang="en-US" sz="5400" b="1" dirty="0">
              <a:ln w="12700">
                <a:solidFill>
                  <a:schemeClr val="accent1"/>
                </a:solidFill>
                <a:prstDash val="solid"/>
              </a:ln>
              <a:solidFill>
                <a:schemeClr val="bg1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05718A10-F519-4B09-BFAF-F7FEA1CAE47C}"/>
              </a:ext>
            </a:extLst>
          </p:cNvPr>
          <p:cNvSpPr txBox="1">
            <a:spLocks/>
          </p:cNvSpPr>
          <p:nvPr/>
        </p:nvSpPr>
        <p:spPr>
          <a:xfrm>
            <a:off x="608402" y="1677465"/>
            <a:ext cx="10612072" cy="539099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16345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m 17">
            <a:extLst>
              <a:ext uri="{FF2B5EF4-FFF2-40B4-BE49-F238E27FC236}">
                <a16:creationId xmlns:a16="http://schemas.microsoft.com/office/drawing/2014/main" id="{F225AC2A-D26E-40F1-8715-7C9043819BB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48413"/>
            <a:ext cx="12852399" cy="12852399"/>
          </a:xfrm>
          <a:prstGeom prst="rect">
            <a:avLst/>
          </a:prstGeom>
        </p:spPr>
      </p:pic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4084E591-1D49-42FF-A1B1-18022496A0FC}"/>
              </a:ext>
            </a:extLst>
          </p:cNvPr>
          <p:cNvSpPr/>
          <p:nvPr/>
        </p:nvSpPr>
        <p:spPr>
          <a:xfrm>
            <a:off x="4949371" y="2002971"/>
            <a:ext cx="4644535" cy="461554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A8EAC40C-24FD-4022-A134-7EC2D39F016F}"/>
              </a:ext>
            </a:extLst>
          </p:cNvPr>
          <p:cNvSpPr/>
          <p:nvPr/>
        </p:nvSpPr>
        <p:spPr>
          <a:xfrm>
            <a:off x="5228559" y="2399363"/>
            <a:ext cx="4904689" cy="378565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4800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INICIO</a:t>
            </a:r>
          </a:p>
          <a:p>
            <a:endParaRPr lang="pt-BR" sz="4800" dirty="0">
              <a:ln w="12700">
                <a:solidFill>
                  <a:schemeClr val="accent1"/>
                </a:solidFill>
                <a:prstDash val="solid"/>
              </a:ln>
              <a:solidFill>
                <a:schemeClr val="bg1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  <a:p>
            <a:r>
              <a:rPr lang="pt-BR" sz="4800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SEU CÓDIGO</a:t>
            </a:r>
            <a:r>
              <a:rPr lang="pt-BR" sz="480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...</a:t>
            </a:r>
            <a:endParaRPr lang="pt-BR" sz="4800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chemeClr val="bg1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  <a:p>
            <a:endParaRPr lang="pt-BR" sz="4800" dirty="0">
              <a:ln w="12700">
                <a:solidFill>
                  <a:schemeClr val="accent1"/>
                </a:solidFill>
                <a:prstDash val="solid"/>
              </a:ln>
              <a:solidFill>
                <a:schemeClr val="bg1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  <a:p>
            <a:r>
              <a:rPr lang="pt-BR" sz="4800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FIM</a:t>
            </a:r>
          </a:p>
        </p:txBody>
      </p:sp>
      <p:pic>
        <p:nvPicPr>
          <p:cNvPr id="5" name="Imagem 4" descr="Uma imagem contendo gráficos vetoriais&#10;&#10;Descrição gerada com alta confiança">
            <a:extLst>
              <a:ext uri="{FF2B5EF4-FFF2-40B4-BE49-F238E27FC236}">
                <a16:creationId xmlns:a16="http://schemas.microsoft.com/office/drawing/2014/main" id="{BF9814AA-F14C-4C49-8C27-06BF69EBA1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7927" y="3092509"/>
            <a:ext cx="4031846" cy="3526006"/>
          </a:xfrm>
          <a:prstGeom prst="rect">
            <a:avLst/>
          </a:prstGeom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13" name="Balão de Fala: Retângulo com Cantos Arredondados 12">
            <a:extLst>
              <a:ext uri="{FF2B5EF4-FFF2-40B4-BE49-F238E27FC236}">
                <a16:creationId xmlns:a16="http://schemas.microsoft.com/office/drawing/2014/main" id="{45F119C3-549D-4EE8-81EF-11F9375DF517}"/>
              </a:ext>
            </a:extLst>
          </p:cNvPr>
          <p:cNvSpPr/>
          <p:nvPr/>
        </p:nvSpPr>
        <p:spPr>
          <a:xfrm>
            <a:off x="394796" y="239485"/>
            <a:ext cx="2946400" cy="2685143"/>
          </a:xfrm>
          <a:prstGeom prst="wedgeRoundRectCallout">
            <a:avLst/>
          </a:prstGeom>
          <a:solidFill>
            <a:srgbClr val="89A6DA">
              <a:alpha val="80000"/>
            </a:srgbClr>
          </a:solidFill>
          <a:ln>
            <a:solidFill>
              <a:srgbClr val="27719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VAMOS COMEÇAR!!!</a:t>
            </a:r>
          </a:p>
          <a:p>
            <a:pPr algn="ctr"/>
            <a:endParaRPr lang="pt-BR" sz="32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ctr"/>
            <a:r>
              <a:rPr lang="pt-BR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EXEMPLO 1...</a:t>
            </a:r>
            <a:endParaRPr lang="en-US" sz="32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66A3F3F4-1EF3-4017-8642-AD6641ECE3A1}"/>
              </a:ext>
            </a:extLst>
          </p:cNvPr>
          <p:cNvSpPr/>
          <p:nvPr/>
        </p:nvSpPr>
        <p:spPr>
          <a:xfrm>
            <a:off x="2262512" y="402940"/>
            <a:ext cx="9758100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000" b="1" dirty="0">
                <a:ln w="12700">
                  <a:solidFill>
                    <a:schemeClr val="accent1"/>
                  </a:solidFill>
                  <a:prstDash val="solid"/>
                </a:ln>
                <a:effectLst>
                  <a:outerShdw dist="38100" dir="2640000" algn="bl" rotWithShape="0">
                    <a:schemeClr val="accent1"/>
                  </a:outerShdw>
                </a:effectLst>
              </a:rPr>
              <a:t>TODO CÓDIGO COMEÇA UM</a:t>
            </a:r>
          </a:p>
          <a:p>
            <a:pPr algn="ctr"/>
            <a:r>
              <a:rPr lang="pt-BR" sz="4000" b="1" dirty="0">
                <a:ln w="12700">
                  <a:solidFill>
                    <a:schemeClr val="accent1"/>
                  </a:solidFill>
                  <a:prstDash val="solid"/>
                </a:ln>
                <a:effectLst>
                  <a:outerShdw dist="38100" dir="2640000" algn="bl" rotWithShape="0">
                    <a:schemeClr val="accent1"/>
                  </a:outerShdw>
                </a:effectLst>
              </a:rPr>
              <a:t>INICIO E FIM...</a:t>
            </a:r>
          </a:p>
        </p:txBody>
      </p:sp>
    </p:spTree>
    <p:extLst>
      <p:ext uri="{BB962C8B-B14F-4D97-AF65-F5344CB8AC3E}">
        <p14:creationId xmlns:p14="http://schemas.microsoft.com/office/powerpoint/2010/main" val="147378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E06378C8-D379-45A8-A750-C207CDD5204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48413"/>
            <a:ext cx="12852399" cy="12852399"/>
          </a:xfrm>
          <a:prstGeom prst="rect">
            <a:avLst/>
          </a:prstGeom>
        </p:spPr>
      </p:pic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4084E591-1D49-42FF-A1B1-18022496A0FC}"/>
              </a:ext>
            </a:extLst>
          </p:cNvPr>
          <p:cNvSpPr/>
          <p:nvPr/>
        </p:nvSpPr>
        <p:spPr>
          <a:xfrm>
            <a:off x="4426641" y="1726379"/>
            <a:ext cx="5857914" cy="489213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A8EAC40C-24FD-4022-A134-7EC2D39F016F}"/>
              </a:ext>
            </a:extLst>
          </p:cNvPr>
          <p:cNvSpPr/>
          <p:nvPr/>
        </p:nvSpPr>
        <p:spPr>
          <a:xfrm>
            <a:off x="4757774" y="2279621"/>
            <a:ext cx="6720115" cy="378565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4800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INICIO</a:t>
            </a:r>
          </a:p>
          <a:p>
            <a:endParaRPr lang="pt-BR" sz="4800" dirty="0">
              <a:ln w="12700">
                <a:solidFill>
                  <a:schemeClr val="accent1"/>
                </a:solidFill>
                <a:prstDash val="solid"/>
              </a:ln>
              <a:solidFill>
                <a:schemeClr val="bg1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  <a:p>
            <a:r>
              <a:rPr lang="pt-BR" sz="4800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ANDAR(DIREITA);</a:t>
            </a:r>
          </a:p>
          <a:p>
            <a:endParaRPr lang="pt-BR" sz="4800" dirty="0">
              <a:ln w="12700">
                <a:solidFill>
                  <a:schemeClr val="accent1"/>
                </a:solidFill>
                <a:prstDash val="solid"/>
              </a:ln>
              <a:solidFill>
                <a:schemeClr val="bg1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  <a:p>
            <a:r>
              <a:rPr lang="pt-BR" sz="4800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FIM</a:t>
            </a:r>
          </a:p>
        </p:txBody>
      </p:sp>
      <p:pic>
        <p:nvPicPr>
          <p:cNvPr id="5" name="Imagem 4" descr="Uma imagem contendo gráficos vetoriais&#10;&#10;Descrição gerada com alta confiança">
            <a:extLst>
              <a:ext uri="{FF2B5EF4-FFF2-40B4-BE49-F238E27FC236}">
                <a16:creationId xmlns:a16="http://schemas.microsoft.com/office/drawing/2014/main" id="{BF9814AA-F14C-4C49-8C27-06BF69EBA1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7927" y="3092509"/>
            <a:ext cx="4031846" cy="3526006"/>
          </a:xfrm>
          <a:prstGeom prst="rect">
            <a:avLst/>
          </a:prstGeom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13" name="Balão de Fala: Retângulo com Cantos Arredondados 12">
            <a:extLst>
              <a:ext uri="{FF2B5EF4-FFF2-40B4-BE49-F238E27FC236}">
                <a16:creationId xmlns:a16="http://schemas.microsoft.com/office/drawing/2014/main" id="{45F119C3-549D-4EE8-81EF-11F9375DF517}"/>
              </a:ext>
            </a:extLst>
          </p:cNvPr>
          <p:cNvSpPr/>
          <p:nvPr/>
        </p:nvSpPr>
        <p:spPr>
          <a:xfrm>
            <a:off x="394796" y="239485"/>
            <a:ext cx="2946400" cy="2685143"/>
          </a:xfrm>
          <a:prstGeom prst="wedgeRoundRectCallout">
            <a:avLst/>
          </a:prstGeom>
          <a:solidFill>
            <a:srgbClr val="89A6DA">
              <a:alpha val="80000"/>
            </a:srgbClr>
          </a:solidFill>
          <a:ln>
            <a:solidFill>
              <a:srgbClr val="27719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VAMOS COMEÇAR!!!</a:t>
            </a:r>
          </a:p>
          <a:p>
            <a:pPr algn="ctr"/>
            <a:endParaRPr lang="pt-BR" sz="32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ctr"/>
            <a:r>
              <a:rPr lang="pt-BR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EXEMPLO 1...</a:t>
            </a:r>
            <a:endParaRPr lang="en-US" sz="32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66A3F3F4-1EF3-4017-8642-AD6641ECE3A1}"/>
              </a:ext>
            </a:extLst>
          </p:cNvPr>
          <p:cNvSpPr/>
          <p:nvPr/>
        </p:nvSpPr>
        <p:spPr>
          <a:xfrm>
            <a:off x="3341196" y="264207"/>
            <a:ext cx="8136693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000" b="1" dirty="0">
                <a:ln w="12700">
                  <a:solidFill>
                    <a:schemeClr val="accent1"/>
                  </a:solidFill>
                  <a:prstDash val="solid"/>
                </a:ln>
                <a:effectLst>
                  <a:outerShdw dist="38100" dir="2640000" algn="bl" rotWithShape="0">
                    <a:schemeClr val="accent1"/>
                  </a:outerShdw>
                </a:effectLst>
              </a:rPr>
              <a:t>ENTRE A PALAVRA INICIO E FIM VAMOS COLOCAR NOSSO CÓDIGO...</a:t>
            </a:r>
          </a:p>
        </p:txBody>
      </p:sp>
    </p:spTree>
    <p:extLst>
      <p:ext uri="{BB962C8B-B14F-4D97-AF65-F5344CB8AC3E}">
        <p14:creationId xmlns:p14="http://schemas.microsoft.com/office/powerpoint/2010/main" val="3126174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B9DC4891-47EE-435B-B72C-3EDB276CEA8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48413"/>
            <a:ext cx="12852399" cy="12852399"/>
          </a:xfrm>
          <a:prstGeom prst="rect">
            <a:avLst/>
          </a:prstGeom>
        </p:spPr>
      </p:pic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4084E591-1D49-42FF-A1B1-18022496A0FC}"/>
              </a:ext>
            </a:extLst>
          </p:cNvPr>
          <p:cNvSpPr/>
          <p:nvPr/>
        </p:nvSpPr>
        <p:spPr>
          <a:xfrm>
            <a:off x="4426641" y="1726379"/>
            <a:ext cx="5857914" cy="489213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A8EAC40C-24FD-4022-A134-7EC2D39F016F}"/>
              </a:ext>
            </a:extLst>
          </p:cNvPr>
          <p:cNvSpPr/>
          <p:nvPr/>
        </p:nvSpPr>
        <p:spPr>
          <a:xfrm>
            <a:off x="4847664" y="1960665"/>
            <a:ext cx="5584818" cy="452431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4800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INICIO</a:t>
            </a:r>
          </a:p>
          <a:p>
            <a:endParaRPr lang="pt-BR" sz="4800" dirty="0">
              <a:ln w="12700">
                <a:solidFill>
                  <a:schemeClr val="accent1"/>
                </a:solidFill>
                <a:prstDash val="solid"/>
              </a:ln>
              <a:solidFill>
                <a:schemeClr val="bg1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  <a:p>
            <a:r>
              <a:rPr lang="pt-BR" sz="4800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ANDAR(DIREITA);</a:t>
            </a:r>
          </a:p>
          <a:p>
            <a:r>
              <a:rPr lang="pt-BR" sz="480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PULAR(DIREITA);</a:t>
            </a:r>
            <a:endParaRPr lang="pt-BR" sz="4800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chemeClr val="bg1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  <a:p>
            <a:endParaRPr lang="pt-BR" sz="4800" dirty="0">
              <a:ln w="12700">
                <a:solidFill>
                  <a:schemeClr val="accent1"/>
                </a:solidFill>
                <a:prstDash val="solid"/>
              </a:ln>
              <a:solidFill>
                <a:schemeClr val="bg1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  <a:p>
            <a:r>
              <a:rPr lang="pt-BR" sz="4800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FIM</a:t>
            </a:r>
          </a:p>
        </p:txBody>
      </p:sp>
      <p:pic>
        <p:nvPicPr>
          <p:cNvPr id="5" name="Imagem 4" descr="Uma imagem contendo gráficos vetoriais&#10;&#10;Descrição gerada com alta confiança">
            <a:extLst>
              <a:ext uri="{FF2B5EF4-FFF2-40B4-BE49-F238E27FC236}">
                <a16:creationId xmlns:a16="http://schemas.microsoft.com/office/drawing/2014/main" id="{BF9814AA-F14C-4C49-8C27-06BF69EBA1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7927" y="3092509"/>
            <a:ext cx="4031846" cy="3526006"/>
          </a:xfrm>
          <a:prstGeom prst="rect">
            <a:avLst/>
          </a:prstGeom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13" name="Balão de Fala: Retângulo com Cantos Arredondados 12">
            <a:extLst>
              <a:ext uri="{FF2B5EF4-FFF2-40B4-BE49-F238E27FC236}">
                <a16:creationId xmlns:a16="http://schemas.microsoft.com/office/drawing/2014/main" id="{45F119C3-549D-4EE8-81EF-11F9375DF517}"/>
              </a:ext>
            </a:extLst>
          </p:cNvPr>
          <p:cNvSpPr/>
          <p:nvPr/>
        </p:nvSpPr>
        <p:spPr>
          <a:xfrm>
            <a:off x="394796" y="239485"/>
            <a:ext cx="2946400" cy="2685143"/>
          </a:xfrm>
          <a:prstGeom prst="wedgeRoundRectCallout">
            <a:avLst/>
          </a:prstGeom>
          <a:solidFill>
            <a:srgbClr val="89A6DA">
              <a:alpha val="80000"/>
            </a:srgbClr>
          </a:solidFill>
          <a:ln>
            <a:solidFill>
              <a:srgbClr val="27719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VAMOS COMEÇAR!!!</a:t>
            </a:r>
          </a:p>
          <a:p>
            <a:pPr algn="ctr"/>
            <a:endParaRPr lang="pt-BR" sz="32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ctr"/>
            <a:r>
              <a:rPr lang="pt-BR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EXEMPLO 1...</a:t>
            </a:r>
            <a:endParaRPr lang="en-US" sz="32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66A3F3F4-1EF3-4017-8642-AD6641ECE3A1}"/>
              </a:ext>
            </a:extLst>
          </p:cNvPr>
          <p:cNvSpPr/>
          <p:nvPr/>
        </p:nvSpPr>
        <p:spPr>
          <a:xfrm>
            <a:off x="3341196" y="264207"/>
            <a:ext cx="8136693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000" b="1" dirty="0">
                <a:ln w="12700">
                  <a:solidFill>
                    <a:schemeClr val="accent1"/>
                  </a:solidFill>
                  <a:prstDash val="solid"/>
                </a:ln>
                <a:effectLst>
                  <a:outerShdw dist="38100" dir="2640000" algn="bl" rotWithShape="0">
                    <a:schemeClr val="accent1"/>
                  </a:outerShdw>
                </a:effectLst>
              </a:rPr>
              <a:t>VAMOS ADICIONAR MAIS UM COMANDO...</a:t>
            </a:r>
          </a:p>
        </p:txBody>
      </p:sp>
    </p:spTree>
    <p:extLst>
      <p:ext uri="{BB962C8B-B14F-4D97-AF65-F5344CB8AC3E}">
        <p14:creationId xmlns:p14="http://schemas.microsoft.com/office/powerpoint/2010/main" val="422241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B9DC4891-47EE-435B-B72C-3EDB276CEA8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48413"/>
            <a:ext cx="12852399" cy="12852399"/>
          </a:xfrm>
          <a:prstGeom prst="rect">
            <a:avLst/>
          </a:prstGeom>
        </p:spPr>
      </p:pic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4084E591-1D49-42FF-A1B1-18022496A0FC}"/>
              </a:ext>
            </a:extLst>
          </p:cNvPr>
          <p:cNvSpPr/>
          <p:nvPr/>
        </p:nvSpPr>
        <p:spPr>
          <a:xfrm>
            <a:off x="4426641" y="1726379"/>
            <a:ext cx="5857914" cy="489213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A8EAC40C-24FD-4022-A134-7EC2D39F016F}"/>
              </a:ext>
            </a:extLst>
          </p:cNvPr>
          <p:cNvSpPr/>
          <p:nvPr/>
        </p:nvSpPr>
        <p:spPr>
          <a:xfrm>
            <a:off x="4847664" y="1960665"/>
            <a:ext cx="5584818" cy="452431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3600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INICIO</a:t>
            </a:r>
          </a:p>
          <a:p>
            <a:endParaRPr lang="pt-BR" sz="3600" dirty="0">
              <a:ln w="12700">
                <a:solidFill>
                  <a:schemeClr val="accent1"/>
                </a:solidFill>
                <a:prstDash val="solid"/>
              </a:ln>
              <a:solidFill>
                <a:schemeClr val="bg1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  <a:p>
            <a:r>
              <a:rPr lang="pt-BR" sz="3600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ANDAR(DIREITA);</a:t>
            </a:r>
          </a:p>
          <a:p>
            <a:r>
              <a:rPr lang="pt-BR" sz="3600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ANDAR(DIREITA);</a:t>
            </a:r>
          </a:p>
          <a:p>
            <a:r>
              <a:rPr lang="pt-BR" sz="3600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ANDAR(DIREITA);</a:t>
            </a:r>
          </a:p>
          <a:p>
            <a:r>
              <a:rPr lang="pt-BR" sz="3600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ANDAR(DIREITA);</a:t>
            </a:r>
          </a:p>
          <a:p>
            <a:endParaRPr lang="pt-BR" sz="3600" dirty="0">
              <a:ln w="12700">
                <a:solidFill>
                  <a:schemeClr val="accent1"/>
                </a:solidFill>
                <a:prstDash val="solid"/>
              </a:ln>
              <a:solidFill>
                <a:schemeClr val="bg1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  <a:p>
            <a:r>
              <a:rPr lang="pt-BR" sz="3600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FIM</a:t>
            </a:r>
          </a:p>
        </p:txBody>
      </p:sp>
      <p:pic>
        <p:nvPicPr>
          <p:cNvPr id="5" name="Imagem 4" descr="Uma imagem contendo gráficos vetoriais&#10;&#10;Descrição gerada com alta confiança">
            <a:extLst>
              <a:ext uri="{FF2B5EF4-FFF2-40B4-BE49-F238E27FC236}">
                <a16:creationId xmlns:a16="http://schemas.microsoft.com/office/drawing/2014/main" id="{BF9814AA-F14C-4C49-8C27-06BF69EBA1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7927" y="3092509"/>
            <a:ext cx="4031846" cy="3526006"/>
          </a:xfrm>
          <a:prstGeom prst="rect">
            <a:avLst/>
          </a:prstGeom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13" name="Balão de Fala: Retângulo com Cantos Arredondados 12">
            <a:extLst>
              <a:ext uri="{FF2B5EF4-FFF2-40B4-BE49-F238E27FC236}">
                <a16:creationId xmlns:a16="http://schemas.microsoft.com/office/drawing/2014/main" id="{45F119C3-549D-4EE8-81EF-11F9375DF517}"/>
              </a:ext>
            </a:extLst>
          </p:cNvPr>
          <p:cNvSpPr/>
          <p:nvPr/>
        </p:nvSpPr>
        <p:spPr>
          <a:xfrm>
            <a:off x="394796" y="239485"/>
            <a:ext cx="2946400" cy="2685143"/>
          </a:xfrm>
          <a:prstGeom prst="wedgeRoundRectCallout">
            <a:avLst/>
          </a:prstGeom>
          <a:solidFill>
            <a:srgbClr val="89A6DA">
              <a:alpha val="80000"/>
            </a:srgbClr>
          </a:solidFill>
          <a:ln>
            <a:solidFill>
              <a:srgbClr val="27719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VAMOS COMEÇAR!!!</a:t>
            </a:r>
          </a:p>
          <a:p>
            <a:pPr algn="ctr"/>
            <a:endParaRPr lang="pt-BR" sz="32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ctr"/>
            <a:r>
              <a:rPr lang="pt-BR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EXEMPLO 1...</a:t>
            </a:r>
            <a:endParaRPr lang="en-US" sz="32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66A3F3F4-1EF3-4017-8642-AD6641ECE3A1}"/>
              </a:ext>
            </a:extLst>
          </p:cNvPr>
          <p:cNvSpPr/>
          <p:nvPr/>
        </p:nvSpPr>
        <p:spPr>
          <a:xfrm>
            <a:off x="3341196" y="264207"/>
            <a:ext cx="8136693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000" b="1" dirty="0">
                <a:ln w="12700">
                  <a:solidFill>
                    <a:schemeClr val="accent1"/>
                  </a:solidFill>
                  <a:prstDash val="solid"/>
                </a:ln>
                <a:effectLst>
                  <a:outerShdw dist="38100" dir="2640000" algn="bl" rotWithShape="0">
                    <a:schemeClr val="accent1"/>
                  </a:outerShdw>
                </a:effectLst>
              </a:rPr>
              <a:t>PODEMOS REPETIR QUANTAS VEZES QUISER...</a:t>
            </a:r>
          </a:p>
        </p:txBody>
      </p:sp>
    </p:spTree>
    <p:extLst>
      <p:ext uri="{BB962C8B-B14F-4D97-AF65-F5344CB8AC3E}">
        <p14:creationId xmlns:p14="http://schemas.microsoft.com/office/powerpoint/2010/main" val="4041113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B9DC4891-47EE-435B-B72C-3EDB276CEA8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48413"/>
            <a:ext cx="12852399" cy="12852399"/>
          </a:xfrm>
          <a:prstGeom prst="rect">
            <a:avLst/>
          </a:prstGeom>
        </p:spPr>
      </p:pic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4084E591-1D49-42FF-A1B1-18022496A0FC}"/>
              </a:ext>
            </a:extLst>
          </p:cNvPr>
          <p:cNvSpPr/>
          <p:nvPr/>
        </p:nvSpPr>
        <p:spPr>
          <a:xfrm>
            <a:off x="4426641" y="1726379"/>
            <a:ext cx="5857914" cy="489213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A8EAC40C-24FD-4022-A134-7EC2D39F016F}"/>
              </a:ext>
            </a:extLst>
          </p:cNvPr>
          <p:cNvSpPr/>
          <p:nvPr/>
        </p:nvSpPr>
        <p:spPr>
          <a:xfrm>
            <a:off x="4847664" y="1960665"/>
            <a:ext cx="5584818" cy="452431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3600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INICIO</a:t>
            </a:r>
          </a:p>
          <a:p>
            <a:endParaRPr lang="pt-BR" sz="3600" dirty="0">
              <a:ln w="12700">
                <a:solidFill>
                  <a:schemeClr val="accent1"/>
                </a:solidFill>
                <a:prstDash val="solid"/>
              </a:ln>
              <a:solidFill>
                <a:schemeClr val="bg1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  <a:p>
            <a:r>
              <a:rPr lang="pt-BR" sz="360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REPETIR(4){</a:t>
            </a:r>
          </a:p>
          <a:p>
            <a:endParaRPr lang="pt-BR" sz="3600" dirty="0">
              <a:ln w="12700">
                <a:solidFill>
                  <a:schemeClr val="accent1"/>
                </a:solidFill>
                <a:prstDash val="solid"/>
              </a:ln>
              <a:solidFill>
                <a:schemeClr val="bg1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  <a:p>
            <a:r>
              <a:rPr lang="pt-BR" sz="3600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ANDAR(DIREITA);</a:t>
            </a:r>
          </a:p>
          <a:p>
            <a:endParaRPr lang="pt-BR" sz="3600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chemeClr val="bg1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  <a:p>
            <a:r>
              <a:rPr lang="pt-BR" sz="360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}</a:t>
            </a:r>
            <a:endParaRPr lang="pt-BR" sz="3600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chemeClr val="bg1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  <a:p>
            <a:r>
              <a:rPr lang="pt-BR" sz="3600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FIM</a:t>
            </a:r>
          </a:p>
        </p:txBody>
      </p:sp>
      <p:pic>
        <p:nvPicPr>
          <p:cNvPr id="5" name="Imagem 4" descr="Uma imagem contendo gráficos vetoriais&#10;&#10;Descrição gerada com alta confiança">
            <a:extLst>
              <a:ext uri="{FF2B5EF4-FFF2-40B4-BE49-F238E27FC236}">
                <a16:creationId xmlns:a16="http://schemas.microsoft.com/office/drawing/2014/main" id="{BF9814AA-F14C-4C49-8C27-06BF69EBA1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7927" y="3092509"/>
            <a:ext cx="4031846" cy="3526006"/>
          </a:xfrm>
          <a:prstGeom prst="rect">
            <a:avLst/>
          </a:prstGeom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13" name="Balão de Fala: Retângulo com Cantos Arredondados 12">
            <a:extLst>
              <a:ext uri="{FF2B5EF4-FFF2-40B4-BE49-F238E27FC236}">
                <a16:creationId xmlns:a16="http://schemas.microsoft.com/office/drawing/2014/main" id="{45F119C3-549D-4EE8-81EF-11F9375DF517}"/>
              </a:ext>
            </a:extLst>
          </p:cNvPr>
          <p:cNvSpPr/>
          <p:nvPr/>
        </p:nvSpPr>
        <p:spPr>
          <a:xfrm>
            <a:off x="394796" y="239485"/>
            <a:ext cx="2946400" cy="2685143"/>
          </a:xfrm>
          <a:prstGeom prst="wedgeRoundRectCallout">
            <a:avLst/>
          </a:prstGeom>
          <a:solidFill>
            <a:srgbClr val="89A6DA">
              <a:alpha val="80000"/>
            </a:srgbClr>
          </a:solidFill>
          <a:ln>
            <a:solidFill>
              <a:srgbClr val="27719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VAMOS COMEÇAR!!!</a:t>
            </a:r>
          </a:p>
          <a:p>
            <a:pPr algn="ctr"/>
            <a:endParaRPr lang="pt-BR" sz="32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ctr"/>
            <a:r>
              <a:rPr lang="pt-BR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EXEMPLO 1...</a:t>
            </a:r>
            <a:endParaRPr lang="en-US" sz="32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66A3F3F4-1EF3-4017-8642-AD6641ECE3A1}"/>
              </a:ext>
            </a:extLst>
          </p:cNvPr>
          <p:cNvSpPr/>
          <p:nvPr/>
        </p:nvSpPr>
        <p:spPr>
          <a:xfrm>
            <a:off x="3341196" y="264207"/>
            <a:ext cx="8136693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000" b="1" dirty="0">
                <a:ln w="12700">
                  <a:solidFill>
                    <a:schemeClr val="accent1"/>
                  </a:solidFill>
                  <a:prstDash val="solid"/>
                </a:ln>
                <a:effectLst>
                  <a:outerShdw dist="38100" dir="2640000" algn="bl" rotWithShape="0">
                    <a:schemeClr val="accent1"/>
                  </a:outerShdw>
                </a:effectLst>
              </a:rPr>
              <a:t>PARA FICAR MAIS FÁCIL... PODEMOS USAR O CAMANDO REPETIR...</a:t>
            </a:r>
          </a:p>
        </p:txBody>
      </p:sp>
    </p:spTree>
    <p:extLst>
      <p:ext uri="{BB962C8B-B14F-4D97-AF65-F5344CB8AC3E}">
        <p14:creationId xmlns:p14="http://schemas.microsoft.com/office/powerpoint/2010/main" val="736394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B9DC4891-47EE-435B-B72C-3EDB276CEA8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48413"/>
            <a:ext cx="12852399" cy="12852399"/>
          </a:xfrm>
          <a:prstGeom prst="rect">
            <a:avLst/>
          </a:prstGeom>
        </p:spPr>
      </p:pic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4084E591-1D49-42FF-A1B1-18022496A0FC}"/>
              </a:ext>
            </a:extLst>
          </p:cNvPr>
          <p:cNvSpPr/>
          <p:nvPr/>
        </p:nvSpPr>
        <p:spPr>
          <a:xfrm>
            <a:off x="4426641" y="1726379"/>
            <a:ext cx="5857914" cy="489213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A8EAC40C-24FD-4022-A134-7EC2D39F016F}"/>
              </a:ext>
            </a:extLst>
          </p:cNvPr>
          <p:cNvSpPr/>
          <p:nvPr/>
        </p:nvSpPr>
        <p:spPr>
          <a:xfrm>
            <a:off x="4847664" y="1960665"/>
            <a:ext cx="5584818" cy="452431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3600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INICIO</a:t>
            </a:r>
          </a:p>
          <a:p>
            <a:endParaRPr lang="pt-BR" sz="3600" dirty="0">
              <a:ln w="12700">
                <a:solidFill>
                  <a:schemeClr val="accent1"/>
                </a:solidFill>
                <a:prstDash val="solid"/>
              </a:ln>
              <a:solidFill>
                <a:schemeClr val="bg1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  <a:p>
            <a:r>
              <a:rPr lang="pt-BR" sz="360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REPETIR(4) {</a:t>
            </a:r>
          </a:p>
          <a:p>
            <a:endParaRPr lang="pt-BR" sz="3600" dirty="0">
              <a:ln w="12700">
                <a:solidFill>
                  <a:schemeClr val="accent1"/>
                </a:solidFill>
                <a:prstDash val="solid"/>
              </a:ln>
              <a:solidFill>
                <a:schemeClr val="bg1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  <a:p>
            <a:r>
              <a:rPr lang="pt-BR" sz="3600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ANDAR(DIREITA);</a:t>
            </a:r>
          </a:p>
          <a:p>
            <a:endParaRPr lang="pt-BR" sz="3600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chemeClr val="bg1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  <a:p>
            <a:r>
              <a:rPr lang="pt-BR" sz="360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}</a:t>
            </a:r>
            <a:endParaRPr lang="pt-BR" sz="3600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chemeClr val="bg1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  <a:p>
            <a:r>
              <a:rPr lang="pt-BR" sz="3600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FIM</a:t>
            </a:r>
          </a:p>
        </p:txBody>
      </p:sp>
      <p:pic>
        <p:nvPicPr>
          <p:cNvPr id="5" name="Imagem 4" descr="Uma imagem contendo gráficos vetoriais&#10;&#10;Descrição gerada com alta confiança">
            <a:extLst>
              <a:ext uri="{FF2B5EF4-FFF2-40B4-BE49-F238E27FC236}">
                <a16:creationId xmlns:a16="http://schemas.microsoft.com/office/drawing/2014/main" id="{BF9814AA-F14C-4C49-8C27-06BF69EBA1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7927" y="3092509"/>
            <a:ext cx="4031846" cy="3526006"/>
          </a:xfrm>
          <a:prstGeom prst="rect">
            <a:avLst/>
          </a:prstGeom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13" name="Balão de Fala: Retângulo com Cantos Arredondados 12">
            <a:extLst>
              <a:ext uri="{FF2B5EF4-FFF2-40B4-BE49-F238E27FC236}">
                <a16:creationId xmlns:a16="http://schemas.microsoft.com/office/drawing/2014/main" id="{45F119C3-549D-4EE8-81EF-11F9375DF517}"/>
              </a:ext>
            </a:extLst>
          </p:cNvPr>
          <p:cNvSpPr/>
          <p:nvPr/>
        </p:nvSpPr>
        <p:spPr>
          <a:xfrm>
            <a:off x="394796" y="239485"/>
            <a:ext cx="2946400" cy="2685143"/>
          </a:xfrm>
          <a:prstGeom prst="wedgeRoundRectCallout">
            <a:avLst/>
          </a:prstGeom>
          <a:solidFill>
            <a:srgbClr val="89A6DA">
              <a:alpha val="80000"/>
            </a:srgbClr>
          </a:solidFill>
          <a:ln>
            <a:solidFill>
              <a:srgbClr val="27719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VAMOS COMEÇAR!!!</a:t>
            </a:r>
          </a:p>
          <a:p>
            <a:pPr algn="ctr"/>
            <a:endParaRPr lang="pt-BR" sz="32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ctr"/>
            <a:r>
              <a:rPr lang="pt-BR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EXEMPLO 1...</a:t>
            </a:r>
            <a:endParaRPr lang="en-US" sz="32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66A3F3F4-1EF3-4017-8642-AD6641ECE3A1}"/>
              </a:ext>
            </a:extLst>
          </p:cNvPr>
          <p:cNvSpPr/>
          <p:nvPr/>
        </p:nvSpPr>
        <p:spPr>
          <a:xfrm>
            <a:off x="3341196" y="264207"/>
            <a:ext cx="8136693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000" b="1" dirty="0">
                <a:ln w="12700">
                  <a:solidFill>
                    <a:schemeClr val="accent1"/>
                  </a:solidFill>
                  <a:prstDash val="solid"/>
                </a:ln>
                <a:effectLst>
                  <a:outerShdw dist="38100" dir="2640000" algn="bl" rotWithShape="0">
                    <a:schemeClr val="accent1"/>
                  </a:outerShdw>
                </a:effectLst>
              </a:rPr>
              <a:t>PARA FICAR MAIS FÁCIL... PODEMOS USAR O CAMANDO REPETIR...</a:t>
            </a:r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6206B5A3-20BB-479B-B7B9-29E0F74D8157}"/>
              </a:ext>
            </a:extLst>
          </p:cNvPr>
          <p:cNvSpPr/>
          <p:nvPr/>
        </p:nvSpPr>
        <p:spPr>
          <a:xfrm>
            <a:off x="6441136" y="3180684"/>
            <a:ext cx="526144" cy="496632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3D42083-FD10-459F-8518-7CC651911F91}"/>
              </a:ext>
            </a:extLst>
          </p:cNvPr>
          <p:cNvSpPr txBox="1"/>
          <p:nvPr/>
        </p:nvSpPr>
        <p:spPr>
          <a:xfrm>
            <a:off x="7692355" y="1726379"/>
            <a:ext cx="2293474" cy="9233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/>
              <a:t>AQUI INFORMAMOS QUANTAS VEZES VAI REPETIR </a:t>
            </a:r>
            <a:endParaRPr lang="en-US" dirty="0"/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1561151E-6EBE-45F8-B5B5-283EB3DE78F0}"/>
              </a:ext>
            </a:extLst>
          </p:cNvPr>
          <p:cNvCxnSpPr>
            <a:cxnSpLocks/>
            <a:stCxn id="2" idx="0"/>
            <a:endCxn id="7" idx="1"/>
          </p:cNvCxnSpPr>
          <p:nvPr/>
        </p:nvCxnSpPr>
        <p:spPr>
          <a:xfrm flipV="1">
            <a:off x="6704208" y="2188044"/>
            <a:ext cx="988147" cy="99264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id="{A8B280EE-9B24-4805-839E-5AC7089FB626}"/>
              </a:ext>
            </a:extLst>
          </p:cNvPr>
          <p:cNvSpPr txBox="1"/>
          <p:nvPr/>
        </p:nvSpPr>
        <p:spPr>
          <a:xfrm>
            <a:off x="10044351" y="3495767"/>
            <a:ext cx="1854918" cy="1200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As chaves mostram onde o comando começa e onde termina...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906B82D4-CAE5-45AF-9617-F6BFB3913C3F}"/>
              </a:ext>
            </a:extLst>
          </p:cNvPr>
          <p:cNvSpPr/>
          <p:nvPr/>
        </p:nvSpPr>
        <p:spPr>
          <a:xfrm>
            <a:off x="6984032" y="3052946"/>
            <a:ext cx="509227" cy="710234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E77B3E76-3CE1-46D1-BF7D-329E916625C2}"/>
              </a:ext>
            </a:extLst>
          </p:cNvPr>
          <p:cNvSpPr/>
          <p:nvPr/>
        </p:nvSpPr>
        <p:spPr>
          <a:xfrm>
            <a:off x="4839264" y="5193804"/>
            <a:ext cx="509227" cy="710234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2E343C13-47CE-45CA-9EB3-245E0BDAF4B8}"/>
              </a:ext>
            </a:extLst>
          </p:cNvPr>
          <p:cNvCxnSpPr>
            <a:stCxn id="14" idx="3"/>
            <a:endCxn id="4" idx="1"/>
          </p:cNvCxnSpPr>
          <p:nvPr/>
        </p:nvCxnSpPr>
        <p:spPr>
          <a:xfrm flipV="1">
            <a:off x="5348491" y="4095932"/>
            <a:ext cx="4695860" cy="1452989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F6700962-3C1B-4FC1-A4F2-B1A91B0ECE8F}"/>
              </a:ext>
            </a:extLst>
          </p:cNvPr>
          <p:cNvCxnSpPr>
            <a:stCxn id="6" idx="3"/>
            <a:endCxn id="4" idx="1"/>
          </p:cNvCxnSpPr>
          <p:nvPr/>
        </p:nvCxnSpPr>
        <p:spPr>
          <a:xfrm>
            <a:off x="7493259" y="3408063"/>
            <a:ext cx="2551092" cy="687869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4106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137</TotalTime>
  <Words>244</Words>
  <Application>Microsoft Office PowerPoint</Application>
  <PresentationFormat>Widescreen</PresentationFormat>
  <Paragraphs>82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do Office</vt:lpstr>
      <vt:lpstr>OFICINA DE INTRODUÇÃO À PROGRAMAÇÃO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OFICINA DE INICIAÇÃO À PROGRAMAÇÃO</dc:title>
  <dc:creator>PAULO HENRIQUE BELUCCI</dc:creator>
  <cp:lastModifiedBy>PAULO HENRIQUE BELUCCI</cp:lastModifiedBy>
  <cp:revision>12</cp:revision>
  <dcterms:created xsi:type="dcterms:W3CDTF">2018-11-09T21:07:19Z</dcterms:created>
  <dcterms:modified xsi:type="dcterms:W3CDTF">2018-11-10T00:07:37Z</dcterms:modified>
</cp:coreProperties>
</file>