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4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9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8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2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0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8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1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1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monkey.com/about-u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D0E8-CEED-47F5-8E3F-105F4F25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85" y="2742465"/>
            <a:ext cx="8144134" cy="1373070"/>
          </a:xfrm>
        </p:spPr>
        <p:txBody>
          <a:bodyPr anchor="ctr"/>
          <a:lstStyle/>
          <a:p>
            <a:pPr algn="ctr"/>
            <a:r>
              <a:rPr lang="pt-BR" sz="2800" dirty="0"/>
              <a:t>JOGO PARA APRENDIZADO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1F3BCC-1103-4634-AF6B-62943DEB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SILVIO DA COL</a:t>
            </a:r>
          </a:p>
          <a:p>
            <a:r>
              <a:rPr lang="pt-BR" dirty="0"/>
              <a:t>PAULO BELUCCI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DA03FE-E857-403E-98C5-672885DE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60" y="2850502"/>
            <a:ext cx="863752" cy="1156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35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C869-EFC3-49C8-93EF-B52875D1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FDF6C-D584-4CA5-AA7B-A71E654F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2416029"/>
            <a:ext cx="11576807" cy="4144162"/>
          </a:xfrm>
        </p:spPr>
        <p:txBody>
          <a:bodyPr>
            <a:normAutofit/>
          </a:bodyPr>
          <a:lstStyle/>
          <a:p>
            <a:r>
              <a:rPr lang="en-US" sz="1300" dirty="0">
                <a:effectLst/>
              </a:rPr>
              <a:t>McGonigal, J. (2011). Reality is broken: Why games make us better and how they can change the world. Penguin Group, The.</a:t>
            </a:r>
            <a:endParaRPr lang="pt-BR" sz="1300" dirty="0">
              <a:effectLst/>
            </a:endParaRPr>
          </a:p>
          <a:p>
            <a:r>
              <a:rPr lang="en-US" sz="1300" dirty="0" err="1">
                <a:effectLst/>
              </a:rPr>
              <a:t>Piteira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Martinha</a:t>
            </a:r>
            <a:r>
              <a:rPr lang="en-US" sz="1300" dirty="0">
                <a:effectLst/>
              </a:rPr>
              <a:t> &amp; Haddad, Samir. (2011). Innovate in your program computer class: An approach based on a serious game. </a:t>
            </a:r>
            <a:r>
              <a:rPr lang="pt-BR" sz="1300" dirty="0">
                <a:effectLst/>
              </a:rPr>
              <a:t>10.1145/2016716.2016730.</a:t>
            </a:r>
          </a:p>
          <a:p>
            <a:r>
              <a:rPr lang="pt-BR" sz="1300" dirty="0">
                <a:effectLst/>
              </a:rPr>
              <a:t>Pressman, R. Engenharia de Software. McGraw-Hill, 2001.</a:t>
            </a:r>
          </a:p>
          <a:p>
            <a:r>
              <a:rPr lang="pt-BR" sz="1300" dirty="0" err="1">
                <a:effectLst/>
              </a:rPr>
              <a:t>Scratch</a:t>
            </a:r>
            <a:r>
              <a:rPr lang="pt-BR" sz="1300" dirty="0">
                <a:effectLst/>
              </a:rPr>
              <a:t>: https://scratch.mit.edu. Acessado em 10 de Outubro de 2019.</a:t>
            </a:r>
          </a:p>
          <a:p>
            <a:r>
              <a:rPr lang="pt-BR" sz="1300" dirty="0">
                <a:effectLst/>
              </a:rPr>
              <a:t>SOARES, M. D. SANTOS (2014). Comparação entre Metodologias Ágeis e Tradicionais para o Desenvolvimento de Software. 68-1-108-1-10-20140918.</a:t>
            </a:r>
          </a:p>
          <a:p>
            <a:r>
              <a:rPr lang="pt-BR" sz="1300" dirty="0" err="1">
                <a:effectLst/>
              </a:rPr>
              <a:t>Sommerville</a:t>
            </a:r>
            <a:r>
              <a:rPr lang="pt-BR" sz="1300" dirty="0">
                <a:effectLst/>
              </a:rPr>
              <a:t>, I. Engenharia de Software. Editora </a:t>
            </a:r>
            <a:r>
              <a:rPr lang="pt-BR" sz="1300" dirty="0" err="1">
                <a:effectLst/>
              </a:rPr>
              <a:t>Addison</a:t>
            </a:r>
            <a:r>
              <a:rPr lang="pt-BR" sz="1300" dirty="0">
                <a:effectLst/>
              </a:rPr>
              <a:t>-Wesley. 592p, 2003</a:t>
            </a:r>
          </a:p>
          <a:p>
            <a:endParaRPr lang="pt-BR" sz="1400" dirty="0">
              <a:effectLst/>
            </a:endParaRPr>
          </a:p>
          <a:p>
            <a:endParaRPr lang="pt-BR" sz="1400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4527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C949-2AB0-44C3-8281-334991EE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22772-E8F8-49D6-BF13-16506ACC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00" y="2901077"/>
            <a:ext cx="10271177" cy="3599316"/>
          </a:xfrm>
        </p:spPr>
        <p:txBody>
          <a:bodyPr>
            <a:normAutofit/>
          </a:bodyPr>
          <a:lstStyle/>
          <a:p>
            <a:r>
              <a:rPr lang="pt-BR" sz="3200" dirty="0"/>
              <a:t>420 mil profissionais serão demandados entre 2018 e 2024 </a:t>
            </a:r>
            <a:r>
              <a:rPr lang="pt-BR" sz="1100" dirty="0"/>
              <a:t>(</a:t>
            </a:r>
            <a:r>
              <a:rPr lang="pt-BR" sz="1100" dirty="0" err="1">
                <a:effectLst/>
              </a:rPr>
              <a:t>Brasscom</a:t>
            </a:r>
            <a:r>
              <a:rPr lang="pt-BR" sz="1100" dirty="0"/>
              <a:t>)</a:t>
            </a:r>
          </a:p>
          <a:p>
            <a:endParaRPr lang="pt-BR" sz="1100" dirty="0"/>
          </a:p>
          <a:p>
            <a:r>
              <a:rPr lang="pt-BR" sz="3200" dirty="0"/>
              <a:t>70 mil novas vagas x 24 mil formados (anualmente)</a:t>
            </a:r>
          </a:p>
          <a:p>
            <a:endParaRPr lang="pt-BR" sz="1100" dirty="0"/>
          </a:p>
          <a:p>
            <a:r>
              <a:rPr lang="pt-BR" sz="3200" dirty="0">
                <a:effectLst/>
              </a:rPr>
              <a:t>Fomentar interesse por programação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77288B-2647-42F9-AEF4-61EC8492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677" y="715199"/>
            <a:ext cx="863752" cy="1156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42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A710-9C8C-409A-9F3B-1964D082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JOGOS – INICIATIVAS EXISTENTES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8E63BC-2A2C-40A5-9B56-B0EA4A89C8FD}"/>
              </a:ext>
            </a:extLst>
          </p:cNvPr>
          <p:cNvSpPr/>
          <p:nvPr/>
        </p:nvSpPr>
        <p:spPr>
          <a:xfrm>
            <a:off x="577048" y="5122416"/>
            <a:ext cx="11700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/>
              <a:t>Scratch</a:t>
            </a:r>
            <a:r>
              <a:rPr lang="pt-BR" sz="3600" dirty="0"/>
              <a:t> </a:t>
            </a:r>
            <a:r>
              <a:rPr lang="pt-BR" sz="1200" dirty="0"/>
              <a:t>(MIT, 2007), </a:t>
            </a:r>
            <a:r>
              <a:rPr lang="pt-BR" sz="3600" dirty="0" err="1"/>
              <a:t>code</a:t>
            </a:r>
            <a:r>
              <a:rPr lang="pt-BR" sz="3600" dirty="0"/>
              <a:t> </a:t>
            </a:r>
            <a:r>
              <a:rPr lang="pt-BR" sz="3600" dirty="0" err="1"/>
              <a:t>Monkey</a:t>
            </a:r>
            <a:r>
              <a:rPr lang="pt-BR" sz="3600" dirty="0"/>
              <a:t> </a:t>
            </a:r>
            <a:r>
              <a:rPr lang="pt-BR" sz="1200" dirty="0"/>
              <a:t>(Jonathan </a:t>
            </a:r>
            <a:r>
              <a:rPr lang="pt-BR" sz="1200" dirty="0" err="1"/>
              <a:t>Schor</a:t>
            </a:r>
            <a:r>
              <a:rPr lang="pt-BR" sz="1200" dirty="0"/>
              <a:t>, 2014), </a:t>
            </a:r>
            <a:r>
              <a:rPr lang="pt-BR" sz="3600" dirty="0" err="1"/>
              <a:t>Lightbot</a:t>
            </a:r>
            <a:r>
              <a:rPr lang="pt-BR" sz="3600" dirty="0"/>
              <a:t> </a:t>
            </a:r>
            <a:r>
              <a:rPr lang="pt-BR" sz="1200" dirty="0"/>
              <a:t>(</a:t>
            </a:r>
            <a:r>
              <a:rPr lang="pt-BR" sz="1200" dirty="0" err="1"/>
              <a:t>Lightbot</a:t>
            </a:r>
            <a:r>
              <a:rPr lang="pt-BR" sz="1200" dirty="0"/>
              <a:t> Inc., 2008)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436E9F-0D9E-40EB-8668-B4C7E759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26" y="2180650"/>
            <a:ext cx="3528719" cy="26465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A9CEC4-8A34-4490-AB1E-14F793AD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71" y="2180650"/>
            <a:ext cx="3528718" cy="26465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3BFD90-6866-4942-9344-CA22ADFC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5" y="2180650"/>
            <a:ext cx="2646539" cy="26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0B51-1C92-4BFE-A8D3-50D1943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0B702-7A6F-402F-82F0-AC079581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Pesquisar métodos didáticos</a:t>
            </a:r>
          </a:p>
          <a:p>
            <a:r>
              <a:rPr lang="pt-BR" dirty="0">
                <a:effectLst/>
              </a:rPr>
              <a:t>Levantar ferramentas para desenvolvimento de jogos voltados à WEB</a:t>
            </a:r>
          </a:p>
          <a:p>
            <a:r>
              <a:rPr lang="pt-BR" dirty="0">
                <a:effectLst/>
              </a:rPr>
              <a:t>Modelar e desenvolver o jogo aplicando um método previamente selecionado</a:t>
            </a:r>
          </a:p>
          <a:p>
            <a:r>
              <a:rPr lang="pt-BR" dirty="0">
                <a:effectLst/>
              </a:rPr>
              <a:t>Disponibilizar o jogo através da Web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45936E-3F8A-4957-AEB3-EBAFA541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677" y="715199"/>
            <a:ext cx="863752" cy="1156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6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07F7-F803-44A8-9D6C-AFBCFB68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2E93C-53F0-4112-A8DE-EF48DAA4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Altas taxas de reprovação e evasão (INEP - 2018)</a:t>
            </a:r>
          </a:p>
          <a:p>
            <a:r>
              <a:rPr lang="pt-BR" dirty="0"/>
              <a:t>Contato com programação antes da faculdade reduz índice</a:t>
            </a:r>
          </a:p>
          <a:p>
            <a:r>
              <a:rPr lang="pt-BR" dirty="0"/>
              <a:t>Programação contribui com outras áreas</a:t>
            </a:r>
          </a:p>
          <a:p>
            <a:r>
              <a:rPr lang="pt-BR" dirty="0"/>
              <a:t>Importância de habituar-se a novas tecnologias e a seu funcionamento para a manutenção da empregabilidade</a:t>
            </a:r>
          </a:p>
          <a:p>
            <a:r>
              <a:rPr lang="pt-BR" dirty="0">
                <a:effectLst/>
              </a:rPr>
              <a:t>Cintra (2018) – Eliminação e criação de profissões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61B100-27F2-4809-9591-B0BE56A3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677" y="715199"/>
            <a:ext cx="863752" cy="1156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52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4DFA-E361-41BF-89E4-6CB2661A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F0C5A-025C-4692-B5A0-39A9868A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do jogo como forma de “substituir” a realidade</a:t>
            </a:r>
          </a:p>
          <a:p>
            <a:r>
              <a:rPr lang="pt-BR" dirty="0"/>
              <a:t>Gamificação</a:t>
            </a:r>
          </a:p>
          <a:p>
            <a:r>
              <a:rPr lang="pt-BR" dirty="0"/>
              <a:t>Web como plataforma escolhida</a:t>
            </a:r>
          </a:p>
          <a:p>
            <a:r>
              <a:rPr lang="pt-BR" dirty="0"/>
              <a:t>MVC como estrutura da aplicação</a:t>
            </a:r>
          </a:p>
          <a:p>
            <a:r>
              <a:rPr lang="pt-BR" dirty="0"/>
              <a:t>Metodologia Ágil de Desenvolvimento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D0CB58-FA47-494D-8141-D5B051F9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677" y="715199"/>
            <a:ext cx="863752" cy="1156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4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5B71-B286-47F8-B4DF-BBB97A38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80A5A-4C2B-47B1-8F81-51523ABB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21" y="3007432"/>
            <a:ext cx="9613861" cy="4328087"/>
          </a:xfrm>
        </p:spPr>
        <p:txBody>
          <a:bodyPr>
            <a:normAutofit/>
          </a:bodyPr>
          <a:lstStyle/>
          <a:p>
            <a:r>
              <a:rPr lang="pt-BR" sz="3600" dirty="0"/>
              <a:t>Metodologias de desenvolvimento</a:t>
            </a:r>
          </a:p>
          <a:p>
            <a:endParaRPr lang="pt-BR" sz="3600" dirty="0"/>
          </a:p>
          <a:p>
            <a:r>
              <a:rPr lang="pt-BR" sz="3600" dirty="0"/>
              <a:t>Uso de HTML, CSS, </a:t>
            </a:r>
            <a:r>
              <a:rPr lang="pt-BR" sz="3600" dirty="0" err="1"/>
              <a:t>JavaScript</a:t>
            </a:r>
            <a:r>
              <a:rPr lang="pt-BR" sz="3600" dirty="0"/>
              <a:t> (Web)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93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745A24B-6F91-4AB5-BC48-EDA85D6E343E}"/>
              </a:ext>
            </a:extLst>
          </p:cNvPr>
          <p:cNvCxnSpPr/>
          <p:nvPr/>
        </p:nvCxnSpPr>
        <p:spPr>
          <a:xfrm>
            <a:off x="7047745" y="3629647"/>
            <a:ext cx="2096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AB11313-4D85-49C7-98FE-F183DE39E9B5}"/>
              </a:ext>
            </a:extLst>
          </p:cNvPr>
          <p:cNvCxnSpPr/>
          <p:nvPr/>
        </p:nvCxnSpPr>
        <p:spPr>
          <a:xfrm>
            <a:off x="1351280" y="3505200"/>
            <a:ext cx="2113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A8C5B71-B286-47F8-B4DF-BBB97A38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80A5A-4C2B-47B1-8F81-51523ABB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3832"/>
            <a:ext cx="9613861" cy="4328087"/>
          </a:xfrm>
        </p:spPr>
        <p:txBody>
          <a:bodyPr>
            <a:normAutofit/>
          </a:bodyPr>
          <a:lstStyle/>
          <a:p>
            <a:r>
              <a:rPr lang="pt-BR" sz="3600" dirty="0"/>
              <a:t>Uso de elementos lúdicos</a:t>
            </a:r>
          </a:p>
          <a:p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Animação através de Scripts e Sprites</a:t>
            </a:r>
          </a:p>
          <a:p>
            <a:endParaRPr lang="pt-BR" sz="3600" dirty="0"/>
          </a:p>
          <a:p>
            <a:r>
              <a:rPr lang="pt-BR" sz="3600" dirty="0"/>
              <a:t>Fases com níveis de progressão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7265DD-74BC-4DCB-9B44-DB3EFAB1D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51" y="2809181"/>
            <a:ext cx="2220594" cy="164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85D0257-17E6-4C4F-B941-C69B9F9F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70" y="3056925"/>
            <a:ext cx="14287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D98E79-101A-44BA-915F-2EFDCD4D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20" y="3117572"/>
            <a:ext cx="13335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E9D178-A660-4176-87A6-8529F6CA46B3}"/>
              </a:ext>
            </a:extLst>
          </p:cNvPr>
          <p:cNvSpPr txBox="1"/>
          <p:nvPr/>
        </p:nvSpPr>
        <p:spPr>
          <a:xfrm>
            <a:off x="1264316" y="3116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Background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E3594F-F825-4DDA-9C5F-CCD71EC44A31}"/>
              </a:ext>
            </a:extLst>
          </p:cNvPr>
          <p:cNvSpPr txBox="1"/>
          <p:nvPr/>
        </p:nvSpPr>
        <p:spPr>
          <a:xfrm>
            <a:off x="7433091" y="326031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Personagens</a:t>
            </a:r>
          </a:p>
        </p:txBody>
      </p:sp>
    </p:spTree>
    <p:extLst>
      <p:ext uri="{BB962C8B-B14F-4D97-AF65-F5344CB8AC3E}">
        <p14:creationId xmlns:p14="http://schemas.microsoft.com/office/powerpoint/2010/main" val="351044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C869-EFC3-49C8-93EF-B52875D1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FDF6C-D584-4CA5-AA7B-A71E654F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2021747"/>
            <a:ext cx="11576807" cy="4538444"/>
          </a:xfrm>
        </p:spPr>
        <p:txBody>
          <a:bodyPr>
            <a:normAutofit fontScale="92500"/>
          </a:bodyPr>
          <a:lstStyle/>
          <a:p>
            <a:r>
              <a:rPr lang="pt-BR" sz="1400" dirty="0">
                <a:effectLst/>
              </a:rPr>
              <a:t>BATTAIOLA, A. L. (2000). Jogos por computador: Histórico, relevância tecnológica e mercadológica, tendências e técnicas de implementação. Anais do XIX Jornada de Atualização em Informática. Curitiba: SBC 2000.</a:t>
            </a:r>
          </a:p>
          <a:p>
            <a:r>
              <a:rPr lang="pt-BR" sz="1400" dirty="0" err="1">
                <a:effectLst/>
              </a:rPr>
              <a:t>Brasscom</a:t>
            </a:r>
            <a:r>
              <a:rPr lang="pt-BR" sz="1400" dirty="0">
                <a:effectLst/>
              </a:rPr>
              <a:t> - Relatório Setorial de TIC 2019. Disponível em: https://brasscom.org.br/relatorio-setorial-de-tic-2019. Acesso em: 15 de Outubro. de 2019.</a:t>
            </a:r>
          </a:p>
          <a:p>
            <a:r>
              <a:rPr lang="pt-BR" sz="1400" dirty="0">
                <a:effectLst/>
              </a:rPr>
              <a:t>Cintra, Luciano Mendes (2018). A relação entre o progresso tecnológico e o desemprego no Brasil nos anos de 2000 a 2015. Franca: </a:t>
            </a:r>
            <a:r>
              <a:rPr lang="pt-BR" sz="1400" dirty="0" err="1">
                <a:effectLst/>
              </a:rPr>
              <a:t>UniFacef</a:t>
            </a:r>
            <a:r>
              <a:rPr lang="pt-BR" sz="1400" dirty="0">
                <a:effectLst/>
              </a:rPr>
              <a:t>, 2018Code </a:t>
            </a:r>
            <a:r>
              <a:rPr lang="pt-BR" sz="1400" dirty="0" err="1">
                <a:effectLst/>
              </a:rPr>
              <a:t>Monkey</a:t>
            </a:r>
            <a:r>
              <a:rPr lang="pt-BR" sz="1400" dirty="0">
                <a:effectLst/>
              </a:rPr>
              <a:t>: </a:t>
            </a:r>
            <a:r>
              <a:rPr lang="pt-BR" sz="14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https://www.codemonkey.com/</a:t>
            </a:r>
            <a:r>
              <a:rPr lang="pt-BR" sz="1400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about-us</a:t>
            </a:r>
            <a:r>
              <a:rPr lang="pt-BR" sz="1400" dirty="0">
                <a:effectLst/>
              </a:rPr>
              <a:t>. Acessado em 05 de Outubro de 2019.</a:t>
            </a:r>
          </a:p>
          <a:p>
            <a:r>
              <a:rPr lang="pt-BR" sz="1400" dirty="0">
                <a:effectLst/>
              </a:rPr>
              <a:t>EBERLY, D. H. (2001). 3D game </a:t>
            </a:r>
            <a:r>
              <a:rPr lang="pt-BR" sz="1400" dirty="0" err="1">
                <a:effectLst/>
              </a:rPr>
              <a:t>engine</a:t>
            </a:r>
            <a:r>
              <a:rPr lang="pt-BR" sz="1400" dirty="0">
                <a:effectLst/>
              </a:rPr>
              <a:t> design: a </a:t>
            </a:r>
            <a:r>
              <a:rPr lang="pt-BR" sz="1400" dirty="0" err="1">
                <a:effectLst/>
              </a:rPr>
              <a:t>practical</a:t>
            </a:r>
            <a:r>
              <a:rPr lang="pt-BR" sz="1400" dirty="0">
                <a:effectLst/>
              </a:rPr>
              <a:t> approach </a:t>
            </a:r>
            <a:r>
              <a:rPr lang="pt-BR" sz="1400" dirty="0" err="1">
                <a:effectLst/>
              </a:rPr>
              <a:t>to</a:t>
            </a:r>
            <a:r>
              <a:rPr lang="pt-BR" sz="1400" dirty="0">
                <a:effectLst/>
              </a:rPr>
              <a:t> real-time</a:t>
            </a:r>
          </a:p>
          <a:p>
            <a:r>
              <a:rPr lang="pt-BR" sz="1400" dirty="0" err="1">
                <a:effectLst/>
              </a:rPr>
              <a:t>computer</a:t>
            </a:r>
            <a:r>
              <a:rPr lang="pt-BR" sz="1400" dirty="0">
                <a:effectLst/>
              </a:rPr>
              <a:t> </a:t>
            </a:r>
            <a:r>
              <a:rPr lang="pt-BR" sz="1400" dirty="0" err="1">
                <a:effectLst/>
              </a:rPr>
              <a:t>graphics</a:t>
            </a:r>
            <a:r>
              <a:rPr lang="pt-BR" sz="1400" dirty="0">
                <a:effectLst/>
              </a:rPr>
              <a:t>. </a:t>
            </a:r>
            <a:r>
              <a:rPr lang="en-US" sz="1400" dirty="0">
                <a:effectLst/>
              </a:rPr>
              <a:t>São Francisco: Morgan Kaufmann.</a:t>
            </a:r>
            <a:endParaRPr lang="pt-BR" sz="1400" dirty="0">
              <a:effectLst/>
            </a:endParaRPr>
          </a:p>
          <a:p>
            <a:r>
              <a:rPr lang="en-US" sz="1400" dirty="0" err="1">
                <a:effectLst/>
              </a:rPr>
              <a:t>Ginige</a:t>
            </a:r>
            <a:r>
              <a:rPr lang="en-US" sz="1400" dirty="0">
                <a:effectLst/>
              </a:rPr>
              <a:t>, A., Murugesan, S. (2001), “Web Engineering: 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 Introduction”, IEEE Multimedia, Vol. 8, Issue: 1, pp: 14 – 18.</a:t>
            </a:r>
            <a:endParaRPr lang="pt-BR" sz="1400" dirty="0">
              <a:effectLst/>
            </a:endParaRPr>
          </a:p>
          <a:p>
            <a:r>
              <a:rPr lang="en-US" sz="1400" dirty="0" err="1">
                <a:effectLst/>
              </a:rPr>
              <a:t>Grandell</a:t>
            </a:r>
            <a:r>
              <a:rPr lang="en-US" sz="1400" dirty="0">
                <a:effectLst/>
              </a:rPr>
              <a:t>, L.; </a:t>
            </a:r>
            <a:r>
              <a:rPr lang="en-US" sz="1400" dirty="0" err="1">
                <a:effectLst/>
              </a:rPr>
              <a:t>Peltomaki</a:t>
            </a:r>
            <a:r>
              <a:rPr lang="en-US" sz="1400" dirty="0">
                <a:effectLst/>
              </a:rPr>
              <a:t>, M.; Back, R. B.; </a:t>
            </a:r>
            <a:r>
              <a:rPr lang="en-US" sz="1400" dirty="0" err="1">
                <a:effectLst/>
              </a:rPr>
              <a:t>Salakoski</a:t>
            </a:r>
            <a:r>
              <a:rPr lang="en-US" sz="1400" dirty="0">
                <a:effectLst/>
              </a:rPr>
              <a:t>, T. (2006). Why Complicate Things? Introducing Programming in High School Using Python. Anais do 8th Australasian Computing Education Conference (ACE 2006). Hobart, Tasmania, Australia.</a:t>
            </a:r>
          </a:p>
          <a:p>
            <a:r>
              <a:rPr lang="pt-BR" sz="1400" dirty="0" err="1">
                <a:effectLst/>
              </a:rPr>
              <a:t>Huizinga</a:t>
            </a:r>
            <a:r>
              <a:rPr lang="pt-BR" sz="1400" dirty="0">
                <a:effectLst/>
              </a:rPr>
              <a:t>, J. (1949). Homo </a:t>
            </a:r>
            <a:r>
              <a:rPr lang="pt-BR" sz="1400" dirty="0" err="1">
                <a:effectLst/>
              </a:rPr>
              <a:t>Ludens</a:t>
            </a:r>
            <a:r>
              <a:rPr lang="pt-BR" sz="1400" dirty="0">
                <a:effectLst/>
              </a:rPr>
              <a:t>.</a:t>
            </a:r>
          </a:p>
          <a:p>
            <a:r>
              <a:rPr lang="pt-BR" sz="1400" dirty="0">
                <a:effectLst/>
              </a:rPr>
              <a:t>Johnson, R. E. (1997). </a:t>
            </a:r>
            <a:r>
              <a:rPr lang="en-US" sz="1400" dirty="0">
                <a:effectLst/>
              </a:rPr>
              <a:t>“Frameworks, Components, Patterns”, Communications of the ACM, v.40, n.10, pp. 39-42, 1997</a:t>
            </a:r>
            <a:endParaRPr lang="pt-BR" sz="1400" dirty="0">
              <a:effectLst/>
            </a:endParaRPr>
          </a:p>
          <a:p>
            <a:r>
              <a:rPr lang="en-US" sz="1400" dirty="0">
                <a:effectLst/>
              </a:rPr>
              <a:t>Kapp, K. M. (2012). The Gamification of Learning and Instruction: Game-based Methods and Strategies for Training and Education</a:t>
            </a:r>
          </a:p>
          <a:p>
            <a:r>
              <a:rPr lang="en-US" sz="1400" dirty="0">
                <a:effectLst/>
              </a:rPr>
              <a:t>Krasner (1988), S. T. Pope, “A cookbook for using the model-view controller user interface paradigm in Smalltalk80”, Journal of Object-Oriented Programming, v.1 n.3, Aug./Sept. 1988, pp.26-49.</a:t>
            </a:r>
            <a:endParaRPr lang="pt-BR" sz="1400" dirty="0">
              <a:effectLst/>
            </a:endParaRPr>
          </a:p>
          <a:p>
            <a:r>
              <a:rPr lang="pt-BR" sz="1400" dirty="0">
                <a:effectLst/>
              </a:rPr>
              <a:t>LEMOS, M. F.; OLIVEIRA, P. C.; RUELA, L. C.; SANTOS, M. S. (2013). APLICABILIDADE DA ARQUITETURA MVC EM UMA APLICAÇÃO WEB(</a:t>
            </a:r>
            <a:r>
              <a:rPr lang="pt-BR" sz="1400" dirty="0" err="1">
                <a:effectLst/>
              </a:rPr>
              <a:t>WebApps</a:t>
            </a:r>
            <a:r>
              <a:rPr lang="pt-BR" sz="1400" dirty="0">
                <a:effectLst/>
              </a:rPr>
              <a:t>). Revista Eletrônica Científica de Ciência da Computação.</a:t>
            </a:r>
          </a:p>
          <a:p>
            <a:endParaRPr lang="pt-BR" sz="1400" dirty="0">
              <a:effectLst/>
            </a:endParaRPr>
          </a:p>
          <a:p>
            <a:endParaRPr lang="pt-BR" sz="1400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736945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123</TotalTime>
  <Words>722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JOGO PARA APRENDIZADO DE PROGRAMAÇÃO</vt:lpstr>
      <vt:lpstr>INTRODUÇÃO</vt:lpstr>
      <vt:lpstr>JOGOS – INICIATIVAS EXISTENTES</vt:lpstr>
      <vt:lpstr>OBJETIVOS </vt:lpstr>
      <vt:lpstr>JUSTIFICATIVA</vt:lpstr>
      <vt:lpstr>FUNDAMENTAÇÃO TEÓRICA</vt:lpstr>
      <vt:lpstr>METODOLOGIA</vt:lpstr>
      <vt:lpstr>METODOLOGIA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PARA APRENDIZADO DE PROGRAMAÇÃO</dc:title>
  <dc:creator>Paulo Henrique Belucci</dc:creator>
  <cp:lastModifiedBy>Paulo Henrique Belucci</cp:lastModifiedBy>
  <cp:revision>8</cp:revision>
  <dcterms:created xsi:type="dcterms:W3CDTF">2019-11-25T00:33:16Z</dcterms:created>
  <dcterms:modified xsi:type="dcterms:W3CDTF">2019-11-25T20:52:00Z</dcterms:modified>
</cp:coreProperties>
</file>