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68E49-22F9-81C6-2E5B-202E8D92AD63}" v="2167" dt="2020-11-16T20:52:46.102"/>
    <p1510:client id="{DB4524E6-7AE4-68BE-725B-0A45E946F57E}" v="605" dt="2020-11-16T20:23:43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32511" y="3074512"/>
            <a:ext cx="5366712" cy="1297115"/>
          </a:xfrm>
        </p:spPr>
        <p:txBody>
          <a:bodyPr anchor="t">
            <a:normAutofit/>
          </a:bodyPr>
          <a:lstStyle/>
          <a:p>
            <a:r>
              <a:rPr lang="es-ES" sz="4400" dirty="0">
                <a:solidFill>
                  <a:srgbClr val="000000"/>
                </a:solidFill>
                <a:cs typeface="Calibri Light"/>
              </a:rPr>
              <a:t>MVC</a:t>
            </a:r>
            <a:br>
              <a:rPr lang="es-ES" sz="4400" dirty="0">
                <a:solidFill>
                  <a:srgbClr val="000000"/>
                </a:solidFill>
                <a:cs typeface="Calibri Light"/>
              </a:rPr>
            </a:br>
            <a:r>
              <a:rPr lang="es-ES" sz="4000" dirty="0" err="1">
                <a:ea typeface="+mj-lt"/>
                <a:cs typeface="+mj-lt"/>
              </a:rPr>
              <a:t>Model</a:t>
            </a:r>
            <a:r>
              <a:rPr lang="es-ES" sz="4000" dirty="0">
                <a:ea typeface="+mj-lt"/>
                <a:cs typeface="+mj-lt"/>
              </a:rPr>
              <a:t>-View-</a:t>
            </a:r>
            <a:r>
              <a:rPr lang="es-ES" sz="4000" dirty="0" err="1">
                <a:ea typeface="+mj-lt"/>
                <a:cs typeface="+mj-lt"/>
              </a:rPr>
              <a:t>Controller</a:t>
            </a:r>
            <a:endParaRPr lang="es-ES" sz="4000" dirty="0" err="1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ortátil seguro">
            <a:extLst>
              <a:ext uri="{FF2B5EF4-FFF2-40B4-BE49-F238E27FC236}">
                <a16:creationId xmlns:a16="http://schemas.microsoft.com/office/drawing/2014/main" id="{1E694F6E-1B2C-4AF5-8516-01B2B1F0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543D-91CA-46E8-807C-1413F018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762594"/>
            <a:ext cx="3695645" cy="5131529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  <a:cs typeface="Calibri Light"/>
              </a:rPr>
              <a:t>O que é MVC?</a:t>
            </a:r>
            <a:endParaRPr lang="es-E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9792-C654-4EC4-B859-26A9D5C9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504" y="863237"/>
            <a:ext cx="6981617" cy="5289679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es-ES" dirty="0">
                <a:ea typeface="+mn-lt"/>
                <a:cs typeface="+mn-lt"/>
              </a:rPr>
              <a:t>O MVC é </a:t>
            </a:r>
            <a:r>
              <a:rPr lang="es-ES" dirty="0" err="1">
                <a:ea typeface="+mn-lt"/>
                <a:cs typeface="+mn-lt"/>
              </a:rPr>
              <a:t>um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padrão</a:t>
            </a:r>
            <a:r>
              <a:rPr lang="es-ES" dirty="0">
                <a:ea typeface="+mn-lt"/>
                <a:cs typeface="+mn-lt"/>
              </a:rPr>
              <a:t> de </a:t>
            </a:r>
            <a:r>
              <a:rPr lang="es-ES" u="sng" dirty="0" err="1">
                <a:ea typeface="+mn-lt"/>
                <a:cs typeface="+mn-lt"/>
              </a:rPr>
              <a:t>arquitetura</a:t>
            </a:r>
            <a:r>
              <a:rPr lang="es-ES" u="sng" dirty="0">
                <a:ea typeface="+mn-lt"/>
                <a:cs typeface="+mn-lt"/>
              </a:rPr>
              <a:t> </a:t>
            </a:r>
            <a:r>
              <a:rPr lang="es-ES" dirty="0">
                <a:ea typeface="+mn-lt"/>
                <a:cs typeface="+mn-lt"/>
              </a:rPr>
              <a:t>de software, </a:t>
            </a:r>
            <a:r>
              <a:rPr lang="es-ES" dirty="0" err="1">
                <a:ea typeface="+mn-lt"/>
                <a:cs typeface="+mn-lt"/>
              </a:rPr>
              <a:t>ou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seja</a:t>
            </a:r>
            <a:r>
              <a:rPr lang="es-ES" dirty="0">
                <a:ea typeface="+mn-lt"/>
                <a:cs typeface="+mn-lt"/>
              </a:rPr>
              <a:t>, pode ser aplicado em </a:t>
            </a:r>
            <a:r>
              <a:rPr lang="es-ES" dirty="0" err="1">
                <a:ea typeface="+mn-lt"/>
                <a:cs typeface="+mn-lt"/>
              </a:rPr>
              <a:t>qualquer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linguagem</a:t>
            </a:r>
            <a:r>
              <a:rPr lang="es-ES" dirty="0">
                <a:ea typeface="+mn-lt"/>
                <a:cs typeface="+mn-lt"/>
              </a:rPr>
              <a:t> de </a:t>
            </a:r>
            <a:r>
              <a:rPr lang="es-ES" dirty="0" err="1">
                <a:ea typeface="+mn-lt"/>
                <a:cs typeface="+mn-lt"/>
              </a:rPr>
              <a:t>programação</a:t>
            </a:r>
            <a:r>
              <a:rPr lang="es-ES" dirty="0">
                <a:ea typeface="+mn-lt"/>
                <a:cs typeface="+mn-lt"/>
              </a:rPr>
              <a:t>. O MVC </a:t>
            </a:r>
            <a:r>
              <a:rPr lang="es-ES" dirty="0" err="1">
                <a:ea typeface="+mn-lt"/>
                <a:cs typeface="+mn-lt"/>
              </a:rPr>
              <a:t>sugere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uma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maneira</a:t>
            </a:r>
            <a:r>
              <a:rPr lang="es-ES" dirty="0">
                <a:ea typeface="+mn-lt"/>
                <a:cs typeface="+mn-lt"/>
              </a:rPr>
              <a:t> para </a:t>
            </a:r>
            <a:r>
              <a:rPr lang="es-ES" dirty="0" err="1">
                <a:ea typeface="+mn-lt"/>
                <a:cs typeface="+mn-lt"/>
              </a:rPr>
              <a:t>você</a:t>
            </a:r>
            <a:r>
              <a:rPr lang="es-ES" dirty="0">
                <a:ea typeface="+mn-lt"/>
                <a:cs typeface="+mn-lt"/>
              </a:rPr>
              <a:t> pensar </a:t>
            </a:r>
            <a:r>
              <a:rPr lang="es-ES" dirty="0" err="1">
                <a:ea typeface="+mn-lt"/>
                <a:cs typeface="+mn-lt"/>
              </a:rPr>
              <a:t>na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divisão</a:t>
            </a:r>
            <a:r>
              <a:rPr lang="es-ES" dirty="0">
                <a:ea typeface="+mn-lt"/>
                <a:cs typeface="+mn-lt"/>
              </a:rPr>
              <a:t> de responsabilidades, principalmente dentro de </a:t>
            </a:r>
            <a:r>
              <a:rPr lang="es-ES" dirty="0" err="1">
                <a:ea typeface="+mn-lt"/>
                <a:cs typeface="+mn-lt"/>
              </a:rPr>
              <a:t>um</a:t>
            </a:r>
            <a:r>
              <a:rPr lang="es-ES" dirty="0">
                <a:ea typeface="+mn-lt"/>
                <a:cs typeface="+mn-lt"/>
              </a:rPr>
              <a:t> software web.</a:t>
            </a:r>
            <a:endParaRPr lang="es-ES" dirty="0">
              <a:cs typeface="Calibri"/>
            </a:endParaRPr>
          </a:p>
          <a:p>
            <a:pPr marL="0" indent="0" algn="just">
              <a:buNone/>
            </a:pPr>
            <a:endParaRPr lang="es-ES" dirty="0">
              <a:cs typeface="Calibri"/>
            </a:endParaRPr>
          </a:p>
          <a:p>
            <a:pPr marL="0" indent="0" algn="just">
              <a:buNone/>
            </a:pPr>
            <a:r>
              <a:rPr lang="es-ES" dirty="0">
                <a:cs typeface="Calibri"/>
              </a:rPr>
              <a:t>MVC é composto por </a:t>
            </a:r>
            <a:r>
              <a:rPr lang="es-ES" dirty="0" err="1">
                <a:cs typeface="Calibri"/>
              </a:rPr>
              <a:t>três</a:t>
            </a:r>
            <a:r>
              <a:rPr lang="es-ES" dirty="0">
                <a:cs typeface="Calibri"/>
              </a:rPr>
              <a:t> camadas, </a:t>
            </a:r>
            <a:r>
              <a:rPr lang="es-ES" dirty="0" err="1">
                <a:cs typeface="Calibri"/>
              </a:rPr>
              <a:t>sendo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elas</a:t>
            </a:r>
            <a:r>
              <a:rPr lang="es-ES" dirty="0">
                <a:cs typeface="Calibri"/>
              </a:rPr>
              <a:t>:</a:t>
            </a:r>
          </a:p>
          <a:p>
            <a:pPr algn="just">
              <a:buFont typeface="Wingdings" panose="020B0604020202020204" pitchFamily="34" charset="0"/>
              <a:buChar char="q"/>
            </a:pPr>
            <a:r>
              <a:rPr lang="es-ES" dirty="0">
                <a:cs typeface="Calibri"/>
              </a:rPr>
              <a:t> </a:t>
            </a:r>
            <a:r>
              <a:rPr lang="es-ES" dirty="0" err="1">
                <a:cs typeface="Calibri"/>
              </a:rPr>
              <a:t>Model</a:t>
            </a:r>
            <a:r>
              <a:rPr lang="es-ES" dirty="0">
                <a:cs typeface="Calibri"/>
              </a:rPr>
              <a:t> </a:t>
            </a:r>
          </a:p>
          <a:p>
            <a:pPr algn="just">
              <a:buFont typeface="Wingdings" panose="020B0604020202020204" pitchFamily="34" charset="0"/>
              <a:buChar char="q"/>
            </a:pPr>
            <a:r>
              <a:rPr lang="es-ES" dirty="0">
                <a:cs typeface="Calibri"/>
              </a:rPr>
              <a:t> View</a:t>
            </a:r>
          </a:p>
          <a:p>
            <a:pPr algn="just">
              <a:buFont typeface="Wingdings" panose="020B0604020202020204" pitchFamily="34" charset="0"/>
              <a:buChar char="q"/>
            </a:pPr>
            <a:r>
              <a:rPr lang="es-ES" dirty="0">
                <a:cs typeface="Calibri"/>
              </a:rPr>
              <a:t> </a:t>
            </a:r>
            <a:r>
              <a:rPr lang="es-ES" dirty="0" err="1">
                <a:cs typeface="Calibri"/>
              </a:rPr>
              <a:t>Controller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5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A25D7-7B98-47C4-8E9C-5B7113B0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Representação</a:t>
            </a:r>
            <a:r>
              <a:rPr lang="en-US" sz="4400" dirty="0">
                <a:solidFill>
                  <a:srgbClr val="FFFFFF"/>
                </a:solidFill>
              </a:rPr>
              <a:t> do </a:t>
            </a:r>
            <a:r>
              <a:rPr lang="en-US" sz="4400" dirty="0" err="1">
                <a:solidFill>
                  <a:srgbClr val="FFFFFF"/>
                </a:solidFill>
              </a:rPr>
              <a:t>padrão</a:t>
            </a:r>
            <a:r>
              <a:rPr lang="en-US" sz="4400" dirty="0">
                <a:solidFill>
                  <a:srgbClr val="FFFFFF"/>
                </a:solidFill>
              </a:rPr>
              <a:t> MVC</a:t>
            </a:r>
            <a:endParaRPr lang="es-ES" dirty="0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9E6B7EB3-2F1B-4D46-B98B-B982FB2802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826" r="15727"/>
          <a:stretch/>
        </p:blipFill>
        <p:spPr>
          <a:xfrm>
            <a:off x="726897" y="1120046"/>
            <a:ext cx="6167781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80188-2D50-41E3-ADF0-FF7AE730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es-ES" dirty="0" err="1">
                <a:cs typeface="Calibri Light"/>
              </a:rPr>
              <a:t>Model</a:t>
            </a:r>
            <a:endParaRPr lang="es-ES" dirty="0" err="1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FE76-9085-40C0-8289-00436017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101" y="960120"/>
            <a:ext cx="6117681" cy="4169664"/>
          </a:xfrm>
        </p:spPr>
        <p:txBody>
          <a:bodyPr anchor="ctr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ES" dirty="0">
                <a:ea typeface="+mn-lt"/>
                <a:cs typeface="+mn-lt"/>
              </a:rPr>
              <a:t>A </a:t>
            </a:r>
            <a:r>
              <a:rPr lang="es-ES" dirty="0" err="1">
                <a:ea typeface="+mn-lt"/>
                <a:cs typeface="+mn-lt"/>
              </a:rPr>
              <a:t>responsabilidade</a:t>
            </a:r>
            <a:r>
              <a:rPr lang="es-ES" dirty="0">
                <a:ea typeface="+mn-lt"/>
                <a:cs typeface="+mn-lt"/>
              </a:rPr>
              <a:t> dos </a:t>
            </a:r>
            <a:r>
              <a:rPr lang="es-ES" dirty="0" err="1">
                <a:ea typeface="+mn-lt"/>
                <a:cs typeface="+mn-lt"/>
              </a:rPr>
              <a:t>models</a:t>
            </a:r>
            <a:r>
              <a:rPr lang="es-ES" dirty="0">
                <a:ea typeface="+mn-lt"/>
                <a:cs typeface="+mn-lt"/>
              </a:rPr>
              <a:t> é representar o </a:t>
            </a:r>
            <a:r>
              <a:rPr lang="es-ES" dirty="0" err="1">
                <a:ea typeface="+mn-lt"/>
                <a:cs typeface="+mn-lt"/>
              </a:rPr>
              <a:t>negócio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Também</a:t>
            </a:r>
            <a:r>
              <a:rPr lang="es-ES" dirty="0">
                <a:ea typeface="+mn-lt"/>
                <a:cs typeface="+mn-lt"/>
              </a:rPr>
              <a:t> é </a:t>
            </a:r>
            <a:r>
              <a:rPr lang="es-ES" dirty="0" err="1">
                <a:ea typeface="+mn-lt"/>
                <a:cs typeface="+mn-lt"/>
              </a:rPr>
              <a:t>responsável</a:t>
            </a:r>
            <a:r>
              <a:rPr lang="es-ES" dirty="0">
                <a:ea typeface="+mn-lt"/>
                <a:cs typeface="+mn-lt"/>
              </a:rPr>
              <a:t> pelo </a:t>
            </a:r>
            <a:r>
              <a:rPr lang="es-ES" dirty="0" err="1">
                <a:ea typeface="+mn-lt"/>
                <a:cs typeface="+mn-lt"/>
              </a:rPr>
              <a:t>acesso</a:t>
            </a:r>
            <a:r>
              <a:rPr lang="es-ES" dirty="0">
                <a:ea typeface="+mn-lt"/>
                <a:cs typeface="+mn-lt"/>
              </a:rPr>
              <a:t> e </a:t>
            </a:r>
            <a:r>
              <a:rPr lang="es-ES" dirty="0" err="1">
                <a:ea typeface="+mn-lt"/>
                <a:cs typeface="+mn-lt"/>
              </a:rPr>
              <a:t>manipulação</a:t>
            </a:r>
            <a:r>
              <a:rPr lang="es-ES" dirty="0">
                <a:ea typeface="+mn-lt"/>
                <a:cs typeface="+mn-lt"/>
              </a:rPr>
              <a:t> dos dados </a:t>
            </a:r>
            <a:r>
              <a:rPr lang="es-ES" dirty="0" err="1">
                <a:ea typeface="+mn-lt"/>
                <a:cs typeface="+mn-lt"/>
              </a:rPr>
              <a:t>na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sua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aplicação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pPr marL="0" indent="0" algn="just">
              <a:buNone/>
            </a:pPr>
            <a:endParaRPr lang="es-E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s-ES" dirty="0" err="1">
                <a:cs typeface="Calibri" panose="020F0502020204030204"/>
              </a:rPr>
              <a:t>Também</a:t>
            </a:r>
            <a:r>
              <a:rPr lang="es-ES" dirty="0">
                <a:cs typeface="Calibri" panose="020F0502020204030204"/>
              </a:rPr>
              <a:t> é </a:t>
            </a:r>
            <a:r>
              <a:rPr lang="es-ES" dirty="0" err="1">
                <a:cs typeface="Calibri" panose="020F0502020204030204"/>
              </a:rPr>
              <a:t>responsável</a:t>
            </a:r>
            <a:r>
              <a:rPr lang="es-ES" dirty="0">
                <a:cs typeface="Calibri" panose="020F0502020204030204"/>
              </a:rPr>
              <a:t> pela </a:t>
            </a:r>
            <a:r>
              <a:rPr lang="es-ES" dirty="0" err="1">
                <a:cs typeface="Calibri" panose="020F0502020204030204"/>
              </a:rPr>
              <a:t>persistência</a:t>
            </a:r>
            <a:r>
              <a:rPr lang="es-ES" dirty="0">
                <a:cs typeface="Calibri" panose="020F0502020204030204"/>
              </a:rPr>
              <a:t> dos dados no banco, como </a:t>
            </a:r>
            <a:r>
              <a:rPr lang="es-ES" dirty="0" err="1">
                <a:cs typeface="Calibri" panose="020F0502020204030204"/>
              </a:rPr>
              <a:t>classes</a:t>
            </a:r>
            <a:r>
              <a:rPr lang="es-ES" dirty="0">
                <a:cs typeface="Calibri" panose="020F0502020204030204"/>
              </a:rPr>
              <a:t> de </a:t>
            </a:r>
            <a:r>
              <a:rPr lang="es-ES" dirty="0" err="1">
                <a:cs typeface="Calibri" panose="020F0502020204030204"/>
              </a:rPr>
              <a:t>entidade</a:t>
            </a:r>
            <a:r>
              <a:rPr lang="es-ES" dirty="0">
                <a:cs typeface="Calibri" panose="020F0502020204030204"/>
              </a:rPr>
              <a:t>, colunas e dados.</a:t>
            </a:r>
          </a:p>
          <a:p>
            <a:pPr marL="0" indent="0" algn="just">
              <a:buNone/>
            </a:pPr>
            <a:endParaRPr lang="es-E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s-ES" dirty="0">
                <a:cs typeface="Calibri" panose="020F0502020204030204"/>
              </a:rPr>
              <a:t>As </a:t>
            </a:r>
            <a:r>
              <a:rPr lang="es-ES" dirty="0" err="1">
                <a:cs typeface="Calibri" panose="020F0502020204030204"/>
              </a:rPr>
              <a:t>models</a:t>
            </a:r>
            <a:r>
              <a:rPr lang="es-ES" dirty="0">
                <a:cs typeface="Calibri" panose="020F0502020204030204"/>
              </a:rPr>
              <a:t> </a:t>
            </a:r>
            <a:r>
              <a:rPr lang="es-ES" dirty="0" err="1">
                <a:cs typeface="Calibri" panose="020F0502020204030204"/>
              </a:rPr>
              <a:t>recebem</a:t>
            </a:r>
            <a:r>
              <a:rPr lang="es-ES" dirty="0">
                <a:cs typeface="Calibri" panose="020F0502020204030204"/>
              </a:rPr>
              <a:t> </a:t>
            </a:r>
            <a:r>
              <a:rPr lang="es-ES" dirty="0" err="1">
                <a:cs typeface="Calibri" panose="020F0502020204030204"/>
              </a:rPr>
              <a:t>requisições</a:t>
            </a:r>
            <a:r>
              <a:rPr lang="es-ES" dirty="0">
                <a:cs typeface="Calibri" panose="020F0502020204030204"/>
              </a:rPr>
              <a:t> </a:t>
            </a:r>
            <a:r>
              <a:rPr lang="es-ES" dirty="0" err="1">
                <a:cs typeface="Calibri" panose="020F0502020204030204"/>
              </a:rPr>
              <a:t>vindas</a:t>
            </a:r>
            <a:r>
              <a:rPr lang="es-ES" dirty="0">
                <a:cs typeface="Calibri" panose="020F0502020204030204"/>
              </a:rPr>
              <a:t> do </a:t>
            </a:r>
            <a:r>
              <a:rPr lang="es-ES" dirty="0" err="1">
                <a:cs typeface="Calibri" panose="020F0502020204030204"/>
              </a:rPr>
              <a:t>controller</a:t>
            </a:r>
            <a:r>
              <a:rPr lang="es-ES" dirty="0">
                <a:cs typeface="Calibri" panose="020F0502020204030204"/>
              </a:rPr>
              <a:t> e </a:t>
            </a:r>
            <a:r>
              <a:rPr lang="es-ES" dirty="0" err="1">
                <a:cs typeface="Calibri" panose="020F0502020204030204"/>
              </a:rPr>
              <a:t>gera</a:t>
            </a:r>
            <a:r>
              <a:rPr lang="es-ES" dirty="0">
                <a:cs typeface="Calibri" panose="020F0502020204030204"/>
              </a:rPr>
              <a:t> </a:t>
            </a:r>
            <a:r>
              <a:rPr lang="es-ES" dirty="0" err="1">
                <a:cs typeface="Calibri" panose="020F0502020204030204"/>
              </a:rPr>
              <a:t>respostar</a:t>
            </a:r>
            <a:r>
              <a:rPr lang="es-ES" dirty="0">
                <a:cs typeface="Calibri" panose="020F0502020204030204"/>
              </a:rPr>
              <a:t> a partir </a:t>
            </a:r>
            <a:r>
              <a:rPr lang="es-ES" dirty="0" err="1">
                <a:cs typeface="Calibri" panose="020F0502020204030204"/>
              </a:rPr>
              <a:t>destas</a:t>
            </a:r>
            <a:r>
              <a:rPr lang="es-ES" dirty="0">
                <a:cs typeface="Calibri" panose="020F0502020204030204"/>
              </a:rPr>
              <a:t>.</a:t>
            </a:r>
          </a:p>
          <a:p>
            <a:pPr marL="0" indent="0" algn="just">
              <a:buNone/>
            </a:pPr>
            <a:endParaRPr lang="es-E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s-ES" dirty="0">
                <a:cs typeface="Calibri" panose="020F0502020204030204"/>
              </a:rPr>
              <a:t>É na model também que as </a:t>
            </a:r>
            <a:r>
              <a:rPr lang="es-ES" dirty="0" err="1">
                <a:cs typeface="Calibri" panose="020F0502020204030204"/>
              </a:rPr>
              <a:t>operações</a:t>
            </a:r>
            <a:r>
              <a:rPr lang="es-ES" dirty="0">
                <a:cs typeface="Calibri" panose="020F0502020204030204"/>
              </a:rPr>
              <a:t> de CRUD </a:t>
            </a:r>
            <a:r>
              <a:rPr lang="es-ES" dirty="0" err="1">
                <a:cs typeface="Calibri" panose="020F0502020204030204"/>
              </a:rPr>
              <a:t>devem</a:t>
            </a:r>
            <a:r>
              <a:rPr lang="es-ES" dirty="0">
                <a:cs typeface="Calibri" panose="020F0502020204030204"/>
              </a:rPr>
              <a:t> ser realizadas, esta camada é o núcleo e o motivo da </a:t>
            </a:r>
            <a:r>
              <a:rPr lang="es-ES" dirty="0" err="1">
                <a:cs typeface="Calibri" panose="020F0502020204030204"/>
              </a:rPr>
              <a:t>aplicação</a:t>
            </a:r>
            <a:r>
              <a:rPr lang="es-ES" dirty="0">
                <a:cs typeface="Calibri" panose="020F0502020204030204"/>
              </a:rPr>
              <a:t> ser </a:t>
            </a:r>
            <a:r>
              <a:rPr lang="es-ES" dirty="0" err="1">
                <a:cs typeface="Calibri" panose="020F0502020204030204"/>
              </a:rPr>
              <a:t>construída</a:t>
            </a:r>
            <a:r>
              <a:rPr lang="es-ES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80188-2D50-41E3-ADF0-FF7AE730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50" y="763541"/>
            <a:ext cx="1548976" cy="665776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rgbClr val="000000"/>
                </a:solidFill>
                <a:cs typeface="Calibri Light"/>
              </a:rPr>
              <a:t>View</a:t>
            </a: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FE76-9085-40C0-8289-00436017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81" y="1909303"/>
            <a:ext cx="5489957" cy="41516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A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responsável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pela interface que será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apresentada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, mostrando as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informações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do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para o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usuário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É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através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desta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haverá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a entrada dos dados inseridos pelo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usuário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também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saída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informações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serão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exibidas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para ele.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A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contém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lógica de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negócios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sendo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assim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todo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processamento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feito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pela camada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, e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somente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após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processamento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passada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para a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pelo </a:t>
            </a:r>
            <a:r>
              <a:rPr lang="es-ES" sz="2400" dirty="0" err="1">
                <a:solidFill>
                  <a:srgbClr val="000000"/>
                </a:solidFill>
                <a:ea typeface="+mn-lt"/>
                <a:cs typeface="+mn-lt"/>
              </a:rPr>
              <a:t>controller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Graphic 38" descr="Browser Window">
            <a:extLst>
              <a:ext uri="{FF2B5EF4-FFF2-40B4-BE49-F238E27FC236}">
                <a16:creationId xmlns:a16="http://schemas.microsoft.com/office/drawing/2014/main" id="{3AD37630-B2D5-4ED0-98FC-BDB6EAB98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9160" y="1470938"/>
            <a:ext cx="3950700" cy="39507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77AAA8E-61F6-4484-9006-1B0CC3436F22}"/>
              </a:ext>
            </a:extLst>
          </p:cNvPr>
          <p:cNvSpPr/>
          <p:nvPr/>
        </p:nvSpPr>
        <p:spPr>
          <a:xfrm>
            <a:off x="725212" y="1395247"/>
            <a:ext cx="2325413" cy="7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5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F80188-2D50-41E3-ADF0-FF7AE730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2" y="802955"/>
            <a:ext cx="2481770" cy="65263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>
                <a:solidFill>
                  <a:srgbClr val="000000"/>
                </a:solidFill>
                <a:cs typeface="Calibri Light"/>
              </a:rPr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FE76-9085-40C0-8289-00436017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1856751"/>
            <a:ext cx="5345440" cy="470346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É a camada de controle, </a:t>
            </a:r>
            <a:r>
              <a:rPr lang="es-ES" sz="2400" dirty="0" err="1">
                <a:ea typeface="+mn-lt"/>
                <a:cs typeface="+mn-lt"/>
              </a:rPr>
              <a:t>responsável</a:t>
            </a:r>
            <a:r>
              <a:rPr lang="es-ES" sz="2400" dirty="0">
                <a:ea typeface="+mn-lt"/>
                <a:cs typeface="+mn-lt"/>
              </a:rPr>
              <a:t> por ligar o </a:t>
            </a:r>
            <a:r>
              <a:rPr lang="es-ES" sz="2400" dirty="0" err="1">
                <a:ea typeface="+mn-lt"/>
                <a:cs typeface="+mn-lt"/>
              </a:rPr>
              <a:t>model</a:t>
            </a:r>
            <a:r>
              <a:rPr lang="es-ES" sz="2400" dirty="0">
                <a:ea typeface="+mn-lt"/>
                <a:cs typeface="+mn-lt"/>
              </a:rPr>
              <a:t> e a </a:t>
            </a:r>
            <a:r>
              <a:rPr lang="es-ES" sz="2400" dirty="0" err="1">
                <a:ea typeface="+mn-lt"/>
                <a:cs typeface="+mn-lt"/>
              </a:rPr>
              <a:t>view</a:t>
            </a:r>
            <a:r>
              <a:rPr lang="es-ES" sz="2400" dirty="0">
                <a:ea typeface="+mn-lt"/>
                <a:cs typeface="+mn-lt"/>
              </a:rPr>
              <a:t>, </a:t>
            </a:r>
            <a:r>
              <a:rPr lang="es-ES" sz="2400" dirty="0" err="1">
                <a:ea typeface="+mn-lt"/>
                <a:cs typeface="+mn-lt"/>
              </a:rPr>
              <a:t>fazendo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com</a:t>
            </a:r>
            <a:r>
              <a:rPr lang="es-ES" sz="2400" dirty="0">
                <a:ea typeface="+mn-lt"/>
                <a:cs typeface="+mn-lt"/>
              </a:rPr>
              <a:t> que os </a:t>
            </a:r>
            <a:r>
              <a:rPr lang="es-ES" sz="2400" dirty="0" err="1">
                <a:ea typeface="+mn-lt"/>
                <a:cs typeface="+mn-lt"/>
              </a:rPr>
              <a:t>models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dirty="0" err="1">
                <a:ea typeface="+mn-lt"/>
                <a:cs typeface="+mn-lt"/>
              </a:rPr>
              <a:t>possam</a:t>
            </a:r>
            <a:r>
              <a:rPr lang="es-ES" sz="2400" dirty="0">
                <a:ea typeface="+mn-lt"/>
                <a:cs typeface="+mn-lt"/>
              </a:rPr>
              <a:t> ser </a:t>
            </a:r>
            <a:r>
              <a:rPr lang="es-ES" sz="2400" dirty="0" err="1">
                <a:ea typeface="+mn-lt"/>
                <a:cs typeface="+mn-lt"/>
              </a:rPr>
              <a:t>repassados</a:t>
            </a:r>
            <a:r>
              <a:rPr lang="es-ES" sz="2400" dirty="0">
                <a:ea typeface="+mn-lt"/>
                <a:cs typeface="+mn-lt"/>
              </a:rPr>
              <a:t> para as </a:t>
            </a:r>
            <a:r>
              <a:rPr lang="es-ES" sz="2400" dirty="0" err="1">
                <a:ea typeface="+mn-lt"/>
                <a:cs typeface="+mn-lt"/>
              </a:rPr>
              <a:t>views</a:t>
            </a:r>
            <a:r>
              <a:rPr lang="es-ES" sz="2400" dirty="0">
                <a:ea typeface="+mn-lt"/>
                <a:cs typeface="+mn-lt"/>
              </a:rPr>
              <a:t> e </a:t>
            </a:r>
            <a:r>
              <a:rPr lang="es-ES" sz="2400" dirty="0" err="1">
                <a:ea typeface="+mn-lt"/>
                <a:cs typeface="+mn-lt"/>
              </a:rPr>
              <a:t>vice-versa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s-ES" sz="2400" err="1">
                <a:ea typeface="+mn-lt"/>
                <a:cs typeface="+mn-lt"/>
              </a:rPr>
              <a:t>Sua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função</a:t>
            </a:r>
            <a:r>
              <a:rPr lang="es-ES" sz="2400" dirty="0">
                <a:ea typeface="+mn-lt"/>
                <a:cs typeface="+mn-lt"/>
              </a:rPr>
              <a:t> é ser </a:t>
            </a:r>
            <a:r>
              <a:rPr lang="es-ES" sz="2400" err="1">
                <a:ea typeface="+mn-lt"/>
                <a:cs typeface="+mn-lt"/>
              </a:rPr>
              <a:t>uma</a:t>
            </a:r>
            <a:r>
              <a:rPr lang="es-ES" sz="2400" dirty="0">
                <a:ea typeface="+mn-lt"/>
                <a:cs typeface="+mn-lt"/>
              </a:rPr>
              <a:t> camada </a:t>
            </a:r>
            <a:r>
              <a:rPr lang="es-ES" sz="2400" err="1">
                <a:ea typeface="+mn-lt"/>
                <a:cs typeface="+mn-lt"/>
              </a:rPr>
              <a:t>intermediária</a:t>
            </a:r>
            <a:r>
              <a:rPr lang="es-ES" sz="2400" dirty="0">
                <a:ea typeface="+mn-lt"/>
                <a:cs typeface="+mn-lt"/>
              </a:rPr>
              <a:t> entre a camada View e </a:t>
            </a:r>
            <a:r>
              <a:rPr lang="es-ES" sz="2400" err="1">
                <a:ea typeface="+mn-lt"/>
                <a:cs typeface="+mn-lt"/>
              </a:rPr>
              <a:t>Model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Toda </a:t>
            </a:r>
            <a:r>
              <a:rPr lang="es-ES" sz="2400" err="1">
                <a:ea typeface="+mn-lt"/>
                <a:cs typeface="+mn-lt"/>
              </a:rPr>
              <a:t>requisição</a:t>
            </a:r>
            <a:r>
              <a:rPr lang="es-ES" sz="2400" dirty="0">
                <a:ea typeface="+mn-lt"/>
                <a:cs typeface="+mn-lt"/>
              </a:rPr>
              <a:t> criada pelo </a:t>
            </a:r>
            <a:r>
              <a:rPr lang="es-ES" sz="2400" err="1">
                <a:ea typeface="+mn-lt"/>
                <a:cs typeface="+mn-lt"/>
              </a:rPr>
              <a:t>usuário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deve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passar</a:t>
            </a:r>
            <a:r>
              <a:rPr lang="es-ES" sz="2400" dirty="0">
                <a:ea typeface="+mn-lt"/>
                <a:cs typeface="+mn-lt"/>
              </a:rPr>
              <a:t> pelo </a:t>
            </a:r>
            <a:r>
              <a:rPr lang="es-ES" sz="2400" err="1">
                <a:ea typeface="+mn-lt"/>
                <a:cs typeface="+mn-lt"/>
              </a:rPr>
              <a:t>controller</a:t>
            </a:r>
            <a:r>
              <a:rPr lang="es-ES" sz="2400" dirty="0">
                <a:ea typeface="+mn-lt"/>
                <a:cs typeface="+mn-lt"/>
              </a:rPr>
              <a:t>  e </a:t>
            </a:r>
            <a:r>
              <a:rPr lang="es-ES" sz="2400" err="1">
                <a:ea typeface="+mn-lt"/>
                <a:cs typeface="+mn-lt"/>
              </a:rPr>
              <a:t>então</a:t>
            </a:r>
            <a:r>
              <a:rPr lang="es-ES" sz="2400" dirty="0">
                <a:ea typeface="+mn-lt"/>
                <a:cs typeface="+mn-lt"/>
              </a:rPr>
              <a:t> ele se comunicará </a:t>
            </a:r>
            <a:r>
              <a:rPr lang="es-ES" sz="2400" err="1">
                <a:ea typeface="+mn-lt"/>
                <a:cs typeface="+mn-lt"/>
              </a:rPr>
              <a:t>com</a:t>
            </a:r>
            <a:r>
              <a:rPr lang="es-ES" sz="2400" dirty="0">
                <a:ea typeface="+mn-lt"/>
                <a:cs typeface="+mn-lt"/>
              </a:rPr>
              <a:t> o </a:t>
            </a:r>
            <a:r>
              <a:rPr lang="es-ES" sz="2400" err="1">
                <a:ea typeface="+mn-lt"/>
                <a:cs typeface="+mn-lt"/>
              </a:rPr>
              <a:t>model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Caso o </a:t>
            </a:r>
            <a:r>
              <a:rPr lang="es-ES" sz="2400" err="1">
                <a:ea typeface="+mn-lt"/>
                <a:cs typeface="+mn-lt"/>
              </a:rPr>
              <a:t>model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gere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uma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resposta</a:t>
            </a:r>
            <a:r>
              <a:rPr lang="es-ES" sz="2400" dirty="0">
                <a:ea typeface="+mn-lt"/>
                <a:cs typeface="+mn-lt"/>
              </a:rPr>
              <a:t>, </a:t>
            </a:r>
            <a:r>
              <a:rPr lang="es-ES" sz="2400" err="1">
                <a:ea typeface="+mn-lt"/>
                <a:cs typeface="+mn-lt"/>
              </a:rPr>
              <a:t>deverá</a:t>
            </a:r>
            <a:r>
              <a:rPr lang="es-ES" sz="2400" dirty="0">
                <a:ea typeface="+mn-lt"/>
                <a:cs typeface="+mn-lt"/>
              </a:rPr>
              <a:t> ser reenviado </a:t>
            </a:r>
            <a:r>
              <a:rPr lang="es-ES" sz="2400" err="1">
                <a:ea typeface="+mn-lt"/>
                <a:cs typeface="+mn-lt"/>
              </a:rPr>
              <a:t>ao</a:t>
            </a:r>
            <a:r>
              <a:rPr lang="es-ES" sz="2400" dirty="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controller</a:t>
            </a:r>
            <a:r>
              <a:rPr lang="es-ES" sz="2400" dirty="0">
                <a:ea typeface="+mn-lt"/>
                <a:cs typeface="+mn-lt"/>
              </a:rPr>
              <a:t> para que </a:t>
            </a:r>
            <a:r>
              <a:rPr lang="es-ES" sz="2400" err="1">
                <a:ea typeface="+mn-lt"/>
                <a:cs typeface="+mn-lt"/>
              </a:rPr>
              <a:t>possa</a:t>
            </a:r>
            <a:r>
              <a:rPr lang="es-ES" sz="2400" dirty="0">
                <a:ea typeface="+mn-lt"/>
                <a:cs typeface="+mn-lt"/>
              </a:rPr>
              <a:t> ser </a:t>
            </a:r>
            <a:r>
              <a:rPr lang="es-ES" sz="2400" err="1">
                <a:ea typeface="+mn-lt"/>
                <a:cs typeface="+mn-lt"/>
              </a:rPr>
              <a:t>repassada</a:t>
            </a:r>
            <a:r>
              <a:rPr lang="es-ES" sz="2400" dirty="0">
                <a:ea typeface="+mn-lt"/>
                <a:cs typeface="+mn-lt"/>
              </a:rPr>
              <a:t> à camada View.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Graphic 38" descr="Browser Window">
            <a:extLst>
              <a:ext uri="{FF2B5EF4-FFF2-40B4-BE49-F238E27FC236}">
                <a16:creationId xmlns:a16="http://schemas.microsoft.com/office/drawing/2014/main" id="{3AD37630-B2D5-4ED0-98FC-BDB6EAB98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8557" y="1456560"/>
            <a:ext cx="3950700" cy="3950700"/>
          </a:xfrm>
          <a:prstGeom prst="rect">
            <a:avLst/>
          </a:prstGeom>
        </p:spPr>
      </p:pic>
      <p:sp>
        <p:nvSpPr>
          <p:cNvPr id="4" name="Medio marco 3">
            <a:extLst>
              <a:ext uri="{FF2B5EF4-FFF2-40B4-BE49-F238E27FC236}">
                <a16:creationId xmlns:a16="http://schemas.microsoft.com/office/drawing/2014/main" id="{801A3E6D-D61A-43F1-BADA-6783B90053D8}"/>
              </a:ext>
            </a:extLst>
          </p:cNvPr>
          <p:cNvSpPr/>
          <p:nvPr/>
        </p:nvSpPr>
        <p:spPr>
          <a:xfrm rot="-2640000">
            <a:off x="9122421" y="3222178"/>
            <a:ext cx="805132" cy="83388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Medio marco 8">
            <a:extLst>
              <a:ext uri="{FF2B5EF4-FFF2-40B4-BE49-F238E27FC236}">
                <a16:creationId xmlns:a16="http://schemas.microsoft.com/office/drawing/2014/main" id="{46E40B1E-7A0C-4629-9810-4A3B85CD79BD}"/>
              </a:ext>
            </a:extLst>
          </p:cNvPr>
          <p:cNvSpPr/>
          <p:nvPr/>
        </p:nvSpPr>
        <p:spPr>
          <a:xfrm rot="8100000">
            <a:off x="9868357" y="3222075"/>
            <a:ext cx="805132" cy="83388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1EC8D8AF-5C29-4311-A151-951260A5AB8E}"/>
              </a:ext>
            </a:extLst>
          </p:cNvPr>
          <p:cNvSpPr/>
          <p:nvPr/>
        </p:nvSpPr>
        <p:spPr>
          <a:xfrm rot="900000">
            <a:off x="9828704" y="3103384"/>
            <a:ext cx="115019" cy="107830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70CDE8-F87F-426D-906B-F1B6C356F276}"/>
              </a:ext>
            </a:extLst>
          </p:cNvPr>
          <p:cNvSpPr/>
          <p:nvPr/>
        </p:nvSpPr>
        <p:spPr>
          <a:xfrm>
            <a:off x="804040" y="1421523"/>
            <a:ext cx="2325413" cy="7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6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683B2-F2B9-42DF-B895-4A7EBDAB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600" dirty="0" err="1">
                <a:solidFill>
                  <a:srgbClr val="FFFFFF"/>
                </a:solidFill>
                <a:cs typeface="Calibri Light"/>
              </a:rPr>
              <a:t>Qual</a:t>
            </a:r>
            <a:r>
              <a:rPr lang="es-ES" sz="4600" dirty="0">
                <a:solidFill>
                  <a:srgbClr val="FFFFFF"/>
                </a:solidFill>
                <a:cs typeface="Calibri Light"/>
              </a:rPr>
              <a:t> a </a:t>
            </a:r>
            <a:r>
              <a:rPr lang="es-ES" sz="4600" dirty="0" err="1">
                <a:solidFill>
                  <a:srgbClr val="FFFFFF"/>
                </a:solidFill>
                <a:cs typeface="Calibri Light"/>
              </a:rPr>
              <a:t>importância</a:t>
            </a:r>
            <a:r>
              <a:rPr lang="es-ES" sz="4600" dirty="0">
                <a:solidFill>
                  <a:srgbClr val="FFFFFF"/>
                </a:solidFill>
                <a:cs typeface="Calibri Light"/>
              </a:rPr>
              <a:t> do MVC?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70A1-EAFA-46B7-AEEB-7581144E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9080"/>
            <a:ext cx="10515600" cy="3724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>
                <a:cs typeface="Calibri"/>
              </a:rPr>
              <a:t>A </a:t>
            </a:r>
            <a:r>
              <a:rPr lang="es-ES" dirty="0" err="1">
                <a:cs typeface="Calibri"/>
              </a:rPr>
              <a:t>maior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importância</a:t>
            </a:r>
            <a:r>
              <a:rPr lang="es-ES" dirty="0">
                <a:cs typeface="Calibri"/>
              </a:rPr>
              <a:t> do MVC é o que ele </a:t>
            </a:r>
            <a:r>
              <a:rPr lang="es-ES" dirty="0" err="1">
                <a:cs typeface="Calibri"/>
              </a:rPr>
              <a:t>traz</a:t>
            </a:r>
            <a:r>
              <a:rPr lang="es-ES" dirty="0">
                <a:cs typeface="Calibri"/>
              </a:rPr>
              <a:t> em </a:t>
            </a:r>
            <a:r>
              <a:rPr lang="es-ES" dirty="0" err="1">
                <a:cs typeface="Calibri"/>
              </a:rPr>
              <a:t>meio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ao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desenvolvimento</a:t>
            </a:r>
            <a:r>
              <a:rPr lang="es-ES" dirty="0">
                <a:cs typeface="Calibri"/>
              </a:rPr>
              <a:t> de software, </a:t>
            </a:r>
            <a:r>
              <a:rPr lang="es-ES" dirty="0" err="1">
                <a:cs typeface="Calibri"/>
              </a:rPr>
              <a:t>uma</a:t>
            </a:r>
            <a:r>
              <a:rPr lang="es-ES" dirty="0">
                <a:cs typeface="Calibri"/>
              </a:rPr>
              <a:t> das </a:t>
            </a:r>
            <a:r>
              <a:rPr lang="es-ES" dirty="0" err="1">
                <a:cs typeface="Calibri"/>
              </a:rPr>
              <a:t>vantagens</a:t>
            </a:r>
            <a:r>
              <a:rPr lang="es-ES" dirty="0">
                <a:cs typeface="Calibri"/>
              </a:rPr>
              <a:t> é que ele nos </a:t>
            </a:r>
            <a:r>
              <a:rPr lang="es-ES" dirty="0" err="1">
                <a:cs typeface="Calibri"/>
              </a:rPr>
              <a:t>ajuda</a:t>
            </a:r>
            <a:r>
              <a:rPr lang="es-ES" dirty="0">
                <a:cs typeface="Calibri"/>
              </a:rPr>
              <a:t> a </a:t>
            </a:r>
            <a:r>
              <a:rPr lang="es-ES" dirty="0" err="1">
                <a:cs typeface="Calibri"/>
              </a:rPr>
              <a:t>deixar</a:t>
            </a:r>
            <a:r>
              <a:rPr lang="es-ES" dirty="0">
                <a:cs typeface="Calibri"/>
              </a:rPr>
              <a:t> código </a:t>
            </a:r>
            <a:r>
              <a:rPr lang="es-ES" dirty="0" err="1">
                <a:cs typeface="Calibri"/>
              </a:rPr>
              <a:t>mais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manutenível</a:t>
            </a:r>
            <a:r>
              <a:rPr lang="es-ES" dirty="0">
                <a:cs typeface="Calibri"/>
              </a:rPr>
              <a:t>, </a:t>
            </a:r>
            <a:r>
              <a:rPr lang="es-ES" dirty="0" err="1">
                <a:cs typeface="Calibri"/>
              </a:rPr>
              <a:t>isto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pois</a:t>
            </a:r>
            <a:r>
              <a:rPr lang="es-ES" dirty="0">
                <a:cs typeface="Calibri"/>
              </a:rPr>
              <a:t>, cada camada </a:t>
            </a:r>
            <a:r>
              <a:rPr lang="es-ES" dirty="0" err="1">
                <a:cs typeface="Calibri"/>
              </a:rPr>
              <a:t>tem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sua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função</a:t>
            </a:r>
            <a:r>
              <a:rPr lang="es-ES" dirty="0">
                <a:cs typeface="Calibri"/>
              </a:rPr>
              <a:t>, </a:t>
            </a:r>
            <a:r>
              <a:rPr lang="es-ES" dirty="0" err="1">
                <a:cs typeface="Calibri"/>
              </a:rPr>
              <a:t>trazendo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uma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facilidade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na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compreensão</a:t>
            </a:r>
            <a:r>
              <a:rPr lang="es-ES" dirty="0">
                <a:cs typeface="Calibri"/>
              </a:rPr>
              <a:t> do código, </a:t>
            </a:r>
            <a:r>
              <a:rPr lang="es-ES" dirty="0" err="1">
                <a:cs typeface="Calibri"/>
              </a:rPr>
              <a:t>além</a:t>
            </a:r>
            <a:r>
              <a:rPr lang="es-ES" dirty="0">
                <a:cs typeface="Calibri"/>
              </a:rPr>
              <a:t> da </a:t>
            </a:r>
            <a:r>
              <a:rPr lang="es-ES" dirty="0" err="1">
                <a:cs typeface="Calibri"/>
              </a:rPr>
              <a:t>sa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reutilização</a:t>
            </a:r>
            <a:r>
              <a:rPr lang="es-ES" dirty="0">
                <a:cs typeface="Calibri"/>
              </a:rPr>
              <a:t>.</a:t>
            </a:r>
            <a:endParaRPr lang="es-ES">
              <a:cs typeface="Calibri"/>
            </a:endParaRPr>
          </a:p>
          <a:p>
            <a:pPr marL="0" indent="0">
              <a:buNone/>
            </a:pPr>
            <a:r>
              <a:rPr lang="es-ES" err="1">
                <a:cs typeface="Calibri"/>
              </a:rPr>
              <a:t>Um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exemplo</a:t>
            </a:r>
            <a:r>
              <a:rPr lang="es-ES" dirty="0">
                <a:cs typeface="Calibri"/>
              </a:rPr>
              <a:t> claro que podemos dar, seria </a:t>
            </a:r>
            <a:r>
              <a:rPr lang="es-ES" err="1">
                <a:cs typeface="Calibri"/>
              </a:rPr>
              <a:t>um</a:t>
            </a:r>
            <a:r>
              <a:rPr lang="es-ES" dirty="0">
                <a:cs typeface="Calibri"/>
              </a:rPr>
              <a:t> problema de </a:t>
            </a:r>
            <a:r>
              <a:rPr lang="es-ES" err="1">
                <a:cs typeface="Calibri"/>
              </a:rPr>
              <a:t>apresentação</a:t>
            </a:r>
            <a:r>
              <a:rPr lang="es-ES" dirty="0">
                <a:cs typeface="Calibri"/>
              </a:rPr>
              <a:t>, sabemos que os </a:t>
            </a:r>
            <a:r>
              <a:rPr lang="es-ES" err="1">
                <a:cs typeface="Calibri"/>
              </a:rPr>
              <a:t>models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não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são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responsáveis</a:t>
            </a:r>
            <a:r>
              <a:rPr lang="es-ES" dirty="0">
                <a:cs typeface="Calibri"/>
              </a:rPr>
              <a:t> por </a:t>
            </a:r>
            <a:r>
              <a:rPr lang="es-ES" err="1">
                <a:cs typeface="Calibri"/>
              </a:rPr>
              <a:t>estes</a:t>
            </a:r>
            <a:r>
              <a:rPr lang="es-ES" dirty="0">
                <a:cs typeface="Calibri"/>
              </a:rPr>
              <a:t> aspectos, </a:t>
            </a:r>
            <a:r>
              <a:rPr lang="es-ES" err="1">
                <a:cs typeface="Calibri"/>
              </a:rPr>
              <a:t>assim</a:t>
            </a:r>
            <a:r>
              <a:rPr lang="es-ES" dirty="0">
                <a:cs typeface="Calibri"/>
              </a:rPr>
              <a:t> como os </a:t>
            </a:r>
            <a:r>
              <a:rPr lang="es-ES" err="1">
                <a:cs typeface="Calibri"/>
              </a:rPr>
              <a:t>controllers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também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não</a:t>
            </a:r>
            <a:r>
              <a:rPr lang="es-ES" dirty="0">
                <a:cs typeface="Calibri"/>
              </a:rPr>
              <a:t>, logo nos resta </a:t>
            </a:r>
            <a:r>
              <a:rPr lang="es-ES" err="1">
                <a:cs typeface="Calibri"/>
              </a:rPr>
              <a:t>uma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opção</a:t>
            </a:r>
            <a:r>
              <a:rPr lang="es-ES" dirty="0">
                <a:cs typeface="Calibri"/>
              </a:rPr>
              <a:t>, </a:t>
            </a:r>
            <a:r>
              <a:rPr lang="es-ES" err="1">
                <a:cs typeface="Calibri"/>
              </a:rPr>
              <a:t>trazendo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uma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facilidade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na</a:t>
            </a:r>
            <a:r>
              <a:rPr lang="es-ES" dirty="0">
                <a:cs typeface="Calibri"/>
              </a:rPr>
              <a:t> </a:t>
            </a:r>
            <a:r>
              <a:rPr lang="es-ES" err="1">
                <a:cs typeface="Calibri"/>
              </a:rPr>
              <a:t>identificação</a:t>
            </a:r>
            <a:r>
              <a:rPr lang="es-ES" dirty="0">
                <a:cs typeface="Calibri"/>
              </a:rPr>
              <a:t> dos problemas</a:t>
            </a:r>
            <a:r>
              <a:rPr lang="es-ES" sz="24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43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MVC Model-View-Controller</vt:lpstr>
      <vt:lpstr>O que é MVC?</vt:lpstr>
      <vt:lpstr>Representação do padrão MVC</vt:lpstr>
      <vt:lpstr>Model</vt:lpstr>
      <vt:lpstr>View</vt:lpstr>
      <vt:lpstr>Controller</vt:lpstr>
      <vt:lpstr>Qual a importância do MVC?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332</cp:revision>
  <dcterms:created xsi:type="dcterms:W3CDTF">2020-11-16T20:03:17Z</dcterms:created>
  <dcterms:modified xsi:type="dcterms:W3CDTF">2020-11-16T20:52:46Z</dcterms:modified>
</cp:coreProperties>
</file>