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6" r:id="rId2"/>
    <p:sldId id="258" r:id="rId3"/>
    <p:sldId id="259" r:id="rId4"/>
    <p:sldId id="262"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6306" autoAdjust="0"/>
  </p:normalViewPr>
  <p:slideViewPr>
    <p:cSldViewPr snapToGrid="0">
      <p:cViewPr varScale="1">
        <p:scale>
          <a:sx n="67" d="100"/>
          <a:sy n="67" d="100"/>
        </p:scale>
        <p:origin x="1301" y="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CF20F-FE53-4B00-B75A-DBB3E05A45E7}" type="datetimeFigureOut">
              <a:rPr lang="de-DE" smtClean="0"/>
              <a:t>30.07.2020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F0AA2-F7F2-4A11-8145-EC16F21A9FFA}" type="slidenum">
              <a:rPr lang="de-DE" smtClean="0"/>
              <a:t>‹#›</a:t>
            </a:fld>
            <a:endParaRPr lang="de-DE"/>
          </a:p>
        </p:txBody>
      </p:sp>
    </p:spTree>
    <p:extLst>
      <p:ext uri="{BB962C8B-B14F-4D97-AF65-F5344CB8AC3E}">
        <p14:creationId xmlns:p14="http://schemas.microsoft.com/office/powerpoint/2010/main" val="349130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1</a:t>
            </a:fld>
            <a:endParaRPr lang="de-DE"/>
          </a:p>
        </p:txBody>
      </p:sp>
    </p:spTree>
    <p:extLst>
      <p:ext uri="{BB962C8B-B14F-4D97-AF65-F5344CB8AC3E}">
        <p14:creationId xmlns:p14="http://schemas.microsoft.com/office/powerpoint/2010/main" val="425563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risk is an assessment of the likelihood that a borrower, corporate or individual, may not pay back the money loaned. The process starts with the prospective borrower making a loan application, while the bank analyzes the data gathered and assigns a quality score to a loan based on the borrower’s credit history, quality of collateral and the likelihood of repayment the loan principal and the interest. Until the full loan reimbursement, the bank is exposed to default risk (borrower will not make the payment in due time). </a:t>
            </a:r>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2</a:t>
            </a:fld>
            <a:endParaRPr lang="de-DE"/>
          </a:p>
        </p:txBody>
      </p:sp>
    </p:spTree>
    <p:extLst>
      <p:ext uri="{BB962C8B-B14F-4D97-AF65-F5344CB8AC3E}">
        <p14:creationId xmlns:p14="http://schemas.microsoft.com/office/powerpoint/2010/main" val="420796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is to predict whether the loan will default or not based on the data features available. Given the following 11 risk factors, we can assume beforehand the relationship of each of these categories and the loan quality. A higher income, older age, home ownership, employment length, good rating and a longer credit history length have a positive relationship with non-default, whereas a higher loan amount, higher interest rate, a significant debt-to-income and previous payment failures will have a negative relationship with less default risk.</a:t>
            </a:r>
          </a:p>
          <a:p>
            <a:r>
              <a:rPr lang="en-US" dirty="0"/>
              <a:t>BREAK POINT - ANIMATION</a:t>
            </a:r>
          </a:p>
          <a:p>
            <a:r>
              <a:rPr lang="en-US" dirty="0"/>
              <a:t>Credit bureau data for over 32,000 loans is used for the ML </a:t>
            </a:r>
            <a:r>
              <a:rPr lang="en-US" dirty="0" err="1"/>
              <a:t>predicitions</a:t>
            </a:r>
            <a:r>
              <a:rPr lang="en-US" dirty="0"/>
              <a:t>, upon data pre-processing, feature selection, data split and model building. So I am estimating the probability of default based on the 11 risk categories.</a:t>
            </a:r>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3</a:t>
            </a:fld>
            <a:endParaRPr lang="de-DE"/>
          </a:p>
        </p:txBody>
      </p:sp>
    </p:spTree>
    <p:extLst>
      <p:ext uri="{BB962C8B-B14F-4D97-AF65-F5344CB8AC3E}">
        <p14:creationId xmlns:p14="http://schemas.microsoft.com/office/powerpoint/2010/main" val="410032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performance of the models used. Under Logistics regression, an 81% accuracy level of the predicted values was obtained, however the true negative proportion was quite low, meaning if the bank would run this model it would identify only 16% of the actual defaults. I tried to apply a different model to improve the true negatives.</a:t>
            </a:r>
          </a:p>
          <a:p>
            <a:r>
              <a:rPr lang="en-US" dirty="0"/>
              <a:t>BREAKPOINT – ANIMATION</a:t>
            </a:r>
          </a:p>
          <a:p>
            <a:r>
              <a:rPr lang="en-US" dirty="0"/>
              <a:t>Decision tree </a:t>
            </a:r>
            <a:r>
              <a:rPr lang="en-US" dirty="0" err="1"/>
              <a:t>techinques</a:t>
            </a:r>
            <a:r>
              <a:rPr lang="en-US" dirty="0"/>
              <a:t> have gained momentum in credit modelling for learning and classification. The Random Forrest combines predictions of decision trees, and outputting the mean prediction (regression) of individual trees. For our aim of predicting the default probability, the Random Forrest model reduces the false negative, unidentified defaults and improves overall accuracy.</a:t>
            </a:r>
          </a:p>
          <a:p>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4</a:t>
            </a:fld>
            <a:endParaRPr lang="de-DE"/>
          </a:p>
        </p:txBody>
      </p:sp>
    </p:spTree>
    <p:extLst>
      <p:ext uri="{BB962C8B-B14F-4D97-AF65-F5344CB8AC3E}">
        <p14:creationId xmlns:p14="http://schemas.microsoft.com/office/powerpoint/2010/main" val="264101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some predictions! We take two random characters, Andy and Ilse, with comparable ages, income and rating. Andy needs a loan to open a music record label venture, while Ilse is looking to make some improvement to her home. As per their intent, the loan amount is significantly higher for Andy, him incurring also a higher interest rate given a previous overdue loan payment.</a:t>
            </a:r>
          </a:p>
          <a:p>
            <a:r>
              <a:rPr lang="en-US" dirty="0"/>
              <a:t>BREAKPOINT - ANIMATION</a:t>
            </a:r>
          </a:p>
          <a:p>
            <a:r>
              <a:rPr lang="en-US" dirty="0"/>
              <a:t>Based on these loan characteristics, let’s see if they will default or not.</a:t>
            </a:r>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5</a:t>
            </a:fld>
            <a:endParaRPr lang="de-DE"/>
          </a:p>
        </p:txBody>
      </p:sp>
    </p:spTree>
    <p:extLst>
      <p:ext uri="{BB962C8B-B14F-4D97-AF65-F5344CB8AC3E}">
        <p14:creationId xmlns:p14="http://schemas.microsoft.com/office/powerpoint/2010/main" val="1022481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both models, Andy is defaulting and Ilse is not. My initial guess was that this is due to Andy having previous bad credit/ payment delinquencies, but the coefficients which had the most significant impact were the “Loan amount” and “Income” under the first model, we remember Andy’s loan was over twice the size of Ilse’s loan, with less dispersed income levels.</a:t>
            </a:r>
          </a:p>
          <a:p>
            <a:r>
              <a:rPr lang="en-US" dirty="0"/>
              <a:t>Based on the second model, the high proportion of debt to income, income level, interest rate and loan amount are the most important coefficients for the default prediction, and here we remember that Andy had a higher Loan Amount which increased his debt to income and also a higher interest rate due to his past bad credit file.</a:t>
            </a:r>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6</a:t>
            </a:fld>
            <a:endParaRPr lang="de-DE"/>
          </a:p>
        </p:txBody>
      </p:sp>
    </p:spTree>
    <p:extLst>
      <p:ext uri="{BB962C8B-B14F-4D97-AF65-F5344CB8AC3E}">
        <p14:creationId xmlns:p14="http://schemas.microsoft.com/office/powerpoint/2010/main" val="1162685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use of the project I would like to analyze the variability of the model, varying the data in the model according to demographics. Further optimization would be handling the imbalanced dataset, </a:t>
            </a:r>
            <a:r>
              <a:rPr lang="en-US" dirty="0" err="1"/>
              <a:t>undersampling</a:t>
            </a:r>
            <a:r>
              <a:rPr lang="en-US" dirty="0"/>
              <a:t> and oversampling to better fit the classifier. </a:t>
            </a:r>
            <a:endParaRPr lang="de-DE" dirty="0"/>
          </a:p>
        </p:txBody>
      </p:sp>
      <p:sp>
        <p:nvSpPr>
          <p:cNvPr id="4" name="Slide Number Placeholder 3"/>
          <p:cNvSpPr>
            <a:spLocks noGrp="1"/>
          </p:cNvSpPr>
          <p:nvPr>
            <p:ph type="sldNum" sz="quarter" idx="5"/>
          </p:nvPr>
        </p:nvSpPr>
        <p:spPr/>
        <p:txBody>
          <a:bodyPr/>
          <a:lstStyle/>
          <a:p>
            <a:fld id="{43CF0AA2-F7F2-4A11-8145-EC16F21A9FFA}" type="slidenum">
              <a:rPr lang="de-DE" smtClean="0"/>
              <a:t>7</a:t>
            </a:fld>
            <a:endParaRPr lang="de-DE"/>
          </a:p>
        </p:txBody>
      </p:sp>
    </p:spTree>
    <p:extLst>
      <p:ext uri="{BB962C8B-B14F-4D97-AF65-F5344CB8AC3E}">
        <p14:creationId xmlns:p14="http://schemas.microsoft.com/office/powerpoint/2010/main" val="287369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7/30/2020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7/30/2020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5B4F-5F9A-475F-BB18-7E3E9F176E32}"/>
              </a:ext>
            </a:extLst>
          </p:cNvPr>
          <p:cNvSpPr>
            <a:spLocks noGrp="1"/>
          </p:cNvSpPr>
          <p:nvPr>
            <p:ph type="ctrTitle"/>
          </p:nvPr>
        </p:nvSpPr>
        <p:spPr>
          <a:xfrm>
            <a:off x="330838" y="1298448"/>
            <a:ext cx="8868301" cy="3255264"/>
          </a:xfrm>
        </p:spPr>
        <p:txBody>
          <a:bodyPr>
            <a:normAutofit/>
          </a:bodyPr>
          <a:lstStyle/>
          <a:p>
            <a:r>
              <a:rPr lang="en-US" sz="4000" dirty="0"/>
              <a:t>Credit Risk: </a:t>
            </a:r>
            <a:r>
              <a:rPr lang="en-US" sz="4000" dirty="0">
                <a:solidFill>
                  <a:schemeClr val="bg1"/>
                </a:solidFill>
              </a:rPr>
              <a:t>ML default prediction algorithm</a:t>
            </a:r>
            <a:endParaRPr lang="de-DE" sz="4000" dirty="0"/>
          </a:p>
        </p:txBody>
      </p:sp>
      <p:sp>
        <p:nvSpPr>
          <p:cNvPr id="3" name="Subtitle 2">
            <a:extLst>
              <a:ext uri="{FF2B5EF4-FFF2-40B4-BE49-F238E27FC236}">
                <a16:creationId xmlns:a16="http://schemas.microsoft.com/office/drawing/2014/main" id="{6A5C6F43-E097-42D2-8115-7669C763FF93}"/>
              </a:ext>
            </a:extLst>
          </p:cNvPr>
          <p:cNvSpPr>
            <a:spLocks noGrp="1"/>
          </p:cNvSpPr>
          <p:nvPr>
            <p:ph type="subTitle" idx="1"/>
          </p:nvPr>
        </p:nvSpPr>
        <p:spPr/>
        <p:txBody>
          <a:bodyPr>
            <a:normAutofit fontScale="92500" lnSpcReduction="20000"/>
          </a:bodyPr>
          <a:lstStyle/>
          <a:p>
            <a:pPr lvl="8"/>
            <a:r>
              <a:rPr lang="en-US" dirty="0" err="1">
                <a:solidFill>
                  <a:schemeClr val="bg1"/>
                </a:solidFill>
              </a:rPr>
              <a:t>Ironhack</a:t>
            </a:r>
            <a:r>
              <a:rPr lang="en-US" dirty="0">
                <a:solidFill>
                  <a:schemeClr val="bg1"/>
                </a:solidFill>
              </a:rPr>
              <a:t> Berlin</a:t>
            </a:r>
          </a:p>
          <a:p>
            <a:pPr lvl="8"/>
            <a:r>
              <a:rPr lang="en-US" dirty="0">
                <a:solidFill>
                  <a:schemeClr val="bg1"/>
                </a:solidFill>
              </a:rPr>
              <a:t>Data Analytics Final </a:t>
            </a:r>
            <a:r>
              <a:rPr lang="en-US" dirty="0" err="1">
                <a:solidFill>
                  <a:schemeClr val="bg1"/>
                </a:solidFill>
              </a:rPr>
              <a:t>Presentaion</a:t>
            </a:r>
            <a:endParaRPr lang="en-US" dirty="0">
              <a:solidFill>
                <a:schemeClr val="bg1"/>
              </a:solidFill>
            </a:endParaRPr>
          </a:p>
          <a:p>
            <a:pPr lvl="8"/>
            <a:r>
              <a:rPr lang="en-US" dirty="0">
                <a:solidFill>
                  <a:schemeClr val="bg1"/>
                </a:solidFill>
              </a:rPr>
              <a:t>Silviu Sica</a:t>
            </a:r>
          </a:p>
        </p:txBody>
      </p:sp>
    </p:spTree>
    <p:extLst>
      <p:ext uri="{BB962C8B-B14F-4D97-AF65-F5344CB8AC3E}">
        <p14:creationId xmlns:p14="http://schemas.microsoft.com/office/powerpoint/2010/main" val="367582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D142-446A-443B-9D21-C0E8C43A8353}"/>
              </a:ext>
            </a:extLst>
          </p:cNvPr>
          <p:cNvSpPr txBox="1"/>
          <p:nvPr/>
        </p:nvSpPr>
        <p:spPr>
          <a:xfrm>
            <a:off x="902073" y="363071"/>
            <a:ext cx="10387853" cy="523220"/>
          </a:xfrm>
          <a:prstGeom prst="rect">
            <a:avLst/>
          </a:prstGeom>
          <a:solidFill>
            <a:schemeClr val="accent1"/>
          </a:solidFill>
        </p:spPr>
        <p:txBody>
          <a:bodyPr wrap="square" rtlCol="0">
            <a:spAutoFit/>
          </a:bodyPr>
          <a:lstStyle/>
          <a:p>
            <a:r>
              <a:rPr lang="en-US" sz="2800" dirty="0">
                <a:solidFill>
                  <a:schemeClr val="bg1"/>
                </a:solidFill>
              </a:rPr>
              <a:t>Lending Process</a:t>
            </a:r>
            <a:endParaRPr lang="de-DE" sz="2800" dirty="0">
              <a:solidFill>
                <a:schemeClr val="bg1"/>
              </a:solidFill>
            </a:endParaRPr>
          </a:p>
        </p:txBody>
      </p:sp>
      <p:pic>
        <p:nvPicPr>
          <p:cNvPr id="1026" name="Picture 2">
            <a:extLst>
              <a:ext uri="{FF2B5EF4-FFF2-40B4-BE49-F238E27FC236}">
                <a16:creationId xmlns:a16="http://schemas.microsoft.com/office/drawing/2014/main" id="{C42CDCE2-FA9E-4AA5-8187-DFDF2EBF6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61" y="2568420"/>
            <a:ext cx="2282825" cy="31735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ABFDEE-AFD8-4C26-8030-C9A922C2C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949" y="2373406"/>
            <a:ext cx="4007223" cy="3173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E8178D-853A-4A15-91B1-0433A5C76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245" y="2373406"/>
            <a:ext cx="3453918" cy="3045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47674F-39DA-40C6-BEF9-BBA4063F53CF}"/>
              </a:ext>
            </a:extLst>
          </p:cNvPr>
          <p:cNvSpPr txBox="1"/>
          <p:nvPr/>
        </p:nvSpPr>
        <p:spPr>
          <a:xfrm>
            <a:off x="902073" y="1667435"/>
            <a:ext cx="2231092" cy="369332"/>
          </a:xfrm>
          <a:prstGeom prst="rect">
            <a:avLst/>
          </a:prstGeom>
          <a:solidFill>
            <a:schemeClr val="accent1"/>
          </a:solidFill>
        </p:spPr>
        <p:txBody>
          <a:bodyPr wrap="square" rtlCol="0">
            <a:spAutoFit/>
          </a:bodyPr>
          <a:lstStyle/>
          <a:p>
            <a:pPr algn="ctr"/>
            <a:r>
              <a:rPr lang="en-US" dirty="0">
                <a:solidFill>
                  <a:schemeClr val="bg1"/>
                </a:solidFill>
              </a:rPr>
              <a:t>Retail Borrower</a:t>
            </a:r>
            <a:endParaRPr lang="de-DE" dirty="0">
              <a:solidFill>
                <a:schemeClr val="bg1"/>
              </a:solidFill>
            </a:endParaRPr>
          </a:p>
        </p:txBody>
      </p:sp>
      <p:sp>
        <p:nvSpPr>
          <p:cNvPr id="4" name="TextBox 3">
            <a:extLst>
              <a:ext uri="{FF2B5EF4-FFF2-40B4-BE49-F238E27FC236}">
                <a16:creationId xmlns:a16="http://schemas.microsoft.com/office/drawing/2014/main" id="{1FB4E8F2-B9A3-4077-9153-E2699B9DBB53}"/>
              </a:ext>
            </a:extLst>
          </p:cNvPr>
          <p:cNvSpPr txBox="1"/>
          <p:nvPr/>
        </p:nvSpPr>
        <p:spPr>
          <a:xfrm>
            <a:off x="4694738" y="1667435"/>
            <a:ext cx="2231092" cy="369332"/>
          </a:xfrm>
          <a:prstGeom prst="rect">
            <a:avLst/>
          </a:prstGeom>
          <a:solidFill>
            <a:schemeClr val="accent1"/>
          </a:solidFill>
        </p:spPr>
        <p:txBody>
          <a:bodyPr wrap="square" rtlCol="0">
            <a:spAutoFit/>
          </a:bodyPr>
          <a:lstStyle/>
          <a:p>
            <a:pPr algn="ctr"/>
            <a:r>
              <a:rPr lang="en-US" dirty="0">
                <a:solidFill>
                  <a:schemeClr val="bg1"/>
                </a:solidFill>
              </a:rPr>
              <a:t>Risk Assessment</a:t>
            </a:r>
            <a:endParaRPr lang="de-DE" dirty="0">
              <a:solidFill>
                <a:schemeClr val="bg1"/>
              </a:solidFill>
            </a:endParaRPr>
          </a:p>
        </p:txBody>
      </p:sp>
      <p:sp>
        <p:nvSpPr>
          <p:cNvPr id="5" name="TextBox 4">
            <a:extLst>
              <a:ext uri="{FF2B5EF4-FFF2-40B4-BE49-F238E27FC236}">
                <a16:creationId xmlns:a16="http://schemas.microsoft.com/office/drawing/2014/main" id="{69CD84B7-072B-451E-88D0-BB552E5DA5C8}"/>
              </a:ext>
            </a:extLst>
          </p:cNvPr>
          <p:cNvSpPr txBox="1"/>
          <p:nvPr/>
        </p:nvSpPr>
        <p:spPr>
          <a:xfrm>
            <a:off x="8608745" y="1667435"/>
            <a:ext cx="2231092" cy="369332"/>
          </a:xfrm>
          <a:prstGeom prst="rect">
            <a:avLst/>
          </a:prstGeom>
          <a:solidFill>
            <a:schemeClr val="accent1"/>
          </a:solidFill>
        </p:spPr>
        <p:txBody>
          <a:bodyPr wrap="square" rtlCol="0">
            <a:spAutoFit/>
          </a:bodyPr>
          <a:lstStyle/>
          <a:p>
            <a:pPr algn="ctr"/>
            <a:r>
              <a:rPr lang="en-US" dirty="0">
                <a:solidFill>
                  <a:schemeClr val="bg1"/>
                </a:solidFill>
              </a:rPr>
              <a:t>Outcome</a:t>
            </a:r>
            <a:endParaRPr lang="de-DE" dirty="0">
              <a:solidFill>
                <a:schemeClr val="bg1"/>
              </a:solidFill>
            </a:endParaRPr>
          </a:p>
        </p:txBody>
      </p:sp>
      <p:cxnSp>
        <p:nvCxnSpPr>
          <p:cNvPr id="8" name="Straight Arrow Connector 7">
            <a:extLst>
              <a:ext uri="{FF2B5EF4-FFF2-40B4-BE49-F238E27FC236}">
                <a16:creationId xmlns:a16="http://schemas.microsoft.com/office/drawing/2014/main" id="{F1FE8189-5530-4230-9B31-C5B96E7F3991}"/>
              </a:ext>
            </a:extLst>
          </p:cNvPr>
          <p:cNvCxnSpPr/>
          <p:nvPr/>
        </p:nvCxnSpPr>
        <p:spPr>
          <a:xfrm>
            <a:off x="3358578" y="1871068"/>
            <a:ext cx="1217756" cy="0"/>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C3375B23-5038-457A-B3C1-7B528F3CEDCF}"/>
              </a:ext>
            </a:extLst>
          </p:cNvPr>
          <p:cNvCxnSpPr>
            <a:cxnSpLocks/>
          </p:cNvCxnSpPr>
          <p:nvPr/>
        </p:nvCxnSpPr>
        <p:spPr>
          <a:xfrm>
            <a:off x="7064571" y="1851755"/>
            <a:ext cx="1360043" cy="19313"/>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Speech Bubble: Oval 10">
            <a:extLst>
              <a:ext uri="{FF2B5EF4-FFF2-40B4-BE49-F238E27FC236}">
                <a16:creationId xmlns:a16="http://schemas.microsoft.com/office/drawing/2014/main" id="{107AB8DF-7E08-46F6-AC0A-9FB6C2CE9204}"/>
              </a:ext>
            </a:extLst>
          </p:cNvPr>
          <p:cNvSpPr/>
          <p:nvPr/>
        </p:nvSpPr>
        <p:spPr>
          <a:xfrm>
            <a:off x="2222884" y="2085539"/>
            <a:ext cx="823394" cy="732372"/>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endParaRPr lang="de-DE" dirty="0">
              <a:solidFill>
                <a:schemeClr val="tx1"/>
              </a:solidFill>
            </a:endParaRPr>
          </a:p>
        </p:txBody>
      </p:sp>
    </p:spTree>
    <p:extLst>
      <p:ext uri="{BB962C8B-B14F-4D97-AF65-F5344CB8AC3E}">
        <p14:creationId xmlns:p14="http://schemas.microsoft.com/office/powerpoint/2010/main" val="98378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D142-446A-443B-9D21-C0E8C43A8353}"/>
              </a:ext>
            </a:extLst>
          </p:cNvPr>
          <p:cNvSpPr txBox="1"/>
          <p:nvPr/>
        </p:nvSpPr>
        <p:spPr>
          <a:xfrm>
            <a:off x="902073" y="363071"/>
            <a:ext cx="10387853" cy="523220"/>
          </a:xfrm>
          <a:prstGeom prst="rect">
            <a:avLst/>
          </a:prstGeom>
          <a:solidFill>
            <a:schemeClr val="accent1"/>
          </a:solidFill>
        </p:spPr>
        <p:txBody>
          <a:bodyPr wrap="square" rtlCol="0">
            <a:spAutoFit/>
          </a:bodyPr>
          <a:lstStyle/>
          <a:p>
            <a:r>
              <a:rPr lang="en-US" sz="2800" dirty="0">
                <a:solidFill>
                  <a:schemeClr val="bg1"/>
                </a:solidFill>
              </a:rPr>
              <a:t>How to predict the default of a borrower?</a:t>
            </a:r>
            <a:endParaRPr lang="de-DE" sz="2800" dirty="0">
              <a:solidFill>
                <a:schemeClr val="bg1"/>
              </a:solidFill>
            </a:endParaRPr>
          </a:p>
        </p:txBody>
      </p:sp>
      <p:sp>
        <p:nvSpPr>
          <p:cNvPr id="3" name="TextBox 2">
            <a:extLst>
              <a:ext uri="{FF2B5EF4-FFF2-40B4-BE49-F238E27FC236}">
                <a16:creationId xmlns:a16="http://schemas.microsoft.com/office/drawing/2014/main" id="{D447674F-39DA-40C6-BEF9-BBA4063F53CF}"/>
              </a:ext>
            </a:extLst>
          </p:cNvPr>
          <p:cNvSpPr txBox="1"/>
          <p:nvPr/>
        </p:nvSpPr>
        <p:spPr>
          <a:xfrm>
            <a:off x="964944" y="1185272"/>
            <a:ext cx="2864105" cy="369332"/>
          </a:xfrm>
          <a:prstGeom prst="rect">
            <a:avLst/>
          </a:prstGeom>
          <a:solidFill>
            <a:schemeClr val="accent1"/>
          </a:solidFill>
        </p:spPr>
        <p:txBody>
          <a:bodyPr wrap="square" rtlCol="0">
            <a:spAutoFit/>
          </a:bodyPr>
          <a:lstStyle/>
          <a:p>
            <a:pPr algn="ctr"/>
            <a:r>
              <a:rPr lang="en-US" b="1" dirty="0">
                <a:solidFill>
                  <a:schemeClr val="bg1"/>
                </a:solidFill>
              </a:rPr>
              <a:t>Loan Risk Factors Dataset</a:t>
            </a:r>
            <a:endParaRPr lang="de-DE" b="1" dirty="0">
              <a:solidFill>
                <a:schemeClr val="bg1"/>
              </a:solidFill>
            </a:endParaRPr>
          </a:p>
        </p:txBody>
      </p:sp>
      <p:sp>
        <p:nvSpPr>
          <p:cNvPr id="4" name="TextBox 3">
            <a:extLst>
              <a:ext uri="{FF2B5EF4-FFF2-40B4-BE49-F238E27FC236}">
                <a16:creationId xmlns:a16="http://schemas.microsoft.com/office/drawing/2014/main" id="{1FB4E8F2-B9A3-4077-9153-E2699B9DBB53}"/>
              </a:ext>
            </a:extLst>
          </p:cNvPr>
          <p:cNvSpPr txBox="1"/>
          <p:nvPr/>
        </p:nvSpPr>
        <p:spPr>
          <a:xfrm>
            <a:off x="8105473" y="1185272"/>
            <a:ext cx="2231092" cy="369332"/>
          </a:xfrm>
          <a:prstGeom prst="rect">
            <a:avLst/>
          </a:prstGeom>
          <a:solidFill>
            <a:schemeClr val="accent1"/>
          </a:solidFill>
        </p:spPr>
        <p:txBody>
          <a:bodyPr wrap="square" rtlCol="0">
            <a:spAutoFit/>
          </a:bodyPr>
          <a:lstStyle/>
          <a:p>
            <a:pPr algn="ctr"/>
            <a:r>
              <a:rPr lang="en-US" b="1" dirty="0">
                <a:solidFill>
                  <a:schemeClr val="bg1"/>
                </a:solidFill>
              </a:rPr>
              <a:t>ML Prediction</a:t>
            </a:r>
            <a:endParaRPr lang="de-DE" b="1" dirty="0">
              <a:solidFill>
                <a:schemeClr val="bg1"/>
              </a:solidFill>
            </a:endParaRPr>
          </a:p>
        </p:txBody>
      </p:sp>
      <p:cxnSp>
        <p:nvCxnSpPr>
          <p:cNvPr id="8" name="Straight Arrow Connector 7">
            <a:extLst>
              <a:ext uri="{FF2B5EF4-FFF2-40B4-BE49-F238E27FC236}">
                <a16:creationId xmlns:a16="http://schemas.microsoft.com/office/drawing/2014/main" id="{F1FE8189-5530-4230-9B31-C5B96E7F3991}"/>
              </a:ext>
            </a:extLst>
          </p:cNvPr>
          <p:cNvCxnSpPr>
            <a:cxnSpLocks/>
          </p:cNvCxnSpPr>
          <p:nvPr/>
        </p:nvCxnSpPr>
        <p:spPr>
          <a:xfrm>
            <a:off x="4491990" y="1369938"/>
            <a:ext cx="3001860" cy="0"/>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6" name="Table 6">
            <a:extLst>
              <a:ext uri="{FF2B5EF4-FFF2-40B4-BE49-F238E27FC236}">
                <a16:creationId xmlns:a16="http://schemas.microsoft.com/office/drawing/2014/main" id="{C9AFB461-F21E-44CD-B950-7DA920B2EDCC}"/>
              </a:ext>
            </a:extLst>
          </p:cNvPr>
          <p:cNvGraphicFramePr>
            <a:graphicFrameLocks noGrp="1"/>
          </p:cNvGraphicFramePr>
          <p:nvPr>
            <p:extLst>
              <p:ext uri="{D42A27DB-BD31-4B8C-83A1-F6EECF244321}">
                <p14:modId xmlns:p14="http://schemas.microsoft.com/office/powerpoint/2010/main" val="2693809470"/>
              </p:ext>
            </p:extLst>
          </p:nvPr>
        </p:nvGraphicFramePr>
        <p:xfrm>
          <a:off x="964945" y="2106783"/>
          <a:ext cx="4640924" cy="4389120"/>
        </p:xfrm>
        <a:graphic>
          <a:graphicData uri="http://schemas.openxmlformats.org/drawingml/2006/table">
            <a:tbl>
              <a:tblPr firstRow="1" bandRow="1">
                <a:tableStyleId>{69CF1AB2-1976-4502-BF36-3FF5EA218861}</a:tableStyleId>
              </a:tblPr>
              <a:tblGrid>
                <a:gridCol w="3239457">
                  <a:extLst>
                    <a:ext uri="{9D8B030D-6E8A-4147-A177-3AD203B41FA5}">
                      <a16:colId xmlns:a16="http://schemas.microsoft.com/office/drawing/2014/main" val="1550502028"/>
                    </a:ext>
                  </a:extLst>
                </a:gridCol>
                <a:gridCol w="1401467">
                  <a:extLst>
                    <a:ext uri="{9D8B030D-6E8A-4147-A177-3AD203B41FA5}">
                      <a16:colId xmlns:a16="http://schemas.microsoft.com/office/drawing/2014/main" val="339087264"/>
                    </a:ext>
                  </a:extLst>
                </a:gridCol>
              </a:tblGrid>
              <a:tr h="359146">
                <a:tc>
                  <a:txBody>
                    <a:bodyPr/>
                    <a:lstStyle/>
                    <a:p>
                      <a:r>
                        <a:rPr lang="en-US" b="1" dirty="0">
                          <a:solidFill>
                            <a:schemeClr val="tx1">
                              <a:lumMod val="75000"/>
                              <a:lumOff val="25000"/>
                            </a:schemeClr>
                          </a:solidFill>
                        </a:rPr>
                        <a:t>Age</a:t>
                      </a:r>
                      <a:endParaRPr lang="de-DE" b="1" dirty="0">
                        <a:solidFill>
                          <a:schemeClr val="tx1">
                            <a:lumMod val="75000"/>
                            <a:lumOff val="25000"/>
                          </a:schemeClr>
                        </a:solidFill>
                      </a:endParaRPr>
                    </a:p>
                  </a:txBody>
                  <a:tcPr/>
                </a:tc>
                <a:tc>
                  <a:txBody>
                    <a:bodyPr/>
                    <a:lstStyle/>
                    <a:p>
                      <a:pPr algn="ctr"/>
                      <a:r>
                        <a:rPr lang="en-US" b="1" dirty="0">
                          <a:solidFill>
                            <a:schemeClr val="tx1">
                              <a:lumMod val="75000"/>
                              <a:lumOff val="25000"/>
                            </a:schemeClr>
                          </a:solidFill>
                        </a:rPr>
                        <a:t>+</a:t>
                      </a:r>
                      <a:endParaRPr lang="de-DE" b="1" dirty="0">
                        <a:solidFill>
                          <a:schemeClr val="tx1">
                            <a:lumMod val="75000"/>
                            <a:lumOff val="25000"/>
                          </a:schemeClr>
                        </a:solidFill>
                      </a:endParaRPr>
                    </a:p>
                  </a:txBody>
                  <a:tcPr/>
                </a:tc>
                <a:extLst>
                  <a:ext uri="{0D108BD9-81ED-4DB2-BD59-A6C34878D82A}">
                    <a16:rowId xmlns:a16="http://schemas.microsoft.com/office/drawing/2014/main" val="33202095"/>
                  </a:ext>
                </a:extLst>
              </a:tr>
              <a:tr h="359146">
                <a:tc>
                  <a:txBody>
                    <a:bodyPr/>
                    <a:lstStyle/>
                    <a:p>
                      <a:r>
                        <a:rPr lang="en-US" b="1" dirty="0">
                          <a:solidFill>
                            <a:schemeClr val="tx1">
                              <a:lumMod val="75000"/>
                              <a:lumOff val="25000"/>
                            </a:schemeClr>
                          </a:solidFill>
                        </a:rPr>
                        <a:t>Income</a:t>
                      </a:r>
                      <a:endParaRPr lang="de-DE" b="1" dirty="0">
                        <a:solidFill>
                          <a:schemeClr val="tx1">
                            <a:lumMod val="75000"/>
                            <a:lumOff val="25000"/>
                          </a:schemeClr>
                        </a:solidFill>
                      </a:endParaRPr>
                    </a:p>
                  </a:txBody>
                  <a:tcPr/>
                </a:tc>
                <a:tc>
                  <a:txBody>
                    <a:bodyPr/>
                    <a:lstStyle/>
                    <a:p>
                      <a:pPr algn="ctr"/>
                      <a:r>
                        <a:rPr lang="en-US" b="1" dirty="0">
                          <a:solidFill>
                            <a:schemeClr val="tx1">
                              <a:lumMod val="75000"/>
                              <a:lumOff val="25000"/>
                            </a:schemeClr>
                          </a:solidFill>
                        </a:rPr>
                        <a:t>+</a:t>
                      </a:r>
                      <a:endParaRPr lang="de-DE" b="1" dirty="0">
                        <a:solidFill>
                          <a:schemeClr val="tx1">
                            <a:lumMod val="75000"/>
                            <a:lumOff val="25000"/>
                          </a:schemeClr>
                        </a:solidFill>
                      </a:endParaRPr>
                    </a:p>
                  </a:txBody>
                  <a:tcPr/>
                </a:tc>
                <a:extLst>
                  <a:ext uri="{0D108BD9-81ED-4DB2-BD59-A6C34878D82A}">
                    <a16:rowId xmlns:a16="http://schemas.microsoft.com/office/drawing/2014/main" val="2326890171"/>
                  </a:ext>
                </a:extLst>
              </a:tr>
              <a:tr h="359146">
                <a:tc>
                  <a:txBody>
                    <a:bodyPr/>
                    <a:lstStyle/>
                    <a:p>
                      <a:r>
                        <a:rPr lang="en-US" b="1" dirty="0">
                          <a:solidFill>
                            <a:schemeClr val="tx1">
                              <a:lumMod val="75000"/>
                              <a:lumOff val="25000"/>
                            </a:schemeClr>
                          </a:solidFill>
                        </a:rPr>
                        <a:t>Home ownership</a:t>
                      </a:r>
                      <a:endParaRPr lang="de-DE" b="1" dirty="0">
                        <a:solidFill>
                          <a:schemeClr val="tx1">
                            <a:lumMod val="75000"/>
                            <a:lumOff val="25000"/>
                          </a:schemeClr>
                        </a:solidFill>
                      </a:endParaRPr>
                    </a:p>
                  </a:txBody>
                  <a:tcPr/>
                </a:tc>
                <a:tc>
                  <a:txBody>
                    <a:bodyPr/>
                    <a:lstStyle/>
                    <a:p>
                      <a:pPr algn="ctr"/>
                      <a:r>
                        <a:rPr lang="en-US" b="1" dirty="0">
                          <a:solidFill>
                            <a:schemeClr val="tx1">
                              <a:lumMod val="75000"/>
                              <a:lumOff val="25000"/>
                            </a:schemeClr>
                          </a:solidFill>
                        </a:rPr>
                        <a:t>+</a:t>
                      </a:r>
                      <a:endParaRPr lang="de-DE" b="1" dirty="0">
                        <a:solidFill>
                          <a:schemeClr val="tx1">
                            <a:lumMod val="75000"/>
                            <a:lumOff val="25000"/>
                          </a:schemeClr>
                        </a:solidFill>
                      </a:endParaRPr>
                    </a:p>
                  </a:txBody>
                  <a:tcPr/>
                </a:tc>
                <a:extLst>
                  <a:ext uri="{0D108BD9-81ED-4DB2-BD59-A6C34878D82A}">
                    <a16:rowId xmlns:a16="http://schemas.microsoft.com/office/drawing/2014/main" val="960501247"/>
                  </a:ext>
                </a:extLst>
              </a:tr>
              <a:tr h="354226">
                <a:tc>
                  <a:txBody>
                    <a:bodyPr/>
                    <a:lstStyle/>
                    <a:p>
                      <a:r>
                        <a:rPr lang="en-US" b="1" dirty="0">
                          <a:solidFill>
                            <a:schemeClr val="tx1">
                              <a:lumMod val="75000"/>
                              <a:lumOff val="25000"/>
                            </a:schemeClr>
                          </a:solidFill>
                        </a:rPr>
                        <a:t>Employment length</a:t>
                      </a:r>
                      <a:endParaRPr lang="de-DE" b="1" dirty="0">
                        <a:solidFill>
                          <a:schemeClr val="tx1">
                            <a:lumMod val="75000"/>
                            <a:lumOff val="25000"/>
                          </a:schemeClr>
                        </a:solidFill>
                      </a:endParaRPr>
                    </a:p>
                  </a:txBody>
                  <a:tcPr/>
                </a:tc>
                <a:tc>
                  <a:txBody>
                    <a:bodyPr/>
                    <a:lstStyle/>
                    <a:p>
                      <a:pPr algn="ctr"/>
                      <a:r>
                        <a:rPr lang="en-US" b="1" dirty="0">
                          <a:solidFill>
                            <a:schemeClr val="tx1">
                              <a:lumMod val="75000"/>
                              <a:lumOff val="25000"/>
                            </a:schemeClr>
                          </a:solidFill>
                        </a:rPr>
                        <a:t>+</a:t>
                      </a:r>
                      <a:endParaRPr lang="de-DE" b="1" dirty="0">
                        <a:solidFill>
                          <a:schemeClr val="tx1">
                            <a:lumMod val="75000"/>
                            <a:lumOff val="25000"/>
                          </a:schemeClr>
                        </a:solidFill>
                      </a:endParaRPr>
                    </a:p>
                  </a:txBody>
                  <a:tcPr/>
                </a:tc>
                <a:extLst>
                  <a:ext uri="{0D108BD9-81ED-4DB2-BD59-A6C34878D82A}">
                    <a16:rowId xmlns:a16="http://schemas.microsoft.com/office/drawing/2014/main" val="1708624298"/>
                  </a:ext>
                </a:extLst>
              </a:tr>
              <a:tr h="359146">
                <a:tc>
                  <a:txBody>
                    <a:bodyPr/>
                    <a:lstStyle/>
                    <a:p>
                      <a:r>
                        <a:rPr lang="en-US" b="1" dirty="0">
                          <a:solidFill>
                            <a:schemeClr val="tx1">
                              <a:lumMod val="75000"/>
                              <a:lumOff val="25000"/>
                            </a:schemeClr>
                          </a:solidFill>
                        </a:rPr>
                        <a:t>Loan intent</a:t>
                      </a:r>
                      <a:endParaRPr lang="de-DE" b="1" dirty="0">
                        <a:solidFill>
                          <a:schemeClr val="tx1">
                            <a:lumMod val="75000"/>
                            <a:lumOff val="25000"/>
                          </a:schemeClr>
                        </a:solidFill>
                      </a:endParaRPr>
                    </a:p>
                  </a:txBody>
                  <a:tcPr/>
                </a:tc>
                <a:tc>
                  <a:txBody>
                    <a:bodyPr/>
                    <a:lstStyle/>
                    <a:p>
                      <a:pPr algn="ctr"/>
                      <a:r>
                        <a:rPr lang="en-US" b="1" dirty="0">
                          <a:solidFill>
                            <a:schemeClr val="tx1">
                              <a:lumMod val="75000"/>
                              <a:lumOff val="25000"/>
                            </a:schemeClr>
                          </a:solidFill>
                        </a:rPr>
                        <a:t>Depends</a:t>
                      </a:r>
                      <a:endParaRPr lang="de-DE" b="1" dirty="0">
                        <a:solidFill>
                          <a:schemeClr val="tx1">
                            <a:lumMod val="75000"/>
                            <a:lumOff val="25000"/>
                          </a:schemeClr>
                        </a:solidFill>
                      </a:endParaRPr>
                    </a:p>
                  </a:txBody>
                  <a:tcPr/>
                </a:tc>
                <a:extLst>
                  <a:ext uri="{0D108BD9-81ED-4DB2-BD59-A6C34878D82A}">
                    <a16:rowId xmlns:a16="http://schemas.microsoft.com/office/drawing/2014/main" val="2347883084"/>
                  </a:ext>
                </a:extLst>
              </a:tr>
              <a:tr h="359146">
                <a:tc>
                  <a:txBody>
                    <a:bodyPr/>
                    <a:lstStyle/>
                    <a:p>
                      <a:r>
                        <a:rPr lang="en-US" b="1" dirty="0">
                          <a:solidFill>
                            <a:schemeClr val="tx1">
                              <a:lumMod val="75000"/>
                              <a:lumOff val="25000"/>
                            </a:schemeClr>
                          </a:solidFill>
                        </a:rPr>
                        <a:t>Rating</a:t>
                      </a:r>
                      <a:endParaRPr lang="de-DE" b="1" dirty="0">
                        <a:solidFill>
                          <a:schemeClr val="tx1">
                            <a:lumMod val="75000"/>
                            <a:lumOff val="2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75000"/>
                              <a:lumOff val="25000"/>
                            </a:schemeClr>
                          </a:solidFill>
                        </a:rPr>
                        <a:t>+</a:t>
                      </a:r>
                      <a:endParaRPr lang="de-DE" b="1" dirty="0">
                        <a:solidFill>
                          <a:schemeClr val="tx1">
                            <a:lumMod val="75000"/>
                            <a:lumOff val="25000"/>
                          </a:schemeClr>
                        </a:solidFill>
                      </a:endParaRPr>
                    </a:p>
                  </a:txBody>
                  <a:tcPr/>
                </a:tc>
                <a:extLst>
                  <a:ext uri="{0D108BD9-81ED-4DB2-BD59-A6C34878D82A}">
                    <a16:rowId xmlns:a16="http://schemas.microsoft.com/office/drawing/2014/main" val="755526876"/>
                  </a:ext>
                </a:extLst>
              </a:tr>
              <a:tr h="442783">
                <a:tc>
                  <a:txBody>
                    <a:bodyPr/>
                    <a:lstStyle/>
                    <a:p>
                      <a:r>
                        <a:rPr lang="en-US" b="1" dirty="0">
                          <a:solidFill>
                            <a:schemeClr val="tx1">
                              <a:lumMod val="75000"/>
                              <a:lumOff val="25000"/>
                            </a:schemeClr>
                          </a:solidFill>
                        </a:rPr>
                        <a:t>Loan amount</a:t>
                      </a:r>
                      <a:endParaRPr lang="de-DE" b="1" dirty="0">
                        <a:solidFill>
                          <a:schemeClr val="tx1">
                            <a:lumMod val="75000"/>
                            <a:lumOff val="25000"/>
                          </a:schemeClr>
                        </a:solidFill>
                      </a:endParaRPr>
                    </a:p>
                  </a:txBody>
                  <a:tcPr/>
                </a:tc>
                <a:tc>
                  <a:txBody>
                    <a:bodyPr/>
                    <a:lstStyle/>
                    <a:p>
                      <a:pPr algn="ctr"/>
                      <a:r>
                        <a:rPr lang="en-US" sz="2400" b="1" dirty="0">
                          <a:solidFill>
                            <a:schemeClr val="tx1">
                              <a:lumMod val="75000"/>
                              <a:lumOff val="25000"/>
                            </a:schemeClr>
                          </a:solidFill>
                        </a:rPr>
                        <a:t>-</a:t>
                      </a:r>
                      <a:endParaRPr lang="de-DE" sz="2400" b="1" dirty="0">
                        <a:solidFill>
                          <a:schemeClr val="tx1">
                            <a:lumMod val="75000"/>
                            <a:lumOff val="25000"/>
                          </a:schemeClr>
                        </a:solidFill>
                      </a:endParaRPr>
                    </a:p>
                  </a:txBody>
                  <a:tcPr/>
                </a:tc>
                <a:extLst>
                  <a:ext uri="{0D108BD9-81ED-4DB2-BD59-A6C34878D82A}">
                    <a16:rowId xmlns:a16="http://schemas.microsoft.com/office/drawing/2014/main" val="4006294226"/>
                  </a:ext>
                </a:extLst>
              </a:tr>
              <a:tr h="442783">
                <a:tc>
                  <a:txBody>
                    <a:bodyPr/>
                    <a:lstStyle/>
                    <a:p>
                      <a:r>
                        <a:rPr lang="en-US" b="1" dirty="0">
                          <a:solidFill>
                            <a:schemeClr val="tx1">
                              <a:lumMod val="75000"/>
                              <a:lumOff val="25000"/>
                            </a:schemeClr>
                          </a:solidFill>
                        </a:rPr>
                        <a:t>Interest rate</a:t>
                      </a:r>
                      <a:endParaRPr lang="de-DE" b="1" dirty="0">
                        <a:solidFill>
                          <a:schemeClr val="tx1">
                            <a:lumMod val="75000"/>
                            <a:lumOff val="25000"/>
                          </a:schemeClr>
                        </a:solidFill>
                      </a:endParaRPr>
                    </a:p>
                  </a:txBody>
                  <a:tcPr/>
                </a:tc>
                <a:tc>
                  <a:txBody>
                    <a:bodyPr/>
                    <a:lstStyle/>
                    <a:p>
                      <a:pPr algn="ctr"/>
                      <a:r>
                        <a:rPr lang="en-US" sz="2400" b="1" dirty="0">
                          <a:solidFill>
                            <a:schemeClr val="tx1">
                              <a:lumMod val="75000"/>
                              <a:lumOff val="25000"/>
                            </a:schemeClr>
                          </a:solidFill>
                        </a:rPr>
                        <a:t>-</a:t>
                      </a:r>
                      <a:endParaRPr lang="de-DE" sz="2400" b="1" dirty="0">
                        <a:solidFill>
                          <a:schemeClr val="tx1">
                            <a:lumMod val="75000"/>
                            <a:lumOff val="25000"/>
                          </a:schemeClr>
                        </a:solidFill>
                      </a:endParaRPr>
                    </a:p>
                  </a:txBody>
                  <a:tcPr/>
                </a:tc>
                <a:extLst>
                  <a:ext uri="{0D108BD9-81ED-4DB2-BD59-A6C34878D82A}">
                    <a16:rowId xmlns:a16="http://schemas.microsoft.com/office/drawing/2014/main" val="2943790841"/>
                  </a:ext>
                </a:extLst>
              </a:tr>
              <a:tr h="442783">
                <a:tc>
                  <a:txBody>
                    <a:bodyPr/>
                    <a:lstStyle/>
                    <a:p>
                      <a:r>
                        <a:rPr lang="en-US" b="1" dirty="0">
                          <a:solidFill>
                            <a:schemeClr val="tx1">
                              <a:lumMod val="75000"/>
                              <a:lumOff val="25000"/>
                            </a:schemeClr>
                          </a:solidFill>
                        </a:rPr>
                        <a:t>Debt to income</a:t>
                      </a:r>
                      <a:endParaRPr lang="de-DE" b="1" dirty="0">
                        <a:solidFill>
                          <a:schemeClr val="tx1">
                            <a:lumMod val="75000"/>
                            <a:lumOff val="25000"/>
                          </a:schemeClr>
                        </a:solidFill>
                      </a:endParaRPr>
                    </a:p>
                  </a:txBody>
                  <a:tcPr/>
                </a:tc>
                <a:tc>
                  <a:txBody>
                    <a:bodyPr/>
                    <a:lstStyle/>
                    <a:p>
                      <a:pPr algn="ctr"/>
                      <a:r>
                        <a:rPr lang="en-US" sz="2400" b="1" dirty="0">
                          <a:solidFill>
                            <a:schemeClr val="tx1">
                              <a:lumMod val="75000"/>
                              <a:lumOff val="25000"/>
                            </a:schemeClr>
                          </a:solidFill>
                        </a:rPr>
                        <a:t>-</a:t>
                      </a:r>
                      <a:endParaRPr lang="de-DE" sz="2400" b="1" dirty="0">
                        <a:solidFill>
                          <a:schemeClr val="tx1">
                            <a:lumMod val="75000"/>
                            <a:lumOff val="25000"/>
                          </a:schemeClr>
                        </a:solidFill>
                      </a:endParaRPr>
                    </a:p>
                  </a:txBody>
                  <a:tcPr/>
                </a:tc>
                <a:extLst>
                  <a:ext uri="{0D108BD9-81ED-4DB2-BD59-A6C34878D82A}">
                    <a16:rowId xmlns:a16="http://schemas.microsoft.com/office/drawing/2014/main" val="3201631613"/>
                  </a:ext>
                </a:extLst>
              </a:tr>
              <a:tr h="442783">
                <a:tc>
                  <a:txBody>
                    <a:bodyPr/>
                    <a:lstStyle/>
                    <a:p>
                      <a:r>
                        <a:rPr lang="en-US" b="1" dirty="0">
                          <a:solidFill>
                            <a:schemeClr val="tx1">
                              <a:lumMod val="75000"/>
                              <a:lumOff val="25000"/>
                            </a:schemeClr>
                          </a:solidFill>
                        </a:rPr>
                        <a:t>Payment delinquencies</a:t>
                      </a:r>
                      <a:endParaRPr lang="de-DE" b="1" dirty="0">
                        <a:solidFill>
                          <a:schemeClr val="tx1">
                            <a:lumMod val="75000"/>
                            <a:lumOff val="25000"/>
                          </a:schemeClr>
                        </a:solidFill>
                      </a:endParaRPr>
                    </a:p>
                  </a:txBody>
                  <a:tcPr/>
                </a:tc>
                <a:tc>
                  <a:txBody>
                    <a:bodyPr/>
                    <a:lstStyle/>
                    <a:p>
                      <a:pPr algn="ctr"/>
                      <a:r>
                        <a:rPr lang="en-US" sz="2400" b="1" dirty="0">
                          <a:solidFill>
                            <a:schemeClr val="tx1">
                              <a:lumMod val="75000"/>
                              <a:lumOff val="25000"/>
                            </a:schemeClr>
                          </a:solidFill>
                        </a:rPr>
                        <a:t>-</a:t>
                      </a:r>
                      <a:endParaRPr lang="de-DE" sz="2400" b="1" dirty="0">
                        <a:solidFill>
                          <a:schemeClr val="tx1">
                            <a:lumMod val="75000"/>
                            <a:lumOff val="25000"/>
                          </a:schemeClr>
                        </a:solidFill>
                      </a:endParaRPr>
                    </a:p>
                  </a:txBody>
                  <a:tcPr/>
                </a:tc>
                <a:extLst>
                  <a:ext uri="{0D108BD9-81ED-4DB2-BD59-A6C34878D82A}">
                    <a16:rowId xmlns:a16="http://schemas.microsoft.com/office/drawing/2014/main" val="1079285386"/>
                  </a:ext>
                </a:extLst>
              </a:tr>
              <a:tr h="359146">
                <a:tc>
                  <a:txBody>
                    <a:bodyPr/>
                    <a:lstStyle/>
                    <a:p>
                      <a:r>
                        <a:rPr lang="en-US" b="1" dirty="0">
                          <a:solidFill>
                            <a:schemeClr val="tx1">
                              <a:lumMod val="75000"/>
                              <a:lumOff val="25000"/>
                            </a:schemeClr>
                          </a:solidFill>
                        </a:rPr>
                        <a:t>Credit history length</a:t>
                      </a:r>
                      <a:endParaRPr lang="de-DE" b="1" dirty="0">
                        <a:solidFill>
                          <a:schemeClr val="tx1">
                            <a:lumMod val="75000"/>
                            <a:lumOff val="25000"/>
                          </a:schemeClr>
                        </a:solidFill>
                      </a:endParaRPr>
                    </a:p>
                  </a:txBody>
                  <a:tcPr/>
                </a:tc>
                <a:tc>
                  <a:txBody>
                    <a:bodyPr/>
                    <a:lstStyle/>
                    <a:p>
                      <a:pPr algn="ctr"/>
                      <a:r>
                        <a:rPr lang="en-US" b="1" dirty="0">
                          <a:solidFill>
                            <a:schemeClr val="tx1">
                              <a:lumMod val="75000"/>
                              <a:lumOff val="25000"/>
                            </a:schemeClr>
                          </a:solidFill>
                        </a:rPr>
                        <a:t>+</a:t>
                      </a:r>
                      <a:endParaRPr lang="de-DE" b="1" dirty="0">
                        <a:solidFill>
                          <a:schemeClr val="tx1">
                            <a:lumMod val="75000"/>
                            <a:lumOff val="25000"/>
                          </a:schemeClr>
                        </a:solidFill>
                      </a:endParaRPr>
                    </a:p>
                  </a:txBody>
                  <a:tcPr/>
                </a:tc>
                <a:extLst>
                  <a:ext uri="{0D108BD9-81ED-4DB2-BD59-A6C34878D82A}">
                    <a16:rowId xmlns:a16="http://schemas.microsoft.com/office/drawing/2014/main" val="1574988925"/>
                  </a:ext>
                </a:extLst>
              </a:tr>
            </a:tbl>
          </a:graphicData>
        </a:graphic>
      </p:graphicFrame>
      <p:pic>
        <p:nvPicPr>
          <p:cNvPr id="2050" name="Picture 2">
            <a:extLst>
              <a:ext uri="{FF2B5EF4-FFF2-40B4-BE49-F238E27FC236}">
                <a16:creationId xmlns:a16="http://schemas.microsoft.com/office/drawing/2014/main" id="{7E28F7E9-DE6C-41F1-AEE4-B6173EEE0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356" y="2162895"/>
            <a:ext cx="3562350" cy="2714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7680A0-9C41-4164-B0FE-931FD82DE871}"/>
              </a:ext>
            </a:extLst>
          </p:cNvPr>
          <p:cNvSpPr txBox="1"/>
          <p:nvPr/>
        </p:nvSpPr>
        <p:spPr>
          <a:xfrm>
            <a:off x="4172721" y="1688177"/>
            <a:ext cx="1552618" cy="369332"/>
          </a:xfrm>
          <a:prstGeom prst="rect">
            <a:avLst/>
          </a:prstGeom>
          <a:noFill/>
        </p:spPr>
        <p:txBody>
          <a:bodyPr wrap="square" rtlCol="0">
            <a:spAutoFit/>
          </a:bodyPr>
          <a:lstStyle/>
          <a:p>
            <a:r>
              <a:rPr lang="en-US" b="1" dirty="0">
                <a:solidFill>
                  <a:schemeClr val="tx1">
                    <a:lumMod val="75000"/>
                    <a:lumOff val="25000"/>
                  </a:schemeClr>
                </a:solidFill>
              </a:rPr>
              <a:t>Expectations</a:t>
            </a:r>
            <a:endParaRPr lang="de-DE" b="1" dirty="0">
              <a:solidFill>
                <a:schemeClr val="tx1">
                  <a:lumMod val="75000"/>
                  <a:lumOff val="25000"/>
                </a:schemeClr>
              </a:solidFill>
            </a:endParaRPr>
          </a:p>
        </p:txBody>
      </p:sp>
    </p:spTree>
    <p:extLst>
      <p:ext uri="{BB962C8B-B14F-4D97-AF65-F5344CB8AC3E}">
        <p14:creationId xmlns:p14="http://schemas.microsoft.com/office/powerpoint/2010/main" val="24956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D142-446A-443B-9D21-C0E8C43A8353}"/>
              </a:ext>
            </a:extLst>
          </p:cNvPr>
          <p:cNvSpPr txBox="1"/>
          <p:nvPr/>
        </p:nvSpPr>
        <p:spPr>
          <a:xfrm>
            <a:off x="902073" y="363071"/>
            <a:ext cx="10387853" cy="523220"/>
          </a:xfrm>
          <a:prstGeom prst="rect">
            <a:avLst/>
          </a:prstGeom>
          <a:solidFill>
            <a:schemeClr val="accent1"/>
          </a:solidFill>
        </p:spPr>
        <p:txBody>
          <a:bodyPr wrap="square" rtlCol="0">
            <a:spAutoFit/>
          </a:bodyPr>
          <a:lstStyle/>
          <a:p>
            <a:r>
              <a:rPr lang="en-US" sz="2800" dirty="0">
                <a:solidFill>
                  <a:schemeClr val="bg1"/>
                </a:solidFill>
              </a:rPr>
              <a:t>ML Results</a:t>
            </a:r>
            <a:endParaRPr lang="de-DE" sz="2800" dirty="0">
              <a:solidFill>
                <a:schemeClr val="bg1"/>
              </a:solidFill>
            </a:endParaRPr>
          </a:p>
        </p:txBody>
      </p:sp>
      <p:sp>
        <p:nvSpPr>
          <p:cNvPr id="14" name="TextBox 13">
            <a:extLst>
              <a:ext uri="{FF2B5EF4-FFF2-40B4-BE49-F238E27FC236}">
                <a16:creationId xmlns:a16="http://schemas.microsoft.com/office/drawing/2014/main" id="{8DE319D5-BD0E-4319-82BD-C39243CBBB9C}"/>
              </a:ext>
            </a:extLst>
          </p:cNvPr>
          <p:cNvSpPr txBox="1"/>
          <p:nvPr/>
        </p:nvSpPr>
        <p:spPr>
          <a:xfrm>
            <a:off x="2025225" y="1523733"/>
            <a:ext cx="3396170" cy="369332"/>
          </a:xfrm>
          <a:prstGeom prst="rect">
            <a:avLst/>
          </a:prstGeom>
          <a:solidFill>
            <a:schemeClr val="accent1"/>
          </a:solidFill>
        </p:spPr>
        <p:txBody>
          <a:bodyPr wrap="square" rtlCol="0">
            <a:spAutoFit/>
          </a:bodyPr>
          <a:lstStyle/>
          <a:p>
            <a:pPr algn="ctr"/>
            <a:r>
              <a:rPr lang="en-US" b="1" dirty="0">
                <a:solidFill>
                  <a:schemeClr val="bg1"/>
                </a:solidFill>
              </a:rPr>
              <a:t>Model 1: Logistics Regression</a:t>
            </a:r>
            <a:endParaRPr lang="de-DE" b="1" dirty="0">
              <a:solidFill>
                <a:schemeClr val="bg1"/>
              </a:solidFill>
            </a:endParaRPr>
          </a:p>
        </p:txBody>
      </p:sp>
      <p:sp>
        <p:nvSpPr>
          <p:cNvPr id="16" name="TextBox 15">
            <a:extLst>
              <a:ext uri="{FF2B5EF4-FFF2-40B4-BE49-F238E27FC236}">
                <a16:creationId xmlns:a16="http://schemas.microsoft.com/office/drawing/2014/main" id="{DE405596-634D-4964-AAB6-933BCFB6D8C6}"/>
              </a:ext>
            </a:extLst>
          </p:cNvPr>
          <p:cNvSpPr txBox="1"/>
          <p:nvPr/>
        </p:nvSpPr>
        <p:spPr>
          <a:xfrm>
            <a:off x="6610119" y="1523733"/>
            <a:ext cx="3135429" cy="369332"/>
          </a:xfrm>
          <a:prstGeom prst="rect">
            <a:avLst/>
          </a:prstGeom>
          <a:solidFill>
            <a:schemeClr val="accent1"/>
          </a:solidFill>
        </p:spPr>
        <p:txBody>
          <a:bodyPr wrap="square" rtlCol="0">
            <a:spAutoFit/>
          </a:bodyPr>
          <a:lstStyle/>
          <a:p>
            <a:pPr algn="ctr"/>
            <a:r>
              <a:rPr lang="en-US" b="1" dirty="0">
                <a:solidFill>
                  <a:schemeClr val="bg1"/>
                </a:solidFill>
              </a:rPr>
              <a:t>Model 2: Random Forrest</a:t>
            </a:r>
            <a:endParaRPr lang="de-DE" b="1" dirty="0">
              <a:solidFill>
                <a:schemeClr val="bg1"/>
              </a:solidFill>
            </a:endParaRPr>
          </a:p>
        </p:txBody>
      </p:sp>
      <p:pic>
        <p:nvPicPr>
          <p:cNvPr id="5" name="Picture 4">
            <a:extLst>
              <a:ext uri="{FF2B5EF4-FFF2-40B4-BE49-F238E27FC236}">
                <a16:creationId xmlns:a16="http://schemas.microsoft.com/office/drawing/2014/main" id="{FCB031F1-D87F-4207-A73C-78857B5362FB}"/>
              </a:ext>
            </a:extLst>
          </p:cNvPr>
          <p:cNvPicPr>
            <a:picLocks noChangeAspect="1"/>
          </p:cNvPicPr>
          <p:nvPr/>
        </p:nvPicPr>
        <p:blipFill>
          <a:blip r:embed="rId3"/>
          <a:stretch>
            <a:fillRect/>
          </a:stretch>
        </p:blipFill>
        <p:spPr>
          <a:xfrm>
            <a:off x="1165903" y="2136663"/>
            <a:ext cx="4674310" cy="3319558"/>
          </a:xfrm>
          <a:prstGeom prst="rect">
            <a:avLst/>
          </a:prstGeom>
        </p:spPr>
      </p:pic>
      <p:pic>
        <p:nvPicPr>
          <p:cNvPr id="8" name="Picture 7">
            <a:extLst>
              <a:ext uri="{FF2B5EF4-FFF2-40B4-BE49-F238E27FC236}">
                <a16:creationId xmlns:a16="http://schemas.microsoft.com/office/drawing/2014/main" id="{474F740E-66C6-4C86-98F2-5FD8DBBF6275}"/>
              </a:ext>
            </a:extLst>
          </p:cNvPr>
          <p:cNvPicPr>
            <a:picLocks noChangeAspect="1"/>
          </p:cNvPicPr>
          <p:nvPr/>
        </p:nvPicPr>
        <p:blipFill>
          <a:blip r:embed="rId4"/>
          <a:stretch>
            <a:fillRect/>
          </a:stretch>
        </p:blipFill>
        <p:spPr>
          <a:xfrm>
            <a:off x="6149606" y="2173423"/>
            <a:ext cx="4821351" cy="3403651"/>
          </a:xfrm>
          <a:prstGeom prst="rect">
            <a:avLst/>
          </a:prstGeom>
        </p:spPr>
      </p:pic>
      <p:sp>
        <p:nvSpPr>
          <p:cNvPr id="10" name="TextBox 9">
            <a:extLst>
              <a:ext uri="{FF2B5EF4-FFF2-40B4-BE49-F238E27FC236}">
                <a16:creationId xmlns:a16="http://schemas.microsoft.com/office/drawing/2014/main" id="{70227F06-04A0-434A-9494-D764F3C81E7F}"/>
              </a:ext>
            </a:extLst>
          </p:cNvPr>
          <p:cNvSpPr txBox="1"/>
          <p:nvPr/>
        </p:nvSpPr>
        <p:spPr>
          <a:xfrm>
            <a:off x="2099904" y="2734010"/>
            <a:ext cx="1056844" cy="369332"/>
          </a:xfrm>
          <a:prstGeom prst="rect">
            <a:avLst/>
          </a:prstGeom>
          <a:noFill/>
        </p:spPr>
        <p:txBody>
          <a:bodyPr wrap="square" rtlCol="0">
            <a:spAutoFit/>
          </a:bodyPr>
          <a:lstStyle/>
          <a:p>
            <a:r>
              <a:rPr lang="en-US" dirty="0"/>
              <a:t>TP: 98%</a:t>
            </a:r>
            <a:endParaRPr lang="de-DE" dirty="0"/>
          </a:p>
        </p:txBody>
      </p:sp>
      <p:sp>
        <p:nvSpPr>
          <p:cNvPr id="11" name="TextBox 10">
            <a:extLst>
              <a:ext uri="{FF2B5EF4-FFF2-40B4-BE49-F238E27FC236}">
                <a16:creationId xmlns:a16="http://schemas.microsoft.com/office/drawing/2014/main" id="{9D13CC67-3992-4720-8EF8-28BDA2681D8F}"/>
              </a:ext>
            </a:extLst>
          </p:cNvPr>
          <p:cNvSpPr txBox="1"/>
          <p:nvPr/>
        </p:nvSpPr>
        <p:spPr>
          <a:xfrm>
            <a:off x="3723310" y="4141191"/>
            <a:ext cx="1056844" cy="369332"/>
          </a:xfrm>
          <a:prstGeom prst="rect">
            <a:avLst/>
          </a:prstGeom>
          <a:noFill/>
        </p:spPr>
        <p:txBody>
          <a:bodyPr wrap="square" rtlCol="0">
            <a:spAutoFit/>
          </a:bodyPr>
          <a:lstStyle/>
          <a:p>
            <a:r>
              <a:rPr lang="en-US" dirty="0">
                <a:solidFill>
                  <a:schemeClr val="bg1"/>
                </a:solidFill>
              </a:rPr>
              <a:t>TN: 16%</a:t>
            </a:r>
            <a:endParaRPr lang="de-DE" dirty="0">
              <a:solidFill>
                <a:schemeClr val="bg1"/>
              </a:solidFill>
            </a:endParaRPr>
          </a:p>
        </p:txBody>
      </p:sp>
      <p:sp>
        <p:nvSpPr>
          <p:cNvPr id="12" name="TextBox 11">
            <a:extLst>
              <a:ext uri="{FF2B5EF4-FFF2-40B4-BE49-F238E27FC236}">
                <a16:creationId xmlns:a16="http://schemas.microsoft.com/office/drawing/2014/main" id="{2AD5518A-6155-479B-A16E-6CCC80F8FBC3}"/>
              </a:ext>
            </a:extLst>
          </p:cNvPr>
          <p:cNvSpPr txBox="1"/>
          <p:nvPr/>
        </p:nvSpPr>
        <p:spPr>
          <a:xfrm>
            <a:off x="6998913" y="2734010"/>
            <a:ext cx="1056844" cy="369332"/>
          </a:xfrm>
          <a:prstGeom prst="rect">
            <a:avLst/>
          </a:prstGeom>
          <a:noFill/>
        </p:spPr>
        <p:txBody>
          <a:bodyPr wrap="square" rtlCol="0">
            <a:spAutoFit/>
          </a:bodyPr>
          <a:lstStyle/>
          <a:p>
            <a:r>
              <a:rPr lang="en-US" dirty="0"/>
              <a:t>TP: 99%</a:t>
            </a:r>
            <a:endParaRPr lang="de-DE" dirty="0"/>
          </a:p>
        </p:txBody>
      </p:sp>
      <p:sp>
        <p:nvSpPr>
          <p:cNvPr id="13" name="TextBox 12">
            <a:extLst>
              <a:ext uri="{FF2B5EF4-FFF2-40B4-BE49-F238E27FC236}">
                <a16:creationId xmlns:a16="http://schemas.microsoft.com/office/drawing/2014/main" id="{09EE8516-3BF4-4B63-90F5-BF29FDD3369C}"/>
              </a:ext>
            </a:extLst>
          </p:cNvPr>
          <p:cNvSpPr txBox="1"/>
          <p:nvPr/>
        </p:nvSpPr>
        <p:spPr>
          <a:xfrm>
            <a:off x="8755574" y="4105197"/>
            <a:ext cx="1056844" cy="369332"/>
          </a:xfrm>
          <a:prstGeom prst="rect">
            <a:avLst/>
          </a:prstGeom>
          <a:noFill/>
        </p:spPr>
        <p:txBody>
          <a:bodyPr wrap="square" rtlCol="0">
            <a:spAutoFit/>
          </a:bodyPr>
          <a:lstStyle/>
          <a:p>
            <a:r>
              <a:rPr lang="en-US" dirty="0">
                <a:solidFill>
                  <a:schemeClr val="bg1"/>
                </a:solidFill>
              </a:rPr>
              <a:t>TN: 70%</a:t>
            </a:r>
            <a:endParaRPr lang="de-DE" dirty="0">
              <a:solidFill>
                <a:schemeClr val="bg1"/>
              </a:solidFill>
            </a:endParaRPr>
          </a:p>
        </p:txBody>
      </p:sp>
      <p:sp>
        <p:nvSpPr>
          <p:cNvPr id="15" name="TextBox 14">
            <a:extLst>
              <a:ext uri="{FF2B5EF4-FFF2-40B4-BE49-F238E27FC236}">
                <a16:creationId xmlns:a16="http://schemas.microsoft.com/office/drawing/2014/main" id="{CD0C380C-F470-4023-8480-79986E83564E}"/>
              </a:ext>
            </a:extLst>
          </p:cNvPr>
          <p:cNvSpPr txBox="1"/>
          <p:nvPr/>
        </p:nvSpPr>
        <p:spPr>
          <a:xfrm>
            <a:off x="2025225" y="5744404"/>
            <a:ext cx="3396170" cy="369332"/>
          </a:xfrm>
          <a:prstGeom prst="rect">
            <a:avLst/>
          </a:prstGeom>
          <a:solidFill>
            <a:schemeClr val="accent1"/>
          </a:solidFill>
        </p:spPr>
        <p:txBody>
          <a:bodyPr wrap="square" rtlCol="0">
            <a:spAutoFit/>
          </a:bodyPr>
          <a:lstStyle/>
          <a:p>
            <a:pPr algn="ctr"/>
            <a:r>
              <a:rPr lang="en-US" b="1" dirty="0">
                <a:solidFill>
                  <a:schemeClr val="bg1"/>
                </a:solidFill>
              </a:rPr>
              <a:t>Accuracy: 81%</a:t>
            </a:r>
            <a:endParaRPr lang="de-DE" b="1" dirty="0">
              <a:solidFill>
                <a:schemeClr val="bg1"/>
              </a:solidFill>
            </a:endParaRPr>
          </a:p>
        </p:txBody>
      </p:sp>
      <p:sp>
        <p:nvSpPr>
          <p:cNvPr id="26" name="TextBox 25">
            <a:extLst>
              <a:ext uri="{FF2B5EF4-FFF2-40B4-BE49-F238E27FC236}">
                <a16:creationId xmlns:a16="http://schemas.microsoft.com/office/drawing/2014/main" id="{72070B87-36A9-4E72-81E7-5FE5F196EEE6}"/>
              </a:ext>
            </a:extLst>
          </p:cNvPr>
          <p:cNvSpPr txBox="1"/>
          <p:nvPr/>
        </p:nvSpPr>
        <p:spPr>
          <a:xfrm>
            <a:off x="6699080" y="5744404"/>
            <a:ext cx="3396170" cy="369332"/>
          </a:xfrm>
          <a:prstGeom prst="rect">
            <a:avLst/>
          </a:prstGeom>
          <a:solidFill>
            <a:schemeClr val="accent1"/>
          </a:solidFill>
        </p:spPr>
        <p:txBody>
          <a:bodyPr wrap="square" rtlCol="0">
            <a:spAutoFit/>
          </a:bodyPr>
          <a:lstStyle/>
          <a:p>
            <a:pPr algn="ctr"/>
            <a:r>
              <a:rPr lang="en-US" b="1" dirty="0">
                <a:solidFill>
                  <a:schemeClr val="bg1"/>
                </a:solidFill>
              </a:rPr>
              <a:t>Accuracy: 93%</a:t>
            </a:r>
            <a:endParaRPr lang="de-DE" b="1" dirty="0">
              <a:solidFill>
                <a:schemeClr val="bg1"/>
              </a:solidFill>
            </a:endParaRPr>
          </a:p>
        </p:txBody>
      </p:sp>
    </p:spTree>
    <p:extLst>
      <p:ext uri="{BB962C8B-B14F-4D97-AF65-F5344CB8AC3E}">
        <p14:creationId xmlns:p14="http://schemas.microsoft.com/office/powerpoint/2010/main" val="15196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D142-446A-443B-9D21-C0E8C43A8353}"/>
              </a:ext>
            </a:extLst>
          </p:cNvPr>
          <p:cNvSpPr txBox="1"/>
          <p:nvPr/>
        </p:nvSpPr>
        <p:spPr>
          <a:xfrm>
            <a:off x="902073" y="363071"/>
            <a:ext cx="10387853" cy="523220"/>
          </a:xfrm>
          <a:prstGeom prst="rect">
            <a:avLst/>
          </a:prstGeom>
          <a:solidFill>
            <a:schemeClr val="accent1"/>
          </a:solidFill>
        </p:spPr>
        <p:txBody>
          <a:bodyPr wrap="square" rtlCol="0">
            <a:spAutoFit/>
          </a:bodyPr>
          <a:lstStyle/>
          <a:p>
            <a:r>
              <a:rPr lang="en-US" sz="2800" dirty="0">
                <a:solidFill>
                  <a:schemeClr val="bg1"/>
                </a:solidFill>
              </a:rPr>
              <a:t>Who will default?</a:t>
            </a:r>
            <a:endParaRPr lang="de-DE" sz="2800" dirty="0">
              <a:solidFill>
                <a:schemeClr val="bg1"/>
              </a:solidFill>
            </a:endParaRPr>
          </a:p>
        </p:txBody>
      </p:sp>
      <p:graphicFrame>
        <p:nvGraphicFramePr>
          <p:cNvPr id="5" name="Table 6">
            <a:extLst>
              <a:ext uri="{FF2B5EF4-FFF2-40B4-BE49-F238E27FC236}">
                <a16:creationId xmlns:a16="http://schemas.microsoft.com/office/drawing/2014/main" id="{3DF702A9-1493-47DD-BFA1-A7A73ADA1671}"/>
              </a:ext>
            </a:extLst>
          </p:cNvPr>
          <p:cNvGraphicFramePr>
            <a:graphicFrameLocks noGrp="1"/>
          </p:cNvGraphicFramePr>
          <p:nvPr>
            <p:extLst>
              <p:ext uri="{D42A27DB-BD31-4B8C-83A1-F6EECF244321}">
                <p14:modId xmlns:p14="http://schemas.microsoft.com/office/powerpoint/2010/main" val="4014674586"/>
              </p:ext>
            </p:extLst>
          </p:nvPr>
        </p:nvGraphicFramePr>
        <p:xfrm>
          <a:off x="1001073" y="1538726"/>
          <a:ext cx="8092849" cy="4450080"/>
        </p:xfrm>
        <a:graphic>
          <a:graphicData uri="http://schemas.openxmlformats.org/drawingml/2006/table">
            <a:tbl>
              <a:tblPr firstRow="1" bandRow="1">
                <a:tableStyleId>{5C22544A-7EE6-4342-B048-85BDC9FD1C3A}</a:tableStyleId>
              </a:tblPr>
              <a:tblGrid>
                <a:gridCol w="2674183">
                  <a:extLst>
                    <a:ext uri="{9D8B030D-6E8A-4147-A177-3AD203B41FA5}">
                      <a16:colId xmlns:a16="http://schemas.microsoft.com/office/drawing/2014/main" val="577435868"/>
                    </a:ext>
                  </a:extLst>
                </a:gridCol>
                <a:gridCol w="2709333">
                  <a:extLst>
                    <a:ext uri="{9D8B030D-6E8A-4147-A177-3AD203B41FA5}">
                      <a16:colId xmlns:a16="http://schemas.microsoft.com/office/drawing/2014/main" val="1904903627"/>
                    </a:ext>
                  </a:extLst>
                </a:gridCol>
                <a:gridCol w="2709333">
                  <a:extLst>
                    <a:ext uri="{9D8B030D-6E8A-4147-A177-3AD203B41FA5}">
                      <a16:colId xmlns:a16="http://schemas.microsoft.com/office/drawing/2014/main" val="3318780087"/>
                    </a:ext>
                  </a:extLst>
                </a:gridCol>
              </a:tblGrid>
              <a:tr h="370840">
                <a:tc>
                  <a:txBody>
                    <a:bodyPr/>
                    <a:lstStyle/>
                    <a:p>
                      <a:endParaRPr lang="de-DE"/>
                    </a:p>
                  </a:txBody>
                  <a:tcPr/>
                </a:tc>
                <a:tc>
                  <a:txBody>
                    <a:bodyPr/>
                    <a:lstStyle/>
                    <a:p>
                      <a:r>
                        <a:rPr lang="en-US" dirty="0"/>
                        <a:t>Andy</a:t>
                      </a:r>
                      <a:endParaRPr lang="de-DE" dirty="0"/>
                    </a:p>
                  </a:txBody>
                  <a:tcPr/>
                </a:tc>
                <a:tc>
                  <a:txBody>
                    <a:bodyPr/>
                    <a:lstStyle/>
                    <a:p>
                      <a:r>
                        <a:rPr lang="en-US" dirty="0"/>
                        <a:t>Ilse</a:t>
                      </a:r>
                      <a:endParaRPr lang="de-DE" dirty="0"/>
                    </a:p>
                  </a:txBody>
                  <a:tcPr/>
                </a:tc>
                <a:extLst>
                  <a:ext uri="{0D108BD9-81ED-4DB2-BD59-A6C34878D82A}">
                    <a16:rowId xmlns:a16="http://schemas.microsoft.com/office/drawing/2014/main" val="3982183363"/>
                  </a:ext>
                </a:extLst>
              </a:tr>
              <a:tr h="370840">
                <a:tc>
                  <a:txBody>
                    <a:bodyPr/>
                    <a:lstStyle/>
                    <a:p>
                      <a:r>
                        <a:rPr lang="en-US" b="1" dirty="0">
                          <a:solidFill>
                            <a:schemeClr val="tx1">
                              <a:lumMod val="75000"/>
                              <a:lumOff val="25000"/>
                            </a:schemeClr>
                          </a:solidFill>
                        </a:rPr>
                        <a:t>Age</a:t>
                      </a:r>
                      <a:endParaRPr lang="de-DE" b="1" dirty="0">
                        <a:solidFill>
                          <a:schemeClr val="tx1">
                            <a:lumMod val="75000"/>
                            <a:lumOff val="25000"/>
                          </a:schemeClr>
                        </a:solidFill>
                      </a:endParaRPr>
                    </a:p>
                  </a:txBody>
                  <a:tcPr/>
                </a:tc>
                <a:tc>
                  <a:txBody>
                    <a:bodyPr/>
                    <a:lstStyle/>
                    <a:p>
                      <a:r>
                        <a:rPr lang="en-US" dirty="0"/>
                        <a:t>30</a:t>
                      </a:r>
                      <a:endParaRPr lang="de-DE" dirty="0"/>
                    </a:p>
                  </a:txBody>
                  <a:tcPr/>
                </a:tc>
                <a:tc>
                  <a:txBody>
                    <a:bodyPr/>
                    <a:lstStyle/>
                    <a:p>
                      <a:r>
                        <a:rPr lang="en-US" dirty="0"/>
                        <a:t>29</a:t>
                      </a:r>
                      <a:endParaRPr lang="de-DE" dirty="0"/>
                    </a:p>
                  </a:txBody>
                  <a:tcPr/>
                </a:tc>
                <a:extLst>
                  <a:ext uri="{0D108BD9-81ED-4DB2-BD59-A6C34878D82A}">
                    <a16:rowId xmlns:a16="http://schemas.microsoft.com/office/drawing/2014/main" val="11870099"/>
                  </a:ext>
                </a:extLst>
              </a:tr>
              <a:tr h="370840">
                <a:tc>
                  <a:txBody>
                    <a:bodyPr/>
                    <a:lstStyle/>
                    <a:p>
                      <a:r>
                        <a:rPr lang="en-US" b="1" dirty="0">
                          <a:solidFill>
                            <a:schemeClr val="tx1">
                              <a:lumMod val="75000"/>
                              <a:lumOff val="25000"/>
                            </a:schemeClr>
                          </a:solidFill>
                        </a:rPr>
                        <a:t>Income</a:t>
                      </a:r>
                      <a:endParaRPr lang="de-DE" b="1" dirty="0">
                        <a:solidFill>
                          <a:schemeClr val="tx1">
                            <a:lumMod val="75000"/>
                            <a:lumOff val="25000"/>
                          </a:schemeClr>
                        </a:solidFill>
                      </a:endParaRPr>
                    </a:p>
                  </a:txBody>
                  <a:tcPr/>
                </a:tc>
                <a:tc>
                  <a:txBody>
                    <a:bodyPr/>
                    <a:lstStyle/>
                    <a:p>
                      <a:r>
                        <a:rPr lang="en-US" dirty="0"/>
                        <a:t>65,000</a:t>
                      </a:r>
                      <a:endParaRPr lang="de-DE" dirty="0"/>
                    </a:p>
                  </a:txBody>
                  <a:tcPr/>
                </a:tc>
                <a:tc>
                  <a:txBody>
                    <a:bodyPr/>
                    <a:lstStyle/>
                    <a:p>
                      <a:r>
                        <a:rPr lang="en-US" dirty="0"/>
                        <a:t>55,000</a:t>
                      </a:r>
                      <a:endParaRPr lang="de-DE" dirty="0"/>
                    </a:p>
                  </a:txBody>
                  <a:tcPr/>
                </a:tc>
                <a:extLst>
                  <a:ext uri="{0D108BD9-81ED-4DB2-BD59-A6C34878D82A}">
                    <a16:rowId xmlns:a16="http://schemas.microsoft.com/office/drawing/2014/main" val="461027066"/>
                  </a:ext>
                </a:extLst>
              </a:tr>
              <a:tr h="370840">
                <a:tc>
                  <a:txBody>
                    <a:bodyPr/>
                    <a:lstStyle/>
                    <a:p>
                      <a:r>
                        <a:rPr lang="en-US" b="1" dirty="0">
                          <a:solidFill>
                            <a:schemeClr val="tx1">
                              <a:lumMod val="75000"/>
                              <a:lumOff val="25000"/>
                            </a:schemeClr>
                          </a:solidFill>
                        </a:rPr>
                        <a:t>Home ownership</a:t>
                      </a:r>
                      <a:endParaRPr lang="de-DE" b="1" dirty="0">
                        <a:solidFill>
                          <a:schemeClr val="tx1">
                            <a:lumMod val="75000"/>
                            <a:lumOff val="25000"/>
                          </a:schemeClr>
                        </a:solidFill>
                      </a:endParaRPr>
                    </a:p>
                  </a:txBody>
                  <a:tcPr/>
                </a:tc>
                <a:tc>
                  <a:txBody>
                    <a:bodyPr/>
                    <a:lstStyle/>
                    <a:p>
                      <a:r>
                        <a:rPr lang="en-US" dirty="0"/>
                        <a:t>Rent</a:t>
                      </a:r>
                      <a:endParaRPr lang="de-DE" dirty="0"/>
                    </a:p>
                  </a:txBody>
                  <a:tcPr/>
                </a:tc>
                <a:tc>
                  <a:txBody>
                    <a:bodyPr/>
                    <a:lstStyle/>
                    <a:p>
                      <a:r>
                        <a:rPr lang="en-US" dirty="0"/>
                        <a:t>Owner</a:t>
                      </a:r>
                      <a:endParaRPr lang="de-DE" dirty="0"/>
                    </a:p>
                  </a:txBody>
                  <a:tcPr/>
                </a:tc>
                <a:extLst>
                  <a:ext uri="{0D108BD9-81ED-4DB2-BD59-A6C34878D82A}">
                    <a16:rowId xmlns:a16="http://schemas.microsoft.com/office/drawing/2014/main" val="3471854374"/>
                  </a:ext>
                </a:extLst>
              </a:tr>
              <a:tr h="370840">
                <a:tc>
                  <a:txBody>
                    <a:bodyPr/>
                    <a:lstStyle/>
                    <a:p>
                      <a:r>
                        <a:rPr lang="en-US" b="1" dirty="0">
                          <a:solidFill>
                            <a:schemeClr val="tx1">
                              <a:lumMod val="75000"/>
                              <a:lumOff val="25000"/>
                            </a:schemeClr>
                          </a:solidFill>
                        </a:rPr>
                        <a:t>Employment length</a:t>
                      </a:r>
                      <a:endParaRPr lang="de-DE" b="1" dirty="0">
                        <a:solidFill>
                          <a:schemeClr val="tx1">
                            <a:lumMod val="75000"/>
                            <a:lumOff val="25000"/>
                          </a:schemeClr>
                        </a:solidFill>
                      </a:endParaRPr>
                    </a:p>
                  </a:txBody>
                  <a:tcPr/>
                </a:tc>
                <a:tc>
                  <a:txBody>
                    <a:bodyPr/>
                    <a:lstStyle/>
                    <a:p>
                      <a:r>
                        <a:rPr lang="en-US" dirty="0"/>
                        <a:t>1 year</a:t>
                      </a:r>
                      <a:endParaRPr lang="de-DE" dirty="0"/>
                    </a:p>
                  </a:txBody>
                  <a:tcPr/>
                </a:tc>
                <a:tc>
                  <a:txBody>
                    <a:bodyPr/>
                    <a:lstStyle/>
                    <a:p>
                      <a:r>
                        <a:rPr lang="en-US" dirty="0"/>
                        <a:t>&gt; 1 year</a:t>
                      </a:r>
                      <a:endParaRPr lang="de-DE" dirty="0"/>
                    </a:p>
                  </a:txBody>
                  <a:tcPr/>
                </a:tc>
                <a:extLst>
                  <a:ext uri="{0D108BD9-81ED-4DB2-BD59-A6C34878D82A}">
                    <a16:rowId xmlns:a16="http://schemas.microsoft.com/office/drawing/2014/main" val="1542383125"/>
                  </a:ext>
                </a:extLst>
              </a:tr>
              <a:tr h="370840">
                <a:tc>
                  <a:txBody>
                    <a:bodyPr/>
                    <a:lstStyle/>
                    <a:p>
                      <a:r>
                        <a:rPr lang="en-US" b="1" dirty="0">
                          <a:solidFill>
                            <a:schemeClr val="tx1">
                              <a:lumMod val="75000"/>
                              <a:lumOff val="25000"/>
                            </a:schemeClr>
                          </a:solidFill>
                        </a:rPr>
                        <a:t>Loan intent</a:t>
                      </a:r>
                      <a:endParaRPr lang="de-DE" b="1" dirty="0">
                        <a:solidFill>
                          <a:schemeClr val="tx1">
                            <a:lumMod val="75000"/>
                            <a:lumOff val="25000"/>
                          </a:schemeClr>
                        </a:solidFill>
                      </a:endParaRPr>
                    </a:p>
                  </a:txBody>
                  <a:tcPr/>
                </a:tc>
                <a:tc>
                  <a:txBody>
                    <a:bodyPr/>
                    <a:lstStyle/>
                    <a:p>
                      <a:r>
                        <a:rPr lang="en-US" dirty="0"/>
                        <a:t>Venture</a:t>
                      </a:r>
                      <a:endParaRPr lang="de-DE" dirty="0"/>
                    </a:p>
                  </a:txBody>
                  <a:tcPr/>
                </a:tc>
                <a:tc>
                  <a:txBody>
                    <a:bodyPr/>
                    <a:lstStyle/>
                    <a:p>
                      <a:r>
                        <a:rPr lang="en-US" dirty="0"/>
                        <a:t>Home improvement</a:t>
                      </a:r>
                      <a:endParaRPr lang="de-DE" dirty="0"/>
                    </a:p>
                  </a:txBody>
                  <a:tcPr/>
                </a:tc>
                <a:extLst>
                  <a:ext uri="{0D108BD9-81ED-4DB2-BD59-A6C34878D82A}">
                    <a16:rowId xmlns:a16="http://schemas.microsoft.com/office/drawing/2014/main" val="1376875696"/>
                  </a:ext>
                </a:extLst>
              </a:tr>
              <a:tr h="370840">
                <a:tc>
                  <a:txBody>
                    <a:bodyPr/>
                    <a:lstStyle/>
                    <a:p>
                      <a:r>
                        <a:rPr lang="en-US" b="1" dirty="0">
                          <a:solidFill>
                            <a:schemeClr val="tx1">
                              <a:lumMod val="75000"/>
                              <a:lumOff val="25000"/>
                            </a:schemeClr>
                          </a:solidFill>
                        </a:rPr>
                        <a:t>Amount</a:t>
                      </a:r>
                      <a:endParaRPr lang="de-DE" b="1" dirty="0">
                        <a:solidFill>
                          <a:schemeClr val="tx1">
                            <a:lumMod val="75000"/>
                            <a:lumOff val="25000"/>
                          </a:schemeClr>
                        </a:solidFill>
                      </a:endParaRPr>
                    </a:p>
                  </a:txBody>
                  <a:tcPr/>
                </a:tc>
                <a:tc>
                  <a:txBody>
                    <a:bodyPr/>
                    <a:lstStyle/>
                    <a:p>
                      <a:r>
                        <a:rPr lang="en-US" dirty="0"/>
                        <a:t>35,000</a:t>
                      </a:r>
                      <a:endParaRPr lang="de-DE" dirty="0"/>
                    </a:p>
                  </a:txBody>
                  <a:tcPr/>
                </a:tc>
                <a:tc>
                  <a:txBody>
                    <a:bodyPr/>
                    <a:lstStyle/>
                    <a:p>
                      <a:r>
                        <a:rPr lang="en-US" dirty="0"/>
                        <a:t>15,000</a:t>
                      </a:r>
                      <a:endParaRPr lang="de-DE" dirty="0"/>
                    </a:p>
                  </a:txBody>
                  <a:tcPr/>
                </a:tc>
                <a:extLst>
                  <a:ext uri="{0D108BD9-81ED-4DB2-BD59-A6C34878D82A}">
                    <a16:rowId xmlns:a16="http://schemas.microsoft.com/office/drawing/2014/main" val="4232437970"/>
                  </a:ext>
                </a:extLst>
              </a:tr>
              <a:tr h="370840">
                <a:tc>
                  <a:txBody>
                    <a:bodyPr/>
                    <a:lstStyle/>
                    <a:p>
                      <a:r>
                        <a:rPr lang="en-US" b="1" dirty="0">
                          <a:solidFill>
                            <a:schemeClr val="tx1">
                              <a:lumMod val="75000"/>
                              <a:lumOff val="25000"/>
                            </a:schemeClr>
                          </a:solidFill>
                        </a:rPr>
                        <a:t>Interest rate</a:t>
                      </a:r>
                      <a:endParaRPr lang="de-DE" b="1" dirty="0">
                        <a:solidFill>
                          <a:schemeClr val="tx1">
                            <a:lumMod val="75000"/>
                            <a:lumOff val="25000"/>
                          </a:schemeClr>
                        </a:solidFill>
                      </a:endParaRPr>
                    </a:p>
                  </a:txBody>
                  <a:tcPr/>
                </a:tc>
                <a:tc>
                  <a:txBody>
                    <a:bodyPr/>
                    <a:lstStyle/>
                    <a:p>
                      <a:r>
                        <a:rPr lang="en-US" dirty="0"/>
                        <a:t>3.95%</a:t>
                      </a:r>
                      <a:endParaRPr lang="de-DE" dirty="0"/>
                    </a:p>
                  </a:txBody>
                  <a:tcPr/>
                </a:tc>
                <a:tc>
                  <a:txBody>
                    <a:bodyPr/>
                    <a:lstStyle/>
                    <a:p>
                      <a:r>
                        <a:rPr lang="en-US" dirty="0"/>
                        <a:t>2.75%</a:t>
                      </a:r>
                      <a:endParaRPr lang="de-DE" dirty="0"/>
                    </a:p>
                  </a:txBody>
                  <a:tcPr/>
                </a:tc>
                <a:extLst>
                  <a:ext uri="{0D108BD9-81ED-4DB2-BD59-A6C34878D82A}">
                    <a16:rowId xmlns:a16="http://schemas.microsoft.com/office/drawing/2014/main" val="1949830512"/>
                  </a:ext>
                </a:extLst>
              </a:tr>
              <a:tr h="370840">
                <a:tc>
                  <a:txBody>
                    <a:bodyPr/>
                    <a:lstStyle/>
                    <a:p>
                      <a:r>
                        <a:rPr lang="en-US" b="1" dirty="0">
                          <a:solidFill>
                            <a:schemeClr val="tx1">
                              <a:lumMod val="75000"/>
                              <a:lumOff val="25000"/>
                            </a:schemeClr>
                          </a:solidFill>
                        </a:rPr>
                        <a:t>Debt to income</a:t>
                      </a:r>
                      <a:endParaRPr lang="de-DE" b="1" dirty="0">
                        <a:solidFill>
                          <a:schemeClr val="tx1">
                            <a:lumMod val="75000"/>
                            <a:lumOff val="25000"/>
                          </a:schemeClr>
                        </a:solidFill>
                      </a:endParaRPr>
                    </a:p>
                  </a:txBody>
                  <a:tcPr/>
                </a:tc>
                <a:tc>
                  <a:txBody>
                    <a:bodyPr/>
                    <a:lstStyle/>
                    <a:p>
                      <a:r>
                        <a:rPr lang="en-US" dirty="0"/>
                        <a:t>53%</a:t>
                      </a:r>
                      <a:endParaRPr lang="de-DE" dirty="0"/>
                    </a:p>
                  </a:txBody>
                  <a:tcPr/>
                </a:tc>
                <a:tc>
                  <a:txBody>
                    <a:bodyPr/>
                    <a:lstStyle/>
                    <a:p>
                      <a:r>
                        <a:rPr lang="en-US" dirty="0"/>
                        <a:t>27%</a:t>
                      </a:r>
                      <a:endParaRPr lang="de-DE" dirty="0"/>
                    </a:p>
                  </a:txBody>
                  <a:tcPr/>
                </a:tc>
                <a:extLst>
                  <a:ext uri="{0D108BD9-81ED-4DB2-BD59-A6C34878D82A}">
                    <a16:rowId xmlns:a16="http://schemas.microsoft.com/office/drawing/2014/main" val="1320807783"/>
                  </a:ext>
                </a:extLst>
              </a:tr>
              <a:tr h="370840">
                <a:tc>
                  <a:txBody>
                    <a:bodyPr/>
                    <a:lstStyle/>
                    <a:p>
                      <a:r>
                        <a:rPr lang="en-US" b="1" dirty="0">
                          <a:solidFill>
                            <a:schemeClr val="tx1">
                              <a:lumMod val="75000"/>
                              <a:lumOff val="25000"/>
                            </a:schemeClr>
                          </a:solidFill>
                        </a:rPr>
                        <a:t>Payment delinquencies</a:t>
                      </a:r>
                      <a:endParaRPr lang="de-DE" b="1" dirty="0">
                        <a:solidFill>
                          <a:schemeClr val="tx1">
                            <a:lumMod val="75000"/>
                            <a:lumOff val="25000"/>
                          </a:schemeClr>
                        </a:solidFill>
                      </a:endParaRPr>
                    </a:p>
                  </a:txBody>
                  <a:tcPr/>
                </a:tc>
                <a:tc>
                  <a:txBody>
                    <a:bodyPr/>
                    <a:lstStyle/>
                    <a:p>
                      <a:r>
                        <a:rPr lang="en-US" dirty="0"/>
                        <a:t>Yes</a:t>
                      </a:r>
                      <a:endParaRPr lang="de-DE" dirty="0"/>
                    </a:p>
                  </a:txBody>
                  <a:tcPr/>
                </a:tc>
                <a:tc>
                  <a:txBody>
                    <a:bodyPr/>
                    <a:lstStyle/>
                    <a:p>
                      <a:r>
                        <a:rPr lang="en-US" dirty="0"/>
                        <a:t>No</a:t>
                      </a:r>
                      <a:endParaRPr lang="de-DE" dirty="0"/>
                    </a:p>
                  </a:txBody>
                  <a:tcPr/>
                </a:tc>
                <a:extLst>
                  <a:ext uri="{0D108BD9-81ED-4DB2-BD59-A6C34878D82A}">
                    <a16:rowId xmlns:a16="http://schemas.microsoft.com/office/drawing/2014/main" val="2499095399"/>
                  </a:ext>
                </a:extLst>
              </a:tr>
              <a:tr h="370840">
                <a:tc>
                  <a:txBody>
                    <a:bodyPr/>
                    <a:lstStyle/>
                    <a:p>
                      <a:r>
                        <a:rPr lang="en-US" b="1" dirty="0">
                          <a:solidFill>
                            <a:schemeClr val="tx1">
                              <a:lumMod val="75000"/>
                              <a:lumOff val="25000"/>
                            </a:schemeClr>
                          </a:solidFill>
                        </a:rPr>
                        <a:t>Credit history length</a:t>
                      </a:r>
                    </a:p>
                  </a:txBody>
                  <a:tcPr/>
                </a:tc>
                <a:tc>
                  <a:txBody>
                    <a:bodyPr/>
                    <a:lstStyle/>
                    <a:p>
                      <a:r>
                        <a:rPr lang="en-US" dirty="0"/>
                        <a:t>3 years</a:t>
                      </a:r>
                      <a:endParaRPr lang="de-DE" dirty="0"/>
                    </a:p>
                  </a:txBody>
                  <a:tcPr/>
                </a:tc>
                <a:tc>
                  <a:txBody>
                    <a:bodyPr/>
                    <a:lstStyle/>
                    <a:p>
                      <a:r>
                        <a:rPr lang="en-US" dirty="0"/>
                        <a:t>1 year</a:t>
                      </a:r>
                      <a:endParaRPr lang="de-DE" dirty="0"/>
                    </a:p>
                  </a:txBody>
                  <a:tcPr/>
                </a:tc>
                <a:extLst>
                  <a:ext uri="{0D108BD9-81ED-4DB2-BD59-A6C34878D82A}">
                    <a16:rowId xmlns:a16="http://schemas.microsoft.com/office/drawing/2014/main" val="2931324629"/>
                  </a:ext>
                </a:extLst>
              </a:tr>
              <a:tr h="370840">
                <a:tc>
                  <a:txBody>
                    <a:bodyPr/>
                    <a:lstStyle/>
                    <a:p>
                      <a:r>
                        <a:rPr lang="en-US" b="1" dirty="0">
                          <a:solidFill>
                            <a:schemeClr val="tx1">
                              <a:lumMod val="75000"/>
                              <a:lumOff val="25000"/>
                            </a:schemeClr>
                          </a:solidFill>
                        </a:rPr>
                        <a:t>Rating</a:t>
                      </a:r>
                      <a:endParaRPr lang="de-DE" b="1" dirty="0">
                        <a:solidFill>
                          <a:schemeClr val="tx1">
                            <a:lumMod val="75000"/>
                            <a:lumOff val="25000"/>
                          </a:schemeClr>
                        </a:solidFill>
                      </a:endParaRPr>
                    </a:p>
                  </a:txBody>
                  <a:tcPr/>
                </a:tc>
                <a:tc>
                  <a:txBody>
                    <a:bodyPr/>
                    <a:lstStyle/>
                    <a:p>
                      <a:r>
                        <a:rPr lang="en-US" dirty="0"/>
                        <a:t>B</a:t>
                      </a:r>
                      <a:endParaRPr lang="de-DE" dirty="0"/>
                    </a:p>
                  </a:txBody>
                  <a:tcPr/>
                </a:tc>
                <a:tc>
                  <a:txBody>
                    <a:bodyPr/>
                    <a:lstStyle/>
                    <a:p>
                      <a:r>
                        <a:rPr lang="en-US" dirty="0"/>
                        <a:t>C</a:t>
                      </a:r>
                      <a:endParaRPr lang="de-DE" dirty="0"/>
                    </a:p>
                  </a:txBody>
                  <a:tcPr/>
                </a:tc>
                <a:extLst>
                  <a:ext uri="{0D108BD9-81ED-4DB2-BD59-A6C34878D82A}">
                    <a16:rowId xmlns:a16="http://schemas.microsoft.com/office/drawing/2014/main" val="1207636562"/>
                  </a:ext>
                </a:extLst>
              </a:tr>
            </a:tbl>
          </a:graphicData>
        </a:graphic>
      </p:graphicFrame>
      <p:pic>
        <p:nvPicPr>
          <p:cNvPr id="9" name="Picture 8">
            <a:extLst>
              <a:ext uri="{FF2B5EF4-FFF2-40B4-BE49-F238E27FC236}">
                <a16:creationId xmlns:a16="http://schemas.microsoft.com/office/drawing/2014/main" id="{740A2188-5624-4361-83B5-F2592EBCF776}"/>
              </a:ext>
            </a:extLst>
          </p:cNvPr>
          <p:cNvPicPr>
            <a:picLocks noChangeAspect="1"/>
          </p:cNvPicPr>
          <p:nvPr/>
        </p:nvPicPr>
        <p:blipFill>
          <a:blip r:embed="rId3"/>
          <a:stretch>
            <a:fillRect/>
          </a:stretch>
        </p:blipFill>
        <p:spPr>
          <a:xfrm>
            <a:off x="9189097" y="2374839"/>
            <a:ext cx="2334077" cy="3550839"/>
          </a:xfrm>
          <a:prstGeom prst="rect">
            <a:avLst/>
          </a:prstGeom>
        </p:spPr>
      </p:pic>
    </p:spTree>
    <p:extLst>
      <p:ext uri="{BB962C8B-B14F-4D97-AF65-F5344CB8AC3E}">
        <p14:creationId xmlns:p14="http://schemas.microsoft.com/office/powerpoint/2010/main" val="96904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D142-446A-443B-9D21-C0E8C43A8353}"/>
              </a:ext>
            </a:extLst>
          </p:cNvPr>
          <p:cNvSpPr txBox="1"/>
          <p:nvPr/>
        </p:nvSpPr>
        <p:spPr>
          <a:xfrm>
            <a:off x="902073" y="363071"/>
            <a:ext cx="10387853" cy="523220"/>
          </a:xfrm>
          <a:prstGeom prst="rect">
            <a:avLst/>
          </a:prstGeom>
          <a:solidFill>
            <a:schemeClr val="accent1"/>
          </a:solidFill>
        </p:spPr>
        <p:txBody>
          <a:bodyPr wrap="square" rtlCol="0">
            <a:spAutoFit/>
          </a:bodyPr>
          <a:lstStyle/>
          <a:p>
            <a:r>
              <a:rPr lang="en-US" sz="2800" dirty="0">
                <a:solidFill>
                  <a:schemeClr val="bg1"/>
                </a:solidFill>
              </a:rPr>
              <a:t>Default prediction</a:t>
            </a:r>
            <a:endParaRPr lang="de-DE" sz="2800" dirty="0">
              <a:solidFill>
                <a:schemeClr val="bg1"/>
              </a:solidFill>
            </a:endParaRPr>
          </a:p>
        </p:txBody>
      </p:sp>
      <p:sp>
        <p:nvSpPr>
          <p:cNvPr id="3" name="TextBox 2">
            <a:extLst>
              <a:ext uri="{FF2B5EF4-FFF2-40B4-BE49-F238E27FC236}">
                <a16:creationId xmlns:a16="http://schemas.microsoft.com/office/drawing/2014/main" id="{22145A89-28EB-4E4D-99B0-2C537F8D514F}"/>
              </a:ext>
            </a:extLst>
          </p:cNvPr>
          <p:cNvSpPr txBox="1"/>
          <p:nvPr/>
        </p:nvSpPr>
        <p:spPr>
          <a:xfrm>
            <a:off x="4603009" y="1352711"/>
            <a:ext cx="2231092" cy="369332"/>
          </a:xfrm>
          <a:prstGeom prst="rect">
            <a:avLst/>
          </a:prstGeom>
          <a:solidFill>
            <a:schemeClr val="accent1"/>
          </a:solidFill>
        </p:spPr>
        <p:txBody>
          <a:bodyPr wrap="square" rtlCol="0">
            <a:spAutoFit/>
          </a:bodyPr>
          <a:lstStyle/>
          <a:p>
            <a:pPr algn="ctr"/>
            <a:r>
              <a:rPr lang="en-US" b="1" dirty="0">
                <a:solidFill>
                  <a:schemeClr val="bg1"/>
                </a:solidFill>
              </a:rPr>
              <a:t>Andy: Yes / Ilse: No</a:t>
            </a:r>
            <a:endParaRPr lang="de-DE" b="1" dirty="0">
              <a:solidFill>
                <a:schemeClr val="bg1"/>
              </a:solidFill>
            </a:endParaRPr>
          </a:p>
        </p:txBody>
      </p:sp>
      <p:cxnSp>
        <p:nvCxnSpPr>
          <p:cNvPr id="7" name="Straight Arrow Connector 6">
            <a:extLst>
              <a:ext uri="{FF2B5EF4-FFF2-40B4-BE49-F238E27FC236}">
                <a16:creationId xmlns:a16="http://schemas.microsoft.com/office/drawing/2014/main" id="{0E4DC8F3-C7DD-4FDD-A6F5-52F46AB06671}"/>
              </a:ext>
            </a:extLst>
          </p:cNvPr>
          <p:cNvCxnSpPr>
            <a:cxnSpLocks/>
            <a:stCxn id="3" idx="2"/>
          </p:cNvCxnSpPr>
          <p:nvPr/>
        </p:nvCxnSpPr>
        <p:spPr>
          <a:xfrm>
            <a:off x="5718555" y="1722043"/>
            <a:ext cx="2095015" cy="626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E1510DC-927A-406D-AF8B-17F967EB0A61}"/>
              </a:ext>
            </a:extLst>
          </p:cNvPr>
          <p:cNvCxnSpPr>
            <a:cxnSpLocks/>
            <a:stCxn id="3" idx="2"/>
          </p:cNvCxnSpPr>
          <p:nvPr/>
        </p:nvCxnSpPr>
        <p:spPr>
          <a:xfrm flipH="1">
            <a:off x="4134301" y="1722043"/>
            <a:ext cx="1584254" cy="596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E319D5-BD0E-4319-82BD-C39243CBBB9C}"/>
              </a:ext>
            </a:extLst>
          </p:cNvPr>
          <p:cNvSpPr txBox="1"/>
          <p:nvPr/>
        </p:nvSpPr>
        <p:spPr>
          <a:xfrm>
            <a:off x="2371917" y="2373129"/>
            <a:ext cx="2231092" cy="369332"/>
          </a:xfrm>
          <a:prstGeom prst="rect">
            <a:avLst/>
          </a:prstGeom>
          <a:solidFill>
            <a:schemeClr val="accent1"/>
          </a:solidFill>
        </p:spPr>
        <p:txBody>
          <a:bodyPr wrap="square" rtlCol="0">
            <a:spAutoFit/>
          </a:bodyPr>
          <a:lstStyle/>
          <a:p>
            <a:pPr algn="ctr"/>
            <a:r>
              <a:rPr lang="en-US" b="1" dirty="0">
                <a:solidFill>
                  <a:schemeClr val="bg1"/>
                </a:solidFill>
              </a:rPr>
              <a:t>Model 1</a:t>
            </a:r>
            <a:endParaRPr lang="de-DE" b="1" dirty="0">
              <a:solidFill>
                <a:schemeClr val="bg1"/>
              </a:solidFill>
            </a:endParaRPr>
          </a:p>
        </p:txBody>
      </p:sp>
      <p:sp>
        <p:nvSpPr>
          <p:cNvPr id="16" name="TextBox 15">
            <a:extLst>
              <a:ext uri="{FF2B5EF4-FFF2-40B4-BE49-F238E27FC236}">
                <a16:creationId xmlns:a16="http://schemas.microsoft.com/office/drawing/2014/main" id="{DE405596-634D-4964-AAB6-933BCFB6D8C6}"/>
              </a:ext>
            </a:extLst>
          </p:cNvPr>
          <p:cNvSpPr txBox="1"/>
          <p:nvPr/>
        </p:nvSpPr>
        <p:spPr>
          <a:xfrm>
            <a:off x="7139653" y="2373129"/>
            <a:ext cx="2231092" cy="369332"/>
          </a:xfrm>
          <a:prstGeom prst="rect">
            <a:avLst/>
          </a:prstGeom>
          <a:solidFill>
            <a:schemeClr val="accent1"/>
          </a:solidFill>
        </p:spPr>
        <p:txBody>
          <a:bodyPr wrap="square" rtlCol="0">
            <a:spAutoFit/>
          </a:bodyPr>
          <a:lstStyle/>
          <a:p>
            <a:pPr algn="ctr"/>
            <a:r>
              <a:rPr lang="en-US" b="1" dirty="0">
                <a:solidFill>
                  <a:schemeClr val="bg1"/>
                </a:solidFill>
              </a:rPr>
              <a:t>Model 2</a:t>
            </a:r>
            <a:endParaRPr lang="de-DE" b="1" dirty="0">
              <a:solidFill>
                <a:schemeClr val="bg1"/>
              </a:solidFill>
            </a:endParaRPr>
          </a:p>
        </p:txBody>
      </p:sp>
      <p:graphicFrame>
        <p:nvGraphicFramePr>
          <p:cNvPr id="17" name="Table 17">
            <a:extLst>
              <a:ext uri="{FF2B5EF4-FFF2-40B4-BE49-F238E27FC236}">
                <a16:creationId xmlns:a16="http://schemas.microsoft.com/office/drawing/2014/main" id="{2992A383-0680-4B40-93D5-19AE0F9E7834}"/>
              </a:ext>
            </a:extLst>
          </p:cNvPr>
          <p:cNvGraphicFramePr>
            <a:graphicFrameLocks noGrp="1"/>
          </p:cNvGraphicFramePr>
          <p:nvPr>
            <p:extLst>
              <p:ext uri="{D42A27DB-BD31-4B8C-83A1-F6EECF244321}">
                <p14:modId xmlns:p14="http://schemas.microsoft.com/office/powerpoint/2010/main" val="2865368742"/>
              </p:ext>
            </p:extLst>
          </p:nvPr>
        </p:nvGraphicFramePr>
        <p:xfrm>
          <a:off x="1111837" y="3572908"/>
          <a:ext cx="4014869" cy="1381760"/>
        </p:xfrm>
        <a:graphic>
          <a:graphicData uri="http://schemas.openxmlformats.org/drawingml/2006/table">
            <a:tbl>
              <a:tblPr firstRow="1" bandRow="1">
                <a:tableStyleId>{5C22544A-7EE6-4342-B048-85BDC9FD1C3A}</a:tableStyleId>
              </a:tblPr>
              <a:tblGrid>
                <a:gridCol w="1072200">
                  <a:extLst>
                    <a:ext uri="{9D8B030D-6E8A-4147-A177-3AD203B41FA5}">
                      <a16:colId xmlns:a16="http://schemas.microsoft.com/office/drawing/2014/main" val="3776379678"/>
                    </a:ext>
                  </a:extLst>
                </a:gridCol>
                <a:gridCol w="1880926">
                  <a:extLst>
                    <a:ext uri="{9D8B030D-6E8A-4147-A177-3AD203B41FA5}">
                      <a16:colId xmlns:a16="http://schemas.microsoft.com/office/drawing/2014/main" val="3722310549"/>
                    </a:ext>
                  </a:extLst>
                </a:gridCol>
                <a:gridCol w="1061743">
                  <a:extLst>
                    <a:ext uri="{9D8B030D-6E8A-4147-A177-3AD203B41FA5}">
                      <a16:colId xmlns:a16="http://schemas.microsoft.com/office/drawing/2014/main" val="1638405643"/>
                    </a:ext>
                  </a:extLst>
                </a:gridCol>
              </a:tblGrid>
              <a:tr h="0">
                <a:tc>
                  <a:txBody>
                    <a:bodyPr/>
                    <a:lstStyle/>
                    <a:p>
                      <a:r>
                        <a:rPr lang="en-US" dirty="0"/>
                        <a:t>Ranking</a:t>
                      </a:r>
                      <a:endParaRPr lang="de-DE" dirty="0"/>
                    </a:p>
                  </a:txBody>
                  <a:tcPr/>
                </a:tc>
                <a:tc>
                  <a:txBody>
                    <a:bodyPr/>
                    <a:lstStyle/>
                    <a:p>
                      <a:r>
                        <a:rPr lang="en-US" dirty="0"/>
                        <a:t>Risk coefficients importance</a:t>
                      </a:r>
                      <a:endParaRPr lang="de-DE" dirty="0"/>
                    </a:p>
                  </a:txBody>
                  <a:tcPr/>
                </a:tc>
                <a:tc>
                  <a:txBody>
                    <a:bodyPr/>
                    <a:lstStyle/>
                    <a:p>
                      <a:endParaRPr lang="de-DE" dirty="0"/>
                    </a:p>
                  </a:txBody>
                  <a:tcPr/>
                </a:tc>
                <a:extLst>
                  <a:ext uri="{0D108BD9-81ED-4DB2-BD59-A6C34878D82A}">
                    <a16:rowId xmlns:a16="http://schemas.microsoft.com/office/drawing/2014/main" val="3474408625"/>
                  </a:ext>
                </a:extLst>
              </a:tr>
              <a:tr h="370840">
                <a:tc>
                  <a:txBody>
                    <a:bodyPr/>
                    <a:lstStyle/>
                    <a:p>
                      <a:r>
                        <a:rPr lang="en-US" b="1" dirty="0"/>
                        <a:t>1.</a:t>
                      </a:r>
                      <a:endParaRPr lang="de-DE" b="1" dirty="0"/>
                    </a:p>
                  </a:txBody>
                  <a:tcPr/>
                </a:tc>
                <a:tc>
                  <a:txBody>
                    <a:bodyPr/>
                    <a:lstStyle/>
                    <a:p>
                      <a:r>
                        <a:rPr lang="en-US" dirty="0"/>
                        <a:t>Loan amount</a:t>
                      </a:r>
                      <a:endParaRPr lang="de-DE" dirty="0"/>
                    </a:p>
                  </a:txBody>
                  <a:tcPr/>
                </a:tc>
                <a:tc>
                  <a:txBody>
                    <a:bodyPr/>
                    <a:lstStyle/>
                    <a:p>
                      <a:pPr algn="ctr"/>
                      <a:r>
                        <a:rPr lang="en-US" dirty="0"/>
                        <a:t>+</a:t>
                      </a:r>
                      <a:endParaRPr lang="de-DE" dirty="0"/>
                    </a:p>
                  </a:txBody>
                  <a:tcPr/>
                </a:tc>
                <a:extLst>
                  <a:ext uri="{0D108BD9-81ED-4DB2-BD59-A6C34878D82A}">
                    <a16:rowId xmlns:a16="http://schemas.microsoft.com/office/drawing/2014/main" val="557430838"/>
                  </a:ext>
                </a:extLst>
              </a:tr>
              <a:tr h="370840">
                <a:tc>
                  <a:txBody>
                    <a:bodyPr/>
                    <a:lstStyle/>
                    <a:p>
                      <a:r>
                        <a:rPr lang="en-US" b="1" dirty="0"/>
                        <a:t>2.</a:t>
                      </a:r>
                      <a:endParaRPr lang="de-DE" b="1" dirty="0"/>
                    </a:p>
                  </a:txBody>
                  <a:tcPr/>
                </a:tc>
                <a:tc>
                  <a:txBody>
                    <a:bodyPr/>
                    <a:lstStyle/>
                    <a:p>
                      <a:r>
                        <a:rPr lang="en-US" dirty="0"/>
                        <a:t>Income</a:t>
                      </a:r>
                      <a:endParaRPr lang="de-DE" dirty="0"/>
                    </a:p>
                  </a:txBody>
                  <a:tcPr/>
                </a:tc>
                <a:tc>
                  <a:txBody>
                    <a:bodyPr/>
                    <a:lstStyle/>
                    <a:p>
                      <a:pPr algn="ctr"/>
                      <a:r>
                        <a:rPr lang="en-US" dirty="0"/>
                        <a:t>(-)</a:t>
                      </a:r>
                      <a:endParaRPr lang="de-DE" dirty="0"/>
                    </a:p>
                  </a:txBody>
                  <a:tcPr/>
                </a:tc>
                <a:extLst>
                  <a:ext uri="{0D108BD9-81ED-4DB2-BD59-A6C34878D82A}">
                    <a16:rowId xmlns:a16="http://schemas.microsoft.com/office/drawing/2014/main" val="3980747907"/>
                  </a:ext>
                </a:extLst>
              </a:tr>
            </a:tbl>
          </a:graphicData>
        </a:graphic>
      </p:graphicFrame>
      <p:graphicFrame>
        <p:nvGraphicFramePr>
          <p:cNvPr id="19" name="Table 17">
            <a:extLst>
              <a:ext uri="{FF2B5EF4-FFF2-40B4-BE49-F238E27FC236}">
                <a16:creationId xmlns:a16="http://schemas.microsoft.com/office/drawing/2014/main" id="{FAC7D5A9-DEC0-4775-A12B-C80F69F55612}"/>
              </a:ext>
            </a:extLst>
          </p:cNvPr>
          <p:cNvGraphicFramePr>
            <a:graphicFrameLocks noGrp="1"/>
          </p:cNvGraphicFramePr>
          <p:nvPr>
            <p:extLst>
              <p:ext uri="{D42A27DB-BD31-4B8C-83A1-F6EECF244321}">
                <p14:modId xmlns:p14="http://schemas.microsoft.com/office/powerpoint/2010/main" val="3419659910"/>
              </p:ext>
            </p:extLst>
          </p:nvPr>
        </p:nvGraphicFramePr>
        <p:xfrm>
          <a:off x="7139653" y="3525238"/>
          <a:ext cx="3278440" cy="2123440"/>
        </p:xfrm>
        <a:graphic>
          <a:graphicData uri="http://schemas.openxmlformats.org/drawingml/2006/table">
            <a:tbl>
              <a:tblPr firstRow="1" bandRow="1">
                <a:tableStyleId>{5C22544A-7EE6-4342-B048-85BDC9FD1C3A}</a:tableStyleId>
              </a:tblPr>
              <a:tblGrid>
                <a:gridCol w="1029276">
                  <a:extLst>
                    <a:ext uri="{9D8B030D-6E8A-4147-A177-3AD203B41FA5}">
                      <a16:colId xmlns:a16="http://schemas.microsoft.com/office/drawing/2014/main" val="2282412032"/>
                    </a:ext>
                  </a:extLst>
                </a:gridCol>
                <a:gridCol w="2249164">
                  <a:extLst>
                    <a:ext uri="{9D8B030D-6E8A-4147-A177-3AD203B41FA5}">
                      <a16:colId xmlns:a16="http://schemas.microsoft.com/office/drawing/2014/main" val="372231054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Ranking</a:t>
                      </a:r>
                      <a:endParaRPr lang="de-DE" dirty="0"/>
                    </a:p>
                    <a:p>
                      <a:endParaRPr lang="de-DE" dirty="0"/>
                    </a:p>
                  </a:txBody>
                  <a:tcPr/>
                </a:tc>
                <a:tc>
                  <a:txBody>
                    <a:bodyPr/>
                    <a:lstStyle/>
                    <a:p>
                      <a:r>
                        <a:rPr lang="en-US" dirty="0"/>
                        <a:t>Risk coefficients importance</a:t>
                      </a:r>
                      <a:endParaRPr lang="de-DE" dirty="0"/>
                    </a:p>
                  </a:txBody>
                  <a:tcPr/>
                </a:tc>
                <a:extLst>
                  <a:ext uri="{0D108BD9-81ED-4DB2-BD59-A6C34878D82A}">
                    <a16:rowId xmlns:a16="http://schemas.microsoft.com/office/drawing/2014/main" val="3474408625"/>
                  </a:ext>
                </a:extLst>
              </a:tr>
              <a:tr h="370840">
                <a:tc>
                  <a:txBody>
                    <a:bodyPr/>
                    <a:lstStyle/>
                    <a:p>
                      <a:r>
                        <a:rPr lang="en-US" b="1" dirty="0">
                          <a:solidFill>
                            <a:schemeClr val="tx1"/>
                          </a:solidFill>
                        </a:rPr>
                        <a:t>1.</a:t>
                      </a:r>
                      <a:endParaRPr lang="de-DE" b="1" dirty="0">
                        <a:solidFill>
                          <a:schemeClr val="tx1"/>
                        </a:solidFill>
                      </a:endParaRPr>
                    </a:p>
                  </a:txBody>
                  <a:tcPr/>
                </a:tc>
                <a:tc>
                  <a:txBody>
                    <a:bodyPr/>
                    <a:lstStyle/>
                    <a:p>
                      <a:r>
                        <a:rPr lang="en-US" dirty="0"/>
                        <a:t>Debt to income</a:t>
                      </a:r>
                      <a:endParaRPr lang="de-DE" dirty="0"/>
                    </a:p>
                  </a:txBody>
                  <a:tcPr/>
                </a:tc>
                <a:extLst>
                  <a:ext uri="{0D108BD9-81ED-4DB2-BD59-A6C34878D82A}">
                    <a16:rowId xmlns:a16="http://schemas.microsoft.com/office/drawing/2014/main" val="557430838"/>
                  </a:ext>
                </a:extLst>
              </a:tr>
              <a:tr h="370840">
                <a:tc>
                  <a:txBody>
                    <a:bodyPr/>
                    <a:lstStyle/>
                    <a:p>
                      <a:r>
                        <a:rPr lang="en-US" b="1" dirty="0">
                          <a:solidFill>
                            <a:schemeClr val="tx1"/>
                          </a:solidFill>
                        </a:rPr>
                        <a:t>2.</a:t>
                      </a:r>
                      <a:endParaRPr lang="de-DE" b="1" dirty="0">
                        <a:solidFill>
                          <a:schemeClr val="tx1"/>
                        </a:solidFill>
                      </a:endParaRPr>
                    </a:p>
                  </a:txBody>
                  <a:tcPr/>
                </a:tc>
                <a:tc>
                  <a:txBody>
                    <a:bodyPr/>
                    <a:lstStyle/>
                    <a:p>
                      <a:r>
                        <a:rPr lang="en-US" dirty="0"/>
                        <a:t>Income</a:t>
                      </a:r>
                      <a:endParaRPr lang="de-DE" dirty="0"/>
                    </a:p>
                  </a:txBody>
                  <a:tcPr/>
                </a:tc>
                <a:extLst>
                  <a:ext uri="{0D108BD9-81ED-4DB2-BD59-A6C34878D82A}">
                    <a16:rowId xmlns:a16="http://schemas.microsoft.com/office/drawing/2014/main" val="3980747907"/>
                  </a:ext>
                </a:extLst>
              </a:tr>
              <a:tr h="370840">
                <a:tc>
                  <a:txBody>
                    <a:bodyPr/>
                    <a:lstStyle/>
                    <a:p>
                      <a:r>
                        <a:rPr lang="en-US" b="1" dirty="0">
                          <a:solidFill>
                            <a:schemeClr val="tx1"/>
                          </a:solidFill>
                        </a:rPr>
                        <a:t>3.</a:t>
                      </a:r>
                      <a:endParaRPr lang="de-DE" b="1" dirty="0">
                        <a:solidFill>
                          <a:schemeClr val="tx1"/>
                        </a:solidFill>
                      </a:endParaRPr>
                    </a:p>
                  </a:txBody>
                  <a:tcPr/>
                </a:tc>
                <a:tc>
                  <a:txBody>
                    <a:bodyPr/>
                    <a:lstStyle/>
                    <a:p>
                      <a:r>
                        <a:rPr lang="en-US" dirty="0"/>
                        <a:t>Interest rate</a:t>
                      </a:r>
                      <a:endParaRPr lang="de-DE" dirty="0"/>
                    </a:p>
                  </a:txBody>
                  <a:tcPr/>
                </a:tc>
                <a:extLst>
                  <a:ext uri="{0D108BD9-81ED-4DB2-BD59-A6C34878D82A}">
                    <a16:rowId xmlns:a16="http://schemas.microsoft.com/office/drawing/2014/main" val="2349301274"/>
                  </a:ext>
                </a:extLst>
              </a:tr>
              <a:tr h="370840">
                <a:tc>
                  <a:txBody>
                    <a:bodyPr/>
                    <a:lstStyle/>
                    <a:p>
                      <a:r>
                        <a:rPr lang="en-US" b="1" dirty="0">
                          <a:solidFill>
                            <a:schemeClr val="tx1"/>
                          </a:solidFill>
                        </a:rPr>
                        <a:t>4.</a:t>
                      </a:r>
                      <a:endParaRPr lang="de-DE" b="1" dirty="0">
                        <a:solidFill>
                          <a:schemeClr val="tx1"/>
                        </a:solidFill>
                      </a:endParaRPr>
                    </a:p>
                  </a:txBody>
                  <a:tcPr/>
                </a:tc>
                <a:tc>
                  <a:txBody>
                    <a:bodyPr/>
                    <a:lstStyle/>
                    <a:p>
                      <a:r>
                        <a:rPr lang="en-US" dirty="0"/>
                        <a:t>Loan amount</a:t>
                      </a:r>
                      <a:endParaRPr lang="de-DE" dirty="0"/>
                    </a:p>
                  </a:txBody>
                  <a:tcPr/>
                </a:tc>
                <a:extLst>
                  <a:ext uri="{0D108BD9-81ED-4DB2-BD59-A6C34878D82A}">
                    <a16:rowId xmlns:a16="http://schemas.microsoft.com/office/drawing/2014/main" val="2163202600"/>
                  </a:ext>
                </a:extLst>
              </a:tr>
            </a:tbl>
          </a:graphicData>
        </a:graphic>
      </p:graphicFrame>
      <p:cxnSp>
        <p:nvCxnSpPr>
          <p:cNvPr id="21" name="Straight Arrow Connector 20">
            <a:extLst>
              <a:ext uri="{FF2B5EF4-FFF2-40B4-BE49-F238E27FC236}">
                <a16:creationId xmlns:a16="http://schemas.microsoft.com/office/drawing/2014/main" id="{DF479616-FEE3-469D-A430-82172D3A6F4C}"/>
              </a:ext>
            </a:extLst>
          </p:cNvPr>
          <p:cNvCxnSpPr/>
          <p:nvPr/>
        </p:nvCxnSpPr>
        <p:spPr>
          <a:xfrm>
            <a:off x="3336910" y="2742461"/>
            <a:ext cx="0" cy="782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5A6629-D806-44EF-AA6A-050D93D0D860}"/>
              </a:ext>
            </a:extLst>
          </p:cNvPr>
          <p:cNvCxnSpPr/>
          <p:nvPr/>
        </p:nvCxnSpPr>
        <p:spPr>
          <a:xfrm>
            <a:off x="8199987" y="2742461"/>
            <a:ext cx="0" cy="782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62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BD142-446A-443B-9D21-C0E8C43A8353}"/>
              </a:ext>
            </a:extLst>
          </p:cNvPr>
          <p:cNvSpPr txBox="1"/>
          <p:nvPr/>
        </p:nvSpPr>
        <p:spPr>
          <a:xfrm>
            <a:off x="902073" y="363071"/>
            <a:ext cx="10387853" cy="523220"/>
          </a:xfrm>
          <a:prstGeom prst="rect">
            <a:avLst/>
          </a:prstGeom>
          <a:solidFill>
            <a:schemeClr val="accent1"/>
          </a:solidFill>
        </p:spPr>
        <p:txBody>
          <a:bodyPr wrap="square" rtlCol="0">
            <a:spAutoFit/>
          </a:bodyPr>
          <a:lstStyle/>
          <a:p>
            <a:r>
              <a:rPr lang="en-US" sz="2800" dirty="0">
                <a:solidFill>
                  <a:schemeClr val="bg1"/>
                </a:solidFill>
              </a:rPr>
              <a:t>Further developments </a:t>
            </a:r>
            <a:endParaRPr lang="de-DE" sz="2800" dirty="0">
              <a:solidFill>
                <a:schemeClr val="bg1"/>
              </a:solidFill>
            </a:endParaRPr>
          </a:p>
        </p:txBody>
      </p:sp>
      <p:sp>
        <p:nvSpPr>
          <p:cNvPr id="4" name="TextBox 3">
            <a:extLst>
              <a:ext uri="{FF2B5EF4-FFF2-40B4-BE49-F238E27FC236}">
                <a16:creationId xmlns:a16="http://schemas.microsoft.com/office/drawing/2014/main" id="{8E923B64-6905-41E7-9036-EFBBE754DA5A}"/>
              </a:ext>
            </a:extLst>
          </p:cNvPr>
          <p:cNvSpPr txBox="1"/>
          <p:nvPr/>
        </p:nvSpPr>
        <p:spPr>
          <a:xfrm>
            <a:off x="902073" y="2035574"/>
            <a:ext cx="1038785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Analyze model variability (over-optimization)</a:t>
            </a:r>
          </a:p>
          <a:p>
            <a:endParaRPr lang="en-US" dirty="0"/>
          </a:p>
          <a:p>
            <a:pPr marL="285750" indent="-285750">
              <a:buFont typeface="Arial" panose="020B0604020202020204" pitchFamily="34" charset="0"/>
              <a:buChar char="•"/>
            </a:pPr>
            <a:r>
              <a:rPr lang="en-US" dirty="0"/>
              <a:t>Handling imbalanced dataset (default feature)</a:t>
            </a:r>
          </a:p>
          <a:p>
            <a:endParaRPr lang="en-US" dirty="0"/>
          </a:p>
          <a:p>
            <a:pPr marL="285750" indent="-285750">
              <a:buFont typeface="Arial" panose="020B0604020202020204" pitchFamily="34" charset="0"/>
              <a:buChar char="•"/>
            </a:pPr>
            <a:r>
              <a:rPr lang="en-US" dirty="0"/>
              <a:t>Using neural network ensembles for bankruptcy prediction and credit scoring</a:t>
            </a:r>
          </a:p>
          <a:p>
            <a:endParaRPr lang="en-US" dirty="0"/>
          </a:p>
          <a:p>
            <a:pPr marL="285750" indent="-285750">
              <a:buFont typeface="Arial" panose="020B0604020202020204" pitchFamily="34" charset="0"/>
              <a:buChar char="•"/>
            </a:pPr>
            <a:r>
              <a:rPr lang="en-US" dirty="0"/>
              <a:t>Benchmarking classification algorithms for credit scoring</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3918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822D-DECD-4B6D-8042-C50A598147CE}"/>
              </a:ext>
            </a:extLst>
          </p:cNvPr>
          <p:cNvSpPr>
            <a:spLocks noGrp="1"/>
          </p:cNvSpPr>
          <p:nvPr>
            <p:ph type="ctrTitle"/>
          </p:nvPr>
        </p:nvSpPr>
        <p:spPr/>
        <p:txBody>
          <a:bodyPr/>
          <a:lstStyle/>
          <a:p>
            <a:r>
              <a:rPr lang="en-US" dirty="0"/>
              <a:t>Thank you very much!</a:t>
            </a:r>
            <a:endParaRPr lang="de-DE" dirty="0"/>
          </a:p>
        </p:txBody>
      </p:sp>
    </p:spTree>
    <p:extLst>
      <p:ext uri="{BB962C8B-B14F-4D97-AF65-F5344CB8AC3E}">
        <p14:creationId xmlns:p14="http://schemas.microsoft.com/office/powerpoint/2010/main" val="389452520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899</Words>
  <Application>Microsoft Office PowerPoint</Application>
  <PresentationFormat>Widescreen</PresentationFormat>
  <Paragraphs>131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Wingdings 2</vt:lpstr>
      <vt:lpstr>Frame</vt:lpstr>
      <vt:lpstr>Credit Risk: ML default prediction algorithm</vt:lpstr>
      <vt:lpstr>PowerPoint Presentation</vt:lpstr>
      <vt:lpstr>PowerPoint Presentation</vt:lpstr>
      <vt:lpstr>PowerPoint Presentation</vt:lpstr>
      <vt:lpstr>PowerPoint Presentation</vt:lpstr>
      <vt:lpstr>PowerPoint Presentation</vt:lpstr>
      <vt:lpstr>PowerPoint Presentation</vt:lpstr>
      <vt:lpstr>Thank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Silviu S</dc:creator>
  <cp:lastModifiedBy>Silviu S</cp:lastModifiedBy>
  <cp:revision>59</cp:revision>
  <dcterms:created xsi:type="dcterms:W3CDTF">2020-07-30T11:49:32Z</dcterms:created>
  <dcterms:modified xsi:type="dcterms:W3CDTF">2020-07-31T08:11:09Z</dcterms:modified>
</cp:coreProperties>
</file>