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3" r:id="rId3"/>
    <p:sldId id="260" r:id="rId4"/>
    <p:sldId id="257" r:id="rId5"/>
    <p:sldId id="258" r:id="rId6"/>
    <p:sldId id="261" r:id="rId7"/>
    <p:sldId id="259" r:id="rId8"/>
    <p:sldId id="265" r:id="rId9"/>
    <p:sldId id="264" r:id="rId10"/>
    <p:sldId id="266" r:id="rId11"/>
    <p:sldId id="268" r:id="rId12"/>
    <p:sldId id="269" r:id="rId13"/>
    <p:sldId id="270" r:id="rId14"/>
    <p:sldId id="262" r:id="rId15"/>
    <p:sldId id="267" r:id="rId16"/>
    <p:sldId id="271" r:id="rId17"/>
    <p:sldId id="273" r:id="rId18"/>
    <p:sldId id="272" r:id="rId19"/>
    <p:sldId id="274" r:id="rId20"/>
    <p:sldId id="279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E07A-DCFF-B042-9E37-75D4359A9A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B2F3-E7E9-3748-9742-0617D062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9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E07A-DCFF-B042-9E37-75D4359A9A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B2F3-E7E9-3748-9742-0617D062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3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E07A-DCFF-B042-9E37-75D4359A9A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B2F3-E7E9-3748-9742-0617D062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E07A-DCFF-B042-9E37-75D4359A9A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B2F3-E7E9-3748-9742-0617D062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8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E07A-DCFF-B042-9E37-75D4359A9A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B2F3-E7E9-3748-9742-0617D062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E07A-DCFF-B042-9E37-75D4359A9A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B2F3-E7E9-3748-9742-0617D062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E07A-DCFF-B042-9E37-75D4359A9A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B2F3-E7E9-3748-9742-0617D062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E07A-DCFF-B042-9E37-75D4359A9A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B2F3-E7E9-3748-9742-0617D062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3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E07A-DCFF-B042-9E37-75D4359A9A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B2F3-E7E9-3748-9742-0617D062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E07A-DCFF-B042-9E37-75D4359A9A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B2F3-E7E9-3748-9742-0617D062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E07A-DCFF-B042-9E37-75D4359A9A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B2F3-E7E9-3748-9742-0617D062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2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2E07A-DCFF-B042-9E37-75D4359A9A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AB2F3-E7E9-3748-9742-0617D062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97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Realm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Silviu Odobescu</a:t>
            </a:r>
          </a:p>
          <a:p>
            <a:r>
              <a:rPr lang="en-US" dirty="0" smtClean="0"/>
              <a:t>March 29,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1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5"/>
          </a:xfrm>
        </p:spPr>
        <p:txBody>
          <a:bodyPr/>
          <a:lstStyle/>
          <a:p>
            <a:r>
              <a:rPr lang="en-US" dirty="0" smtClean="0"/>
              <a:t>Realm </a:t>
            </a:r>
            <a:r>
              <a:rPr lang="en-US" dirty="0" err="1" smtClean="0"/>
              <a:t>Xcode</a:t>
            </a:r>
            <a:r>
              <a:rPr lang="en-US" dirty="0" smtClean="0"/>
              <a:t> Plugin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82" y="1289709"/>
            <a:ext cx="8263054" cy="5164408"/>
          </a:xfrm>
        </p:spPr>
      </p:pic>
    </p:spTree>
    <p:extLst>
      <p:ext uri="{BB962C8B-B14F-4D97-AF65-F5344CB8AC3E}">
        <p14:creationId xmlns:p14="http://schemas.microsoft.com/office/powerpoint/2010/main" val="97052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5"/>
          </a:xfrm>
        </p:spPr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62"/>
            <a:ext cx="10515600" cy="4705002"/>
          </a:xfrm>
        </p:spPr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  <a:p>
            <a:pPr lvl="1"/>
            <a:r>
              <a:rPr lang="en-US" dirty="0" err="1" smtClean="0"/>
              <a:t>bool</a:t>
            </a:r>
            <a:endParaRPr lang="en-US" dirty="0"/>
          </a:p>
          <a:p>
            <a:pPr lvl="1"/>
            <a:r>
              <a:rPr lang="en-US" dirty="0"/>
              <a:t>Int8, Int16, Int32, Int64, Double, </a:t>
            </a:r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String</a:t>
            </a:r>
            <a:endParaRPr lang="en-US" dirty="0"/>
          </a:p>
          <a:p>
            <a:pPr lvl="1"/>
            <a:r>
              <a:rPr lang="en-US" dirty="0" err="1"/>
              <a:t>NSDate</a:t>
            </a:r>
            <a:r>
              <a:rPr lang="en-US" dirty="0"/>
              <a:t> (truncated to the second)</a:t>
            </a:r>
          </a:p>
          <a:p>
            <a:pPr lvl="1"/>
            <a:r>
              <a:rPr lang="en-US" dirty="0" err="1"/>
              <a:t>NSData</a:t>
            </a:r>
            <a:endParaRPr lang="en-US" dirty="0"/>
          </a:p>
          <a:p>
            <a:r>
              <a:rPr lang="en-US" dirty="0" smtClean="0"/>
              <a:t>Object and List&lt;Object&gt; used to model relationships</a:t>
            </a:r>
          </a:p>
          <a:p>
            <a:r>
              <a:rPr lang="en-US" dirty="0" smtClean="0"/>
              <a:t>List&lt;Object&gt; has a similar interface to mutable Array</a:t>
            </a:r>
            <a:endParaRPr lang="en-US" dirty="0"/>
          </a:p>
          <a:p>
            <a:r>
              <a:rPr lang="en-US" dirty="0"/>
              <a:t>Relationships are unidirectional </a:t>
            </a:r>
            <a:endParaRPr lang="en-US" dirty="0" smtClean="0"/>
          </a:p>
          <a:p>
            <a:r>
              <a:rPr lang="en-US" dirty="0" smtClean="0"/>
              <a:t>Inverse computed by using Object().</a:t>
            </a:r>
            <a:r>
              <a:rPr lang="en-US" dirty="0" err="1" smtClean="0"/>
              <a:t>linkingObjects</a:t>
            </a:r>
            <a:r>
              <a:rPr lang="en-US" dirty="0" smtClean="0"/>
              <a:t>(_:</a:t>
            </a:r>
            <a:r>
              <a:rPr lang="en-US" dirty="0" err="1" smtClean="0"/>
              <a:t>forProperty</a:t>
            </a:r>
            <a:r>
              <a:rPr lang="en-US" dirty="0" smtClean="0"/>
              <a:t>:)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5"/>
          </a:xfrm>
        </p:spPr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62"/>
            <a:ext cx="10515600" cy="4705002"/>
          </a:xfrm>
        </p:spPr>
        <p:txBody>
          <a:bodyPr/>
          <a:lstStyle/>
          <a:p>
            <a:r>
              <a:rPr lang="en-US" dirty="0"/>
              <a:t>String, </a:t>
            </a:r>
            <a:r>
              <a:rPr lang="en-US" dirty="0" err="1"/>
              <a:t>NSDate</a:t>
            </a:r>
            <a:r>
              <a:rPr lang="en-US" dirty="0"/>
              <a:t>, and </a:t>
            </a:r>
            <a:r>
              <a:rPr lang="en-US" dirty="0" err="1"/>
              <a:t>NSData</a:t>
            </a:r>
            <a:r>
              <a:rPr lang="en-US" dirty="0"/>
              <a:t> properties </a:t>
            </a:r>
            <a:r>
              <a:rPr lang="en-US" dirty="0" smtClean="0"/>
              <a:t>- the </a:t>
            </a:r>
            <a:r>
              <a:rPr lang="en-US" dirty="0"/>
              <a:t>standard Swift </a:t>
            </a:r>
            <a:r>
              <a:rPr lang="en-US" dirty="0" smtClean="0"/>
              <a:t>syntax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, Float, Double, </a:t>
            </a:r>
            <a:r>
              <a:rPr lang="en-US" dirty="0" err="1" smtClean="0"/>
              <a:t>Bool</a:t>
            </a:r>
            <a:r>
              <a:rPr lang="en-US" dirty="0" smtClean="0"/>
              <a:t> properties – </a:t>
            </a:r>
            <a:r>
              <a:rPr lang="en-US" dirty="0" err="1" smtClean="0"/>
              <a:t>RealmOptional</a:t>
            </a:r>
            <a:r>
              <a:rPr lang="en-US" dirty="0" smtClean="0"/>
              <a:t>&lt;T&gt;</a:t>
            </a:r>
          </a:p>
          <a:p>
            <a:endParaRPr lang="en-US" dirty="0"/>
          </a:p>
          <a:p>
            <a:r>
              <a:rPr lang="en-US" dirty="0" smtClean="0"/>
              <a:t>Realm properties need dynamic </a:t>
            </a:r>
            <a:r>
              <a:rPr lang="en-US" dirty="0" err="1" smtClean="0"/>
              <a:t>var</a:t>
            </a:r>
            <a:endParaRPr lang="en-US" dirty="0" smtClean="0"/>
          </a:p>
          <a:p>
            <a:pPr lvl="1"/>
            <a:r>
              <a:rPr lang="en-US" dirty="0" smtClean="0"/>
              <a:t>Exception: List and </a:t>
            </a:r>
            <a:r>
              <a:rPr lang="en-US" dirty="0" err="1" smtClean="0"/>
              <a:t>RealmOptional</a:t>
            </a:r>
            <a:r>
              <a:rPr lang="en-US" dirty="0" smtClean="0"/>
              <a:t> – these need 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5"/>
          </a:xfrm>
        </p:spPr>
        <p:txBody>
          <a:bodyPr/>
          <a:lstStyle/>
          <a:p>
            <a:r>
              <a:rPr lang="en-US" dirty="0" smtClean="0"/>
              <a:t>Model – Optional properties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5" y="1292020"/>
            <a:ext cx="6623824" cy="5210742"/>
          </a:xfrm>
        </p:spPr>
      </p:pic>
    </p:spTree>
    <p:extLst>
      <p:ext uri="{BB962C8B-B14F-4D97-AF65-F5344CB8AC3E}">
        <p14:creationId xmlns:p14="http://schemas.microsoft.com/office/powerpoint/2010/main" val="189266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5"/>
          </a:xfrm>
        </p:spPr>
        <p:txBody>
          <a:bodyPr/>
          <a:lstStyle/>
          <a:p>
            <a:r>
              <a:rPr lang="en-US" dirty="0" smtClean="0"/>
              <a:t>Model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62"/>
            <a:ext cx="10515600" cy="4705002"/>
          </a:xfrm>
        </p:spPr>
        <p:txBody>
          <a:bodyPr/>
          <a:lstStyle/>
          <a:p>
            <a:r>
              <a:rPr lang="en-US" dirty="0" smtClean="0"/>
              <a:t>What is possible:</a:t>
            </a:r>
          </a:p>
          <a:p>
            <a:pPr lvl="1"/>
            <a:r>
              <a:rPr lang="en-US" dirty="0"/>
              <a:t>Class methods, instance methods and properties on parent classes are inherited in their child </a:t>
            </a:r>
            <a:r>
              <a:rPr lang="en-US" dirty="0" smtClean="0"/>
              <a:t>classes</a:t>
            </a:r>
            <a:endParaRPr lang="en-US" dirty="0"/>
          </a:p>
          <a:p>
            <a:pPr lvl="1"/>
            <a:r>
              <a:rPr lang="en-US" dirty="0"/>
              <a:t>Methods and functions that take parent classes as arguments can operate on </a:t>
            </a:r>
            <a:r>
              <a:rPr lang="en-US" dirty="0" smtClean="0"/>
              <a:t>subclasses</a:t>
            </a:r>
          </a:p>
          <a:p>
            <a:r>
              <a:rPr lang="en-US" dirty="0" smtClean="0"/>
              <a:t>What is NOT possible:</a:t>
            </a:r>
          </a:p>
          <a:p>
            <a:pPr lvl="1"/>
            <a:r>
              <a:rPr lang="en-US" dirty="0"/>
              <a:t>Casting between polymorphic classes (</a:t>
            </a:r>
            <a:r>
              <a:rPr lang="en-US" dirty="0" err="1"/>
              <a:t>ie</a:t>
            </a:r>
            <a:r>
              <a:rPr lang="en-US" dirty="0"/>
              <a:t>, subclass to subclass, subclass to parent, parent to subclass, etc</a:t>
            </a:r>
            <a:r>
              <a:rPr lang="en-US" dirty="0" smtClean="0"/>
              <a:t>.)</a:t>
            </a:r>
            <a:endParaRPr lang="en-US" dirty="0"/>
          </a:p>
          <a:p>
            <a:pPr lvl="1"/>
            <a:r>
              <a:rPr lang="en-US" dirty="0"/>
              <a:t>Querying on multiple classes </a:t>
            </a:r>
            <a:r>
              <a:rPr lang="en-US" dirty="0" smtClean="0"/>
              <a:t>simultaneously</a:t>
            </a:r>
            <a:endParaRPr lang="en-US" dirty="0"/>
          </a:p>
          <a:p>
            <a:pPr lvl="1"/>
            <a:r>
              <a:rPr lang="en-US" dirty="0"/>
              <a:t>Multi-class containers (List and Results)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5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5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62"/>
            <a:ext cx="10515600" cy="4705002"/>
          </a:xfrm>
        </p:spPr>
        <p:txBody>
          <a:bodyPr/>
          <a:lstStyle/>
          <a:p>
            <a:r>
              <a:rPr lang="en-US" dirty="0"/>
              <a:t>Realm is currently in beta</a:t>
            </a:r>
          </a:p>
          <a:p>
            <a:r>
              <a:rPr lang="en-US" dirty="0"/>
              <a:t>Class names and property names must be between 0 and 63 bytes in length</a:t>
            </a:r>
          </a:p>
          <a:p>
            <a:r>
              <a:rPr lang="en-US" dirty="0" err="1"/>
              <a:t>NSData</a:t>
            </a:r>
            <a:r>
              <a:rPr lang="en-US" dirty="0"/>
              <a:t> cannot hold data exceeding 16MB in size</a:t>
            </a:r>
          </a:p>
          <a:p>
            <a:r>
              <a:rPr lang="en-US" dirty="0" err="1"/>
              <a:t>NSDate</a:t>
            </a:r>
            <a:r>
              <a:rPr lang="en-US" dirty="0"/>
              <a:t> can only persist date info down to one second</a:t>
            </a:r>
          </a:p>
          <a:p>
            <a:r>
              <a:rPr lang="en-US" dirty="0"/>
              <a:t>Any single Realm file cannot be larger than the amount of memory the app would be allowed to map in iOS (thus depends per device)</a:t>
            </a:r>
          </a:p>
          <a:p>
            <a:r>
              <a:rPr lang="en-US" dirty="0"/>
              <a:t>Realm Object Setters &amp; Getters cannot be overridden</a:t>
            </a:r>
          </a:p>
          <a:p>
            <a:r>
              <a:rPr lang="en-US" dirty="0"/>
              <a:t>Realm doesn’t have auto-incrementing </a:t>
            </a:r>
            <a:r>
              <a:rPr lang="en-US" dirty="0" smtClean="0"/>
              <a:t>properties(ex: for keys)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5"/>
          </a:xfrm>
        </p:spPr>
        <p:txBody>
          <a:bodyPr/>
          <a:lstStyle/>
          <a:p>
            <a:r>
              <a:rPr lang="en-US" dirty="0" smtClean="0"/>
              <a:t>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62"/>
            <a:ext cx="10515600" cy="4705002"/>
          </a:xfrm>
        </p:spPr>
        <p:txBody>
          <a:bodyPr/>
          <a:lstStyle/>
          <a:p>
            <a:r>
              <a:rPr lang="en-US" dirty="0"/>
              <a:t>All changes must be done within a write transaction</a:t>
            </a:r>
          </a:p>
          <a:p>
            <a:r>
              <a:rPr lang="en-US" dirty="0"/>
              <a:t>Realm objects act as </a:t>
            </a:r>
            <a:r>
              <a:rPr lang="en-US" dirty="0" smtClean="0"/>
              <a:t>regular </a:t>
            </a:r>
            <a:r>
              <a:rPr lang="en-US" dirty="0"/>
              <a:t>objects until they are persisted</a:t>
            </a:r>
          </a:p>
          <a:p>
            <a:r>
              <a:rPr lang="en-US" dirty="0"/>
              <a:t>Writes block each other and will block the thread if multiple writes are in progress -&gt; solution: offloading writes to a separate thread</a:t>
            </a:r>
          </a:p>
          <a:p>
            <a:r>
              <a:rPr lang="en-US" dirty="0"/>
              <a:t>Reads are not blocked while a write transaction is open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5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62"/>
            <a:ext cx="10515600" cy="4705002"/>
          </a:xfrm>
        </p:spPr>
        <p:txBody>
          <a:bodyPr/>
          <a:lstStyle/>
          <a:p>
            <a:r>
              <a:rPr lang="en-US" dirty="0" smtClean="0"/>
              <a:t>Returns a Results object which has an interface similar to Array</a:t>
            </a:r>
          </a:p>
          <a:p>
            <a:r>
              <a:rPr lang="en-US" dirty="0" smtClean="0"/>
              <a:t>All queries (and property access) are lazy</a:t>
            </a:r>
          </a:p>
          <a:p>
            <a:r>
              <a:rPr lang="en-US" dirty="0" smtClean="0"/>
              <a:t>Results are not copies of the data</a:t>
            </a:r>
          </a:p>
          <a:p>
            <a:pPr lvl="1"/>
            <a:r>
              <a:rPr lang="en-US" dirty="0" smtClean="0"/>
              <a:t>Modifying the results within a write operation would change data on disk</a:t>
            </a:r>
          </a:p>
          <a:p>
            <a:r>
              <a:rPr lang="en-US" dirty="0" smtClean="0"/>
              <a:t>Results can be kept up to date with the changes made in Realm (with query execution performed on a background thread when possible)</a:t>
            </a:r>
          </a:p>
          <a:p>
            <a:r>
              <a:rPr lang="en-US" dirty="0" smtClean="0"/>
              <a:t>Filtering is done with the help of </a:t>
            </a:r>
            <a:r>
              <a:rPr lang="en-US" dirty="0" err="1" smtClean="0"/>
              <a:t>NSPredicate</a:t>
            </a:r>
            <a:endParaRPr lang="en-US" dirty="0" smtClean="0"/>
          </a:p>
          <a:p>
            <a:r>
              <a:rPr lang="en-US" dirty="0" smtClean="0"/>
              <a:t>Sorting can be done based on a single or multiple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5"/>
          </a:xfrm>
        </p:spPr>
        <p:txBody>
          <a:bodyPr/>
          <a:lstStyle/>
          <a:p>
            <a:r>
              <a:rPr lang="en-US" dirty="0" smtClean="0"/>
              <a:t>Realm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62"/>
            <a:ext cx="10515600" cy="4705002"/>
          </a:xfrm>
        </p:spPr>
        <p:txBody>
          <a:bodyPr/>
          <a:lstStyle/>
          <a:p>
            <a:r>
              <a:rPr lang="en-US" dirty="0" smtClean="0"/>
              <a:t>A default realm is available (which maps to </a:t>
            </a:r>
            <a:r>
              <a:rPr lang="en-US" dirty="0" err="1" smtClean="0"/>
              <a:t>default.realm</a:t>
            </a:r>
            <a:r>
              <a:rPr lang="en-US" dirty="0" smtClean="0"/>
              <a:t> file on the disk)</a:t>
            </a:r>
          </a:p>
          <a:p>
            <a:r>
              <a:rPr lang="en-US" dirty="0" smtClean="0"/>
              <a:t>Customization is available via </a:t>
            </a:r>
            <a:r>
              <a:rPr lang="en-US" dirty="0" err="1" smtClean="0"/>
              <a:t>Realm.Configuration</a:t>
            </a:r>
            <a:endParaRPr lang="en-US" dirty="0" smtClean="0"/>
          </a:p>
          <a:p>
            <a:pPr lvl="1"/>
            <a:r>
              <a:rPr lang="en-US" dirty="0" smtClean="0"/>
              <a:t>Allows to have multiple realm files on disk</a:t>
            </a:r>
          </a:p>
          <a:p>
            <a:pPr lvl="1"/>
            <a:r>
              <a:rPr lang="en-US" dirty="0" smtClean="0"/>
              <a:t>Switching between different realm files on disk</a:t>
            </a:r>
          </a:p>
          <a:p>
            <a:pPr lvl="1"/>
            <a:r>
              <a:rPr lang="en-US" dirty="0" smtClean="0"/>
              <a:t>Allows to have in-memory realms</a:t>
            </a:r>
          </a:p>
          <a:p>
            <a:pPr lvl="1"/>
            <a:r>
              <a:rPr lang="en-US" dirty="0" smtClean="0"/>
              <a:t>Can restrict which classes are stored into a specific Realm (two teams working with Realm on different components)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5"/>
          </a:xfrm>
        </p:spPr>
        <p:txBody>
          <a:bodyPr/>
          <a:lstStyle/>
          <a:p>
            <a:r>
              <a:rPr lang="en-US" dirty="0" smtClean="0"/>
              <a:t>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62"/>
            <a:ext cx="10515600" cy="4705002"/>
          </a:xfrm>
        </p:spPr>
        <p:txBody>
          <a:bodyPr/>
          <a:lstStyle/>
          <a:p>
            <a:r>
              <a:rPr lang="en-US" dirty="0"/>
              <a:t>Within individual threads everything works as regular objects</a:t>
            </a:r>
          </a:p>
          <a:p>
            <a:r>
              <a:rPr lang="en-US" dirty="0"/>
              <a:t>Reads can happen any time (even if writes are happening simultaneously on other threads)</a:t>
            </a:r>
          </a:p>
          <a:p>
            <a:r>
              <a:rPr lang="en-US" dirty="0"/>
              <a:t>Cannot have multiple threads sharing the same instances of Realm objects (each should have its own instances)</a:t>
            </a:r>
          </a:p>
          <a:p>
            <a:r>
              <a:rPr lang="en-US" dirty="0"/>
              <a:t>On any thread with a </a:t>
            </a:r>
            <a:r>
              <a:rPr lang="en-US" dirty="0" err="1"/>
              <a:t>runloop</a:t>
            </a:r>
            <a:r>
              <a:rPr lang="en-US" dirty="0"/>
              <a:t> objects will automatically update </a:t>
            </a:r>
          </a:p>
          <a:p>
            <a:r>
              <a:rPr lang="en-US" dirty="0"/>
              <a:t>Background threads can call </a:t>
            </a:r>
            <a:r>
              <a:rPr lang="en-US" dirty="0" err="1" smtClean="0"/>
              <a:t>Realm.refresh</a:t>
            </a:r>
            <a:r>
              <a:rPr lang="en-US" dirty="0" smtClean="0"/>
              <a:t>() to </a:t>
            </a:r>
            <a:r>
              <a:rPr lang="en-US" dirty="0"/>
              <a:t>see changes</a:t>
            </a:r>
          </a:p>
          <a:p>
            <a:r>
              <a:rPr lang="en-US" dirty="0" err="1"/>
              <a:t>Unpersisted</a:t>
            </a:r>
            <a:r>
              <a:rPr lang="en-US" dirty="0"/>
              <a:t> instances of </a:t>
            </a:r>
            <a:r>
              <a:rPr lang="en-US" dirty="0" smtClean="0"/>
              <a:t>Objects </a:t>
            </a:r>
            <a:r>
              <a:rPr lang="en-US" dirty="0"/>
              <a:t>are safe to pass across threads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5"/>
          </a:xfrm>
        </p:spPr>
        <p:txBody>
          <a:bodyPr/>
          <a:lstStyle/>
          <a:p>
            <a:r>
              <a:rPr lang="en-US" dirty="0" smtClean="0"/>
              <a:t>What is Realm?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62"/>
            <a:ext cx="10515600" cy="4705002"/>
          </a:xfrm>
        </p:spPr>
        <p:txBody>
          <a:bodyPr/>
          <a:lstStyle/>
          <a:p>
            <a:r>
              <a:rPr lang="en-US" dirty="0" smtClean="0"/>
              <a:t>Realm </a:t>
            </a:r>
            <a:r>
              <a:rPr lang="en-US" dirty="0"/>
              <a:t>is a Mobile </a:t>
            </a:r>
            <a:r>
              <a:rPr lang="en-US" dirty="0" smtClean="0"/>
              <a:t>Database aimed to be a </a:t>
            </a:r>
            <a:r>
              <a:rPr lang="en-US" dirty="0"/>
              <a:t>replacement for Core Data or SQLite</a:t>
            </a:r>
          </a:p>
          <a:p>
            <a:r>
              <a:rPr lang="en-US" dirty="0" smtClean="0"/>
              <a:t>It’s not an </a:t>
            </a:r>
            <a:r>
              <a:rPr lang="en-US" dirty="0"/>
              <a:t>ORM, </a:t>
            </a:r>
            <a:r>
              <a:rPr lang="en-US" dirty="0" smtClean="0"/>
              <a:t>It’s not </a:t>
            </a:r>
            <a:r>
              <a:rPr lang="en-US" dirty="0"/>
              <a:t>based on </a:t>
            </a:r>
            <a:r>
              <a:rPr lang="en-US" dirty="0" smtClean="0"/>
              <a:t>SQLite</a:t>
            </a:r>
          </a:p>
          <a:p>
            <a:r>
              <a:rPr lang="en-US" dirty="0" smtClean="0"/>
              <a:t>Full </a:t>
            </a:r>
            <a:r>
              <a:rPr lang="en-US" dirty="0"/>
              <a:t>database (columns/rows/queries), not a Key-Value store</a:t>
            </a:r>
          </a:p>
          <a:p>
            <a:r>
              <a:rPr lang="en-US" dirty="0" smtClean="0"/>
              <a:t>In </a:t>
            </a:r>
            <a:r>
              <a:rPr lang="en-US" dirty="0"/>
              <a:t>development since 2011, in production since 2012, public since 2014.</a:t>
            </a:r>
          </a:p>
          <a:p>
            <a:r>
              <a:rPr lang="en-US" dirty="0" smtClean="0"/>
              <a:t>Available </a:t>
            </a:r>
            <a:r>
              <a:rPr lang="en-US" dirty="0"/>
              <a:t>for Objective-C, </a:t>
            </a:r>
            <a:r>
              <a:rPr lang="en-US" dirty="0" smtClean="0"/>
              <a:t>Java, Swift &amp; </a:t>
            </a:r>
            <a:r>
              <a:rPr lang="en-US" dirty="0"/>
              <a:t>React Native</a:t>
            </a:r>
          </a:p>
        </p:txBody>
      </p:sp>
    </p:spTree>
    <p:extLst>
      <p:ext uri="{BB962C8B-B14F-4D97-AF65-F5344CB8AC3E}">
        <p14:creationId xmlns:p14="http://schemas.microsoft.com/office/powerpoint/2010/main" val="9417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5"/>
          </a:xfrm>
        </p:spPr>
        <p:txBody>
          <a:bodyPr/>
          <a:lstStyle/>
          <a:p>
            <a:r>
              <a:rPr lang="en-US" dirty="0" smtClean="0"/>
              <a:t>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62"/>
            <a:ext cx="10515600" cy="4705002"/>
          </a:xfrm>
        </p:spPr>
        <p:txBody>
          <a:bodyPr/>
          <a:lstStyle/>
          <a:p>
            <a:r>
              <a:rPr lang="en-US" dirty="0"/>
              <a:t>Persisted instances can only be used on the thread on which they were created; some properties and methods can be accessed from any thread:</a:t>
            </a:r>
          </a:p>
          <a:p>
            <a:pPr lvl="1"/>
            <a:r>
              <a:rPr lang="en-US" dirty="0" smtClean="0"/>
              <a:t>Realm</a:t>
            </a:r>
            <a:r>
              <a:rPr lang="en-US" dirty="0"/>
              <a:t>: all properties, class methods and initializers</a:t>
            </a:r>
          </a:p>
          <a:p>
            <a:pPr lvl="1"/>
            <a:r>
              <a:rPr lang="en-US" dirty="0" smtClean="0"/>
              <a:t>Object</a:t>
            </a:r>
            <a:r>
              <a:rPr lang="en-US" dirty="0"/>
              <a:t>: invalidated, </a:t>
            </a:r>
            <a:r>
              <a:rPr lang="en-US" dirty="0" err="1"/>
              <a:t>objectSchema</a:t>
            </a:r>
            <a:r>
              <a:rPr lang="en-US" dirty="0"/>
              <a:t>, realm, class methods, initializers</a:t>
            </a:r>
          </a:p>
          <a:p>
            <a:pPr lvl="1"/>
            <a:r>
              <a:rPr lang="en-US" dirty="0" smtClean="0"/>
              <a:t>Results</a:t>
            </a:r>
            <a:r>
              <a:rPr lang="en-US" dirty="0"/>
              <a:t>: </a:t>
            </a:r>
            <a:r>
              <a:rPr lang="en-US" dirty="0" err="1" smtClean="0"/>
              <a:t>objectClassName</a:t>
            </a:r>
            <a:r>
              <a:rPr lang="en-US" dirty="0" smtClean="0"/>
              <a:t> </a:t>
            </a:r>
            <a:r>
              <a:rPr lang="en-US" dirty="0"/>
              <a:t>and realm</a:t>
            </a:r>
          </a:p>
          <a:p>
            <a:pPr lvl="1"/>
            <a:r>
              <a:rPr lang="en-US" dirty="0" smtClean="0"/>
              <a:t>List: </a:t>
            </a:r>
            <a:r>
              <a:rPr lang="en-US" dirty="0"/>
              <a:t>invalidated, </a:t>
            </a:r>
            <a:r>
              <a:rPr lang="en-US" dirty="0" err="1"/>
              <a:t>objectClassName</a:t>
            </a:r>
            <a:r>
              <a:rPr lang="en-US" dirty="0"/>
              <a:t>, realm</a:t>
            </a:r>
          </a:p>
          <a:p>
            <a:r>
              <a:rPr lang="en-US" dirty="0"/>
              <a:t>To access the same Realm file from different threads, a new Realm must be initialized with the same configuration for each </a:t>
            </a:r>
            <a:r>
              <a:rPr lang="en-US" dirty="0" smtClean="0"/>
              <a:t>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5"/>
          </a:xfrm>
        </p:spPr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62"/>
            <a:ext cx="10515600" cy="4705002"/>
          </a:xfrm>
        </p:spPr>
        <p:txBody>
          <a:bodyPr/>
          <a:lstStyle/>
          <a:p>
            <a:r>
              <a:rPr lang="en-US" dirty="0" smtClean="0"/>
              <a:t>It is possible to be notified when a Realm, Results or List is updated via </a:t>
            </a:r>
            <a:r>
              <a:rPr lang="en-US" dirty="0" err="1" smtClean="0"/>
              <a:t>addNotificationBlock</a:t>
            </a:r>
            <a:endParaRPr lang="en-US" dirty="0"/>
          </a:p>
          <a:p>
            <a:r>
              <a:rPr lang="en-US" dirty="0" smtClean="0"/>
              <a:t>A notification token is returned</a:t>
            </a:r>
          </a:p>
          <a:p>
            <a:r>
              <a:rPr lang="en-US" dirty="0" smtClean="0"/>
              <a:t>As long as the token is retained the notifications will stay 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258" y="243925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258" y="243925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Vin </a:t>
            </a:r>
            <a:r>
              <a:rPr lang="en-US" dirty="0" err="1" smtClean="0"/>
              <a:t>sarbatorile</a:t>
            </a:r>
            <a:r>
              <a:rPr lang="en-US" dirty="0" smtClean="0"/>
              <a:t>, vin </a:t>
            </a:r>
            <a:r>
              <a:rPr lang="en-US" dirty="0" err="1" smtClean="0"/>
              <a:t>sarbatorile</a:t>
            </a:r>
            <a:r>
              <a:rPr lang="en-US" smtClean="0"/>
              <a:t>, vin </a:t>
            </a:r>
            <a:r>
              <a:rPr lang="is-IS" dirty="0" smtClean="0"/>
              <a:t>… </a:t>
            </a:r>
            <a:br>
              <a:rPr lang="is-IS" dirty="0" smtClean="0"/>
            </a:br>
            <a:r>
              <a:rPr lang="is-IS" dirty="0" smtClean="0"/>
              <a:t>ROM si TUICA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5"/>
          </a:xfrm>
        </p:spPr>
        <p:txBody>
          <a:bodyPr/>
          <a:lstStyle/>
          <a:p>
            <a:r>
              <a:rPr lang="en-US" dirty="0" smtClean="0"/>
              <a:t>Mobile DB timeline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9" y="1374494"/>
            <a:ext cx="8865219" cy="5375123"/>
          </a:xfrm>
        </p:spPr>
      </p:pic>
    </p:spTree>
    <p:extLst>
      <p:ext uri="{BB962C8B-B14F-4D97-AF65-F5344CB8AC3E}">
        <p14:creationId xmlns:p14="http://schemas.microsoft.com/office/powerpoint/2010/main" val="15195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5"/>
          </a:xfrm>
        </p:spPr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37" y="1311390"/>
            <a:ext cx="8338816" cy="5055956"/>
          </a:xfrm>
        </p:spPr>
      </p:pic>
    </p:spTree>
    <p:extLst>
      <p:ext uri="{BB962C8B-B14F-4D97-AF65-F5344CB8AC3E}">
        <p14:creationId xmlns:p14="http://schemas.microsoft.com/office/powerpoint/2010/main" val="534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5"/>
          </a:xfrm>
        </p:spPr>
        <p:txBody>
          <a:bodyPr/>
          <a:lstStyle/>
          <a:p>
            <a:r>
              <a:rPr lang="en-US" dirty="0"/>
              <a:t>Benchmarks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720" y="1471613"/>
            <a:ext cx="7760559" cy="4705350"/>
          </a:xfrm>
        </p:spPr>
      </p:pic>
    </p:spTree>
    <p:extLst>
      <p:ext uri="{BB962C8B-B14F-4D97-AF65-F5344CB8AC3E}">
        <p14:creationId xmlns:p14="http://schemas.microsoft.com/office/powerpoint/2010/main" val="185099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5"/>
          </a:xfrm>
        </p:spPr>
        <p:txBody>
          <a:bodyPr/>
          <a:lstStyle/>
          <a:p>
            <a:r>
              <a:rPr lang="en-US" dirty="0"/>
              <a:t>Benchmarks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720" y="1471613"/>
            <a:ext cx="7760559" cy="4705350"/>
          </a:xfrm>
        </p:spPr>
      </p:pic>
    </p:spTree>
    <p:extLst>
      <p:ext uri="{BB962C8B-B14F-4D97-AF65-F5344CB8AC3E}">
        <p14:creationId xmlns:p14="http://schemas.microsoft.com/office/powerpoint/2010/main" val="5315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5"/>
          </a:xfrm>
        </p:spPr>
        <p:txBody>
          <a:bodyPr/>
          <a:lstStyle/>
          <a:p>
            <a:r>
              <a:rPr lang="en-US" dirty="0" smtClean="0"/>
              <a:t>Who uses Realm?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2" y="1728439"/>
            <a:ext cx="11092723" cy="3984401"/>
          </a:xfrm>
        </p:spPr>
      </p:pic>
    </p:spTree>
    <p:extLst>
      <p:ext uri="{BB962C8B-B14F-4D97-AF65-F5344CB8AC3E}">
        <p14:creationId xmlns:p14="http://schemas.microsoft.com/office/powerpoint/2010/main" val="6611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5"/>
          </a:xfrm>
        </p:spPr>
        <p:txBody>
          <a:bodyPr/>
          <a:lstStyle/>
          <a:p>
            <a:r>
              <a:rPr lang="en-US" dirty="0" smtClean="0"/>
              <a:t>General info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62"/>
            <a:ext cx="10515600" cy="4705002"/>
          </a:xfrm>
        </p:spPr>
        <p:txBody>
          <a:bodyPr/>
          <a:lstStyle/>
          <a:p>
            <a:r>
              <a:rPr lang="en-US" dirty="0"/>
              <a:t>Current Realm version: </a:t>
            </a:r>
            <a:r>
              <a:rPr lang="en-US" dirty="0" smtClean="0"/>
              <a:t>0.98.6</a:t>
            </a:r>
            <a:endParaRPr lang="en-US" dirty="0"/>
          </a:p>
          <a:p>
            <a:r>
              <a:rPr lang="en-US" dirty="0" smtClean="0"/>
              <a:t>Prerequisites (Realm – Objective C):</a:t>
            </a:r>
            <a:endParaRPr lang="en-US" dirty="0"/>
          </a:p>
          <a:p>
            <a:pPr lvl="1"/>
            <a:r>
              <a:rPr lang="en-US" dirty="0" smtClean="0"/>
              <a:t>iOS </a:t>
            </a:r>
            <a:r>
              <a:rPr lang="en-US" dirty="0"/>
              <a:t>7 or later, OS X 10.9 or later &amp; </a:t>
            </a:r>
            <a:r>
              <a:rPr lang="en-US" dirty="0" err="1" smtClean="0"/>
              <a:t>WatchKit</a:t>
            </a:r>
            <a:endParaRPr lang="en-US" dirty="0"/>
          </a:p>
          <a:p>
            <a:pPr lvl="1"/>
            <a:r>
              <a:rPr lang="en-US" dirty="0" err="1"/>
              <a:t>Xcode</a:t>
            </a:r>
            <a:r>
              <a:rPr lang="en-US" dirty="0"/>
              <a:t> 6.4 or </a:t>
            </a:r>
            <a:r>
              <a:rPr lang="en-US" dirty="0" smtClean="0"/>
              <a:t>later</a:t>
            </a:r>
          </a:p>
          <a:p>
            <a:pPr lvl="1"/>
            <a:r>
              <a:rPr lang="en-US" dirty="0" smtClean="0"/>
              <a:t>Objective-C, </a:t>
            </a:r>
            <a:r>
              <a:rPr lang="en-US" dirty="0"/>
              <a:t>Swift 1.2 &amp; Swift 2.x </a:t>
            </a:r>
          </a:p>
          <a:p>
            <a:r>
              <a:rPr lang="en-US" dirty="0" smtClean="0"/>
              <a:t>Prerequisites (Realm – Swift):</a:t>
            </a:r>
          </a:p>
          <a:p>
            <a:pPr lvl="1"/>
            <a:r>
              <a:rPr lang="en-US" dirty="0" smtClean="0"/>
              <a:t>iOS 8 and later, OS X 10.9 or later &amp; </a:t>
            </a:r>
            <a:r>
              <a:rPr lang="en-US" dirty="0" err="1" smtClean="0"/>
              <a:t>WatchKit</a:t>
            </a:r>
            <a:endParaRPr lang="en-US" dirty="0" smtClean="0"/>
          </a:p>
          <a:p>
            <a:pPr lvl="1"/>
            <a:r>
              <a:rPr lang="en-US" dirty="0" err="1" smtClean="0"/>
              <a:t>Xcode</a:t>
            </a:r>
            <a:r>
              <a:rPr lang="en-US" dirty="0" smtClean="0"/>
              <a:t> 7 or later</a:t>
            </a:r>
          </a:p>
          <a:p>
            <a:pPr lvl="1"/>
            <a:r>
              <a:rPr lang="en-US" dirty="0" smtClean="0"/>
              <a:t>Swift 2.x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5"/>
          </a:xfrm>
        </p:spPr>
        <p:txBody>
          <a:bodyPr/>
          <a:lstStyle/>
          <a:p>
            <a:r>
              <a:rPr lang="en-US" dirty="0" smtClean="0"/>
              <a:t>Realm Browser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08" y="1291174"/>
            <a:ext cx="9164450" cy="5020416"/>
          </a:xfrm>
        </p:spPr>
      </p:pic>
    </p:spTree>
    <p:extLst>
      <p:ext uri="{BB962C8B-B14F-4D97-AF65-F5344CB8AC3E}">
        <p14:creationId xmlns:p14="http://schemas.microsoft.com/office/powerpoint/2010/main" val="16134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</TotalTime>
  <Words>710</Words>
  <Application>Microsoft Macintosh PowerPoint</Application>
  <PresentationFormat>Widescreen</PresentationFormat>
  <Paragraphs>100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Introduction to Realm</vt:lpstr>
      <vt:lpstr>What is Realm?</vt:lpstr>
      <vt:lpstr>Mobile DB timeline</vt:lpstr>
      <vt:lpstr>Benchmarks</vt:lpstr>
      <vt:lpstr>Benchmarks</vt:lpstr>
      <vt:lpstr>Benchmarks</vt:lpstr>
      <vt:lpstr>Who uses Realm?</vt:lpstr>
      <vt:lpstr>General info </vt:lpstr>
      <vt:lpstr>Realm Browser</vt:lpstr>
      <vt:lpstr>Realm Xcode Plugin</vt:lpstr>
      <vt:lpstr>Models</vt:lpstr>
      <vt:lpstr>Models</vt:lpstr>
      <vt:lpstr>Model – Optional properties</vt:lpstr>
      <vt:lpstr>Model inheritance</vt:lpstr>
      <vt:lpstr>Limitations</vt:lpstr>
      <vt:lpstr>Writes</vt:lpstr>
      <vt:lpstr>Queries</vt:lpstr>
      <vt:lpstr>Realm</vt:lpstr>
      <vt:lpstr>Threading</vt:lpstr>
      <vt:lpstr>Threading</vt:lpstr>
      <vt:lpstr>Notifications</vt:lpstr>
      <vt:lpstr>Demo</vt:lpstr>
      <vt:lpstr>Vin sarbatorile, vin sarbatorile, vin …  ROM si TUICA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Realm</dc:title>
  <dc:creator>Silviu Odobescu</dc:creator>
  <cp:lastModifiedBy>Silviu Odobescu</cp:lastModifiedBy>
  <cp:revision>20</cp:revision>
  <dcterms:created xsi:type="dcterms:W3CDTF">2016-03-28T16:58:58Z</dcterms:created>
  <dcterms:modified xsi:type="dcterms:W3CDTF">2016-04-06T07:04:52Z</dcterms:modified>
</cp:coreProperties>
</file>