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Times New Roman" charset="1" panose="02030502070405020303"/>
      <p:regular r:id="rId12"/>
    </p:embeddedFont>
    <p:embeddedFont>
      <p:font typeface="Times New Roman Bold" charset="1" panose="020308020704050203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7.gif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gif" Type="http://schemas.openxmlformats.org/officeDocument/2006/relationships/image"/><Relationship Id="rId3" Target="../media/image8.gif" Type="http://schemas.openxmlformats.org/officeDocument/2006/relationships/image"/><Relationship Id="rId4" Target="../media/image9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gif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gif" Type="http://schemas.openxmlformats.org/officeDocument/2006/relationships/image"/><Relationship Id="rId3" Target="../media/image12.gif" Type="http://schemas.openxmlformats.org/officeDocument/2006/relationships/image"/><Relationship Id="rId4" Target="../media/image13.gif" Type="http://schemas.openxmlformats.org/officeDocument/2006/relationships/image"/><Relationship Id="rId5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333452" y="-1797179"/>
            <a:ext cx="15735219" cy="1388135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3000871" y="3244987"/>
            <a:ext cx="12286259" cy="3797025"/>
            <a:chOff x="0" y="0"/>
            <a:chExt cx="16381678" cy="506270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7790"/>
              <a:ext cx="16381678" cy="4062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248"/>
                </a:lnSpc>
              </a:pPr>
              <a:r>
                <a:rPr lang="en-US" sz="10225">
                  <a:solidFill>
                    <a:srgbClr val="2B2B2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TRADITIONAL METHODOLOGIES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329435"/>
              <a:ext cx="16381678" cy="7332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6"/>
                </a:lnSpc>
                <a:spcBef>
                  <a:spcPct val="0"/>
                </a:spcBef>
              </a:pPr>
              <a:r>
                <a:rPr lang="en-US" b="true" sz="3004">
                  <a:solidFill>
                    <a:srgbClr val="2B2B2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V-Mo</a:t>
              </a:r>
              <a:r>
                <a:rPr lang="en-US" b="true" sz="3004">
                  <a:solidFill>
                    <a:srgbClr val="2B2B2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del (Verification and Validation model)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95350"/>
            <a:ext cx="15687445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2B2B2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Understanding traditional methodologies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809000" y="6642301"/>
            <a:ext cx="6907145" cy="868440"/>
            <a:chOff x="0" y="0"/>
            <a:chExt cx="9209527" cy="115792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1634311" y="166209"/>
              <a:ext cx="7575216" cy="7112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u="none">
                  <a:solidFill>
                    <a:srgbClr val="2B2B2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Topic 4</a:t>
              </a:r>
            </a:p>
          </p:txBody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351305" y="380417"/>
              <a:ext cx="421625" cy="3399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4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227582" y="2948453"/>
            <a:ext cx="15488563" cy="1247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B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Definition:</a:t>
            </a:r>
            <a:r>
              <a:rPr lang="en-US" sz="3399">
                <a:solidFill>
                  <a:srgbClr val="2B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methodologies are structured, sequential approaches to project management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68042" y="4479925"/>
            <a:ext cx="7506308" cy="375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2B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Types:</a:t>
            </a:r>
          </a:p>
          <a:p>
            <a:pPr algn="just" marL="755647" indent="-377824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>
                <a:solidFill>
                  <a:srgbClr val="2B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Waterfall</a:t>
            </a:r>
          </a:p>
          <a:p>
            <a:pPr algn="just" marL="755647" indent="-377824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>
                <a:solidFill>
                  <a:srgbClr val="2B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V-Model</a:t>
            </a:r>
          </a:p>
          <a:p>
            <a:pPr algn="just" marL="755647" indent="-377824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>
                <a:solidFill>
                  <a:srgbClr val="2B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Spiral Model</a:t>
            </a:r>
          </a:p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B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iterative model</a:t>
            </a:r>
          </a:p>
          <a:p>
            <a:pPr algn="ctr">
              <a:lnSpc>
                <a:spcPts val="48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632694" y="1240226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366712"/>
            <a:ext cx="10646117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2B2B2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</a:t>
            </a:r>
            <a:r>
              <a:rPr lang="en-US" b="true" sz="6999" u="none">
                <a:solidFill>
                  <a:srgbClr val="2B2B2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rocess of the V-Model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640424"/>
            <a:ext cx="10646117" cy="1345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88120" indent="-394060" lvl="1">
              <a:lnSpc>
                <a:spcPts val="5110"/>
              </a:lnSpc>
              <a:buFont typeface="Arial"/>
              <a:buChar char="•"/>
            </a:pPr>
            <a:r>
              <a:rPr lang="en-US" sz="3650">
                <a:solidFill>
                  <a:srgbClr val="2B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Verification Phase (Left Side of the V)</a:t>
            </a:r>
          </a:p>
          <a:p>
            <a:pPr algn="just">
              <a:lnSpc>
                <a:spcPts val="511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614529" y="2251289"/>
            <a:ext cx="15644771" cy="375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B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Analysis (Understanding user needs and defining system requirements)</a:t>
            </a:r>
          </a:p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B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Design (Translating requirements into a high-level system architecture.) </a:t>
            </a:r>
          </a:p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B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Architectural Design(Defining modules, components, and their interactions)</a:t>
            </a:r>
          </a:p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B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Design(Creating detailed designs for individual modules)</a:t>
            </a:r>
          </a:p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B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Coding(Writing and implementing the software)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53021" y="6359053"/>
            <a:ext cx="7990979" cy="66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B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Phase (Right Side of the V)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15143" y="7148941"/>
            <a:ext cx="15543193" cy="252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B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Testing (Testing individual modules for correctness)</a:t>
            </a:r>
          </a:p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B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Testing(Ensuring modules work together as expected)</a:t>
            </a:r>
          </a:p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B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Testing(Validating the entire system against requirements)</a:t>
            </a:r>
          </a:p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B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Acceptance Testing( Confirming the system meets user expectations)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55515" y="331595"/>
            <a:ext cx="14576969" cy="2247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2B2B2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VISUAL REPRESENTATION OF V-MODEL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9720163">
            <a:off x="14491144" y="-3298660"/>
            <a:ext cx="8670039" cy="8654721"/>
          </a:xfrm>
          <a:prstGeom prst="rect">
            <a:avLst/>
          </a:prstGeom>
        </p:spPr>
      </p:pic>
      <p:sp>
        <p:nvSpPr>
          <p:cNvPr name="Freeform 5" id="5"/>
          <p:cNvSpPr/>
          <p:nvPr/>
        </p:nvSpPr>
        <p:spPr>
          <a:xfrm flipH="false" flipV="false" rot="0">
            <a:off x="3173458" y="3081848"/>
            <a:ext cx="11941084" cy="6803757"/>
          </a:xfrm>
          <a:custGeom>
            <a:avLst/>
            <a:gdLst/>
            <a:ahLst/>
            <a:cxnLst/>
            <a:rect r="r" b="b" t="t" l="l"/>
            <a:pathLst>
              <a:path h="6803757" w="11941084">
                <a:moveTo>
                  <a:pt x="0" y="0"/>
                </a:moveTo>
                <a:lnTo>
                  <a:pt x="11941084" y="0"/>
                </a:lnTo>
                <a:lnTo>
                  <a:pt x="11941084" y="6803757"/>
                </a:lnTo>
                <a:lnTo>
                  <a:pt x="0" y="68037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977" t="0" r="-6977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425796">
            <a:off x="-4836105" y="-3855776"/>
            <a:ext cx="17005599" cy="1898368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366712"/>
            <a:ext cx="15709500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2B2B2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ADVANTAG</a:t>
            </a:r>
            <a:r>
              <a:rPr lang="en-US" b="true" sz="6999" u="none">
                <a:solidFill>
                  <a:srgbClr val="2B2B2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ES AND DRAWBACKS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85223" y="3080836"/>
            <a:ext cx="4671020" cy="2290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B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Predictability</a:t>
            </a:r>
          </a:p>
          <a:p>
            <a:pPr algn="just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B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</a:p>
          <a:p>
            <a:pPr algn="just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B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Stakeholder Alignment</a:t>
            </a:r>
          </a:p>
          <a:p>
            <a:pPr algn="just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B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Suitability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66283" y="2208943"/>
            <a:ext cx="2600821" cy="824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2B2B2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Advantages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99869" y="5734083"/>
            <a:ext cx="2534245" cy="824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2B2B2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Drawbacks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85223" y="6615464"/>
            <a:ext cx="4745534" cy="209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2B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Flexibility</a:t>
            </a:r>
          </a:p>
          <a:p>
            <a:pPr algn="just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2B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 Development Cycles</a:t>
            </a:r>
          </a:p>
          <a:p>
            <a:pPr algn="just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2B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Heavy</a:t>
            </a:r>
          </a:p>
          <a:p>
            <a:pPr algn="just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2B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of Late Failures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2511451" y="1028700"/>
            <a:ext cx="19770751" cy="1826253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826539"/>
            <a:ext cx="12184569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2B2B2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TRADITIONAL</a:t>
            </a:r>
            <a:r>
              <a:rPr lang="en-US" sz="6999">
                <a:solidFill>
                  <a:srgbClr val="2B2B2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vs </a:t>
            </a:r>
            <a:r>
              <a:rPr lang="en-US" b="true" sz="6999">
                <a:solidFill>
                  <a:srgbClr val="2B2B2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AGILE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1644077">
            <a:off x="16162301" y="-1063836"/>
            <a:ext cx="5468057" cy="6108036"/>
          </a:xfrm>
          <a:prstGeom prst="rect">
            <a:avLst/>
          </a:prstGeom>
        </p:spPr>
      </p:pic>
      <p:sp>
        <p:nvSpPr>
          <p:cNvPr name="Freeform 6" id="6"/>
          <p:cNvSpPr/>
          <p:nvPr/>
        </p:nvSpPr>
        <p:spPr>
          <a:xfrm flipH="false" flipV="false" rot="0">
            <a:off x="2894368" y="2953691"/>
            <a:ext cx="12499264" cy="6712499"/>
          </a:xfrm>
          <a:custGeom>
            <a:avLst/>
            <a:gdLst/>
            <a:ahLst/>
            <a:cxnLst/>
            <a:rect r="r" b="b" t="t" l="l"/>
            <a:pathLst>
              <a:path h="6712499" w="12499264">
                <a:moveTo>
                  <a:pt x="0" y="0"/>
                </a:moveTo>
                <a:lnTo>
                  <a:pt x="12499264" y="0"/>
                </a:lnTo>
                <a:lnTo>
                  <a:pt x="12499264" y="6712499"/>
                </a:lnTo>
                <a:lnTo>
                  <a:pt x="0" y="67124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4635" r="0" b="-23886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DAGl5Rc0K1g</dc:identifier>
  <dcterms:modified xsi:type="dcterms:W3CDTF">2011-08-01T06:04:30Z</dcterms:modified>
  <cp:revision>1</cp:revision>
  <dc:title>traditional methodologies</dc:title>
</cp:coreProperties>
</file>