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1" r:id="rId2"/>
  </p:sldMasterIdLst>
  <p:notesMasterIdLst>
    <p:notesMasterId r:id="rId19"/>
  </p:notesMasterIdLst>
  <p:handoutMasterIdLst>
    <p:handoutMasterId r:id="rId20"/>
  </p:handoutMasterIdLst>
  <p:sldIdLst>
    <p:sldId id="274" r:id="rId3"/>
    <p:sldId id="420" r:id="rId4"/>
    <p:sldId id="415" r:id="rId5"/>
    <p:sldId id="418" r:id="rId6"/>
    <p:sldId id="453" r:id="rId7"/>
    <p:sldId id="478" r:id="rId8"/>
    <p:sldId id="428" r:id="rId9"/>
    <p:sldId id="434" r:id="rId10"/>
    <p:sldId id="435" r:id="rId11"/>
    <p:sldId id="445" r:id="rId12"/>
    <p:sldId id="450" r:id="rId13"/>
    <p:sldId id="448" r:id="rId14"/>
    <p:sldId id="479" r:id="rId15"/>
    <p:sldId id="484" r:id="rId16"/>
    <p:sldId id="480" r:id="rId17"/>
    <p:sldId id="48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418"/>
            <p14:sldId id="453"/>
            <p14:sldId id="478"/>
            <p14:sldId id="428"/>
            <p14:sldId id="434"/>
            <p14:sldId id="435"/>
            <p14:sldId id="445"/>
            <p14:sldId id="450"/>
            <p14:sldId id="448"/>
            <p14:sldId id="479"/>
            <p14:sldId id="484"/>
            <p14:sldId id="480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C827D-29A1-743D-7660-5A18A5BC9321}" v="47" dt="2018-08-08T22:23:29.484"/>
    <p1510:client id="{80D59A34-2280-4CD6-BE00-3B3D27E96EA9}" v="83" dt="2018-08-09T21:32:17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533" autoAdjust="0"/>
  </p:normalViewPr>
  <p:slideViewPr>
    <p:cSldViewPr>
      <p:cViewPr varScale="1">
        <p:scale>
          <a:sx n="88" d="100"/>
          <a:sy n="88" d="100"/>
        </p:scale>
        <p:origin x="346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1" y="6036112"/>
            <a:ext cx="2088000" cy="52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D2548-4627-42F7-AB85-B8817CB67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" y="6036112"/>
            <a:ext cx="1553946" cy="525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6EAB29-F4D4-4432-BAB3-6179358CC4C3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1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839788" y="2802609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A7A8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A7A87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651B8-AB0C-4A15-A46D-EB746E38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927">
            <a:off x="6814828" y="2512172"/>
            <a:ext cx="3177520" cy="3177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8A09C7-C42B-4D68-A4E1-D3706D1B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7591">
            <a:off x="6682626" y="3980265"/>
            <a:ext cx="1225770" cy="122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5845-0F42-44BA-BB9A-85E8FE3A6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47">
            <a:off x="8188350" y="919993"/>
            <a:ext cx="3941632" cy="39416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DEF0B7-8105-45D0-9E6F-CA5D97FD9D74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73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48274"/>
            <a:ext cx="1669839" cy="20074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9" name="Picture 8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5AFC9596-DD75-4D58-B11D-E3A38EBE2D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E27490-F072-417E-B279-1CB2144776D0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8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883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6C1E-7D4C-4207-B288-6E18FE556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90" y="2438400"/>
            <a:ext cx="2960756" cy="27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C9F39-A88A-4022-AE4E-C50364D24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>
              <a:defRPr>
                <a:solidFill>
                  <a:srgbClr val="2A7A87"/>
                </a:solidFill>
              </a:defRPr>
            </a:lvl1pPr>
            <a:lvl2pPr>
              <a:defRPr>
                <a:solidFill>
                  <a:srgbClr val="2A7A87"/>
                </a:solidFill>
              </a:defRPr>
            </a:lvl2pPr>
            <a:lvl3pPr>
              <a:defRPr>
                <a:solidFill>
                  <a:srgbClr val="2A7A87"/>
                </a:solidFill>
              </a:defRPr>
            </a:lvl3pPr>
            <a:lvl4pPr>
              <a:defRPr>
                <a:solidFill>
                  <a:srgbClr val="2A7A87"/>
                </a:solidFill>
              </a:defRPr>
            </a:lvl4pPr>
            <a:lvl5pPr>
              <a:defRPr>
                <a:solidFill>
                  <a:srgbClr val="2A7A87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307916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3B5F7-B84D-4EE1-B014-97AE6566E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rgbClr val="2A7A87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22969"/>
            <a:ext cx="958650" cy="11524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D20778-9614-4690-8D1D-3F80EAFC11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4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rgbClr val="2A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rgbClr val="2A7A87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rgbClr val="2A7A87">
              <a:alpha val="3000"/>
            </a:srgbClr>
          </a:solidFill>
          <a:ln w="12700">
            <a:solidFill>
              <a:srgbClr val="2A7A87"/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rgbClr val="2A7A87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06FA6-856B-42A9-BA24-3C671CEFA4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1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7DA702-B9F4-47F8-8AEF-0B9EFACDF65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4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rgbClr val="2A7A87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rgbClr val="2A7A87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rgbClr val="2A7A87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rgbClr val="2A7A87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rgbClr val="2A7A87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rgbClr val="2A7A87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9" orient="horz" pos="2160" userDrawn="1">
          <p15:clr>
            <a:srgbClr val="F26B43"/>
          </p15:clr>
        </p15:guide>
        <p15:guide id="10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685" y="4676697"/>
            <a:ext cx="2950749" cy="506796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8012" y="5183493"/>
            <a:ext cx="3441700" cy="831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noProof="1"/>
              <a:t>Преподавателски</a:t>
            </a:r>
            <a:r>
              <a:rPr lang="bg-BG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екип</a:t>
            </a:r>
            <a:endParaRPr lang="en-US" dirty="0"/>
          </a:p>
        </p:txBody>
      </p:sp>
      <p:pic>
        <p:nvPicPr>
          <p:cNvPr id="10" name="Picture 9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22288" y="2353905"/>
            <a:ext cx="34925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Напишете програма, която:</a:t>
            </a:r>
          </a:p>
          <a:p>
            <a:pPr marL="609219" lvl="1" indent="0">
              <a:buNone/>
            </a:pPr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bg1"/>
                </a:solidFill>
              </a:rPr>
              <a:t>текст</a:t>
            </a:r>
            <a:r>
              <a:rPr lang="bg-BG" dirty="0"/>
              <a:t> </a:t>
            </a:r>
          </a:p>
          <a:p>
            <a:pPr marL="609219" lvl="1" indent="0">
              <a:buNone/>
            </a:pPr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04173" y="1299949"/>
            <a:ext cx="8795639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str = input().lower</a:t>
            </a:r>
            <a:r>
              <a:rPr lang="en-US" sz="2600" b="1" noProof="1">
                <a:latin typeface="Consolas"/>
                <a:cs typeface="Calibri"/>
              </a:rPr>
              <a:t>()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  <a:endParaRPr lang="en-US" sz="2600" b="1" noProof="1">
              <a:latin typeface="Consolas"/>
            </a:endParaRP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for c in str: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if c == 'a':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   sum += 1</a:t>
            </a:r>
            <a:endParaRPr lang="en-US" sz="2600" b="1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elif c == 'e':</a:t>
            </a:r>
            <a:endParaRPr lang="en-US" sz="2600" b="1" noProof="1">
              <a:latin typeface="Consolas"/>
              <a:cs typeface="Calibri"/>
            </a:endParaRPr>
          </a:p>
          <a:p>
            <a:r>
              <a:rPr lang="en-US" sz="2600" b="1" noProof="1">
                <a:latin typeface="Consolas"/>
                <a:cs typeface="Calibri"/>
              </a:rPr>
              <a:t>       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sum += 2</a:t>
            </a:r>
            <a:endParaRPr lang="en-US" sz="2600" b="1" noProof="1">
              <a:latin typeface="Consolas"/>
            </a:endParaRPr>
          </a:p>
          <a:p>
            <a:endParaRPr lang="en-US" noProof="1">
              <a:solidFill>
                <a:srgbClr val="234465"/>
              </a:solidFill>
              <a:latin typeface="Consolas"/>
            </a:endParaRPr>
          </a:p>
          <a:p>
            <a:r>
              <a:rPr lang="en-US" sz="2600" b="1" noProof="1">
                <a:solidFill>
                  <a:srgbClr val="7030A0"/>
                </a:solidFill>
                <a:latin typeface="Consolas"/>
              </a:rPr>
              <a:t>//TODO: Add conditions for other vowels</a:t>
            </a:r>
          </a:p>
          <a:p>
            <a:endParaRPr lang="en-US" noProof="1">
              <a:latin typeface="Consolas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793" y="1787409"/>
            <a:ext cx="4019304" cy="1225008"/>
          </a:xfrm>
          <a:prstGeom prst="wedgeRoundRectCallout">
            <a:avLst>
              <a:gd name="adj1" fmla="val -56129"/>
              <a:gd name="adj2" fmla="val 3123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обхождаме текста</a:t>
            </a:r>
            <a:r>
              <a:rPr lang="bg-BG" sz="2800" b="1" dirty="0">
                <a:solidFill>
                  <a:schemeClr val="bg2"/>
                </a:solidFill>
                <a:cs typeface="Calibri"/>
              </a:rPr>
              <a:t> символ</a:t>
            </a:r>
            <a:r>
              <a:rPr lang="bg-BG" sz="2800" b="1" dirty="0">
                <a:solidFill>
                  <a:srgbClr val="FFFFFF"/>
                </a:solidFill>
                <a:cs typeface="Calibri"/>
              </a:rPr>
              <a:t> по символ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</a:t>
            </a: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данни от символи към числа:</a:t>
            </a: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Символите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могат да се репрезентират като числа: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01288" y="2168140"/>
            <a:ext cx="5738199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int(5.66)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US" sz="3000" b="1" noProof="1">
                <a:latin typeface="Consolas" pitchFamily="49" charset="0"/>
              </a:rPr>
              <a:t>int(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5.44)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  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288" y="4114800"/>
            <a:ext cx="572672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3000" b="1" noProof="1">
                <a:latin typeface="Consolas" pitchFamily="49" charset="0"/>
              </a:rPr>
              <a:t>char(97)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 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hashtag = ord('#')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42275" y="3429000"/>
            <a:ext cx="2892948" cy="31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bg-BG" sz="2800" dirty="0">
                <a:cs typeface="Calibri"/>
              </a:rPr>
              <a:t>n числа от конзолата: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800" dirty="0"/>
          </a:p>
          <a:p>
            <a:pPr marL="0" indent="0">
              <a:lnSpc>
                <a:spcPct val="100000"/>
              </a:lnSpc>
              <a:buNone/>
            </a:pPr>
            <a:endParaRPr lang="bg-BG" sz="8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08212" y="3657600"/>
            <a:ext cx="5821722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 i in range(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):</a:t>
            </a:r>
            <a:r>
              <a:rPr lang="en-US" sz="2800" b="1" noProof="1">
                <a:latin typeface="Consolas"/>
              </a:rPr>
              <a:t> </a:t>
            </a:r>
            <a:endParaRPr lang="en-US" sz="2800" noProof="1">
              <a:latin typeface="Consolas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</a:rPr>
              <a:t>    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("i = " + str(i));</a:t>
            </a:r>
            <a:endParaRPr lang="en-US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08212" y="1776410"/>
            <a:ext cx="5821722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FA000"/>
                </a:solidFill>
                <a:latin typeface="Consolas"/>
                <a:cs typeface="Calibri"/>
              </a:rPr>
              <a:t>for</a:t>
            </a:r>
            <a:r>
              <a:rPr lang="en-US" sz="2800" b="1" noProof="1">
                <a:latin typeface="Consolas"/>
                <a:cs typeface="Calibri"/>
              </a:rPr>
              <a:t> i in range(</a:t>
            </a:r>
            <a:r>
              <a:rPr lang="en-US" sz="2800" b="1" noProof="1">
                <a:solidFill>
                  <a:srgbClr val="FFA000"/>
                </a:solidFill>
                <a:latin typeface="Consolas"/>
                <a:cs typeface="Calibri"/>
              </a:rPr>
              <a:t>n</a:t>
            </a:r>
            <a:r>
              <a:rPr lang="en-US" sz="2800" b="1" noProof="1">
                <a:latin typeface="Consolas"/>
                <a:cs typeface="Calibri"/>
              </a:rPr>
              <a:t>):</a:t>
            </a:r>
            <a:endParaRPr lang="en-US" sz="28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alibri"/>
              </a:rPr>
              <a:t>    num = int(input())</a:t>
            </a:r>
            <a:endParaRPr lang="en-US" sz="2800" b="1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8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65612" y="3840647"/>
            <a:ext cx="6400800" cy="1372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10):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print('i = ' + str(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))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817468" y="4304284"/>
            <a:ext cx="2750153" cy="878660"/>
          </a:xfrm>
          <a:prstGeom prst="wedgeRoundRectCallout">
            <a:avLst>
              <a:gd name="adj1" fmla="val 53700"/>
              <a:gd name="adj2" fmla="val -4305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flipH="1">
            <a:off x="5239569" y="2801480"/>
            <a:ext cx="2263930" cy="1005643"/>
          </a:xfrm>
          <a:prstGeom prst="wedgeRoundRectCallout">
            <a:avLst>
              <a:gd name="adj1" fmla="val -33270"/>
              <a:gd name="adj2" fmla="val 617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  <a:endParaRPr 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70251" y="3138006"/>
            <a:ext cx="1886374" cy="878660"/>
          </a:xfrm>
          <a:prstGeom prst="wedgeRoundRectCallout">
            <a:avLst>
              <a:gd name="adj1" fmla="val -61363"/>
              <a:gd name="adj2" fmla="val 4735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759" y="4840679"/>
            <a:ext cx="2851358" cy="823058"/>
          </a:xfrm>
          <a:prstGeom prst="wedgeRoundRectCallout">
            <a:avLst>
              <a:gd name="adj1" fmla="val -56358"/>
              <a:gd name="adj2" fmla="val -440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 smtClean="0">
                <a:solidFill>
                  <a:schemeClr val="bg2"/>
                </a:solidFill>
              </a:rPr>
              <a:t>Блок </a:t>
            </a:r>
            <a:r>
              <a:rPr lang="bg-BG" sz="2800" b="1" dirty="0">
                <a:solidFill>
                  <a:schemeClr val="bg2"/>
                </a:solidFill>
              </a:rPr>
              <a:t>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869631" y="4304284"/>
            <a:ext cx="4443807" cy="41188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bg-BG" sz="28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</a:t>
            </a: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която и</a:t>
            </a:r>
            <a:r>
              <a:rPr lang="bg-BG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звежда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89212" y="2966078"/>
            <a:ext cx="5500798" cy="12283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for i in range(1, 101):</a:t>
            </a:r>
            <a:endParaRPr lang="en-US" sz="2600" b="1" dirty="0">
              <a:latin typeface="Consolas" pitchFamily="49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    print('i = ' + str(i))</a:t>
            </a:r>
            <a:endParaRPr lang="en-US" sz="2600" b="1" dirty="0"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9755" y="6249213"/>
            <a:ext cx="10668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>
              <a:solidFill>
                <a:srgbClr val="F7C86D"/>
              </a:solidFill>
            </a:endParaRPr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27" y="380608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613" y="4276259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12" y="4276259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30031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3730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3691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9224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18" y="343691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219" lvl="1" indent="0">
              <a:buNone/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  <a:p>
            <a:pPr lvl="1"/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219" lvl="1" indent="0">
              <a:buNone/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1" y="2441973"/>
            <a:ext cx="4495801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int(5.66)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5</a:t>
            </a:r>
            <a:endParaRPr lang="en-US" dirty="0">
              <a:solidFill>
                <a:srgbClr val="234465"/>
              </a:solidFill>
              <a:latin typeface="Calibri"/>
              <a:cs typeface="Calibri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int(5.44)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dirty="0">
              <a:cs typeface="Calibri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4461998"/>
            <a:ext cx="4495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 chr(67)  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 = ord('#') </a:t>
            </a:r>
            <a:r>
              <a:rPr lang="en-US" sz="2800" b="1" noProof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55" y="5006762"/>
            <a:ext cx="4760707" cy="1089529"/>
          </a:xfrm>
          <a:prstGeom prst="wedgeRoundRectCallout">
            <a:avLst>
              <a:gd name="adj1" fmla="val -52907"/>
              <a:gd name="adj2" fmla="val -2073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55" y="2318112"/>
            <a:ext cx="4984657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Получава се загуба на данни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десетичната част от числото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5970302" y="5003035"/>
            <a:ext cx="505110" cy="5484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извежда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буквите от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латинската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Решение: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314" y="3076837"/>
            <a:ext cx="7315200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range(ord('a'), ord('z') + 1):</a:t>
            </a:r>
            <a:endParaRPr lang="en-US" sz="2600" b="1" dirty="0">
              <a:latin typeface="Consolas"/>
              <a:cs typeface="Calibri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    print(chr(i))</a:t>
            </a:r>
            <a:endParaRPr lang="en-US" sz="2600" b="1" dirty="0">
              <a:latin typeface="Consolas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26E0D1-4947-4D52-831F-F197D65EE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763" y="2321379"/>
            <a:ext cx="4712981" cy="857671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dirty="0">
                <a:solidFill>
                  <a:schemeClr val="bg2"/>
                </a:solidFill>
                <a:cs typeface="Calibri"/>
              </a:rPr>
              <a:t>Функцията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  <a:cs typeface="Calibri"/>
              </a:rPr>
              <a:t>ord</a:t>
            </a:r>
            <a:r>
              <a:rPr lang="en-US" sz="2800" b="1" dirty="0">
                <a:solidFill>
                  <a:schemeClr val="bg2"/>
                </a:solidFill>
                <a:cs typeface="Calibri"/>
              </a:rPr>
              <a:t> ни дава числова стойност на знака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01F6412-5D66-4A4F-9B1C-0D0B73EE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179" y="4292308"/>
            <a:ext cx="4897404" cy="926029"/>
          </a:xfrm>
          <a:prstGeom prst="wedgeRoundRectCallout">
            <a:avLst>
              <a:gd name="adj1" fmla="val -53830"/>
              <a:gd name="adj2" fmla="val -4450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cs typeface="Calibri"/>
              </a:rPr>
              <a:t>Функцията </a:t>
            </a:r>
            <a:r>
              <a:rPr lang="bg-BG" sz="2800" b="1" dirty="0" smtClean="0">
                <a:solidFill>
                  <a:schemeClr val="bg2"/>
                </a:solidFill>
                <a:latin typeface="Consolas" panose="020B0609020204030204" pitchFamily="49" charset="0"/>
                <a:cs typeface="Calibri"/>
              </a:rPr>
              <a:t>chr</a:t>
            </a:r>
            <a:r>
              <a:rPr lang="bg-BG" sz="2800" b="1" dirty="0" smtClean="0">
                <a:solidFill>
                  <a:schemeClr val="bg2"/>
                </a:solidFill>
                <a:cs typeface="Calibri"/>
              </a:rPr>
              <a:t> </a:t>
            </a:r>
            <a:r>
              <a:rPr lang="bg-BG" sz="2800" b="1" dirty="0">
                <a:solidFill>
                  <a:schemeClr val="bg2"/>
                </a:solidFill>
                <a:cs typeface="Calibri"/>
              </a:rPr>
              <a:t>ни дава знак от числова стойност</a:t>
            </a:r>
            <a:endParaRPr lang="bg-BG" sz="2800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marL="609219" lvl="1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marL="609219" lvl="1" indent="0">
              <a:buNone/>
            </a:pPr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marL="609219" lvl="1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77822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40973" y="5066915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91717" y="2010450"/>
            <a:ext cx="580539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int(input())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  <a:endParaRPr lang="en-US" sz="2600" b="1" dirty="0">
              <a:latin typeface="Consolas"/>
              <a:cs typeface="Calibri"/>
            </a:endParaRPr>
          </a:p>
          <a:p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 in range (0,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):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</a:rPr>
              <a:t>    currentNum = int(input())</a:t>
            </a:r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    sum = sum + currentNum</a:t>
            </a:r>
            <a:endParaRPr lang="en-US" sz="2600" b="1" dirty="0">
              <a:latin typeface="Consolas"/>
              <a:cs typeface="Calibri"/>
            </a:endParaRPr>
          </a:p>
          <a:p>
            <a:endParaRPr lang="en-US" sz="2600" b="1" dirty="0">
              <a:latin typeface="Consolas"/>
              <a:cs typeface="Calibri"/>
            </a:endParaRP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print("sum = " + str(sum))</a:t>
            </a:r>
            <a:endParaRPr lang="en-US" sz="2600" b="1" dirty="0">
              <a:latin typeface="Consolas"/>
              <a:cs typeface="Calibri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1752600"/>
            <a:ext cx="4258813" cy="1594420"/>
          </a:xfrm>
          <a:prstGeom prst="wedgeRoundRectCallout">
            <a:avLst>
              <a:gd name="adj1" fmla="val -58010"/>
              <a:gd name="adj2" fmla="val 3929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четем данни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в</a:t>
            </a:r>
            <a:r>
              <a:rPr lang="en-US" sz="2800" b="1" noProof="1">
                <a:solidFill>
                  <a:schemeClr val="bg2"/>
                </a:solidFill>
                <a:latin typeface="Consolas"/>
              </a:rPr>
              <a:t> конструкцията на for</a:t>
            </a:r>
            <a:r>
              <a:rPr lang="en-US" sz="2800" b="1" noProof="1">
                <a:solidFill>
                  <a:schemeClr val="bg2"/>
                </a:solidFill>
                <a:latin typeface="+mj-lt"/>
              </a:rPr>
              <a:t>-цикъл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A7A87"/>
      </a:dk1>
      <a:lt1>
        <a:srgbClr val="FFC413"/>
      </a:lt1>
      <a:dk2>
        <a:srgbClr val="2A7A87"/>
      </a:dk2>
      <a:lt2>
        <a:srgbClr val="FFFFFF"/>
      </a:lt2>
      <a:accent1>
        <a:srgbClr val="FFC413"/>
      </a:accent1>
      <a:accent2>
        <a:srgbClr val="00B050"/>
      </a:accent2>
      <a:accent3>
        <a:srgbClr val="F7C86D"/>
      </a:accent3>
      <a:accent4>
        <a:srgbClr val="7030A0"/>
      </a:accent4>
      <a:accent5>
        <a:srgbClr val="67748E"/>
      </a:accent5>
      <a:accent6>
        <a:srgbClr val="F4F5F7"/>
      </a:accent6>
      <a:hlink>
        <a:srgbClr val="FFC413"/>
      </a:hlink>
      <a:folHlink>
        <a:srgbClr val="FFC41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798</Words>
  <Application>Microsoft Office PowerPoint</Application>
  <PresentationFormat>Custom</PresentationFormat>
  <Paragraphs>219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Повторения (цикли)</vt:lpstr>
      <vt:lpstr>PowerPoint Presentation</vt:lpstr>
      <vt:lpstr>for-цикъл - конструкция</vt:lpstr>
      <vt:lpstr>Числа от 1 до 100 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 (2)</vt:lpstr>
      <vt:lpstr>Какво научихме днес?</vt:lpstr>
      <vt:lpstr>PowerPoint Presentation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108</cp:revision>
  <dcterms:created xsi:type="dcterms:W3CDTF">2014-01-02T17:00:34Z</dcterms:created>
  <dcterms:modified xsi:type="dcterms:W3CDTF">2018-11-26T12:31:36Z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