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2" r:id="rId2"/>
  </p:sldMasterIdLst>
  <p:notesMasterIdLst>
    <p:notesMasterId r:id="rId37"/>
  </p:notesMasterIdLst>
  <p:handoutMasterIdLst>
    <p:handoutMasterId r:id="rId38"/>
  </p:handoutMasterIdLst>
  <p:sldIdLst>
    <p:sldId id="274" r:id="rId3"/>
    <p:sldId id="276" r:id="rId4"/>
    <p:sldId id="471" r:id="rId5"/>
    <p:sldId id="532" r:id="rId6"/>
    <p:sldId id="534" r:id="rId7"/>
    <p:sldId id="535" r:id="rId8"/>
    <p:sldId id="420" r:id="rId9"/>
    <p:sldId id="536" r:id="rId10"/>
    <p:sldId id="537" r:id="rId11"/>
    <p:sldId id="501" r:id="rId12"/>
    <p:sldId id="502" r:id="rId13"/>
    <p:sldId id="505" r:id="rId14"/>
    <p:sldId id="504" r:id="rId15"/>
    <p:sldId id="506" r:id="rId16"/>
    <p:sldId id="507" r:id="rId17"/>
    <p:sldId id="508" r:id="rId18"/>
    <p:sldId id="509" r:id="rId19"/>
    <p:sldId id="510" r:id="rId20"/>
    <p:sldId id="511" r:id="rId21"/>
    <p:sldId id="512" r:id="rId22"/>
    <p:sldId id="513" r:id="rId23"/>
    <p:sldId id="514" r:id="rId24"/>
    <p:sldId id="515" r:id="rId25"/>
    <p:sldId id="516" r:id="rId26"/>
    <p:sldId id="517" r:id="rId27"/>
    <p:sldId id="518" r:id="rId28"/>
    <p:sldId id="519" r:id="rId29"/>
    <p:sldId id="531" r:id="rId30"/>
    <p:sldId id="520" r:id="rId31"/>
    <p:sldId id="521" r:id="rId32"/>
    <p:sldId id="522" r:id="rId33"/>
    <p:sldId id="525" r:id="rId34"/>
    <p:sldId id="526" r:id="rId35"/>
    <p:sldId id="529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1AA141-4650-4A37-95FC-F8077557ADC6}">
          <p14:sldIdLst>
            <p14:sldId id="274"/>
            <p14:sldId id="276"/>
          </p14:sldIdLst>
        </p14:section>
        <p14:section name="Променливи и типове данни" id="{6CA3F2B5-4C62-4673-AE11-C846427A12C2}">
          <p14:sldIdLst>
            <p14:sldId id="471"/>
            <p14:sldId id="532"/>
            <p14:sldId id="534"/>
            <p14:sldId id="535"/>
            <p14:sldId id="420"/>
            <p14:sldId id="536"/>
            <p14:sldId id="537"/>
            <p14:sldId id="501"/>
            <p14:sldId id="502"/>
            <p14:sldId id="505"/>
            <p14:sldId id="504"/>
            <p14:sldId id="506"/>
          </p14:sldIdLst>
        </p14:section>
        <p14:section name="Прости операции" id="{128769E9-F003-4D1B-AC82-1A19DEACC358}">
          <p14:sldIdLst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Печатане на екрана" id="{586D64DA-A092-4901-8495-14050A9DD9AC}">
          <p14:sldIdLst>
            <p14:sldId id="517"/>
            <p14:sldId id="518"/>
            <p14:sldId id="519"/>
            <p14:sldId id="531"/>
            <p14:sldId id="520"/>
            <p14:sldId id="521"/>
            <p14:sldId id="522"/>
          </p14:sldIdLst>
        </p14:section>
        <p14:section name="Обобщение" id="{E8E89E94-E30E-41AC-AE57-78FE94567DF2}">
          <p14:sldIdLst>
            <p14:sldId id="525"/>
            <p14:sldId id="526"/>
            <p14:sldId id="5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0097CC"/>
    <a:srgbClr val="FFF0D9"/>
    <a:srgbClr val="FFA72A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533" autoAdjust="0"/>
  </p:normalViewPr>
  <p:slideViewPr>
    <p:cSldViewPr>
      <p:cViewPr varScale="1">
        <p:scale>
          <a:sx n="103" d="100"/>
          <a:sy n="103" d="100"/>
        </p:scale>
        <p:origin x="70" y="85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55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61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3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6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1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43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46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13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0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0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4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39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22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9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2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4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61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3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00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44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8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771" y="6036112"/>
            <a:ext cx="2088000" cy="520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BD2548-4627-42F7-AB85-B8817CB670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3" y="6036112"/>
            <a:ext cx="1553946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8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839788" y="2802609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A7A8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A7A8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A7A87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6651B8-AB0C-4A15-A46D-EB746E386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16927">
            <a:off x="6814828" y="2512172"/>
            <a:ext cx="3177520" cy="317752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F8A09C7-C42B-4D68-A4E1-D3706D1BC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77591">
            <a:off x="6682626" y="3980265"/>
            <a:ext cx="1225770" cy="1225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B75845-0F42-44BA-BB9A-85E8FE3A6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747">
            <a:off x="8188350" y="919993"/>
            <a:ext cx="3941632" cy="394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48274"/>
            <a:ext cx="1669839" cy="20074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12604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36C1E-7D4C-4207-B288-6E18FE556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290" y="2438400"/>
            <a:ext cx="2960756" cy="277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1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41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rgbClr val="2A7A87"/>
                </a:solidFill>
              </a:defRPr>
            </a:lvl1pPr>
            <a:lvl2pPr>
              <a:defRPr>
                <a:solidFill>
                  <a:srgbClr val="2A7A87"/>
                </a:solidFill>
              </a:defRPr>
            </a:lvl2pPr>
            <a:lvl3pPr>
              <a:defRPr>
                <a:solidFill>
                  <a:srgbClr val="2A7A87"/>
                </a:solidFill>
              </a:defRPr>
            </a:lvl3pPr>
            <a:lvl4pPr>
              <a:defRPr>
                <a:solidFill>
                  <a:srgbClr val="2A7A87"/>
                </a:solidFill>
              </a:defRPr>
            </a:lvl4pPr>
            <a:lvl5pPr>
              <a:defRPr>
                <a:solidFill>
                  <a:srgbClr val="2A7A8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>
                <a:solidFill>
                  <a:srgbClr val="2A7A87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9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>
                <a:solidFill>
                  <a:srgbClr val="2A7A87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rgbClr val="2A7A87"/>
                </a:solidFill>
              </a:defRPr>
            </a:lvl1pPr>
            <a:lvl2pPr>
              <a:defRPr>
                <a:solidFill>
                  <a:srgbClr val="2A7A87"/>
                </a:solidFill>
              </a:defRPr>
            </a:lvl2pPr>
            <a:lvl3pPr>
              <a:defRPr>
                <a:solidFill>
                  <a:srgbClr val="2A7A87"/>
                </a:solidFill>
              </a:defRPr>
            </a:lvl3pPr>
            <a:lvl4pPr>
              <a:defRPr>
                <a:solidFill>
                  <a:srgbClr val="2A7A87"/>
                </a:solidFill>
              </a:defRPr>
            </a:lvl4pPr>
            <a:lvl5pPr>
              <a:defRPr>
                <a:solidFill>
                  <a:srgbClr val="2A7A8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>
            <a:lvl1pPr>
              <a:defRPr>
                <a:solidFill>
                  <a:srgbClr val="2A7A87"/>
                </a:solidFill>
              </a:defRPr>
            </a:lvl1pPr>
            <a:lvl2pPr>
              <a:defRPr>
                <a:solidFill>
                  <a:srgbClr val="2A7A87"/>
                </a:solidFill>
              </a:defRPr>
            </a:lvl2pPr>
            <a:lvl3pPr>
              <a:defRPr>
                <a:solidFill>
                  <a:srgbClr val="2A7A87"/>
                </a:solidFill>
              </a:defRPr>
            </a:lvl3pPr>
            <a:lvl4pPr>
              <a:defRPr>
                <a:solidFill>
                  <a:srgbClr val="2A7A87"/>
                </a:solidFill>
              </a:defRPr>
            </a:lvl4pPr>
            <a:lvl5pPr>
              <a:defRPr>
                <a:solidFill>
                  <a:srgbClr val="2A7A8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307916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4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B3B5F7-B84D-4EE1-B014-97AE6566E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4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rgbClr val="2A7A87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22969"/>
            <a:ext cx="958650" cy="115247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0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rgbClr val="2A7A87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rgbClr val="2A7A87">
              <a:alpha val="3000"/>
            </a:srgbClr>
          </a:solidFill>
          <a:ln w="12700">
            <a:solidFill>
              <a:srgbClr val="2A7A87"/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rgbClr val="2A7A87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1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67DA702-B9F4-47F8-8AEF-0B9EFACDF65F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500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rgbClr val="2A7A87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rgbClr val="2A7A87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rgbClr val="2A7A87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rgbClr val="2A7A87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rgbClr val="2A7A87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rgbClr val="2A7A87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184#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184#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184#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184#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184#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184#5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операции и пресмятания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727407"/>
            <a:ext cx="2950749" cy="444793"/>
          </a:xfrm>
        </p:spPr>
        <p:txBody>
          <a:bodyPr/>
          <a:lstStyle/>
          <a:p>
            <a:r>
              <a:rPr lang="bg-BG" sz="2400" dirty="0">
                <a:solidFill>
                  <a:schemeClr val="tx1"/>
                </a:solidFill>
              </a:rPr>
              <a:t>СофтУни Светлина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9752012" y="6201446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svetlina.softuni.bg</a:t>
            </a:r>
            <a:endParaRPr lang="en-US" sz="1800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257800"/>
            <a:ext cx="3137440" cy="626452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2358106"/>
            <a:ext cx="2160896" cy="571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FA6924-E257-482A-8A90-6A6F0EB77F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369" y="3054349"/>
            <a:ext cx="4691771" cy="1944498"/>
          </a:xfrm>
          <a:prstGeom prst="rect">
            <a:avLst/>
          </a:prstGeom>
        </p:spPr>
      </p:pic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53C2806-428A-4405-BEC1-F3C9BE6989F1}"/>
              </a:ext>
            </a:extLst>
          </p:cNvPr>
          <p:cNvSpPr txBox="1">
            <a:spLocks/>
          </p:cNvSpPr>
          <p:nvPr/>
        </p:nvSpPr>
        <p:spPr bwMode="auto">
          <a:xfrm>
            <a:off x="666685" y="4873895"/>
            <a:ext cx="2950749" cy="506796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438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082576-52D4-4112-BB4D-6580ED6D9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9BA30-29BF-4014-B942-4A76112607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с конзола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219200"/>
            <a:ext cx="2665008" cy="26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8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7374" y="1347002"/>
            <a:ext cx="9927138" cy="527604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bg-BG" sz="3600" dirty="0"/>
              <a:t>Всичко, което </a:t>
            </a:r>
            <a:r>
              <a:rPr lang="bg-BG" sz="3600" dirty="0">
                <a:solidFill>
                  <a:schemeClr val="bg1"/>
                </a:solidFill>
              </a:rPr>
              <a:t>получаваме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bg-BG" sz="3600" dirty="0">
                <a:solidFill>
                  <a:schemeClr val="bg1"/>
                </a:solidFill>
              </a:rPr>
              <a:t>или печатаме </a:t>
            </a:r>
            <a:br>
              <a:rPr lang="bg-BG" sz="3600" dirty="0">
                <a:solidFill>
                  <a:schemeClr val="bg1"/>
                </a:solidFill>
              </a:rPr>
            </a:br>
            <a:r>
              <a:rPr lang="bg-BG" sz="3600" dirty="0">
                <a:solidFill>
                  <a:schemeClr val="tx1"/>
                </a:solidFill>
              </a:rPr>
              <a:t>на </a:t>
            </a:r>
            <a:r>
              <a:rPr lang="bg-BG" sz="3600" dirty="0"/>
              <a:t>конзолата е </a:t>
            </a:r>
            <a:r>
              <a:rPr lang="bg-BG" sz="3600" dirty="0">
                <a:solidFill>
                  <a:schemeClr val="bg1"/>
                </a:solidFill>
              </a:rPr>
              <a:t>текст</a:t>
            </a:r>
            <a:r>
              <a:rPr lang="en-US" sz="3600" dirty="0">
                <a:solidFill>
                  <a:schemeClr val="bg1"/>
                </a:solidFill>
              </a:rPr>
              <a:t>​</a:t>
            </a:r>
            <a:endParaRPr lang="bg-BG" sz="3600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bg-BG" sz="3600" dirty="0"/>
              <a:t>Команда за четене от конзолата:</a:t>
            </a:r>
            <a:r>
              <a:rPr lang="en-US" sz="3600" dirty="0"/>
              <a:t>​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bg-BG" sz="3600" dirty="0"/>
              <a:t>Връща ни текстът, </a:t>
            </a:r>
            <a:br>
              <a:rPr lang="en-US" sz="3600" dirty="0"/>
            </a:br>
            <a:r>
              <a:rPr lang="bg-BG" sz="3600" dirty="0"/>
              <a:t>въведен от потребителя</a:t>
            </a:r>
            <a:r>
              <a:rPr lang="en-US" sz="3600" dirty="0"/>
              <a:t>​</a:t>
            </a:r>
          </a:p>
          <a:p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17812" y="3442580"/>
            <a:ext cx="3429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name = input()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3DFFC-C162-46B6-BC4B-623098FD8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012" y="3276600"/>
            <a:ext cx="2667000" cy="248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 - пример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6651" y="1143000"/>
            <a:ext cx="10033549" cy="52760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979612" y="1716407"/>
            <a:ext cx="86868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 = input(</a:t>
            </a:r>
            <a:r>
              <a:rPr lang="en-US" sz="3500" b="1" noProof="1">
                <a:latin typeface="Consolas" pitchFamily="49" charset="0"/>
                <a:cs typeface="Consolas" pitchFamily="49" charset="0"/>
              </a:rPr>
              <a:t>'Enter your name: '</a:t>
            </a:r>
            <a:r>
              <a:rPr lang="en-US" sz="3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00" b="1" noProof="1">
                <a:latin typeface="Consolas" pitchFamily="49" charset="0"/>
                <a:cs typeface="Consolas" pitchFamily="49" charset="0"/>
              </a:rPr>
              <a:t>print(name)</a:t>
            </a:r>
            <a:endParaRPr lang="bg-BG" sz="35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9012" y="3554730"/>
            <a:ext cx="6511074" cy="170306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5" name="Bent-Up Arrow 14"/>
          <p:cNvSpPr/>
          <p:nvPr/>
        </p:nvSpPr>
        <p:spPr>
          <a:xfrm rot="5400000">
            <a:off x="3593990" y="3262422"/>
            <a:ext cx="809844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7736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4575" y="978361"/>
            <a:ext cx="10033549" cy="5350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ru-RU" sz="3200" dirty="0"/>
              <a:t>Пример: пресмятане на лице на квадрат със страна </a:t>
            </a:r>
            <a:r>
              <a:rPr lang="ru-RU" sz="3200" dirty="0">
                <a:solidFill>
                  <a:schemeClr val="bg1"/>
                </a:solidFill>
              </a:rPr>
              <a:t>а</a:t>
            </a:r>
            <a:r>
              <a:rPr lang="ru-RU" sz="3200" dirty="0"/>
              <a:t>: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46812" y="1133082"/>
            <a:ext cx="3864128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num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print(num)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E47DBF83-D8DB-455C-8B82-C78F84C9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812" y="3000033"/>
            <a:ext cx="3886200" cy="1295400"/>
          </a:xfrm>
          <a:prstGeom prst="wedgeRoundRectCallout">
            <a:avLst>
              <a:gd name="adj1" fmla="val -56958"/>
              <a:gd name="adj2" fmla="val 4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sz="2600" b="1" dirty="0">
                <a:solidFill>
                  <a:schemeClr val="bg1"/>
                </a:solidFill>
              </a:rPr>
              <a:t> </a:t>
            </a:r>
            <a:r>
              <a:rPr lang="bg-BG" sz="2600" b="1" dirty="0">
                <a:solidFill>
                  <a:srgbClr val="FFFFFF"/>
                </a:solidFill>
              </a:rPr>
              <a:t>преобразува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600" b="1" dirty="0">
                <a:solidFill>
                  <a:srgbClr val="FFFFFF"/>
                </a:solidFill>
              </a:rPr>
              <a:t>текстовата стойност в числена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5812" y="4387148"/>
            <a:ext cx="4560253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int(input('a = '))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area = a *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print(area)</a:t>
            </a:r>
          </a:p>
        </p:txBody>
      </p:sp>
      <p:grpSp>
        <p:nvGrpSpPr>
          <p:cNvPr id="11" name="Group 9"/>
          <p:cNvGrpSpPr/>
          <p:nvPr/>
        </p:nvGrpSpPr>
        <p:grpSpPr>
          <a:xfrm rot="5400000">
            <a:off x="7908800" y="4144621"/>
            <a:ext cx="540150" cy="1999315"/>
            <a:chOff x="2639842" y="4543843"/>
            <a:chExt cx="767699" cy="1864330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 rot="16200000">
              <a:off x="2704835" y="5705470"/>
              <a:ext cx="637710" cy="76769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8" name="Right Arrow 17"/>
            <p:cNvSpPr/>
            <p:nvPr/>
          </p:nvSpPr>
          <p:spPr>
            <a:xfrm rot="16200000">
              <a:off x="2897076" y="5289526"/>
              <a:ext cx="253228" cy="3883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 rot="16200000">
              <a:off x="2697166" y="4486522"/>
              <a:ext cx="653053" cy="76769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</p:grpSp>
      <p:sp>
        <p:nvSpPr>
          <p:cNvPr id="20" name="Rectangle 19">
            <a:hlinkClick r:id="rId3"/>
          </p:cNvPr>
          <p:cNvSpPr/>
          <p:nvPr/>
        </p:nvSpPr>
        <p:spPr>
          <a:xfrm>
            <a:off x="1306512" y="6259810"/>
            <a:ext cx="3263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u="sng" dirty="0">
                <a:solidFill>
                  <a:schemeClr val="bg1"/>
                </a:solidFill>
              </a:rPr>
              <a:t>Тестване на решението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69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46212" y="790976"/>
            <a:ext cx="10033549" cy="5276048"/>
          </a:xfrm>
        </p:spPr>
        <p:txBody>
          <a:bodyPr/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br>
              <a:rPr lang="bg-BG" sz="3600" dirty="0"/>
            </a:br>
            <a:r>
              <a:rPr lang="bg-BG" sz="3600" dirty="0"/>
              <a:t>Пример: конвертиране от </a:t>
            </a:r>
            <a:r>
              <a:rPr lang="bg-BG" sz="3600" dirty="0">
                <a:solidFill>
                  <a:schemeClr val="bg1"/>
                </a:solidFill>
              </a:rPr>
              <a:t>инчове</a:t>
            </a:r>
            <a:r>
              <a:rPr lang="bg-BG" sz="3600" dirty="0"/>
              <a:t> в </a:t>
            </a:r>
            <a:r>
              <a:rPr lang="bg-BG" sz="3600" dirty="0">
                <a:solidFill>
                  <a:schemeClr val="bg1"/>
                </a:solidFill>
              </a:rPr>
              <a:t>сантиметри</a:t>
            </a:r>
            <a:r>
              <a:rPr lang="bg-BG" sz="3600" dirty="0"/>
              <a:t>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55812" y="2903208"/>
            <a:ext cx="5602395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 = float(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input()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centimeters = inches * 2.54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print(centimeters)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5812" y="1119327"/>
            <a:ext cx="51054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num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float(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input()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inches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float(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input()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6512" y="6259810"/>
            <a:ext cx="3263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hlinkClick r:id="rId3"/>
              </a:rPr>
              <a:t>Тестване на решението</a:t>
            </a:r>
            <a:endParaRPr lang="en-US" dirty="0"/>
          </a:p>
        </p:txBody>
      </p:sp>
      <p:sp>
        <p:nvSpPr>
          <p:cNvPr id="11" name="Bent-Up Arrow 14">
            <a:extLst>
              <a:ext uri="{FF2B5EF4-FFF2-40B4-BE49-F238E27FC236}">
                <a16:creationId xmlns:a16="http://schemas.microsoft.com/office/drawing/2014/main" id="{C5BAC1D8-B535-4B28-AB0E-87559C8D8342}"/>
              </a:ext>
            </a:extLst>
          </p:cNvPr>
          <p:cNvSpPr/>
          <p:nvPr/>
        </p:nvSpPr>
        <p:spPr>
          <a:xfrm rot="5400000">
            <a:off x="7050648" y="4753557"/>
            <a:ext cx="641922" cy="57319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50934C-2A28-48AE-88D5-DDEB21FB90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359" b="21715"/>
          <a:stretch/>
        </p:blipFill>
        <p:spPr>
          <a:xfrm>
            <a:off x="8044984" y="4518511"/>
            <a:ext cx="3048000" cy="168520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86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7A6618-144A-4FA8-A6DC-F7FCC0EA6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47E11-AE8C-4756-AD25-638BE0AA56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с текст и числа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7" y="1524000"/>
            <a:ext cx="2237110" cy="2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Напише 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marL="609219" lvl="1" indent="0">
              <a:buNone/>
            </a:pPr>
            <a:r>
              <a:rPr lang="bg-BG" dirty="0"/>
              <a:t>Чете от конзолата </a:t>
            </a:r>
            <a:r>
              <a:rPr lang="bg-BG" sz="3000" b="1" dirty="0">
                <a:solidFill>
                  <a:schemeClr val="tx1"/>
                </a:solidFill>
                <a:latin typeface="+mj-lt"/>
              </a:rPr>
              <a:t>име</a:t>
            </a:r>
            <a:r>
              <a:rPr lang="bg-BG" dirty="0"/>
              <a:t> на човек, въведено от </a:t>
            </a:r>
            <a:r>
              <a:rPr lang="bg-BG" dirty="0">
                <a:solidFill>
                  <a:schemeClr val="bg1"/>
                </a:solidFill>
              </a:rPr>
              <a:t>потребителя</a:t>
            </a:r>
            <a:endParaRPr lang="en-US" dirty="0">
              <a:solidFill>
                <a:schemeClr val="bg1"/>
              </a:solidFill>
            </a:endParaRPr>
          </a:p>
          <a:p>
            <a:pPr marL="609219" lvl="1" indent="0">
              <a:buNone/>
            </a:pPr>
            <a:r>
              <a:rPr lang="bg-BG" dirty="0">
                <a:solidFill>
                  <a:schemeClr val="tx1"/>
                </a:solidFill>
              </a:rPr>
              <a:t>Отпечатва 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sz="3000" b="1" dirty="0">
                <a:solidFill>
                  <a:schemeClr val="tx1"/>
                </a:solidFill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solidFill>
                  <a:schemeClr val="tx1"/>
                </a:solidFill>
                <a:latin typeface="Consolas" panose="020B0609020204030204" pitchFamily="49" charset="0"/>
              </a:rPr>
              <a:t>!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bg-BG" dirty="0">
                <a:solidFill>
                  <a:schemeClr val="tx1"/>
                </a:solidFill>
              </a:rPr>
              <a:t>, където </a:t>
            </a:r>
            <a:r>
              <a:rPr lang="en-US" sz="3000" b="1" dirty="0">
                <a:solidFill>
                  <a:schemeClr val="tx1"/>
                </a:solidFill>
                <a:latin typeface="Consolas" panose="020B0609020204030204" pitchFamily="49" charset="0"/>
              </a:rPr>
              <a:t>&lt;name&gt; </a:t>
            </a:r>
            <a:r>
              <a:rPr lang="bg-BG" dirty="0">
                <a:solidFill>
                  <a:schemeClr val="tx1"/>
                </a:solidFill>
              </a:rPr>
              <a:t>е </a:t>
            </a:r>
            <a:br>
              <a:rPr lang="en-US" dirty="0"/>
            </a:br>
            <a:r>
              <a:rPr lang="bg-BG" dirty="0">
                <a:solidFill>
                  <a:schemeClr val="bg1"/>
                </a:solidFill>
              </a:rPr>
              <a:t>въведеното </a:t>
            </a:r>
            <a:r>
              <a:rPr lang="bg-BG" dirty="0"/>
              <a:t>преди това </a:t>
            </a:r>
            <a:r>
              <a:rPr lang="bg-BG" b="1" dirty="0"/>
              <a:t>име</a:t>
            </a:r>
            <a:endParaRPr lang="en-US" b="1" dirty="0"/>
          </a:p>
          <a:p>
            <a:pPr marL="0" indent="0">
              <a:buNone/>
            </a:pPr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3653" y="4572000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906818"/>
              <a:ext cx="380868" cy="3144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4459" y="5449596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E0681DF8-7B45-406E-9E82-3627FC549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598" y="3710589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39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266" y="1435870"/>
            <a:ext cx="5638800" cy="1998597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dirty="0">
                <a:solidFill>
                  <a:schemeClr val="tx1"/>
                </a:solidFill>
                <a:latin typeface="Consolas" panose="020B0609020204030204" pitchFamily="49" charset="0"/>
              </a:rPr>
              <a:t>name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print('Hello, ', end = '')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print(name, end = '!')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4266" y="6161385"/>
            <a:ext cx="32530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hlinkClick r:id="rId3"/>
              </a:rPr>
              <a:t>Тестване на решението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638846" y="2277150"/>
            <a:ext cx="3657600" cy="1052531"/>
          </a:xfrm>
          <a:prstGeom prst="wedgeRoundRectCallout">
            <a:avLst>
              <a:gd name="adj1" fmla="val -62168"/>
              <a:gd name="adj2" fmla="val -312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</a:rPr>
              <a:t>Курсорът остава на </a:t>
            </a:r>
            <a:r>
              <a:rPr lang="bg-BG" sz="3000" b="1" dirty="0">
                <a:solidFill>
                  <a:schemeClr val="bg1"/>
                </a:solidFill>
              </a:rPr>
              <a:t>същия ред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065212" y="3329681"/>
            <a:ext cx="3124200" cy="1052531"/>
          </a:xfrm>
          <a:prstGeom prst="wedgeRoundRectCallout">
            <a:avLst>
              <a:gd name="adj1" fmla="val 57095"/>
              <a:gd name="adj2" fmla="val -492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Печатането завършва с </a:t>
            </a:r>
            <a:r>
              <a:rPr lang="en-US" sz="3200" b="1" dirty="0">
                <a:solidFill>
                  <a:srgbClr val="FFFFFF"/>
                </a:solidFill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  <a:r>
              <a:rPr lang="en-US" sz="3200" b="1" dirty="0">
                <a:solidFill>
                  <a:srgbClr val="FFFFFF"/>
                </a:solidFill>
              </a:rPr>
              <a:t>' 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8" name="Bent-Up Arrow 7"/>
          <p:cNvSpPr/>
          <p:nvPr/>
        </p:nvSpPr>
        <p:spPr>
          <a:xfrm rot="5400000">
            <a:off x="5475942" y="3999926"/>
            <a:ext cx="608448" cy="685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96"/>
          <a:stretch/>
        </p:blipFill>
        <p:spPr>
          <a:xfrm>
            <a:off x="6475412" y="4001440"/>
            <a:ext cx="5388053" cy="125635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46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9043" y="983404"/>
            <a:ext cx="9927138" cy="5276048"/>
          </a:xfrm>
        </p:spPr>
        <p:txBody>
          <a:bodyPr/>
          <a:lstStyle/>
          <a:p>
            <a:pPr marL="0" indent="0">
              <a:buNone/>
            </a:pPr>
            <a:r>
              <a:rPr lang="bg-BG" dirty="0">
                <a:solidFill>
                  <a:schemeClr val="tx1"/>
                </a:solidFill>
              </a:rPr>
              <a:t>Оператор</a:t>
            </a:r>
            <a:r>
              <a:rPr lang="bg-BG" dirty="0"/>
              <a:t> </a:t>
            </a:r>
            <a:r>
              <a:rPr lang="en-US" dirty="0"/>
              <a:t>'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':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1615287"/>
            <a:ext cx="8915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firstName = 'Maria'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lastName = 'Ivanova'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age = 19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str = firstName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 ' '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 ' @ '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 str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(age)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print(str)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0612" y="4827532"/>
            <a:ext cx="8915400" cy="15696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a = 1.5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b = 2.5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sum = 'The sum is: '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 str(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+ str(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5865812" y="3092614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# Maria 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5865812" y="5957974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# The sum is 1.52.5</a:t>
            </a:r>
            <a:endParaRPr lang="en-US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996527" y="3704038"/>
            <a:ext cx="4124872" cy="932403"/>
          </a:xfrm>
          <a:prstGeom prst="wedgeRoundRectCallout">
            <a:avLst>
              <a:gd name="adj1" fmla="val 56273"/>
              <a:gd name="adj2" fmla="val -522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</a:t>
            </a:r>
            <a:r>
              <a:rPr lang="bg-BG" sz="2800" b="1" dirty="0">
                <a:solidFill>
                  <a:schemeClr val="bg1"/>
                </a:solidFill>
              </a:rPr>
              <a:t>конкатенация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51140" y="4615789"/>
            <a:ext cx="4124872" cy="932403"/>
          </a:xfrm>
          <a:prstGeom prst="wedgeRoundRectCallout">
            <a:avLst>
              <a:gd name="adj1" fmla="val -58261"/>
              <a:gd name="adj2" fmla="val 519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Превръщане на числена стойност в текст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5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bg-BG" dirty="0">
                <a:solidFill>
                  <a:schemeClr val="bg1"/>
                </a:solidFill>
              </a:rPr>
              <a:t>Събиране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>
                <a:solidFill>
                  <a:schemeClr val="tx1"/>
                </a:solidFill>
              </a:rPr>
              <a:t>оператор </a:t>
            </a:r>
            <a:r>
              <a:rPr lang="en-US" dirty="0">
                <a:solidFill>
                  <a:schemeClr val="tx1"/>
                </a:solidFill>
              </a:rPr>
              <a:t>'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'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marL="0" indent="0" algn="r">
              <a:spcBef>
                <a:spcPts val="2400"/>
              </a:spcBef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r">
              <a:spcBef>
                <a:spcPts val="2400"/>
              </a:spcBef>
              <a:buNone/>
            </a:pPr>
            <a:r>
              <a:rPr lang="bg-BG" dirty="0">
                <a:solidFill>
                  <a:schemeClr val="bg1"/>
                </a:solidFill>
              </a:rPr>
              <a:t>Изваждане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>
                <a:solidFill>
                  <a:schemeClr val="tx1"/>
                </a:solidFill>
              </a:rPr>
              <a:t>оператор </a:t>
            </a:r>
            <a:r>
              <a:rPr lang="en-US" dirty="0">
                <a:solidFill>
                  <a:schemeClr val="tx1"/>
                </a:solidFill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'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13296" y="1866960"/>
            <a:ext cx="38099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en-US" sz="32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39876" y="4335089"/>
            <a:ext cx="4267199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a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b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result = a –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print(result)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583121" y="2844225"/>
            <a:ext cx="1121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Consolas" pitchFamily="49" charset="0"/>
              </a:rPr>
              <a:t>#</a:t>
            </a:r>
            <a:r>
              <a:rPr lang="bg-BG" sz="3200" dirty="0">
                <a:solidFill>
                  <a:schemeClr val="accent4"/>
                </a:solidFill>
              </a:rPr>
              <a:t> </a:t>
            </a:r>
            <a:r>
              <a:rPr lang="bg-BG" sz="3200" b="1" dirty="0">
                <a:solidFill>
                  <a:schemeClr val="accent4"/>
                </a:solidFill>
                <a:latin typeface="Consolas" pitchFamily="49" charset="0"/>
              </a:rPr>
              <a:t>12</a:t>
            </a:r>
            <a:endParaRPr lang="en-US" sz="3200" b="1" dirty="0">
              <a:solidFill>
                <a:schemeClr val="accent4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2733844" y="3387134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7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9063109" y="4832078"/>
            <a:ext cx="2689082" cy="882654"/>
          </a:xfrm>
        </p:spPr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r>
              <a:rPr lang="bg-BG" dirty="0"/>
              <a:t>Печатане </a:t>
            </a:r>
            <a:br>
              <a:rPr lang="en-US" dirty="0"/>
            </a:br>
            <a:r>
              <a:rPr lang="bg-BG" dirty="0"/>
              <a:t>на екрана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 какво ще се запознаем днес?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66E42F-31E4-4A5A-9D1B-C44BED0A8BE0}"/>
              </a:ext>
            </a:extLst>
          </p:cNvPr>
          <p:cNvGrpSpPr/>
          <p:nvPr/>
        </p:nvGrpSpPr>
        <p:grpSpPr>
          <a:xfrm>
            <a:off x="188767" y="2971800"/>
            <a:ext cx="3162445" cy="2635254"/>
            <a:chOff x="188767" y="2971800"/>
            <a:chExt cx="3162445" cy="263525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8821B0-45CC-49A6-9026-5A826C20A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212" y="2971800"/>
              <a:ext cx="3048000" cy="1263239"/>
            </a:xfrm>
            <a:prstGeom prst="rect">
              <a:avLst/>
            </a:prstGeom>
          </p:spPr>
        </p:pic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EE272517-FC72-49D1-931D-35B2BF56F993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88767" y="4387854"/>
              <a:ext cx="3124200" cy="121920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rgbClr val="2A7A87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rgbClr val="2A7A87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rgbClr val="2A7A87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rgbClr val="2A7A87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rgbClr val="2A7A87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bg-BG" sz="3100" dirty="0"/>
                <a:t>Променливи и </a:t>
              </a:r>
              <a:br>
                <a:rPr lang="bg-BG" sz="3100" dirty="0"/>
              </a:br>
              <a:r>
                <a:rPr lang="bg-BG" sz="3100" dirty="0"/>
                <a:t>типове данни</a:t>
              </a:r>
              <a:endParaRPr lang="en-US" sz="31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BAECF7E-1AB9-4C85-A702-635641507888}"/>
              </a:ext>
            </a:extLst>
          </p:cNvPr>
          <p:cNvGrpSpPr/>
          <p:nvPr/>
        </p:nvGrpSpPr>
        <p:grpSpPr>
          <a:xfrm>
            <a:off x="2775176" y="2470146"/>
            <a:ext cx="4036779" cy="3479583"/>
            <a:chOff x="2775176" y="2470146"/>
            <a:chExt cx="4036779" cy="3479583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708E667-618D-403D-B31C-239B14C467A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775176" y="4632524"/>
              <a:ext cx="4036779" cy="1317205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 fontScale="92500" lnSpcReduction="20000"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rgbClr val="2A7A87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rgbClr val="2A7A87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rgbClr val="2A7A87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rgbClr val="2A7A87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rgbClr val="2A7A87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bg-BG" dirty="0"/>
                <a:t>Четене на </a:t>
              </a:r>
              <a:br>
                <a:rPr lang="bg-BG" dirty="0"/>
              </a:br>
              <a:r>
                <a:rPr lang="bg-BG" dirty="0"/>
                <a:t>потребителски </a:t>
              </a:r>
              <a:br>
                <a:rPr lang="en-US" dirty="0"/>
              </a:br>
              <a:r>
                <a:rPr lang="bg-BG" dirty="0"/>
                <a:t>вход</a:t>
              </a:r>
              <a:endParaRPr lang="en-US" dirty="0"/>
            </a:p>
          </p:txBody>
        </p:sp>
        <p:pic>
          <p:nvPicPr>
            <p:cNvPr id="1026" name="Picture 2" descr="Ð ÐµÐ·ÑÐ»ÑÐ°Ñ Ñ Ð¸Ð·Ð¾Ð±ÑÐ°Ð¶ÐµÐ½Ð¸Ðµ Ð·Ð° user png">
              <a:extLst>
                <a:ext uri="{FF2B5EF4-FFF2-40B4-BE49-F238E27FC236}">
                  <a16:creationId xmlns:a16="http://schemas.microsoft.com/office/drawing/2014/main" id="{FC8F1491-7EF2-4908-9A22-FDF7F6768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0430" y="2470146"/>
              <a:ext cx="2034551" cy="2034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8364EA1-B808-48F7-A110-27DB1FE10345}"/>
              </a:ext>
            </a:extLst>
          </p:cNvPr>
          <p:cNvGrpSpPr/>
          <p:nvPr/>
        </p:nvGrpSpPr>
        <p:grpSpPr>
          <a:xfrm>
            <a:off x="6239240" y="2470146"/>
            <a:ext cx="2614308" cy="2490840"/>
            <a:chOff x="6239240" y="2470146"/>
            <a:chExt cx="2614308" cy="2490840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79100FBF-04E2-497A-BD48-08219A48F1F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239240" y="4602149"/>
              <a:ext cx="2614308" cy="358837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rgbClr val="2A7A87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rgbClr val="2A7A87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rgbClr val="2A7A87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rgbClr val="2A7A87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rgbClr val="2A7A87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bg-BG" sz="3100" dirty="0"/>
                <a:t>Прости </a:t>
              </a:r>
              <a:br>
                <a:rPr lang="en-US" sz="3100" dirty="0"/>
              </a:br>
              <a:r>
                <a:rPr lang="bg-BG" sz="3100" dirty="0"/>
                <a:t>операции</a:t>
              </a:r>
            </a:p>
          </p:txBody>
        </p:sp>
        <p:pic>
          <p:nvPicPr>
            <p:cNvPr id="1028" name="Picture 4" descr="Ð ÐµÐ·ÑÐ»ÑÐ°Ñ Ñ Ð¸Ð·Ð¾Ð±ÑÐ°Ð¶ÐµÐ½Ð¸Ðµ Ð·Ð° arithmetic png">
              <a:extLst>
                <a:ext uri="{FF2B5EF4-FFF2-40B4-BE49-F238E27FC236}">
                  <a16:creationId xmlns:a16="http://schemas.microsoft.com/office/drawing/2014/main" id="{DE8A6485-B52D-46B0-9DB1-0339CE89DC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4186" y="2470146"/>
              <a:ext cx="2164416" cy="2034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Ð ÐµÐ·ÑÐ»ÑÐ°Ñ Ñ Ð¸Ð·Ð¾Ð±ÑÐ°Ð¶ÐµÐ½Ð¸Ðµ Ð·Ð° programming png">
            <a:extLst>
              <a:ext uri="{FF2B5EF4-FFF2-40B4-BE49-F238E27FC236}">
                <a16:creationId xmlns:a16="http://schemas.microsoft.com/office/drawing/2014/main" id="{6EF3157F-DFAC-46E8-AE35-C36C48838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76" y="2801188"/>
            <a:ext cx="2952749" cy="170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bg-BG" dirty="0"/>
              <a:t>Умножение </a:t>
            </a:r>
            <a:r>
              <a:rPr lang="en-US" dirty="0"/>
              <a:t>(</a:t>
            </a:r>
            <a:r>
              <a:rPr lang="en-US" dirty="0">
                <a:solidFill>
                  <a:schemeClr val="tx1"/>
                </a:solidFill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'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 marL="0" indent="0">
              <a:spcBef>
                <a:spcPts val="2400"/>
              </a:spcBef>
              <a:buNone/>
            </a:pPr>
            <a:r>
              <a:rPr lang="bg-BG" dirty="0"/>
              <a:t>Деление </a:t>
            </a:r>
            <a:r>
              <a:rPr lang="en-US" dirty="0"/>
              <a:t>('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'</a:t>
            </a:r>
            <a:r>
              <a:rPr lang="bg-BG" dirty="0">
                <a:solidFill>
                  <a:schemeClr val="bg1"/>
                </a:solidFill>
              </a:rPr>
              <a:t>  </a:t>
            </a:r>
            <a:r>
              <a:rPr lang="bg-BG" dirty="0">
                <a:solidFill>
                  <a:schemeClr val="tx1"/>
                </a:solidFill>
              </a:rPr>
              <a:t>и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'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chemeClr val="tx1"/>
                </a:solidFill>
              </a:rPr>
              <a:t>'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, /,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//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3" y="1855560"/>
            <a:ext cx="47243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32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64971" y="4343253"/>
            <a:ext cx="901858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a = 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a //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32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error = a / 0  </a:t>
            </a:r>
            <a:endParaRPr lang="nn-NO" sz="32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399212" y="2824117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Consolas" pitchFamily="49" charset="0"/>
              </a:rPr>
              <a:t>#</a:t>
            </a:r>
            <a:r>
              <a:rPr lang="bg-BG" sz="3200" dirty="0">
                <a:solidFill>
                  <a:schemeClr val="accent4"/>
                </a:solidFill>
              </a:rPr>
              <a:t> </a:t>
            </a:r>
            <a:r>
              <a:rPr lang="bg-BG" sz="3200" b="1" dirty="0">
                <a:solidFill>
                  <a:schemeClr val="accent4"/>
                </a:solidFill>
                <a:latin typeface="Consolas" pitchFamily="49" charset="0"/>
              </a:rPr>
              <a:t>35</a:t>
            </a:r>
            <a:endParaRPr lang="en-US" sz="3200" b="1" dirty="0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0875" y="5332999"/>
            <a:ext cx="592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/>
              <a:t># </a:t>
            </a:r>
            <a:r>
              <a:rPr lang="bg-BG" noProof="1"/>
              <a:t>6 </a:t>
            </a:r>
            <a:r>
              <a:rPr lang="en-US" noProof="1"/>
              <a:t>–</a:t>
            </a:r>
            <a:r>
              <a:rPr lang="bg-BG" noProof="1"/>
              <a:t> целочислено деление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0875" y="5856219"/>
            <a:ext cx="4935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/>
              <a:t># </a:t>
            </a:r>
            <a:r>
              <a:rPr lang="bg-BG" noProof="1"/>
              <a:t>Грешка: деление на 0</a:t>
            </a:r>
            <a:endParaRPr lang="en-US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4341812" y="4856388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# </a:t>
            </a:r>
            <a:r>
              <a:rPr lang="bg-BG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6</a:t>
            </a:r>
            <a:r>
              <a:rPr lang="en-US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.25 – </a:t>
            </a:r>
            <a:r>
              <a:rPr lang="bg-BG" sz="2800" b="1" dirty="0">
                <a:solidFill>
                  <a:schemeClr val="accent4"/>
                </a:solidFill>
                <a:latin typeface="Consolas" pitchFamily="49" charset="0"/>
              </a:rPr>
              <a:t>дробната част се отрязва</a:t>
            </a:r>
            <a:endParaRPr lang="en-US" sz="28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432171" y="2004584"/>
            <a:ext cx="1657930" cy="16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2729805"/>
            <a:ext cx="43940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833923"/>
            <a:ext cx="80025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5612" y="3591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cs typeface="Consolas" pitchFamily="49" charset="0"/>
              </a:rPr>
              <a:t>#  </a:t>
            </a:r>
            <a:r>
              <a:rPr lang="en-GB" sz="2800" b="1" noProof="1">
                <a:solidFill>
                  <a:schemeClr val="accent4"/>
                </a:solidFill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4"/>
              </a:solidFill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5612" y="4863584"/>
            <a:ext cx="5105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/>
              <a:t># 1 </a:t>
            </a:r>
            <a:r>
              <a:rPr lang="bg-BG" noProof="1"/>
              <a:t>–</a:t>
            </a:r>
            <a:r>
              <a:rPr lang="en-US" noProof="1"/>
              <a:t> </a:t>
            </a:r>
            <a:r>
              <a:rPr lang="bg-BG" noProof="1"/>
              <a:t>числото</a:t>
            </a:r>
            <a:r>
              <a:rPr lang="en-US" noProof="1"/>
              <a:t> 3</a:t>
            </a:r>
            <a:r>
              <a:rPr lang="bg-BG" noProof="1"/>
              <a:t> е нечетно</a:t>
            </a:r>
            <a:r>
              <a:rPr lang="en-US" noProof="1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65612" y="5293909"/>
            <a:ext cx="49012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/>
              <a:t># </a:t>
            </a:r>
            <a:r>
              <a:rPr lang="bg-BG" noProof="1"/>
              <a:t>0 – числото</a:t>
            </a:r>
            <a:r>
              <a:rPr lang="en-US" noProof="1"/>
              <a:t> 4</a:t>
            </a:r>
            <a:r>
              <a:rPr lang="bg-BG" noProof="1"/>
              <a:t> е четно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5612" y="5687265"/>
            <a:ext cx="39381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/>
              <a:t># </a:t>
            </a:r>
            <a:r>
              <a:rPr lang="bg-BG" noProof="1"/>
              <a:t>Грешка: деление на </a:t>
            </a:r>
            <a:endParaRPr lang="nn-NO" noProof="1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57" y="2252069"/>
            <a:ext cx="4401570" cy="24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1828800"/>
            <a:ext cx="7088188" cy="785075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Резултата зависи от оператора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bg-BG" dirty="0">
                <a:solidFill>
                  <a:schemeClr val="tx1"/>
                </a:solidFill>
              </a:rPr>
              <a:t>,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bg-BG" dirty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pPr marL="609219" lvl="1" indent="0">
              <a:buNone/>
            </a:pPr>
            <a:endParaRPr lang="bg-BG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bg-BG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CEC035-D7C1-4C77-AB4B-C26DAF48316B}"/>
              </a:ext>
            </a:extLst>
          </p:cNvPr>
          <p:cNvGrpSpPr/>
          <p:nvPr/>
        </p:nvGrpSpPr>
        <p:grpSpPr>
          <a:xfrm>
            <a:off x="531812" y="2741503"/>
            <a:ext cx="8689183" cy="1848121"/>
            <a:chOff x="379412" y="2590800"/>
            <a:chExt cx="8689183" cy="184812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79412" y="2590800"/>
              <a:ext cx="7928770" cy="18158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nn-NO" sz="2800" b="1" noProof="1">
                  <a:latin typeface="Consolas" pitchFamily="49" charset="0"/>
                  <a:cs typeface="Consolas" pitchFamily="49" charset="0"/>
                </a:rPr>
                <a:t>a = 25;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print(a / </a:t>
              </a: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)</a:t>
              </a: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;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print(a /</a:t>
              </a: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/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)</a:t>
              </a: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;</a:t>
              </a:r>
              <a:r>
                <a:rPr lang="en-US" sz="2800" b="1" i="1" noProof="1">
                  <a:latin typeface="Consolas" pitchFamily="49" charset="0"/>
                  <a:cs typeface="Consolas" pitchFamily="49" charset="0"/>
                </a:rPr>
                <a:t> </a:t>
              </a:r>
              <a:endParaRPr lang="bg-BG" sz="2800" b="1" i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print(a / 0)</a:t>
              </a: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;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 </a:t>
              </a:r>
              <a:endParaRPr lang="nn-NO" sz="2800" b="1" i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951FC-27C4-4223-B7B1-4D2C82A5B7C2}"/>
                </a:ext>
              </a:extLst>
            </p:cNvPr>
            <p:cNvSpPr txBox="1"/>
            <p:nvPr/>
          </p:nvSpPr>
          <p:spPr>
            <a:xfrm>
              <a:off x="3431382" y="3053926"/>
              <a:ext cx="563721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4"/>
                  </a:solidFill>
                  <a:latin typeface="Consolas" panose="020B0609020204030204" pitchFamily="49" charset="0"/>
                  <a:cs typeface="Consolas" pitchFamily="49" charset="0"/>
                </a:rPr>
                <a:t># </a:t>
              </a:r>
              <a:r>
                <a:rPr lang="bg-BG" sz="2800" b="1" noProof="1">
                  <a:solidFill>
                    <a:schemeClr val="accent4"/>
                  </a:solidFill>
                  <a:latin typeface="Consolas" panose="020B0609020204030204" pitchFamily="49" charset="0"/>
                  <a:cs typeface="Consolas" pitchFamily="49" charset="0"/>
                </a:rPr>
                <a:t>Дробен резултат:</a:t>
              </a:r>
              <a:r>
                <a:rPr lang="en-US" sz="2800" b="1" noProof="1">
                  <a:solidFill>
                    <a:schemeClr val="accent4"/>
                  </a:solidFill>
                  <a:latin typeface="Consolas" panose="020B0609020204030204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solidFill>
                    <a:schemeClr val="accent4"/>
                  </a:solidFill>
                  <a:latin typeface="Consolas" panose="020B0609020204030204" pitchFamily="49" charset="0"/>
                  <a:cs typeface="Consolas" pitchFamily="49" charset="0"/>
                </a:rPr>
                <a:t>6</a:t>
              </a:r>
              <a:r>
                <a:rPr lang="en-US" sz="2800" b="1" noProof="1">
                  <a:solidFill>
                    <a:schemeClr val="accent4"/>
                  </a:solidFill>
                  <a:latin typeface="Consolas" panose="020B0609020204030204" pitchFamily="49" charset="0"/>
                  <a:cs typeface="Consolas" pitchFamily="49" charset="0"/>
                </a:rPr>
                <a:t>.25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4"/>
                  </a:solidFill>
                  <a:latin typeface="Consolas" panose="020B0609020204030204" pitchFamily="49" charset="0"/>
                  <a:cs typeface="Consolas" pitchFamily="49" charset="0"/>
                </a:rPr>
                <a:t># </a:t>
              </a:r>
              <a:r>
                <a:rPr lang="bg-BG" sz="2800" b="1" noProof="1">
                  <a:solidFill>
                    <a:schemeClr val="accent4"/>
                  </a:solidFill>
                  <a:latin typeface="Consolas" panose="020B0609020204030204" pitchFamily="49" charset="0"/>
                  <a:cs typeface="Consolas" pitchFamily="49" charset="0"/>
                </a:rPr>
                <a:t>Целочислен резултат:</a:t>
              </a:r>
              <a:r>
                <a:rPr lang="en-US" sz="2800" b="1" noProof="1">
                  <a:solidFill>
                    <a:schemeClr val="accent4"/>
                  </a:solidFill>
                  <a:latin typeface="Consolas" panose="020B0609020204030204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solidFill>
                    <a:schemeClr val="accent4"/>
                  </a:solidFill>
                  <a:latin typeface="Consolas" panose="020B0609020204030204" pitchFamily="49" charset="0"/>
                  <a:cs typeface="Consolas" pitchFamily="49" charset="0"/>
                </a:rPr>
                <a:t>6</a:t>
              </a:r>
              <a:endParaRPr lang="en-US" sz="2800" b="1" noProof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4"/>
                  </a:solidFill>
                  <a:latin typeface="Consolas" panose="020B0609020204030204" pitchFamily="49" charset="0"/>
                  <a:cs typeface="Consolas" pitchFamily="49" charset="0"/>
                </a:rPr>
                <a:t># </a:t>
              </a:r>
              <a:r>
                <a:rPr lang="bg-BG" sz="2800" b="1" noProof="1">
                  <a:solidFill>
                    <a:schemeClr val="accent4"/>
                  </a:solidFill>
                  <a:latin typeface="Consolas" panose="020B0609020204030204" pitchFamily="49" charset="0"/>
                  <a:cs typeface="Consolas" pitchFamily="49" charset="0"/>
                </a:rPr>
                <a:t>Грешка: деление на 0</a:t>
              </a:r>
              <a:endParaRPr lang="en-US" sz="2800" b="1" noProof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endParaRPr>
            </a:p>
          </p:txBody>
        </p:sp>
      </p:grpSp>
      <p:pic>
        <p:nvPicPr>
          <p:cNvPr id="12" name="Picture 4" descr="Ð ÐµÐ·ÑÐ»ÑÐ°Ñ Ñ Ð¸Ð·Ð¾Ð±ÑÐ°Ð¶ÐµÐ½Ð¸Ðµ Ð·Ð° arithmetic png">
            <a:extLst>
              <a:ext uri="{FF2B5EF4-FFF2-40B4-BE49-F238E27FC236}">
                <a16:creationId xmlns:a16="http://schemas.microsoft.com/office/drawing/2014/main" id="{E31D1409-4446-4B76-8ED3-3A3D872348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76532" y="2542176"/>
            <a:ext cx="2383963" cy="224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87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7C90B9-8BA4-4E82-ACCE-F500DFC7B9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В програмирането можем да пресмятаме </a:t>
            </a:r>
            <a:r>
              <a:rPr lang="bg-BG" dirty="0">
                <a:solidFill>
                  <a:schemeClr val="bg1"/>
                </a:solidFill>
              </a:rPr>
              <a:t>числени изрази</a:t>
            </a:r>
            <a:r>
              <a:rPr lang="en-US" dirty="0"/>
              <a:t>: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spcBef>
                <a:spcPts val="1200"/>
              </a:spcBef>
              <a:buNone/>
            </a:pPr>
            <a:r>
              <a:rPr lang="bg-BG" dirty="0"/>
              <a:t>Изчисляване на </a:t>
            </a:r>
            <a:r>
              <a:rPr lang="bg-BG" dirty="0">
                <a:solidFill>
                  <a:schemeClr val="tx1"/>
                </a:solidFill>
              </a:rPr>
              <a:t>лице на трапец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Числени изрази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81200"/>
            <a:ext cx="49530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expr = (3 + 5) * (4 – 2)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05581"/>
            <a:ext cx="472440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a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float(</a:t>
            </a:r>
            <a:r>
              <a:rPr lang="en-US" sz="2800" b="1" noProof="1">
                <a:latin typeface="Consolas" pitchFamily="49" charset="0"/>
              </a:rPr>
              <a:t>input()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b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float(</a:t>
            </a:r>
            <a:r>
              <a:rPr lang="en-US" sz="2800" b="1" noProof="1">
                <a:latin typeface="Consolas" pitchFamily="49" charset="0"/>
              </a:rPr>
              <a:t>input()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float(</a:t>
            </a:r>
            <a:r>
              <a:rPr lang="en-US" sz="2800" b="1" noProof="1">
                <a:latin typeface="Consolas" pitchFamily="49" charset="0"/>
              </a:rPr>
              <a:t>input()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area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(a + b) * h /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area</a:t>
            </a:r>
            <a:r>
              <a:rPr lang="en-US" sz="2800" b="1" noProof="1">
                <a:latin typeface="Consolas" pitchFamily="49" charset="0"/>
              </a:rPr>
              <a:t>)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0412" y="6073990"/>
            <a:ext cx="342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hlinkClick r:id="rId3"/>
              </a:rPr>
              <a:t>Тестване на решението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82286A-9723-4DE2-A917-A5C45B873B7A}"/>
              </a:ext>
            </a:extLst>
          </p:cNvPr>
          <p:cNvCxnSpPr/>
          <p:nvPr/>
        </p:nvCxnSpPr>
        <p:spPr>
          <a:xfrm flipH="1">
            <a:off x="7569199" y="3931456"/>
            <a:ext cx="1143000" cy="1371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789095-1A64-480E-9BB8-159C5E7C0ABC}"/>
              </a:ext>
            </a:extLst>
          </p:cNvPr>
          <p:cNvGrpSpPr/>
          <p:nvPr/>
        </p:nvGrpSpPr>
        <p:grpSpPr>
          <a:xfrm>
            <a:off x="7542212" y="3246273"/>
            <a:ext cx="3732214" cy="2827717"/>
            <a:chOff x="7542212" y="3260699"/>
            <a:chExt cx="3732214" cy="282771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F53085D-01C9-496A-9B15-21297BDA6A6B}"/>
                </a:ext>
              </a:extLst>
            </p:cNvPr>
            <p:cNvCxnSpPr>
              <a:cxnSpLocks/>
            </p:cNvCxnSpPr>
            <p:nvPr/>
          </p:nvCxnSpPr>
          <p:spPr>
            <a:xfrm>
              <a:off x="10131426" y="3962400"/>
              <a:ext cx="1143000" cy="137160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5C0366F-3FB9-4243-A9E9-EC8686E2EB9D}"/>
                </a:ext>
              </a:extLst>
            </p:cNvPr>
            <p:cNvCxnSpPr>
              <a:cxnSpLocks/>
            </p:cNvCxnSpPr>
            <p:nvPr/>
          </p:nvCxnSpPr>
          <p:spPr>
            <a:xfrm>
              <a:off x="8685212" y="3962400"/>
              <a:ext cx="1446214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BF8A4F9-98F3-4738-A698-2305BB5EEC28}"/>
                </a:ext>
              </a:extLst>
            </p:cNvPr>
            <p:cNvCxnSpPr>
              <a:cxnSpLocks/>
            </p:cNvCxnSpPr>
            <p:nvPr/>
          </p:nvCxnSpPr>
          <p:spPr>
            <a:xfrm>
              <a:off x="7542212" y="5334000"/>
              <a:ext cx="3732214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992A94-0B19-462C-85AE-301A4646CB40}"/>
                </a:ext>
              </a:extLst>
            </p:cNvPr>
            <p:cNvCxnSpPr>
              <a:cxnSpLocks/>
            </p:cNvCxnSpPr>
            <p:nvPr/>
          </p:nvCxnSpPr>
          <p:spPr>
            <a:xfrm>
              <a:off x="8712199" y="3962400"/>
              <a:ext cx="0" cy="137160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110113-85F6-4875-8972-FD71F76588C7}"/>
                </a:ext>
              </a:extLst>
            </p:cNvPr>
            <p:cNvSpPr txBox="1"/>
            <p:nvPr/>
          </p:nvSpPr>
          <p:spPr>
            <a:xfrm>
              <a:off x="9194723" y="5343431"/>
              <a:ext cx="499203" cy="744985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indent="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3398">
                  <a:solidFill>
                    <a:srgbClr val="2A7A87"/>
                  </a:solidFill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>
                  <a:solidFill>
                    <a:srgbClr val="2A7A87"/>
                  </a:solidFill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>
                  <a:solidFill>
                    <a:srgbClr val="2A7A87"/>
                  </a:solidFill>
                </a:defRPr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>
                  <a:solidFill>
                    <a:srgbClr val="2A7A87"/>
                  </a:solidFill>
                </a:defRPr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>
                  <a:solidFill>
                    <a:srgbClr val="2A7A87"/>
                  </a:solidFill>
                </a:defRPr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3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38B87F-7D74-447E-943D-043DFF14D209}"/>
                </a:ext>
              </a:extLst>
            </p:cNvPr>
            <p:cNvSpPr txBox="1"/>
            <p:nvPr/>
          </p:nvSpPr>
          <p:spPr>
            <a:xfrm>
              <a:off x="9158717" y="3260699"/>
              <a:ext cx="499203" cy="744985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indent="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3398">
                  <a:solidFill>
                    <a:srgbClr val="2A7A87"/>
                  </a:solidFill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>
                  <a:solidFill>
                    <a:srgbClr val="2A7A87"/>
                  </a:solidFill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>
                  <a:solidFill>
                    <a:srgbClr val="2A7A87"/>
                  </a:solidFill>
                </a:defRPr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>
                  <a:solidFill>
                    <a:srgbClr val="2A7A87"/>
                  </a:solidFill>
                </a:defRPr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>
                  <a:solidFill>
                    <a:srgbClr val="2A7A87"/>
                  </a:solidFill>
                </a:defRPr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3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BD9731-FD28-4254-9FE4-D48AD86CFDC3}"/>
                </a:ext>
              </a:extLst>
            </p:cNvPr>
            <p:cNvSpPr txBox="1"/>
            <p:nvPr/>
          </p:nvSpPr>
          <p:spPr>
            <a:xfrm>
              <a:off x="8788011" y="4450551"/>
              <a:ext cx="499203" cy="744985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indent="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3398">
                  <a:solidFill>
                    <a:srgbClr val="2A7A87"/>
                  </a:solidFill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>
                  <a:solidFill>
                    <a:srgbClr val="2A7A87"/>
                  </a:solidFill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>
                  <a:solidFill>
                    <a:srgbClr val="2A7A87"/>
                  </a:solidFill>
                </a:defRPr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>
                  <a:solidFill>
                    <a:srgbClr val="2A7A87"/>
                  </a:solidFill>
                </a:defRPr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>
                  <a:solidFill>
                    <a:srgbClr val="2A7A87"/>
                  </a:solidFill>
                </a:defRPr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3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15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45EDF7-B454-4F60-9729-FBB9DC468F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Задачи с прости изчисления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6B64E7-C062-4F4C-B55C-E8F2B2040A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6388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Решаване на задачи в клас (</a:t>
            </a:r>
            <a:r>
              <a:rPr lang="bg-BG" noProof="1">
                <a:solidFill>
                  <a:schemeClr val="bg1"/>
                </a:solidFill>
              </a:rPr>
              <a:t>лаб</a:t>
            </a:r>
            <a:r>
              <a:rPr lang="bg-BG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98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Печатане на конзолата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5579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1099" y="1768276"/>
            <a:ext cx="1626626" cy="1626624"/>
          </a:xfrm>
          <a:prstGeom prst="rect">
            <a:avLst/>
          </a:prstGeom>
        </p:spPr>
      </p:pic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B2B5745A-9C7F-4E67-A6DB-E2487820E8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638800"/>
            <a:ext cx="10958928" cy="499819"/>
          </a:xfrm>
        </p:spPr>
        <p:txBody>
          <a:bodyPr/>
          <a:lstStyle/>
          <a:p>
            <a:r>
              <a:rPr lang="bg-BG" dirty="0"/>
              <a:t>Форматиране на изход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4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 печатане на текст, числа и други данни, можем да ги </a:t>
            </a:r>
          </a:p>
          <a:p>
            <a:pPr marL="0" indent="0">
              <a:buNone/>
            </a:pPr>
            <a:r>
              <a:rPr lang="bg-BG" sz="3200" dirty="0"/>
              <a:t>     съединим, използвайки </a:t>
            </a:r>
            <a:r>
              <a:rPr lang="bg-BG" sz="3200" dirty="0">
                <a:solidFill>
                  <a:schemeClr val="bg1"/>
                </a:solidFill>
              </a:rPr>
              <a:t>шаблони</a:t>
            </a:r>
            <a:r>
              <a:rPr lang="en-US" sz="3200" dirty="0"/>
              <a:t> </a:t>
            </a:r>
            <a:r>
              <a:rPr lang="en-US" sz="3200" b="1" dirty="0"/>
              <a:t>%s, %d, %f, …</a:t>
            </a: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2534071"/>
            <a:ext cx="107442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firstName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lastName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age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town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print('You are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(firstName,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lastName,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age,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town))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47096"/>
            <a:ext cx="32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hlinkClick r:id="rId3"/>
              </a:rPr>
              <a:t>Тестване на решението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903909" y="5137730"/>
            <a:ext cx="4094562" cy="932403"/>
          </a:xfrm>
          <a:prstGeom prst="wedgeRoundRectCallout">
            <a:avLst>
              <a:gd name="adj1" fmla="val -54591"/>
              <a:gd name="adj2" fmla="val -397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Изброяване на</a:t>
            </a:r>
          </a:p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 за шаблоните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659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Понякога се налага да използваме вече готови програми, зада ни е по-лесно да напишем нашата:</a:t>
            </a:r>
          </a:p>
          <a:p>
            <a:pPr lvl="1"/>
            <a:r>
              <a:rPr lang="ru-RU" dirty="0"/>
              <a:t>За целта трябва да ги "заредим":</a:t>
            </a:r>
            <a:endParaRPr lang="bg-BG" dirty="0"/>
          </a:p>
          <a:p>
            <a:pPr lvl="1"/>
            <a:endParaRPr lang="en-US" dirty="0"/>
          </a:p>
          <a:p>
            <a:pPr lvl="1"/>
            <a:r>
              <a:rPr lang="bg-BG" dirty="0"/>
              <a:t>Пример: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Зареждане на библиотеки (</a:t>
            </a:r>
            <a:r>
              <a:rPr lang="en-US" dirty="0"/>
              <a:t>import)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9012" y="3048000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Името на библиотеката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4648200"/>
            <a:ext cx="1100946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math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math,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Зарежда всички изредени библиотеки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0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marL="609219" lvl="1" indent="0">
              <a:buNone/>
            </a:pPr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marL="609219" lvl="1" indent="0">
              <a:buNone/>
            </a:pPr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lvl="1"/>
            <a:endParaRPr lang="en-US" dirty="0"/>
          </a:p>
          <a:p>
            <a:pPr marL="609219" lvl="1" indent="0">
              <a:buNone/>
            </a:pPr>
            <a:r>
              <a:rPr lang="bg-BG" dirty="0"/>
              <a:t>Закръгляне до най-близко число: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2558560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up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math.ceil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(23.45)    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3886200"/>
            <a:ext cx="6400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down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(45.67) 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# 45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5110191"/>
            <a:ext cx="7162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print("%.2f" % 123.456)  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# 123.46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2" y="5596197"/>
            <a:ext cx="3810000" cy="1066800"/>
          </a:xfrm>
          <a:prstGeom prst="wedgeRoundRectCallout">
            <a:avLst>
              <a:gd name="adj1" fmla="val -58905"/>
              <a:gd name="adj2" fmla="val -522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/>
                </a:solidFill>
              </a:rPr>
              <a:t>Брой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символи</a:t>
            </a:r>
            <a:r>
              <a:rPr lang="bg-BG" sz="2800" b="1" dirty="0">
                <a:solidFill>
                  <a:srgbClr val="FFFFFF"/>
                </a:solidFill>
              </a:rPr>
              <a:t> след десетичната запетая</a:t>
            </a:r>
          </a:p>
        </p:txBody>
      </p:sp>
    </p:spTree>
    <p:extLst>
      <p:ext uri="{BB962C8B-B14F-4D97-AF65-F5344CB8AC3E}">
        <p14:creationId xmlns:p14="http://schemas.microsoft.com/office/powerpoint/2010/main" val="40450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714E8-3308-435B-9DA6-26D8A7D4EB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Лица и периметри на фигури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DA27F-5BC8-41DD-A463-8A6CA8BE6F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35915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Решаване на задачи в клас (</a:t>
            </a:r>
            <a:r>
              <a:rPr lang="bg-BG" noProof="1">
                <a:solidFill>
                  <a:schemeClr val="bg1"/>
                </a:solidFill>
              </a:rPr>
              <a:t>лаб</a:t>
            </a:r>
            <a:r>
              <a:rPr lang="bg-BG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1721354"/>
            <a:ext cx="1963137" cy="1117601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8008" y="2432553"/>
            <a:ext cx="1380201" cy="1207675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61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4A7C25-AF27-4C32-83E5-B7EFBFFCD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2" y="2141452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7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655B208F-AF43-41DA-864F-D7EF10F9D1AD}"/>
              </a:ext>
            </a:extLst>
          </p:cNvPr>
          <p:cNvSpPr txBox="1"/>
          <p:nvPr/>
        </p:nvSpPr>
        <p:spPr>
          <a:xfrm>
            <a:off x="9224797" y="5033501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2*R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D256A-8A76-4298-99A1-13CB7CF632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</a:t>
            </a:r>
            <a:r>
              <a:rPr lang="bg-BG" dirty="0">
                <a:solidFill>
                  <a:schemeClr val="bg1"/>
                </a:solidFill>
              </a:rPr>
              <a:t>програма</a:t>
            </a:r>
            <a:r>
              <a:rPr lang="bg-BG" dirty="0"/>
              <a:t>, която въвежда радиуса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bg-BG" dirty="0"/>
              <a:t>на кръг и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bg-BG" dirty="0"/>
              <a:t>изчислява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и </a:t>
            </a:r>
            <a:r>
              <a:rPr lang="bg-BG" dirty="0">
                <a:solidFill>
                  <a:schemeClr val="bg1"/>
                </a:solidFill>
              </a:rPr>
              <a:t>периметъра</a:t>
            </a:r>
            <a:r>
              <a:rPr lang="bg-BG" dirty="0"/>
              <a:t> на кръга 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/>
              <a:t>Периметър 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14159265358979323846</a:t>
            </a:r>
            <a:r>
              <a:rPr lang="bg-BG" sz="3200" dirty="0"/>
              <a:t>…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135916" y="3936515"/>
            <a:ext cx="7502089" cy="971035"/>
            <a:chOff x="982303" y="4800599"/>
            <a:chExt cx="7502089" cy="97103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82303" y="5050667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2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019252" y="5206441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525581" y="4800599"/>
              <a:ext cx="5958811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12.5663706143592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12.5663706143592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35916" y="5235091"/>
            <a:ext cx="7502089" cy="954107"/>
            <a:chOff x="982303" y="4800599"/>
            <a:chExt cx="7502089" cy="954107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82303" y="5089563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12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525581" y="4800599"/>
              <a:ext cx="5958811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452.38934211693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75.398223686155</a:t>
              </a:r>
            </a:p>
          </p:txBody>
        </p:sp>
      </p:grpSp>
      <p:sp>
        <p:nvSpPr>
          <p:cNvPr id="15" name="Овал 14">
            <a:extLst>
              <a:ext uri="{FF2B5EF4-FFF2-40B4-BE49-F238E27FC236}">
                <a16:creationId xmlns:a16="http://schemas.microsoft.com/office/drawing/2014/main" id="{E5EFC7A7-0540-444C-8BD2-0127C17982F4}"/>
              </a:ext>
            </a:extLst>
          </p:cNvPr>
          <p:cNvSpPr/>
          <p:nvPr/>
        </p:nvSpPr>
        <p:spPr>
          <a:xfrm>
            <a:off x="9224797" y="3980085"/>
            <a:ext cx="2228822" cy="2163884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A647AC74-C043-403B-A3BD-1EFB7F4162D8}"/>
              </a:ext>
            </a:extLst>
          </p:cNvPr>
          <p:cNvCxnSpPr>
            <a:cxnSpLocks/>
            <a:endCxn id="15" idx="5"/>
          </p:cNvCxnSpPr>
          <p:nvPr/>
        </p:nvCxnSpPr>
        <p:spPr>
          <a:xfrm>
            <a:off x="10339208" y="5056566"/>
            <a:ext cx="788008" cy="77051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аво съединение 19">
            <a:extLst>
              <a:ext uri="{FF2B5EF4-FFF2-40B4-BE49-F238E27FC236}">
                <a16:creationId xmlns:a16="http://schemas.microsoft.com/office/drawing/2014/main" id="{0D839D82-4BA2-455B-8B5A-03E2E302F584}"/>
              </a:ext>
            </a:extLst>
          </p:cNvPr>
          <p:cNvCxnSpPr>
            <a:cxnSpLocks/>
            <a:stCxn id="15" idx="2"/>
            <a:endCxn id="15" idx="6"/>
          </p:cNvCxnSpPr>
          <p:nvPr/>
        </p:nvCxnSpPr>
        <p:spPr>
          <a:xfrm>
            <a:off x="9224797" y="5062027"/>
            <a:ext cx="22288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8C555B23-8978-4B33-ACE2-03FF6180275C}"/>
              </a:ext>
            </a:extLst>
          </p:cNvPr>
          <p:cNvSpPr txBox="1"/>
          <p:nvPr/>
        </p:nvSpPr>
        <p:spPr>
          <a:xfrm>
            <a:off x="11193754" y="398008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8A9D24B9-5EB7-4DD6-9640-4E9F8E29DE80}"/>
              </a:ext>
            </a:extLst>
          </p:cNvPr>
          <p:cNvSpPr txBox="1"/>
          <p:nvPr/>
        </p:nvSpPr>
        <p:spPr>
          <a:xfrm>
            <a:off x="10130614" y="4675533"/>
            <a:ext cx="1344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 (</a:t>
            </a:r>
            <a:r>
              <a:rPr lang="bg-BG" sz="2000" dirty="0"/>
              <a:t>център</a:t>
            </a:r>
            <a:r>
              <a:rPr lang="en-US" sz="2000" dirty="0"/>
              <a:t>)</a:t>
            </a: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3F76447B-5070-4EAD-AEA3-A8EB8EA70079}"/>
              </a:ext>
            </a:extLst>
          </p:cNvPr>
          <p:cNvSpPr txBox="1"/>
          <p:nvPr/>
        </p:nvSpPr>
        <p:spPr>
          <a:xfrm>
            <a:off x="10339208" y="536262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25" name="Right Arrow 8">
            <a:extLst>
              <a:ext uri="{FF2B5EF4-FFF2-40B4-BE49-F238E27FC236}">
                <a16:creationId xmlns:a16="http://schemas.microsoft.com/office/drawing/2014/main" id="{E324DE24-A255-402D-94DC-4AA4D99D4A82}"/>
              </a:ext>
            </a:extLst>
          </p:cNvPr>
          <p:cNvSpPr/>
          <p:nvPr/>
        </p:nvSpPr>
        <p:spPr>
          <a:xfrm>
            <a:off x="2162276" y="5679829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927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5" grpId="0" animBg="1"/>
      <p:bldP spid="21" grpId="0"/>
      <p:bldP spid="22" grpId="0"/>
      <p:bldP spid="23" grpId="0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762880"/>
            <a:ext cx="5410200" cy="3723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 math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7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r = float(input())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area = math.pi * r * 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perimeter = 2 * math.pi * 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it-IT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7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it-IT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perimeter</a:t>
            </a:r>
            <a:r>
              <a:rPr lang="it-IT" sz="27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5970896"/>
            <a:ext cx="327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hlinkClick r:id="rId3"/>
              </a:rPr>
              <a:t>Тестване на решението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A12F5A-0791-4AA7-B985-3C611345B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412" y="4319010"/>
            <a:ext cx="4677249" cy="193029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0" name="Arrow: Bent-Up 9">
            <a:extLst>
              <a:ext uri="{FF2B5EF4-FFF2-40B4-BE49-F238E27FC236}">
                <a16:creationId xmlns:a16="http://schemas.microsoft.com/office/drawing/2014/main" id="{6642B5A7-7ECB-4F64-92D8-DD184CFE9E42}"/>
              </a:ext>
            </a:extLst>
          </p:cNvPr>
          <p:cNvSpPr/>
          <p:nvPr/>
        </p:nvSpPr>
        <p:spPr bwMode="auto">
          <a:xfrm rot="10800000" flipH="1">
            <a:off x="6361112" y="3429000"/>
            <a:ext cx="5334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45AAB773-EEAB-4B39-9888-243E64462DC0}"/>
              </a:ext>
            </a:extLst>
          </p:cNvPr>
          <p:cNvGrpSpPr/>
          <p:nvPr/>
        </p:nvGrpSpPr>
        <p:grpSpPr>
          <a:xfrm rot="5400000">
            <a:off x="8666060" y="1926606"/>
            <a:ext cx="1014124" cy="2986582"/>
            <a:chOff x="2281503" y="3623231"/>
            <a:chExt cx="1441342" cy="2784941"/>
          </a:xfrm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D6296F2-8883-4074-9AB5-479FD7F7B4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714905" y="5705469"/>
              <a:ext cx="637710" cy="76769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3" name="Right Arrow 17">
              <a:extLst>
                <a:ext uri="{FF2B5EF4-FFF2-40B4-BE49-F238E27FC236}">
                  <a16:creationId xmlns:a16="http://schemas.microsoft.com/office/drawing/2014/main" id="{8C3F41D2-9DF7-4AC6-89B8-CFDF309385E0}"/>
                </a:ext>
              </a:extLst>
            </p:cNvPr>
            <p:cNvSpPr/>
            <p:nvPr/>
          </p:nvSpPr>
          <p:spPr>
            <a:xfrm rot="16200000">
              <a:off x="2897076" y="5289526"/>
              <a:ext cx="253228" cy="3883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C8921EA8-5337-4203-B3A9-8003723021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215341" y="3689393"/>
              <a:ext cx="1573665" cy="144134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78.539…</a:t>
              </a:r>
              <a:br>
                <a:rPr lang="en-US" sz="28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31.415…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635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C05014-A6B9-4EDF-B054-ED28FD2FD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12" y="1332650"/>
            <a:ext cx="11847659" cy="5201066"/>
          </a:xfrm>
        </p:spPr>
        <p:txBody>
          <a:bodyPr/>
          <a:lstStyle/>
          <a:p>
            <a:pPr marL="0" indent="0">
              <a:buNone/>
            </a:pPr>
            <a:r>
              <a:rPr lang="bg-BG" sz="3600" dirty="0"/>
              <a:t>Въвеждане на </a:t>
            </a:r>
            <a:r>
              <a:rPr lang="bg-BG" sz="3600" dirty="0">
                <a:solidFill>
                  <a:schemeClr val="bg1"/>
                </a:solidFill>
              </a:rPr>
              <a:t>текст</a:t>
            </a:r>
          </a:p>
          <a:p>
            <a:pPr marL="0" indent="0">
              <a:buNone/>
            </a:pPr>
            <a:r>
              <a:rPr lang="bg-BG" sz="3600" dirty="0"/>
              <a:t>Четене на </a:t>
            </a:r>
            <a:r>
              <a:rPr lang="bg-BG" sz="3600" dirty="0">
                <a:solidFill>
                  <a:schemeClr val="bg1"/>
                </a:solidFill>
              </a:rPr>
              <a:t>число</a:t>
            </a:r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g-BG" sz="3600" dirty="0">
                <a:solidFill>
                  <a:schemeClr val="bg1"/>
                </a:solidFill>
              </a:rPr>
              <a:t>Пресмятания</a:t>
            </a:r>
            <a:r>
              <a:rPr lang="bg-BG" sz="3600" dirty="0"/>
              <a:t> с числа: </a:t>
            </a:r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r>
              <a:rPr lang="en-US" sz="3600" dirty="0">
                <a:solidFill>
                  <a:schemeClr val="tx1"/>
                </a:solidFill>
              </a:rPr>
              <a:t>, </a:t>
            </a:r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sz="3600" dirty="0">
                <a:solidFill>
                  <a:schemeClr val="tx1"/>
                </a:solidFill>
              </a:rPr>
              <a:t>, </a:t>
            </a:r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r>
              <a:rPr lang="en-US" sz="3600" dirty="0">
                <a:solidFill>
                  <a:schemeClr val="tx1"/>
                </a:solidFill>
              </a:rPr>
              <a:t>, </a:t>
            </a:r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sz="3600" dirty="0">
                <a:solidFill>
                  <a:schemeClr val="tx1"/>
                </a:solidFill>
              </a:rPr>
              <a:t>, </a:t>
            </a:r>
            <a:r>
              <a:rPr lang="en-US" sz="3600" b="1" dirty="0">
                <a:solidFill>
                  <a:schemeClr val="tx1"/>
                </a:solidFill>
                <a:latin typeface="Consolas" pitchFamily="49" charset="0"/>
              </a:rPr>
              <a:t>//</a:t>
            </a:r>
            <a:r>
              <a:rPr lang="en-US" sz="3600" dirty="0">
                <a:solidFill>
                  <a:schemeClr val="tx1"/>
                </a:solidFill>
                <a:latin typeface="+mj-lt"/>
              </a:rPr>
              <a:t>,</a:t>
            </a:r>
            <a:r>
              <a:rPr lang="en-US" sz="3600" b="1" dirty="0">
                <a:solidFill>
                  <a:schemeClr val="tx1"/>
                </a:solidFill>
                <a:latin typeface="Consolas" pitchFamily="49" charset="0"/>
              </a:rPr>
              <a:t> %</a:t>
            </a:r>
            <a:r>
              <a:rPr lang="en-US" sz="3600" dirty="0">
                <a:solidFill>
                  <a:schemeClr val="tx1"/>
                </a:solidFill>
                <a:latin typeface="+mj-lt"/>
              </a:rPr>
              <a:t>,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bg-BG" sz="3600" dirty="0"/>
              <a:t>Извеждане на текст по </a:t>
            </a:r>
            <a:r>
              <a:rPr lang="bg-BG" sz="3600" dirty="0">
                <a:solidFill>
                  <a:schemeClr val="bg1"/>
                </a:solidFill>
              </a:rPr>
              <a:t>шаблон</a:t>
            </a:r>
            <a:endParaRPr lang="en-US" sz="3600" dirty="0">
              <a:solidFill>
                <a:schemeClr val="bg1"/>
              </a:solidFill>
            </a:endParaRPr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2101660" y="6661150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835672" y="1431925"/>
            <a:ext cx="2820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 = input()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835672" y="2189708"/>
            <a:ext cx="3659188" cy="507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>
                <a:latin typeface="Consolas" pitchFamily="49" charset="0"/>
                <a:cs typeface="Consolas" pitchFamily="49" charset="0"/>
              </a:rPr>
              <a:t>num = int(input())</a:t>
            </a:r>
            <a:endParaRPr lang="en-US" sz="27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087810" y="3608715"/>
            <a:ext cx="25161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sum </a:t>
            </a:r>
            <a:r>
              <a:rPr lang="nn-NO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5 + 3</a:t>
            </a:r>
            <a:endParaRPr lang="en-US" sz="2700" b="1" noProof="1">
              <a:latin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062978" y="5013325"/>
            <a:ext cx="9944894" cy="507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print(str(3) + ' + ' +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str(</a:t>
            </a:r>
            <a:r>
              <a:rPr lang="en-US" sz="2700" b="1" noProof="1">
                <a:latin typeface="Consolas" pitchFamily="49" charset="0"/>
              </a:rPr>
              <a:t>5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 + ' = ' +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str(</a:t>
            </a:r>
            <a:r>
              <a:rPr lang="en-US" sz="2700" b="1" noProof="1">
                <a:latin typeface="Consolas" pitchFamily="49" charset="0"/>
              </a:rPr>
              <a:t>3 + 5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)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ABF5EE0-B4F4-448F-B0B0-0794ECF28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978" y="5740408"/>
            <a:ext cx="9944894" cy="507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print(str(3) + ' + ' +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str(</a:t>
            </a:r>
            <a:r>
              <a:rPr lang="en-US" sz="2700" b="1" noProof="1">
                <a:latin typeface="Consolas" pitchFamily="49" charset="0"/>
              </a:rPr>
              <a:t>5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 + ' = ' +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str(</a:t>
            </a:r>
            <a:r>
              <a:rPr lang="en-US" sz="2700" b="1" noProof="1">
                <a:latin typeface="Consolas" pitchFamily="49" charset="0"/>
              </a:rPr>
              <a:t>3 + 5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)</a:t>
            </a:r>
          </a:p>
        </p:txBody>
      </p:sp>
      <p:pic>
        <p:nvPicPr>
          <p:cNvPr id="16" name="Picture 4" descr="Ð ÐµÐ·ÑÐ»ÑÐ°Ñ Ñ Ð¸Ð·Ð¾Ð±ÑÐ°Ð¶ÐµÐ½Ð¸Ðµ Ð·Ð° arithmetic png">
            <a:extLst>
              <a:ext uri="{FF2B5EF4-FFF2-40B4-BE49-F238E27FC236}">
                <a16:creationId xmlns:a16="http://schemas.microsoft.com/office/drawing/2014/main" id="{FFA1FBBF-F077-41BE-9C5C-7FC651C10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083" y="2115443"/>
            <a:ext cx="2614029" cy="245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66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84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bg-BG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със </a:t>
            </a:r>
            <a:r>
              <a:rPr lang="en-US" sz="3200" dirty="0">
                <a:hlinkClick r:id="rId4"/>
              </a:rPr>
              <a:t>C#"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06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15018" cy="535707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bg-BG" dirty="0"/>
            </a:br>
            <a:r>
              <a:rPr lang="bg-BG" dirty="0"/>
              <a:t>Компютрите са машини, които обработват </a:t>
            </a:r>
            <a:r>
              <a:rPr lang="bg-BG" dirty="0">
                <a:solidFill>
                  <a:schemeClr val="bg1"/>
                </a:solidFill>
              </a:rPr>
              <a:t>данни</a:t>
            </a:r>
          </a:p>
          <a:p>
            <a:pPr marL="0" indent="0">
              <a:buNone/>
            </a:pPr>
            <a:r>
              <a:rPr lang="bg-BG" dirty="0">
                <a:solidFill>
                  <a:schemeClr val="tx1"/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променливи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609219" lvl="1" indent="0">
              <a:buNone/>
            </a:pPr>
            <a:endParaRPr lang="bg-BG" dirty="0">
              <a:solidFill>
                <a:schemeClr val="tx1"/>
              </a:solidFill>
            </a:endParaRPr>
          </a:p>
          <a:p>
            <a:pPr marL="609219" lvl="1" indent="0">
              <a:buNone/>
            </a:pPr>
            <a:endParaRPr lang="bg-BG" dirty="0">
              <a:solidFill>
                <a:schemeClr val="tx1"/>
              </a:solidFill>
            </a:endParaRPr>
          </a:p>
          <a:p>
            <a:pPr marL="609219" lvl="1" indent="0" algn="r">
              <a:buNone/>
            </a:pPr>
            <a:endParaRPr lang="bg-B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92163" y="3944695"/>
            <a:ext cx="2499954" cy="60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5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758963" y="3329184"/>
            <a:ext cx="3721979" cy="578882"/>
          </a:xfrm>
          <a:prstGeom prst="wedgeRoundRectCallout">
            <a:avLst>
              <a:gd name="adj1" fmla="val -53402"/>
              <a:gd name="adj2" fmla="val 48467"/>
              <a:gd name="adj3" fmla="val 16667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054363" y="4450318"/>
            <a:ext cx="4114800" cy="578882"/>
          </a:xfrm>
          <a:prstGeom prst="wedgeRoundRectCallout">
            <a:avLst>
              <a:gd name="adj1" fmla="val -55789"/>
              <a:gd name="adj2" fmla="val -51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</p:spTree>
    <p:extLst>
      <p:ext uri="{BB962C8B-B14F-4D97-AF65-F5344CB8AC3E}">
        <p14:creationId xmlns:p14="http://schemas.microsoft.com/office/powerpoint/2010/main" val="1284594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4" grpId="0" animBg="1"/>
      <p:bldP spid="560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15018" cy="535707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bg-BG" dirty="0"/>
            </a:br>
            <a:r>
              <a:rPr lang="bg-BG" dirty="0"/>
              <a:t>Компютрите са машини, които обработват </a:t>
            </a:r>
            <a:r>
              <a:rPr lang="bg-BG" dirty="0">
                <a:solidFill>
                  <a:schemeClr val="bg1"/>
                </a:solidFill>
              </a:rPr>
              <a:t>данни</a:t>
            </a:r>
          </a:p>
          <a:p>
            <a:pPr marL="0" indent="0">
              <a:buNone/>
            </a:pPr>
            <a:r>
              <a:rPr lang="bg-BG" dirty="0">
                <a:solidFill>
                  <a:schemeClr val="tx1"/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променливи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609219" lvl="1" indent="0">
              <a:buNone/>
            </a:pPr>
            <a:endParaRPr lang="bg-BG" dirty="0">
              <a:solidFill>
                <a:schemeClr val="tx1"/>
              </a:solidFill>
            </a:endParaRPr>
          </a:p>
          <a:p>
            <a:pPr marL="609219" lvl="1" indent="0">
              <a:buNone/>
            </a:pPr>
            <a:endParaRPr lang="bg-BG" dirty="0">
              <a:solidFill>
                <a:schemeClr val="tx1"/>
              </a:solidFill>
            </a:endParaRPr>
          </a:p>
          <a:p>
            <a:pPr marL="609219" lvl="1" indent="0" algn="r">
              <a:buNone/>
            </a:pPr>
            <a:r>
              <a:rPr lang="bg-BG" dirty="0">
                <a:solidFill>
                  <a:schemeClr val="tx1"/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стойност</a:t>
            </a:r>
            <a:endParaRPr lang="en-US" dirty="0"/>
          </a:p>
          <a:p>
            <a:pPr marL="609219" lvl="1" indent="0">
              <a:buNone/>
            </a:pPr>
            <a:endParaRPr lang="bg-BG" dirty="0">
              <a:solidFill>
                <a:schemeClr val="tx1"/>
              </a:solidFill>
            </a:endParaRPr>
          </a:p>
          <a:p>
            <a:pPr marL="609219" lvl="1" indent="0" algn="r">
              <a:buNone/>
            </a:pPr>
            <a:endParaRPr lang="bg-B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92163" y="3944695"/>
            <a:ext cx="2499954" cy="60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758963" y="3329184"/>
            <a:ext cx="3721979" cy="578882"/>
          </a:xfrm>
          <a:prstGeom prst="wedgeRoundRectCallout">
            <a:avLst>
              <a:gd name="adj1" fmla="val -53402"/>
              <a:gd name="adj2" fmla="val 48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054363" y="4450318"/>
            <a:ext cx="4114800" cy="578882"/>
          </a:xfrm>
          <a:prstGeom prst="wedgeRoundRectCallout">
            <a:avLst>
              <a:gd name="adj1" fmla="val -55789"/>
              <a:gd name="adj2" fmla="val -51029"/>
              <a:gd name="adj3" fmla="val 16667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</p:spTree>
    <p:extLst>
      <p:ext uri="{BB962C8B-B14F-4D97-AF65-F5344CB8AC3E}">
        <p14:creationId xmlns:p14="http://schemas.microsoft.com/office/powerpoint/2010/main" val="3450171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C45D24-C064-42C7-852F-C2F53A42441D}"/>
              </a:ext>
            </a:extLst>
          </p:cNvPr>
          <p:cNvGrpSpPr/>
          <p:nvPr/>
        </p:nvGrpSpPr>
        <p:grpSpPr>
          <a:xfrm>
            <a:off x="455612" y="2971800"/>
            <a:ext cx="3110204" cy="3276251"/>
            <a:chOff x="455612" y="2971800"/>
            <a:chExt cx="3110204" cy="32762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149FB2B-D79E-4A8D-BAEC-F958032E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12" y="2971800"/>
              <a:ext cx="3110204" cy="2590800"/>
            </a:xfrm>
            <a:prstGeom prst="rect">
              <a:avLst/>
            </a:prstGeom>
          </p:spPr>
        </p:pic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06DF472A-47C2-49E4-941D-824C936BF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737" y="5638800"/>
              <a:ext cx="2499954" cy="60925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9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count = </a:t>
              </a:r>
              <a:r>
                <a:rPr lang="en-US" sz="29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27CB4B-DEAE-415F-988E-7DBCC4456048}"/>
              </a:ext>
            </a:extLst>
          </p:cNvPr>
          <p:cNvGrpSpPr/>
          <p:nvPr/>
        </p:nvGrpSpPr>
        <p:grpSpPr>
          <a:xfrm>
            <a:off x="4341812" y="2667000"/>
            <a:ext cx="3459778" cy="3581051"/>
            <a:chOff x="4341812" y="2667000"/>
            <a:chExt cx="3459778" cy="358105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100157C-134E-4C36-BFB5-6E88C3001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9972" y="2667000"/>
              <a:ext cx="3083458" cy="2743200"/>
            </a:xfrm>
            <a:prstGeom prst="rect">
              <a:avLst/>
            </a:prstGeom>
          </p:spPr>
        </p:pic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9F7A16FF-8E33-4D15-ACA6-E68106E01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812" y="5638800"/>
              <a:ext cx="3459778" cy="60925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9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name = </a:t>
              </a:r>
              <a:r>
                <a:rPr lang="en-US" sz="29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'George'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C0C7A5-3A53-497B-8BB3-5CDD84DF1DBE}"/>
              </a:ext>
            </a:extLst>
          </p:cNvPr>
          <p:cNvGrpSpPr/>
          <p:nvPr/>
        </p:nvGrpSpPr>
        <p:grpSpPr>
          <a:xfrm>
            <a:off x="8944266" y="3657600"/>
            <a:ext cx="2617546" cy="2590451"/>
            <a:chOff x="8944266" y="3657600"/>
            <a:chExt cx="2617546" cy="2590451"/>
          </a:xfrm>
        </p:grpSpPr>
        <p:pic>
          <p:nvPicPr>
            <p:cNvPr id="1026" name="Picture 2" descr="Ð ÐµÐ·ÑÐ»ÑÐ°Ñ Ñ Ð¸Ð·Ð¾Ð±ÑÐ°Ð¶ÐµÐ½Ð¸Ðµ Ð·Ð° open box png">
              <a:extLst>
                <a:ext uri="{FF2B5EF4-FFF2-40B4-BE49-F238E27FC236}">
                  <a16:creationId xmlns:a16="http://schemas.microsoft.com/office/drawing/2014/main" id="{D81986C1-5C87-434D-BBF3-D8839B3065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7140" y="3657600"/>
              <a:ext cx="2451798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71BE69BE-818A-4CF6-96A8-96E60605A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4266" y="5638800"/>
              <a:ext cx="2617546" cy="60925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9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price = </a:t>
              </a:r>
              <a:r>
                <a:rPr lang="en-US" sz="29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0.5</a:t>
              </a:r>
            </a:p>
          </p:txBody>
        </p:sp>
      </p:grpSp>
      <p:sp>
        <p:nvSpPr>
          <p:cNvPr id="21" name="Rectangle 3">
            <a:extLst>
              <a:ext uri="{FF2B5EF4-FFF2-40B4-BE49-F238E27FC236}">
                <a16:creationId xmlns:a16="http://schemas.microsoft.com/office/drawing/2014/main" id="{DE2E67F6-A5D0-4167-BE19-A63E6F637C9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1464650" y="1710475"/>
            <a:ext cx="1092128" cy="756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0F5AD476-7BB1-4FE7-9362-3A53BC4C2782}"/>
              </a:ext>
            </a:extLst>
          </p:cNvPr>
          <p:cNvSpPr txBox="1">
            <a:spLocks noChangeArrowheads="1"/>
          </p:cNvSpPr>
          <p:nvPr/>
        </p:nvSpPr>
        <p:spPr>
          <a:xfrm>
            <a:off x="5195401" y="1710475"/>
            <a:ext cx="1752600" cy="7565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84E62F1-E9B8-4F09-9471-6171764281B1}"/>
              </a:ext>
            </a:extLst>
          </p:cNvPr>
          <p:cNvSpPr txBox="1">
            <a:spLocks noChangeArrowheads="1"/>
          </p:cNvSpPr>
          <p:nvPr/>
        </p:nvSpPr>
        <p:spPr>
          <a:xfrm>
            <a:off x="9455802" y="1710475"/>
            <a:ext cx="1594473" cy="7565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299185946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4971" y="1121144"/>
            <a:ext cx="10123853" cy="52760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tx1"/>
                </a:solidFill>
              </a:rPr>
              <a:t>Променливите с</a:t>
            </a:r>
            <a:r>
              <a:rPr lang="bg-BG" dirty="0"/>
              <a:t>ъхраняват </a:t>
            </a:r>
            <a:r>
              <a:rPr lang="bg-BG" dirty="0">
                <a:solidFill>
                  <a:schemeClr val="bg1"/>
                </a:solidFill>
              </a:rPr>
              <a:t>стойност от даден тип</a:t>
            </a:r>
          </a:p>
          <a:p>
            <a:pPr marL="609219" lvl="1" indent="0">
              <a:buNone/>
            </a:pPr>
            <a:r>
              <a:rPr lang="bg-BG" dirty="0"/>
              <a:t>Число, текст (низ), дата, цвят, картинка, списък</a:t>
            </a:r>
            <a:r>
              <a:rPr lang="en-US" dirty="0"/>
              <a:t>, …</a:t>
            </a:r>
            <a:endParaRPr lang="bg-BG" dirty="0"/>
          </a:p>
          <a:p>
            <a:pPr marL="0" indent="0">
              <a:spcBef>
                <a:spcPts val="1200"/>
              </a:spcBef>
              <a:buNone/>
            </a:pPr>
            <a:r>
              <a:rPr lang="bg-BG" dirty="0">
                <a:solidFill>
                  <a:schemeClr val="tx1"/>
                </a:solidFill>
              </a:rPr>
              <a:t>Типове данни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bg-BG" dirty="0">
                <a:solidFill>
                  <a:schemeClr val="tx1"/>
                </a:solidFill>
              </a:rPr>
              <a:t>примери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bg-BG" dirty="0">
                <a:solidFill>
                  <a:schemeClr val="tx1"/>
                </a:solidFill>
              </a:rPr>
              <a:t>цяло число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bg-BG" dirty="0">
                <a:solidFill>
                  <a:schemeClr val="tx1"/>
                </a:solidFill>
              </a:rPr>
              <a:t>дробно число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bg-BG" b="1" dirty="0">
                <a:solidFill>
                  <a:schemeClr val="tx1"/>
                </a:solidFill>
                <a:latin typeface="Consolas" pitchFamily="49" charset="0"/>
              </a:rPr>
              <a:t>0.5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bg-BG" b="1" dirty="0">
                <a:solidFill>
                  <a:schemeClr val="tx1"/>
                </a:solidFill>
                <a:latin typeface="Consolas" pitchFamily="49" charset="0"/>
              </a:rPr>
              <a:t>3.14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-1.5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bg-BG" dirty="0">
                <a:solidFill>
                  <a:schemeClr val="tx1"/>
                </a:solidFill>
              </a:rPr>
              <a:t>текст (низ)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и символи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'a'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'</a:t>
            </a:r>
            <a:r>
              <a:rPr lang="bg-BG" b="1" dirty="0">
                <a:solidFill>
                  <a:schemeClr val="tx1"/>
                </a:solidFill>
                <a:latin typeface="Consolas" pitchFamily="49" charset="0"/>
              </a:rPr>
              <a:t>Здрасти'</a:t>
            </a:r>
            <a:r>
              <a:rPr lang="bg-BG" dirty="0">
                <a:solidFill>
                  <a:schemeClr val="tx1"/>
                </a:solidFill>
                <a:latin typeface="+mj-lt"/>
              </a:rPr>
              <a:t>,</a:t>
            </a:r>
            <a:r>
              <a:rPr lang="bg-BG" b="1" dirty="0">
                <a:solidFill>
                  <a:schemeClr val="tx1"/>
                </a:solidFill>
                <a:latin typeface="Consolas" pitchFamily="49" charset="0"/>
              </a:rPr>
              <a:t>'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Hi'…</a:t>
            </a:r>
            <a:endParaRPr lang="bg-BG" b="1" dirty="0">
              <a:solidFill>
                <a:schemeClr val="tx1"/>
              </a:solidFill>
              <a:latin typeface="Consolas" pitchFamily="49" charset="0"/>
            </a:endParaRPr>
          </a:p>
          <a:p>
            <a:pPr marL="609219" lvl="1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datetime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bg-BG" dirty="0">
                <a:solidFill>
                  <a:schemeClr val="tx1"/>
                </a:solidFill>
              </a:rPr>
              <a:t>дата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01-07-2017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06/06/1997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+mj-lt"/>
                <a:cs typeface="Consolas" pitchFamily="49" charset="0"/>
              </a:rPr>
              <a:t>В езикът Python типът се определя от стойността, която се</a:t>
            </a:r>
            <a:r>
              <a:rPr lang="en-US" dirty="0">
                <a:solidFill>
                  <a:schemeClr val="tx1"/>
                </a:solidFill>
                <a:latin typeface="+mj-lt"/>
                <a:cs typeface="Consolas" pitchFamily="49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+mj-lt"/>
                <a:cs typeface="Consolas" pitchFamily="49" charset="0"/>
              </a:rPr>
              <a:t>присвоява</a:t>
            </a:r>
            <a:endParaRPr lang="en-US" dirty="0">
              <a:solidFill>
                <a:schemeClr val="tx1"/>
              </a:solidFill>
              <a:latin typeface="+mj-lt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Присвояване на стойности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232521-9EBB-4D4B-8585-D4AB12F3B5B1}"/>
              </a:ext>
            </a:extLst>
          </p:cNvPr>
          <p:cNvSpPr/>
          <p:nvPr/>
        </p:nvSpPr>
        <p:spPr>
          <a:xfrm>
            <a:off x="397324" y="1298928"/>
            <a:ext cx="8585042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100" dirty="0"/>
              <a:t>В езикът Python типът се определя от стойността, </a:t>
            </a:r>
            <a:br>
              <a:rPr lang="en-US" sz="3100" dirty="0"/>
            </a:br>
            <a:r>
              <a:rPr lang="ru-RU" sz="3100" dirty="0"/>
              <a:t>която се</a:t>
            </a:r>
            <a:r>
              <a:rPr lang="en-US" sz="3100" dirty="0"/>
              <a:t> </a:t>
            </a:r>
            <a:r>
              <a:rPr lang="ru-RU" sz="3100" dirty="0">
                <a:solidFill>
                  <a:schemeClr val="bg1"/>
                </a:solidFill>
              </a:rPr>
              <a:t>присвоява</a:t>
            </a:r>
            <a:endParaRPr lang="en-US" sz="3100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Slide Number Placeholder 3">
            <a:extLst>
              <a:ext uri="{FF2B5EF4-FFF2-40B4-BE49-F238E27FC236}">
                <a16:creationId xmlns:a16="http://schemas.microsoft.com/office/drawing/2014/main" id="{11A0AE74-CB30-4113-91A1-3247ED4968D4}"/>
              </a:ext>
            </a:extLst>
          </p:cNvPr>
          <p:cNvSpPr txBox="1">
            <a:spLocks/>
          </p:cNvSpPr>
          <p:nvPr/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1B4376-0F9B-46E9-854B-0A6FFCD796D5}"/>
              </a:ext>
            </a:extLst>
          </p:cNvPr>
          <p:cNvGrpSpPr/>
          <p:nvPr/>
        </p:nvGrpSpPr>
        <p:grpSpPr>
          <a:xfrm>
            <a:off x="2670845" y="3852031"/>
            <a:ext cx="2499954" cy="2652167"/>
            <a:chOff x="1205481" y="3567515"/>
            <a:chExt cx="2499954" cy="2652167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525B459-919F-4C26-B5E7-551D53394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91" y="3567515"/>
              <a:ext cx="2378810" cy="1981549"/>
            </a:xfrm>
            <a:prstGeom prst="rect">
              <a:avLst/>
            </a:prstGeom>
          </p:spPr>
        </p:pic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263764E2-DA72-48A9-A21A-C46E84384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481" y="5610431"/>
              <a:ext cx="2499954" cy="60925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9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price = </a:t>
              </a:r>
              <a:r>
                <a:rPr lang="en-US" sz="29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</p:grpSp>
      <p:sp>
        <p:nvSpPr>
          <p:cNvPr id="33" name="Rectangle 4">
            <a:extLst>
              <a:ext uri="{FF2B5EF4-FFF2-40B4-BE49-F238E27FC236}">
                <a16:creationId xmlns:a16="http://schemas.microsoft.com/office/drawing/2014/main" id="{3D2DAE36-4BC7-4AC5-BDFE-98F71A072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5964" y="5894947"/>
            <a:ext cx="2903246" cy="60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price =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10.5</a:t>
            </a: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0691CAB8-6395-43F3-ABB6-BE50FE880E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897684" y="4711845"/>
            <a:ext cx="1092128" cy="756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5EB42C82-572B-41C8-8352-235C367B7D15}"/>
              </a:ext>
            </a:extLst>
          </p:cNvPr>
          <p:cNvSpPr txBox="1">
            <a:spLocks noChangeArrowheads="1"/>
          </p:cNvSpPr>
          <p:nvPr/>
        </p:nvSpPr>
        <p:spPr>
          <a:xfrm>
            <a:off x="10415809" y="4842805"/>
            <a:ext cx="1594473" cy="7565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524E0689-EA4A-4FA7-843C-A2DDEC784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2455309"/>
            <a:ext cx="5715000" cy="11001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price = input()     </a:t>
            </a:r>
            <a:r>
              <a:rPr lang="en-US" sz="2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29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price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price + 5.5 </a:t>
            </a:r>
            <a:r>
              <a:rPr lang="en-US" sz="2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# 10.5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8C7BE3-A50C-4D03-80B7-490894BCBA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3429000"/>
            <a:ext cx="2641028" cy="234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00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build="p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Присвояване на стойности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C45D24-C064-42C7-852F-C2F53A42441D}"/>
              </a:ext>
            </a:extLst>
          </p:cNvPr>
          <p:cNvGrpSpPr/>
          <p:nvPr/>
        </p:nvGrpSpPr>
        <p:grpSpPr>
          <a:xfrm>
            <a:off x="2670845" y="3852031"/>
            <a:ext cx="2499954" cy="2652167"/>
            <a:chOff x="1205481" y="3567515"/>
            <a:chExt cx="2499954" cy="26521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149FB2B-D79E-4A8D-BAEC-F958032E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91" y="3567515"/>
              <a:ext cx="2378810" cy="1981549"/>
            </a:xfrm>
            <a:prstGeom prst="rect">
              <a:avLst/>
            </a:prstGeom>
          </p:spPr>
        </p:pic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06DF472A-47C2-49E4-941D-824C936BF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481" y="5610431"/>
              <a:ext cx="2499954" cy="60925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9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price = </a:t>
              </a:r>
              <a:r>
                <a:rPr lang="en-US" sz="29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</p:grpSp>
      <p:sp>
        <p:nvSpPr>
          <p:cNvPr id="17" name="Rectangle 4">
            <a:extLst>
              <a:ext uri="{FF2B5EF4-FFF2-40B4-BE49-F238E27FC236}">
                <a16:creationId xmlns:a16="http://schemas.microsoft.com/office/drawing/2014/main" id="{71BE69BE-818A-4CF6-96A8-96E60605A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5964" y="5894947"/>
            <a:ext cx="2903246" cy="60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price =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10.5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E2E67F6-A5D0-4167-BE19-A63E6F637C9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897684" y="4711845"/>
            <a:ext cx="1092128" cy="756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84E62F1-E9B8-4F09-9471-6171764281B1}"/>
              </a:ext>
            </a:extLst>
          </p:cNvPr>
          <p:cNvSpPr txBox="1">
            <a:spLocks noChangeArrowheads="1"/>
          </p:cNvSpPr>
          <p:nvPr/>
        </p:nvSpPr>
        <p:spPr>
          <a:xfrm>
            <a:off x="10415809" y="4842805"/>
            <a:ext cx="1594473" cy="7565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rgbClr val="2A7A87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232521-9EBB-4D4B-8585-D4AB12F3B5B1}"/>
              </a:ext>
            </a:extLst>
          </p:cNvPr>
          <p:cNvSpPr/>
          <p:nvPr/>
        </p:nvSpPr>
        <p:spPr>
          <a:xfrm>
            <a:off x="397324" y="1298928"/>
            <a:ext cx="8585042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100" dirty="0"/>
              <a:t>В езикът Python типът се определя от стойността, </a:t>
            </a:r>
            <a:br>
              <a:rPr lang="en-US" sz="3100" dirty="0"/>
            </a:br>
            <a:r>
              <a:rPr lang="ru-RU" sz="3100" dirty="0"/>
              <a:t>която се</a:t>
            </a:r>
            <a:r>
              <a:rPr lang="en-US" sz="3100" dirty="0"/>
              <a:t> </a:t>
            </a:r>
            <a:r>
              <a:rPr lang="ru-RU" sz="3100" dirty="0">
                <a:solidFill>
                  <a:schemeClr val="bg1"/>
                </a:solidFill>
              </a:rPr>
              <a:t>присвоява</a:t>
            </a:r>
            <a:endParaRPr lang="en-US" sz="3100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F145117B-6AB0-4831-96FF-D30DC3412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2455309"/>
            <a:ext cx="5715000" cy="11001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price = input()     </a:t>
            </a:r>
            <a:r>
              <a:rPr lang="en-US" sz="2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29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price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price + 5.5 </a:t>
            </a:r>
            <a:r>
              <a:rPr lang="en-US" sz="2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# 10.5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A39690-0B31-4FF1-ABCB-BBAC774E8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3429000"/>
            <a:ext cx="2641028" cy="234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84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833E-6 -1.11111E-6 L 0.37223 0.000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12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theme/theme1.xml><?xml version="1.0" encoding="utf-8"?>
<a:theme xmlns:a="http://schemas.openxmlformats.org/drawingml/2006/main" name="1_SoftUni3_1">
  <a:themeElements>
    <a:clrScheme name="Custom 1">
      <a:dk1>
        <a:srgbClr val="2A7A87"/>
      </a:dk1>
      <a:lt1>
        <a:srgbClr val="FFC413"/>
      </a:lt1>
      <a:dk2>
        <a:srgbClr val="2A7A87"/>
      </a:dk2>
      <a:lt2>
        <a:srgbClr val="FFFFFF"/>
      </a:lt2>
      <a:accent1>
        <a:srgbClr val="FFC413"/>
      </a:accent1>
      <a:accent2>
        <a:srgbClr val="00B050"/>
      </a:accent2>
      <a:accent3>
        <a:srgbClr val="F7C86D"/>
      </a:accent3>
      <a:accent4>
        <a:srgbClr val="7030A0"/>
      </a:accent4>
      <a:accent5>
        <a:srgbClr val="67748E"/>
      </a:accent5>
      <a:accent6>
        <a:srgbClr val="F4F5F7"/>
      </a:accent6>
      <a:hlink>
        <a:srgbClr val="FFC413"/>
      </a:hlink>
      <a:folHlink>
        <a:srgbClr val="FFC41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1853</Words>
  <Application>Microsoft Office PowerPoint</Application>
  <PresentationFormat>Custom</PresentationFormat>
  <Paragraphs>380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Прости операции и пресмятания</vt:lpstr>
      <vt:lpstr>С какво ще се запознаем днес?</vt:lpstr>
      <vt:lpstr>PowerPoint Presentation</vt:lpstr>
      <vt:lpstr>Променливи</vt:lpstr>
      <vt:lpstr>Променливи</vt:lpstr>
      <vt:lpstr>Променливи</vt:lpstr>
      <vt:lpstr>Типове данни</vt:lpstr>
      <vt:lpstr>Присвояване на стойности</vt:lpstr>
      <vt:lpstr>Присвояване на стойности</vt:lpstr>
      <vt:lpstr>PowerPoint Presentation</vt:lpstr>
      <vt:lpstr>Прочитане на текст</vt:lpstr>
      <vt:lpstr>Четене на текст - пример</vt:lpstr>
      <vt:lpstr>Четене на числа</vt:lpstr>
      <vt:lpstr>Четене на дробно число</vt:lpstr>
      <vt:lpstr>PowerPoint Presentation</vt:lpstr>
      <vt:lpstr>Поздрав по име - пример</vt:lpstr>
      <vt:lpstr>Поздрав по име - решение</vt:lpstr>
      <vt:lpstr>Съединяване на текст и число</vt:lpstr>
      <vt:lpstr>Аритметични операции: + и -</vt:lpstr>
      <vt:lpstr>Аритметични операции: * , /, //</vt:lpstr>
      <vt:lpstr>Аритметични операции: %</vt:lpstr>
      <vt:lpstr>Особености при деление на числа</vt:lpstr>
      <vt:lpstr>Числени изрази</vt:lpstr>
      <vt:lpstr>PowerPoint Presentation</vt:lpstr>
      <vt:lpstr>PowerPoint Presentation</vt:lpstr>
      <vt:lpstr>Съединяване на текст и числа</vt:lpstr>
      <vt:lpstr>Зареждане на библиотеки (import)</vt:lpstr>
      <vt:lpstr>Закръгляне на числа</vt:lpstr>
      <vt:lpstr>PowerPoint Presentation</vt:lpstr>
      <vt:lpstr>Периметър и лице на кръг – пример</vt:lpstr>
      <vt:lpstr>Периметър и лице на кръг – решение</vt:lpstr>
      <vt:lpstr>Какво научихме днес?</vt:lpstr>
      <vt:lpstr>PowerPoint Presentation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2018-09-26T08:45:45Z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