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9" r:id="rId2"/>
    <p:sldMasterId id="2147483703" r:id="rId3"/>
  </p:sldMasterIdLst>
  <p:notesMasterIdLst>
    <p:notesMasterId r:id="rId19"/>
  </p:notesMasterIdLst>
  <p:handoutMasterIdLst>
    <p:handoutMasterId r:id="rId20"/>
  </p:handoutMasterIdLst>
  <p:sldIdLst>
    <p:sldId id="274" r:id="rId4"/>
    <p:sldId id="434" r:id="rId5"/>
    <p:sldId id="415" r:id="rId6"/>
    <p:sldId id="500" r:id="rId7"/>
    <p:sldId id="478" r:id="rId8"/>
    <p:sldId id="431" r:id="rId9"/>
    <p:sldId id="506" r:id="rId10"/>
    <p:sldId id="446" r:id="rId11"/>
    <p:sldId id="486" r:id="rId12"/>
    <p:sldId id="450" r:id="rId13"/>
    <p:sldId id="488" r:id="rId14"/>
    <p:sldId id="520" r:id="rId15"/>
    <p:sldId id="427" r:id="rId16"/>
    <p:sldId id="467" r:id="rId17"/>
    <p:sldId id="519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373"/>
    <a:srgbClr val="F3BE60"/>
    <a:srgbClr val="0097CC"/>
    <a:srgbClr val="FFF0D9"/>
    <a:srgbClr val="FFA72A"/>
    <a:srgbClr val="F0F5FA"/>
    <a:srgbClr val="1A8AFA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022699-D3B1-4243-8452-B9B7FFD913EC}" v="110" dt="2018-08-10T21:22:20.144"/>
    <p1510:client id="{8DAA2B15-5891-49A4-B6BB-4D7275C684D8}" v="5" dt="2018-08-12T19:35:05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737" autoAdjust="0"/>
  </p:normalViewPr>
  <p:slideViewPr>
    <p:cSldViewPr snapToGrid="0">
      <p:cViewPr varScale="1">
        <p:scale>
          <a:sx n="87" d="100"/>
          <a:sy n="87" d="100"/>
        </p:scale>
        <p:origin x="661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2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/>
              <a:t>© Software University Foundation – </a:t>
            </a:r>
            <a:r>
              <a:rPr lang="en-US" sz="1000" u="sng">
                <a:hlinkClick r:id="rId2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sz="1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/>
              <a:t>© Software University Foundation – </a:t>
            </a:r>
            <a:r>
              <a:rPr lang="en-US" sz="1000" u="sng">
                <a:hlinkClick r:id="rId2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26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12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77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30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9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771" y="6036112"/>
            <a:ext cx="2088000" cy="5209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BD2548-4627-42F7-AB85-B8817CB670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23" y="6036112"/>
            <a:ext cx="1553946" cy="5256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96EAB29-F4D4-4432-BAB3-6179358CC4C3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35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839788" y="2802609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A7A8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A7A8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A7A87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6651B8-AB0C-4A15-A46D-EB746E386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16927">
            <a:off x="6814828" y="2512172"/>
            <a:ext cx="3177520" cy="317752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F8A09C7-C42B-4D68-A4E1-D3706D1BC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77591">
            <a:off x="6682626" y="3980265"/>
            <a:ext cx="1225770" cy="12257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B75845-0F42-44BA-BB9A-85E8FE3A6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2747">
            <a:off x="8188350" y="919993"/>
            <a:ext cx="3941632" cy="394163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EDEF0B7-8105-45D0-9E6F-CA5D97FD9D74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11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48274"/>
            <a:ext cx="1669839" cy="200745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9" name="Picture 8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5AFC9596-DD75-4D58-B11D-E3A38EBE2D0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5E27490-F072-417E-B279-1CB2144776D0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397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9/27/2018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36C1E-7D4C-4207-B288-6E18FE556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0290" y="2438400"/>
            <a:ext cx="2960756" cy="277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5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32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rgbClr val="2A7A87"/>
                </a:solidFill>
              </a:defRPr>
            </a:lvl1pPr>
            <a:lvl2pPr>
              <a:defRPr>
                <a:solidFill>
                  <a:srgbClr val="2A7A87"/>
                </a:solidFill>
              </a:defRPr>
            </a:lvl2pPr>
            <a:lvl3pPr>
              <a:defRPr>
                <a:solidFill>
                  <a:srgbClr val="2A7A87"/>
                </a:solidFill>
              </a:defRPr>
            </a:lvl3pPr>
            <a:lvl4pPr>
              <a:defRPr>
                <a:solidFill>
                  <a:srgbClr val="2A7A87"/>
                </a:solidFill>
              </a:defRPr>
            </a:lvl4pPr>
            <a:lvl5pPr>
              <a:defRPr>
                <a:solidFill>
                  <a:srgbClr val="2A7A87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>
                <a:solidFill>
                  <a:srgbClr val="2A7A87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9/27/2018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>
                <a:solidFill>
                  <a:srgbClr val="2A7A87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rgbClr val="2A7A87"/>
                </a:solidFill>
              </a:defRPr>
            </a:lvl1pPr>
            <a:lvl2pPr>
              <a:defRPr>
                <a:solidFill>
                  <a:srgbClr val="2A7A87"/>
                </a:solidFill>
              </a:defRPr>
            </a:lvl2pPr>
            <a:lvl3pPr>
              <a:defRPr>
                <a:solidFill>
                  <a:srgbClr val="2A7A87"/>
                </a:solidFill>
              </a:defRPr>
            </a:lvl3pPr>
            <a:lvl4pPr>
              <a:defRPr>
                <a:solidFill>
                  <a:srgbClr val="2A7A87"/>
                </a:solidFill>
              </a:defRPr>
            </a:lvl4pPr>
            <a:lvl5pPr>
              <a:defRPr>
                <a:solidFill>
                  <a:srgbClr val="2A7A87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DC9F39-A88A-4022-AE4E-C50364D243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0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>
            <a:lvl1pPr>
              <a:defRPr>
                <a:solidFill>
                  <a:srgbClr val="2A7A87"/>
                </a:solidFill>
              </a:defRPr>
            </a:lvl1pPr>
            <a:lvl2pPr>
              <a:defRPr>
                <a:solidFill>
                  <a:srgbClr val="2A7A87"/>
                </a:solidFill>
              </a:defRPr>
            </a:lvl2pPr>
            <a:lvl3pPr>
              <a:defRPr>
                <a:solidFill>
                  <a:srgbClr val="2A7A87"/>
                </a:solidFill>
              </a:defRPr>
            </a:lvl3pPr>
            <a:lvl4pPr>
              <a:defRPr>
                <a:solidFill>
                  <a:srgbClr val="2A7A87"/>
                </a:solidFill>
              </a:defRPr>
            </a:lvl4pPr>
            <a:lvl5pPr>
              <a:defRPr>
                <a:solidFill>
                  <a:srgbClr val="2A7A87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307916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5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B3B5F7-B84D-4EE1-B014-97AE6566EA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5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rgbClr val="2A7A87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22969"/>
            <a:ext cx="958650" cy="1152474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9/27/2018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D20778-9614-4690-8D1D-3F80EAFC11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1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rgbClr val="2A7A87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rgbClr val="2A7A87">
              <a:alpha val="3000"/>
            </a:srgbClr>
          </a:solidFill>
          <a:ln w="12700">
            <a:solidFill>
              <a:srgbClr val="2A7A87"/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rgbClr val="2A7A87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D06FA6-856B-42A9-BA24-3C671CEFA4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67DA702-B9F4-47F8-8AEF-0B9EFACDF65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9/27/2018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305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rgbClr val="2A7A87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rgbClr val="2A7A87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rgbClr val="2A7A87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rgbClr val="2A7A87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rgbClr val="2A7A87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rgbClr val="2A7A87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7" orient="horz" pos="2160" userDrawn="1">
          <p15:clr>
            <a:srgbClr val="F26B43"/>
          </p15:clr>
        </p15:guide>
        <p15:guide id="8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2997615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258#3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judge.softuni.bg/Contests/Compete/Index/1258#3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judge.softuni.bg/Contests/Compete/Index/1258#3" TargetMode="Externa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258#0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Повторения (цикли)</a:t>
            </a:r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9218" name="Picture 2" descr="C:\Users\HP\Desktop\loo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253" y="2111593"/>
            <a:ext cx="2942872" cy="294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9AF590-2AD0-4628-AA55-C203CA4B7E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550" y="4335176"/>
            <a:ext cx="2003149" cy="986551"/>
          </a:xfrm>
          <a:prstGeom prst="rect">
            <a:avLst/>
          </a:prstGeom>
        </p:spPr>
      </p:pic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A1609BA-D669-463C-9E24-A4FC03637DAB}"/>
              </a:ext>
            </a:extLst>
          </p:cNvPr>
          <p:cNvSpPr txBox="1">
            <a:spLocks/>
          </p:cNvSpPr>
          <p:nvPr/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438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rgbClr val="2A7A87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rgbClr val="2A7A87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rgbClr val="2A7A87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rgbClr val="2A7A87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/>
              <a:t>СофтУни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2DD3654-D1F5-4010-AA25-620CE7EE7C86}"/>
              </a:ext>
            </a:extLst>
          </p:cNvPr>
          <p:cNvSpPr txBox="1">
            <a:spLocks/>
          </p:cNvSpPr>
          <p:nvPr/>
        </p:nvSpPr>
        <p:spPr bwMode="auto">
          <a:xfrm>
            <a:off x="670972" y="5175129"/>
            <a:ext cx="3137440" cy="832014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438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rgbClr val="2A7A87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rgbClr val="2A7A87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rgbClr val="2A7A87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rgbClr val="2A7A87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/>
              <a:t>Преподавателски екип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29610682-D3F2-4ADC-A876-6F4F273318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727407"/>
            <a:ext cx="2950749" cy="444793"/>
          </a:xfrm>
        </p:spPr>
        <p:txBody>
          <a:bodyPr/>
          <a:lstStyle/>
          <a:p>
            <a:r>
              <a:rPr lang="bg-BG" sz="2400" dirty="0">
                <a:solidFill>
                  <a:schemeClr val="tx1"/>
                </a:solidFill>
              </a:rPr>
              <a:t>СофтУни Светлина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3200" dirty="0"/>
              <a:t>Напишете програма, която:</a:t>
            </a:r>
          </a:p>
          <a:p>
            <a:pPr marL="609219" lvl="1" indent="0">
              <a:buNone/>
            </a:pPr>
            <a:r>
              <a:rPr lang="bg-BG" sz="3000" dirty="0"/>
              <a:t>Чете цели числа, докато не получи</a:t>
            </a:r>
          </a:p>
          <a:p>
            <a:pPr marL="377887" lvl="1" indent="0">
              <a:buNone/>
            </a:pPr>
            <a:r>
              <a:rPr lang="bg-BG" sz="3000" dirty="0"/>
              <a:t> </a:t>
            </a:r>
            <a:r>
              <a:rPr lang="en-US" sz="3000" dirty="0"/>
              <a:t>  </a:t>
            </a:r>
            <a:r>
              <a:rPr lang="bg-BG" sz="3000" dirty="0"/>
              <a:t>команда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</a:t>
            </a:r>
            <a:endParaRPr lang="en-US" sz="2800" dirty="0"/>
          </a:p>
          <a:p>
            <a:pPr marL="609219" lvl="1" indent="0">
              <a:buNone/>
            </a:pPr>
            <a:r>
              <a:rPr lang="bg-BG" sz="3000" dirty="0"/>
              <a:t>Принтира най-голямото и </a:t>
            </a:r>
            <a:br>
              <a:rPr lang="en-US" sz="3000" dirty="0"/>
            </a:br>
            <a:r>
              <a:rPr lang="bg-BG" sz="3000" dirty="0"/>
              <a:t>най-малкото</a:t>
            </a:r>
            <a:r>
              <a:rPr lang="en-US" sz="3000" dirty="0"/>
              <a:t> </a:t>
            </a:r>
            <a:r>
              <a:rPr lang="bg-BG" sz="3000" dirty="0"/>
              <a:t>число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- условие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252504" y="7000699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2" name="Flowchart: Decision 61">
            <a:extLst>
              <a:ext uri="{FF2B5EF4-FFF2-40B4-BE49-F238E27FC236}">
                <a16:creationId xmlns:a16="http://schemas.microsoft.com/office/drawing/2014/main" id="{4504A8A4-923C-4107-B07C-1DA2CE5E2D4A}"/>
              </a:ext>
            </a:extLst>
          </p:cNvPr>
          <p:cNvSpPr/>
          <p:nvPr/>
        </p:nvSpPr>
        <p:spPr>
          <a:xfrm>
            <a:off x="9592568" y="2964456"/>
            <a:ext cx="1610980" cy="1208697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A36D8250-8AEC-4496-88E4-5F52E47C67B4}"/>
              </a:ext>
            </a:extLst>
          </p:cNvPr>
          <p:cNvSpPr/>
          <p:nvPr/>
        </p:nvSpPr>
        <p:spPr>
          <a:xfrm>
            <a:off x="7976914" y="3476110"/>
            <a:ext cx="1610980" cy="1208697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cxnSp>
        <p:nvCxnSpPr>
          <p:cNvPr id="17" name="Elbow Connector 19">
            <a:extLst>
              <a:ext uri="{FF2B5EF4-FFF2-40B4-BE49-F238E27FC236}">
                <a16:creationId xmlns:a16="http://schemas.microsoft.com/office/drawing/2014/main" id="{02221F1F-833D-4568-9D1F-1651EF7B0AE2}"/>
              </a:ext>
            </a:extLst>
          </p:cNvPr>
          <p:cNvCxnSpPr/>
          <p:nvPr/>
        </p:nvCxnSpPr>
        <p:spPr>
          <a:xfrm rot="16200000" flipH="1">
            <a:off x="8841623" y="3358646"/>
            <a:ext cx="2386947" cy="725923"/>
          </a:xfrm>
          <a:prstGeom prst="bentConnector3">
            <a:avLst>
              <a:gd name="adj1" fmla="val -4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8">
            <a:extLst>
              <a:ext uri="{FF2B5EF4-FFF2-40B4-BE49-F238E27FC236}">
                <a16:creationId xmlns:a16="http://schemas.microsoft.com/office/drawing/2014/main" id="{7B290AE0-72F1-4F28-914D-6E3961F1C5F2}"/>
              </a:ext>
            </a:extLst>
          </p:cNvPr>
          <p:cNvCxnSpPr>
            <a:cxnSpLocks/>
          </p:cNvCxnSpPr>
          <p:nvPr/>
        </p:nvCxnSpPr>
        <p:spPr>
          <a:xfrm rot="5400000" flipH="1">
            <a:off x="7381224" y="3142813"/>
            <a:ext cx="1975172" cy="837604"/>
          </a:xfrm>
          <a:prstGeom prst="bentConnector4">
            <a:avLst>
              <a:gd name="adj1" fmla="val -26059"/>
              <a:gd name="adj2" fmla="val 179028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A5A5D55-02D8-4B3E-B37F-7D13F9BA97A1}"/>
              </a:ext>
            </a:extLst>
          </p:cNvPr>
          <p:cNvSpPr/>
          <p:nvPr/>
        </p:nvSpPr>
        <p:spPr>
          <a:xfrm>
            <a:off x="7944800" y="2101153"/>
            <a:ext cx="1750828" cy="886682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94A55A-157F-464F-A58E-253D55FFAE47}"/>
              </a:ext>
            </a:extLst>
          </p:cNvPr>
          <p:cNvSpPr txBox="1"/>
          <p:nvPr/>
        </p:nvSpPr>
        <p:spPr>
          <a:xfrm>
            <a:off x="8170666" y="3839065"/>
            <a:ext cx="1287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нечетно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8EAA7A-C0B9-4C0E-A531-1A559F1CC3ED}"/>
              </a:ext>
            </a:extLst>
          </p:cNvPr>
          <p:cNvCxnSpPr>
            <a:cxnSpLocks/>
          </p:cNvCxnSpPr>
          <p:nvPr/>
        </p:nvCxnSpPr>
        <p:spPr>
          <a:xfrm>
            <a:off x="8787612" y="2945885"/>
            <a:ext cx="0" cy="5302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1AF4626-1027-41C1-9372-A3D4C097E3A8}"/>
              </a:ext>
            </a:extLst>
          </p:cNvPr>
          <p:cNvGrpSpPr/>
          <p:nvPr/>
        </p:nvGrpSpPr>
        <p:grpSpPr>
          <a:xfrm>
            <a:off x="9388570" y="4924615"/>
            <a:ext cx="2104762" cy="845976"/>
            <a:chOff x="8342315" y="3780528"/>
            <a:chExt cx="1424097" cy="62739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C621ED5-882B-4BEC-89F5-AC1DF809BC0C}"/>
                </a:ext>
              </a:extLst>
            </p:cNvPr>
            <p:cNvSpPr/>
            <p:nvPr/>
          </p:nvSpPr>
          <p:spPr>
            <a:xfrm>
              <a:off x="8342315" y="3780528"/>
              <a:ext cx="1424097" cy="627393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>
                <a:solidFill>
                  <a:schemeClr val="bg2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A8ABEA0-57A6-47B9-BAFA-DCE24F41459C}"/>
                </a:ext>
              </a:extLst>
            </p:cNvPr>
            <p:cNvSpPr txBox="1"/>
            <p:nvPr/>
          </p:nvSpPr>
          <p:spPr>
            <a:xfrm>
              <a:off x="8421954" y="3780528"/>
              <a:ext cx="1264818" cy="609321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chemeClr val="bg2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2400"/>
                <a:t>Принтиране на числото</a:t>
              </a:r>
              <a:endParaRPr lang="en-US" sz="240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5EFC50B-8110-4826-9C47-DCD3BCF8E29A}"/>
              </a:ext>
            </a:extLst>
          </p:cNvPr>
          <p:cNvSpPr txBox="1"/>
          <p:nvPr/>
        </p:nvSpPr>
        <p:spPr>
          <a:xfrm>
            <a:off x="9969090" y="3316831"/>
            <a:ext cx="943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>
                <a:solidFill>
                  <a:schemeClr val="bg2"/>
                </a:solidFill>
              </a:rPr>
              <a:t>четно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36B04-3E20-4702-B709-8C673CFAE4EF}"/>
              </a:ext>
            </a:extLst>
          </p:cNvPr>
          <p:cNvSpPr txBox="1"/>
          <p:nvPr/>
        </p:nvSpPr>
        <p:spPr>
          <a:xfrm>
            <a:off x="7999331" y="2101153"/>
            <a:ext cx="169629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bg-BG" b="1">
                <a:solidFill>
                  <a:schemeClr val="bg2"/>
                </a:solidFill>
              </a:rPr>
              <a:t>Прочитане </a:t>
            </a:r>
            <a:br>
              <a:rPr lang="bg-BG" b="1">
                <a:solidFill>
                  <a:schemeClr val="bg2"/>
                </a:solidFill>
              </a:rPr>
            </a:br>
            <a:r>
              <a:rPr lang="bg-BG" b="1">
                <a:solidFill>
                  <a:schemeClr val="bg2"/>
                </a:solidFill>
              </a:rPr>
              <a:t>на число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1370012" y="4321112"/>
            <a:ext cx="914399" cy="22332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GB" b="1">
                <a:latin typeface="Consolas" pitchFamily="49" charset="0"/>
                <a:cs typeface="Consolas" pitchFamily="49" charset="0"/>
              </a:rPr>
              <a:t>10</a:t>
            </a:r>
            <a:endParaRPr lang="bg-BG" b="1">
              <a:latin typeface="Consolas" pitchFamily="49" charset="0"/>
              <a:cs typeface="Consolas" pitchFamily="49" charset="0"/>
            </a:endParaRPr>
          </a:p>
          <a:p>
            <a:r>
              <a:rPr lang="en-GB" b="1">
                <a:latin typeface="Consolas" pitchFamily="49" charset="0"/>
                <a:cs typeface="Consolas" pitchFamily="49" charset="0"/>
              </a:rPr>
              <a:t>20</a:t>
            </a:r>
            <a:endParaRPr lang="bg-BG" b="1">
              <a:latin typeface="Consolas" pitchFamily="49" charset="0"/>
              <a:cs typeface="Consolas" pitchFamily="49" charset="0"/>
            </a:endParaRPr>
          </a:p>
          <a:p>
            <a:r>
              <a:rPr lang="en-GB" b="1">
                <a:latin typeface="Consolas" pitchFamily="49" charset="0"/>
                <a:cs typeface="Consolas" pitchFamily="49" charset="0"/>
              </a:rPr>
              <a:t>304</a:t>
            </a:r>
            <a:endParaRPr lang="bg-BG" b="1">
              <a:latin typeface="Consolas" pitchFamily="49" charset="0"/>
              <a:cs typeface="Consolas" pitchFamily="49" charset="0"/>
            </a:endParaRPr>
          </a:p>
          <a:p>
            <a:r>
              <a:rPr lang="en-GB" b="1">
                <a:latin typeface="Consolas" pitchFamily="49" charset="0"/>
                <a:cs typeface="Consolas" pitchFamily="49" charset="0"/>
              </a:rPr>
              <a:t>0</a:t>
            </a:r>
            <a:endParaRPr lang="bg-BG" b="1">
              <a:latin typeface="Consolas" pitchFamily="49" charset="0"/>
              <a:cs typeface="Consolas" pitchFamily="49" charset="0"/>
            </a:endParaRPr>
          </a:p>
          <a:p>
            <a:r>
              <a:rPr lang="en-GB" b="1">
                <a:latin typeface="Consolas" pitchFamily="49" charset="0"/>
                <a:cs typeface="Consolas" pitchFamily="49" charset="0"/>
              </a:rPr>
              <a:t>50</a:t>
            </a:r>
            <a:endParaRPr lang="bg-BG" b="1">
              <a:latin typeface="Consolas" pitchFamily="49" charset="0"/>
              <a:cs typeface="Consolas" pitchFamily="49" charset="0"/>
            </a:endParaRPr>
          </a:p>
          <a:p>
            <a:r>
              <a:rPr lang="en-GB" b="1">
                <a:latin typeface="Consolas" pitchFamily="49" charset="0"/>
                <a:cs typeface="Consolas" pitchFamily="49" charset="0"/>
              </a:rPr>
              <a:t>END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1"/>
          <p:cNvSpPr/>
          <p:nvPr/>
        </p:nvSpPr>
        <p:spPr>
          <a:xfrm>
            <a:off x="2479790" y="5285333"/>
            <a:ext cx="33802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2991087" y="5002493"/>
            <a:ext cx="2895600" cy="870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b="1">
                <a:latin typeface="Consolas" pitchFamily="49" charset="0"/>
                <a:cs typeface="Consolas" pitchFamily="49" charset="0"/>
              </a:rPr>
              <a:t>Max number: 304</a:t>
            </a:r>
            <a:endParaRPr lang="bg-BG" b="1">
              <a:latin typeface="Consolas" pitchFamily="49" charset="0"/>
              <a:cs typeface="Consolas" pitchFamily="49" charset="0"/>
            </a:endParaRPr>
          </a:p>
          <a:p>
            <a:r>
              <a:rPr lang="en-US" b="1">
                <a:latin typeface="Consolas" pitchFamily="49" charset="0"/>
                <a:cs typeface="Consolas" pitchFamily="49" charset="0"/>
              </a:rPr>
              <a:t>Min number: 0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Правоъгълник 2">
            <a:extLst>
              <a:ext uri="{FF2B5EF4-FFF2-40B4-BE49-F238E27FC236}">
                <a16:creationId xmlns:a16="http://schemas.microsoft.com/office/drawing/2014/main" id="{D7DE8143-AD58-460C-BDFC-266ED4BCD073}"/>
              </a:ext>
            </a:extLst>
          </p:cNvPr>
          <p:cNvSpPr/>
          <p:nvPr/>
        </p:nvSpPr>
        <p:spPr>
          <a:xfrm>
            <a:off x="2991087" y="6148247"/>
            <a:ext cx="32677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hlinkClick r:id="rId2"/>
              </a:rPr>
              <a:t>Тестване на решението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9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59" grpId="0" animBg="1"/>
      <p:bldP spid="29" grpId="0" animBg="1"/>
      <p:bldP spid="31" grpId="0"/>
      <p:bldP spid="19" grpId="0"/>
      <p:bldP spid="12" grpId="0"/>
      <p:bldP spid="18" grpId="0" animBg="1"/>
      <p:bldP spid="20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- решение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56759" y="1230417"/>
            <a:ext cx="10504541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smallest = 10000000000000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biggest = -10000000000000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True: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 command = input()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  if command == "END":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     break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 num = int(command)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 if num &lt; smallest: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     smallest = num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 if num &gt; biggest: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     biggest = num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print("Max number: " + str(biggest))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print("Min number: " + str(smallest))</a:t>
            </a:r>
          </a:p>
        </p:txBody>
      </p:sp>
      <p:sp>
        <p:nvSpPr>
          <p:cNvPr id="3" name="Правоъгълник 2"/>
          <p:cNvSpPr/>
          <p:nvPr/>
        </p:nvSpPr>
        <p:spPr>
          <a:xfrm>
            <a:off x="956759" y="6244375"/>
            <a:ext cx="32677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hlinkClick r:id="rId2"/>
              </a:rPr>
              <a:t>Тестване на решението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194" name="Picture 2" descr="C:\Users\HP\Desktop\Number_one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7400573" y="1464308"/>
            <a:ext cx="1250285" cy="12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HP\Desktop\number3_PNG14969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676400"/>
            <a:ext cx="1537213" cy="1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9818380" y="2497383"/>
            <a:ext cx="1380204" cy="13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3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Редица цели числа – решение</a:t>
            </a:r>
            <a:r>
              <a:rPr lang="en-US" dirty="0"/>
              <a:t> – </a:t>
            </a:r>
            <a:r>
              <a:rPr lang="bg-BG" dirty="0"/>
              <a:t>вариант 2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56759" y="1230417"/>
            <a:ext cx="10504541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import sys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command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biggest = -sys.maxsize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smallest = sys.maxsize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command != "END"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current_num = int(command)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if current_num &gt; biggest: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biggest = current_num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if current_num &lt; smallest: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smallest = current_num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command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# Print the output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194" name="Picture 2" descr="C:\Users\HP\Desktop\Number_on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7400573" y="1464308"/>
            <a:ext cx="1250285" cy="12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HP\Desktop\number3_PNG14969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676400"/>
            <a:ext cx="1537213" cy="1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9818380" y="2497383"/>
            <a:ext cx="1380204" cy="13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авоъгълник 2">
            <a:extLst>
              <a:ext uri="{FF2B5EF4-FFF2-40B4-BE49-F238E27FC236}">
                <a16:creationId xmlns:a16="http://schemas.microsoft.com/office/drawing/2014/main" id="{C1E85E80-1CFB-4EB1-8726-F06B5FD1D2D8}"/>
              </a:ext>
            </a:extLst>
          </p:cNvPr>
          <p:cNvSpPr/>
          <p:nvPr/>
        </p:nvSpPr>
        <p:spPr>
          <a:xfrm>
            <a:off x="956759" y="6244375"/>
            <a:ext cx="32677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hlinkClick r:id="rId5"/>
              </a:rPr>
              <a:t>Тестване на решението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52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bg-BG" sz="3200" dirty="0">
                <a:latin typeface="+mj-lt"/>
              </a:rPr>
              <a:t>Използваме</a:t>
            </a:r>
            <a:r>
              <a:rPr lang="en-US" sz="3200" dirty="0">
                <a:latin typeface="+mj-lt"/>
              </a:rPr>
              <a:t> </a:t>
            </a:r>
            <a:r>
              <a:rPr lang="bg-BG" sz="3200" dirty="0">
                <a:latin typeface="+mj-lt"/>
              </a:rPr>
              <a:t> </a:t>
            </a:r>
            <a:r>
              <a:rPr lang="en-US" sz="3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200" dirty="0"/>
              <a:t>  </a:t>
            </a:r>
            <a:r>
              <a:rPr lang="en-US" sz="3200" dirty="0">
                <a:latin typeface="+mj-lt"/>
              </a:rPr>
              <a:t>-</a:t>
            </a:r>
            <a:r>
              <a:rPr lang="en-US" sz="3200" dirty="0"/>
              <a:t> </a:t>
            </a:r>
            <a:r>
              <a:rPr lang="bg-BG" sz="3200" dirty="0"/>
              <a:t>цикли, за да повтаряме действие</a:t>
            </a:r>
            <a:r>
              <a:rPr lang="en-US" sz="3200" dirty="0"/>
              <a:t>,</a:t>
            </a:r>
            <a:r>
              <a:rPr lang="bg-BG" sz="3200" dirty="0"/>
              <a:t> докато е в сила дадено условие: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86CD463B-03E9-4036-8731-65454195C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073" y="2844583"/>
            <a:ext cx="5227189" cy="2436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a &lt;= 10: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 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   print("a = " + str(a))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   a +=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8F80F7-C8C8-4522-9455-412D74183146}"/>
              </a:ext>
            </a:extLst>
          </p:cNvPr>
          <p:cNvCxnSpPr/>
          <p:nvPr/>
        </p:nvCxnSpPr>
        <p:spPr>
          <a:xfrm>
            <a:off x="8880188" y="2131340"/>
            <a:ext cx="0" cy="509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3AD78341-E693-4C20-A80E-CA91C1504714}"/>
              </a:ext>
            </a:extLst>
          </p:cNvPr>
          <p:cNvSpPr/>
          <p:nvPr/>
        </p:nvSpPr>
        <p:spPr>
          <a:xfrm>
            <a:off x="8046474" y="2641062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71EEAC-3940-4BA3-8461-C06475CA8633}"/>
              </a:ext>
            </a:extLst>
          </p:cNvPr>
          <p:cNvSpPr txBox="1"/>
          <p:nvPr/>
        </p:nvSpPr>
        <p:spPr>
          <a:xfrm>
            <a:off x="8253833" y="3074629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>
                <a:solidFill>
                  <a:schemeClr val="bg2"/>
                </a:solidFill>
              </a:rPr>
              <a:t>условие</a:t>
            </a:r>
            <a:endParaRPr lang="en-US" b="1">
              <a:solidFill>
                <a:schemeClr val="bg2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D44C22-376A-464F-B743-94C2F7001177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8884078" y="3969862"/>
            <a:ext cx="0" cy="546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7E3F068-03B2-4435-879A-087657B63C0A}"/>
              </a:ext>
            </a:extLst>
          </p:cNvPr>
          <p:cNvSpPr/>
          <p:nvPr/>
        </p:nvSpPr>
        <p:spPr>
          <a:xfrm>
            <a:off x="8046474" y="4505591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B93858-96C6-4950-93D5-F26013A848DB}"/>
              </a:ext>
            </a:extLst>
          </p:cNvPr>
          <p:cNvSpPr txBox="1"/>
          <p:nvPr/>
        </p:nvSpPr>
        <p:spPr>
          <a:xfrm>
            <a:off x="8191380" y="4640181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>
                <a:solidFill>
                  <a:schemeClr val="bg2"/>
                </a:solidFill>
              </a:rPr>
              <a:t>команди</a:t>
            </a:r>
            <a:endParaRPr lang="en-US" b="1">
              <a:solidFill>
                <a:schemeClr val="bg2"/>
              </a:solidFill>
            </a:endParaRPr>
          </a:p>
        </p:txBody>
      </p:sp>
      <p:cxnSp>
        <p:nvCxnSpPr>
          <p:cNvPr id="17" name="Elbow Connector 18">
            <a:extLst>
              <a:ext uri="{FF2B5EF4-FFF2-40B4-BE49-F238E27FC236}">
                <a16:creationId xmlns:a16="http://schemas.microsoft.com/office/drawing/2014/main" id="{295A95A5-F98D-4438-9071-7FF63B192BF6}"/>
              </a:ext>
            </a:extLst>
          </p:cNvPr>
          <p:cNvCxnSpPr>
            <a:stCxn id="15" idx="2"/>
            <a:endCxn id="10" idx="1"/>
          </p:cNvCxnSpPr>
          <p:nvPr/>
        </p:nvCxnSpPr>
        <p:spPr>
          <a:xfrm rot="5400000" flipH="1">
            <a:off x="7477690" y="3874246"/>
            <a:ext cx="1975172" cy="837604"/>
          </a:xfrm>
          <a:prstGeom prst="bentConnector4">
            <a:avLst>
              <a:gd name="adj1" fmla="val -11574"/>
              <a:gd name="adj2" fmla="val 12729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9">
            <a:extLst>
              <a:ext uri="{FF2B5EF4-FFF2-40B4-BE49-F238E27FC236}">
                <a16:creationId xmlns:a16="http://schemas.microsoft.com/office/drawing/2014/main" id="{4632F68D-7257-4D1A-8599-93742F4BEB8A}"/>
              </a:ext>
            </a:extLst>
          </p:cNvPr>
          <p:cNvCxnSpPr/>
          <p:nvPr/>
        </p:nvCxnSpPr>
        <p:spPr>
          <a:xfrm rot="16200000" flipH="1">
            <a:off x="8813818" y="4135973"/>
            <a:ext cx="2386947" cy="725923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8BC5F61-B6DD-4AAF-9E95-AD8216F344C8}"/>
              </a:ext>
            </a:extLst>
          </p:cNvPr>
          <p:cNvSpPr txBox="1"/>
          <p:nvPr/>
        </p:nvSpPr>
        <p:spPr>
          <a:xfrm>
            <a:off x="8974246" y="3940107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3E5B4E-D337-4C72-9AB9-08D04DF5E7A0}"/>
              </a:ext>
            </a:extLst>
          </p:cNvPr>
          <p:cNvSpPr txBox="1"/>
          <p:nvPr/>
        </p:nvSpPr>
        <p:spPr>
          <a:xfrm>
            <a:off x="9654692" y="2857742"/>
            <a:ext cx="960434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/>
              <a:t>невярно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2" grpId="0"/>
      <p:bldP spid="15" grpId="0" animBg="1"/>
      <p:bldP spid="16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00800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/>
              <a:t>Настоящият курс </a:t>
            </a:r>
            <a:r>
              <a:rPr lang="en-US" sz="3200"/>
              <a:t>(</a:t>
            </a:r>
            <a:r>
              <a:rPr lang="bg-BG" sz="3200"/>
              <a:t>слайдове</a:t>
            </a:r>
            <a:r>
              <a:rPr lang="en-US" sz="3200"/>
              <a:t>, </a:t>
            </a:r>
            <a:r>
              <a:rPr lang="bg-BG" sz="3200"/>
              <a:t>примери</a:t>
            </a:r>
            <a:r>
              <a:rPr lang="en-US" sz="3200"/>
              <a:t>, </a:t>
            </a:r>
            <a:r>
              <a:rPr lang="bg-BG" sz="3200"/>
              <a:t>видео</a:t>
            </a:r>
            <a:r>
              <a:rPr lang="en-US" sz="3200"/>
              <a:t>, </a:t>
            </a:r>
            <a:r>
              <a:rPr lang="bg-BG" sz="3200"/>
              <a:t>задачи и др.</a:t>
            </a:r>
            <a:r>
              <a:rPr lang="en-US" sz="3200"/>
              <a:t>)</a:t>
            </a:r>
            <a:r>
              <a:rPr lang="bg-BG" sz="3200"/>
              <a:t> се </a:t>
            </a:r>
            <a:br>
              <a:rPr lang="en-US" sz="3200"/>
            </a:br>
            <a:r>
              <a:rPr lang="bg-BG" sz="3200"/>
              <a:t>разпространяват под свободен лиценз </a:t>
            </a:r>
            <a:br>
              <a:rPr lang="bg-BG" sz="3200"/>
            </a:br>
            <a:r>
              <a:rPr lang="en-US" sz="3200"/>
              <a:t>"</a:t>
            </a:r>
            <a:r>
              <a:rPr lang="en-US" sz="320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>
                <a:hlinkClick r:id="rId3"/>
              </a:rPr>
              <a:t> </a:t>
            </a:r>
            <a:r>
              <a:rPr lang="bg-BG" sz="3200">
                <a:hlinkClick r:id="rId3"/>
              </a:rPr>
              <a:t> </a:t>
            </a:r>
            <a:r>
              <a:rPr lang="en-US" sz="3200">
                <a:hlinkClick r:id="rId3"/>
              </a:rPr>
              <a:t>4.0 </a:t>
            </a:r>
            <a:br>
              <a:rPr lang="en-US" sz="3200">
                <a:hlinkClick r:id="rId3"/>
              </a:rPr>
            </a:br>
            <a:r>
              <a:rPr lang="en-US" sz="3200">
                <a:hlinkClick r:id="rId3"/>
              </a:rPr>
              <a:t>International</a:t>
            </a:r>
            <a:r>
              <a:rPr lang="en-US" sz="3200"/>
              <a:t>"</a:t>
            </a:r>
            <a:endParaRPr lang="bg-BG" sz="3200"/>
          </a:p>
          <a:p>
            <a:endParaRPr lang="bg-BG" sz="2800"/>
          </a:p>
          <a:p>
            <a:endParaRPr lang="bg-BG" sz="2800"/>
          </a:p>
          <a:p>
            <a:endParaRPr lang="bg-BG" sz="2800"/>
          </a:p>
          <a:p>
            <a:pPr>
              <a:spcBef>
                <a:spcPts val="1800"/>
              </a:spcBef>
            </a:pPr>
            <a:r>
              <a:rPr lang="bg-BG" sz="3200"/>
              <a:t>Благодарности</a:t>
            </a:r>
            <a:r>
              <a:rPr lang="en-US" sz="3200"/>
              <a:t>: </a:t>
            </a:r>
            <a:r>
              <a:rPr lang="bg-BG" sz="3200"/>
              <a:t>настоящият материал може да съдържа части от </a:t>
            </a:r>
            <a:br>
              <a:rPr lang="bg-BG" sz="3200"/>
            </a:br>
            <a:r>
              <a:rPr lang="bg-BG" sz="3200"/>
              <a:t>следните източници</a:t>
            </a:r>
            <a:endParaRPr lang="en-US" sz="3200"/>
          </a:p>
          <a:p>
            <a:pPr lvl="1"/>
            <a:r>
              <a:rPr lang="bg-BG" sz="3200"/>
              <a:t>Книга </a:t>
            </a:r>
            <a:r>
              <a:rPr lang="en-US" sz="3200"/>
              <a:t>"</a:t>
            </a:r>
            <a:r>
              <a:rPr lang="bg-BG" sz="3200">
                <a:hlinkClick r:id="rId4"/>
              </a:rPr>
              <a:t>Основи на програмирането със </a:t>
            </a:r>
            <a:r>
              <a:rPr lang="en-US" sz="3200">
                <a:hlinkClick r:id="rId4"/>
              </a:rPr>
              <a:t>Java"</a:t>
            </a:r>
            <a:r>
              <a:rPr lang="bg-BG" sz="3200"/>
              <a:t> от Светлин Наков и </a:t>
            </a:r>
            <a:br>
              <a:rPr lang="bg-BG" sz="3200"/>
            </a:br>
            <a:r>
              <a:rPr lang="bg-BG" sz="3200"/>
              <a:t>колектив с лиценз</a:t>
            </a:r>
            <a:r>
              <a:rPr lang="en-US" sz="3200"/>
              <a:t> </a:t>
            </a:r>
            <a:r>
              <a:rPr lang="en-US" sz="3200">
                <a:hlinkClick r:id="rId5"/>
              </a:rPr>
              <a:t>CC-BY-SA</a:t>
            </a:r>
            <a:endParaRPr lang="bg-BG" sz="3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Лиценз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3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while</a:t>
            </a:r>
            <a:r>
              <a:rPr lang="en-US"/>
              <a:t>-</a:t>
            </a:r>
            <a:r>
              <a:rPr lang="bg-BG"/>
              <a:t>цикъл</a:t>
            </a:r>
            <a:endParaRPr lang="en-US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/>
              <a:t>Повторение докато е вярно дадено условие</a:t>
            </a:r>
            <a:endParaRPr lang="en-US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6828" y="2057400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69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bg-BG" sz="3200" dirty="0"/>
              <a:t>В програмирането често се налага да изпълним блок с команди </a:t>
            </a:r>
            <a:r>
              <a:rPr lang="bg-BG" sz="3200" dirty="0">
                <a:solidFill>
                  <a:schemeClr val="tx1"/>
                </a:solidFill>
              </a:rPr>
              <a:t>няколко</a:t>
            </a:r>
            <a:r>
              <a:rPr lang="bg-BG" sz="3200" dirty="0"/>
              <a:t> пъти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bg-BG" sz="3200" dirty="0"/>
              <a:t>За целта използваме </a:t>
            </a:r>
            <a:r>
              <a:rPr lang="bg-BG" sz="3000" b="1" dirty="0">
                <a:solidFill>
                  <a:schemeClr val="tx1"/>
                </a:solidFill>
              </a:rPr>
              <a:t>цикли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Повторения (цикли) – </a:t>
            </a:r>
            <a:r>
              <a:rPr lang="en-US">
                <a:latin typeface="Consolas" panose="020B0609020204030204" pitchFamily="49" charset="0"/>
              </a:rPr>
              <a:t>while</a:t>
            </a:r>
            <a:r>
              <a:rPr lang="bg-BG"/>
              <a:t>-цикъл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BC6D831-5D09-4103-8861-0EE49C88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412" y="3908877"/>
            <a:ext cx="2764496" cy="10799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0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:</a:t>
            </a:r>
            <a:r>
              <a:rPr lang="bg-BG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 </a:t>
            </a:r>
            <a:endParaRPr lang="bg-BG" sz="30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# code</a:t>
            </a:r>
            <a:endParaRPr lang="pt-BR" sz="3000" b="1" noProof="1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C25B769-D591-4C93-B1F4-227D9EE9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864" y="3469543"/>
            <a:ext cx="1752306" cy="583772"/>
          </a:xfrm>
          <a:prstGeom prst="wedgeRoundRectCallout">
            <a:avLst>
              <a:gd name="adj1" fmla="val -60319"/>
              <a:gd name="adj2" fmla="val 553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>
                <a:solidFill>
                  <a:schemeClr val="bg2"/>
                </a:solidFill>
              </a:rPr>
              <a:t>Условие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F5B571-5259-488A-92DE-85416C8C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1543" y="4881966"/>
            <a:ext cx="3337624" cy="1093612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Код за изпълнение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1C168-F6B8-4746-A71C-FC9EB5BF51AA}"/>
              </a:ext>
            </a:extLst>
          </p:cNvPr>
          <p:cNvCxnSpPr/>
          <p:nvPr/>
        </p:nvCxnSpPr>
        <p:spPr>
          <a:xfrm>
            <a:off x="3485228" y="2826284"/>
            <a:ext cx="0" cy="509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2CE47D67-5BA9-44D0-B257-77D92294C88B}"/>
              </a:ext>
            </a:extLst>
          </p:cNvPr>
          <p:cNvSpPr/>
          <p:nvPr/>
        </p:nvSpPr>
        <p:spPr>
          <a:xfrm>
            <a:off x="2651514" y="3336006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48F4A-6FAB-4A55-B0FD-1A71CABCC934}"/>
              </a:ext>
            </a:extLst>
          </p:cNvPr>
          <p:cNvSpPr txBox="1"/>
          <p:nvPr/>
        </p:nvSpPr>
        <p:spPr>
          <a:xfrm>
            <a:off x="2858873" y="3769573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>
                <a:solidFill>
                  <a:schemeClr val="bg2"/>
                </a:solidFill>
              </a:rPr>
              <a:t>условие</a:t>
            </a:r>
            <a:endParaRPr lang="en-US" b="1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D5C714-4F72-43DC-A328-1AC0AFA45E8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3489118" y="4664806"/>
            <a:ext cx="0" cy="546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B8B2C1-4794-4DB0-B91A-4A877777DA02}"/>
              </a:ext>
            </a:extLst>
          </p:cNvPr>
          <p:cNvSpPr/>
          <p:nvPr/>
        </p:nvSpPr>
        <p:spPr>
          <a:xfrm>
            <a:off x="2651514" y="5200535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06E6B-C3A5-4ED1-8D5F-C7928894E217}"/>
              </a:ext>
            </a:extLst>
          </p:cNvPr>
          <p:cNvSpPr txBox="1"/>
          <p:nvPr/>
        </p:nvSpPr>
        <p:spPr>
          <a:xfrm>
            <a:off x="2796420" y="5335125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>
                <a:solidFill>
                  <a:schemeClr val="bg2"/>
                </a:solidFill>
              </a:rPr>
              <a:t>команди</a:t>
            </a:r>
            <a:endParaRPr lang="en-US" b="1">
              <a:solidFill>
                <a:schemeClr val="bg2"/>
              </a:solidFill>
            </a:endParaRPr>
          </a:p>
        </p:txBody>
      </p:sp>
      <p:cxnSp>
        <p:nvCxnSpPr>
          <p:cNvPr id="26" name="Elbow Connector 18">
            <a:extLst>
              <a:ext uri="{FF2B5EF4-FFF2-40B4-BE49-F238E27FC236}">
                <a16:creationId xmlns:a16="http://schemas.microsoft.com/office/drawing/2014/main" id="{E2948230-CD36-46FA-A8B8-9CD60C9CB3FC}"/>
              </a:ext>
            </a:extLst>
          </p:cNvPr>
          <p:cNvCxnSpPr>
            <a:stCxn id="24" idx="2"/>
            <a:endCxn id="21" idx="1"/>
          </p:cNvCxnSpPr>
          <p:nvPr/>
        </p:nvCxnSpPr>
        <p:spPr>
          <a:xfrm rot="5400000" flipH="1">
            <a:off x="2082730" y="4569190"/>
            <a:ext cx="1975172" cy="837604"/>
          </a:xfrm>
          <a:prstGeom prst="bentConnector4">
            <a:avLst>
              <a:gd name="adj1" fmla="val -11574"/>
              <a:gd name="adj2" fmla="val 12729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9">
            <a:extLst>
              <a:ext uri="{FF2B5EF4-FFF2-40B4-BE49-F238E27FC236}">
                <a16:creationId xmlns:a16="http://schemas.microsoft.com/office/drawing/2014/main" id="{0149F1C6-10FC-4232-8D8F-F82A3CAB7D14}"/>
              </a:ext>
            </a:extLst>
          </p:cNvPr>
          <p:cNvCxnSpPr/>
          <p:nvPr/>
        </p:nvCxnSpPr>
        <p:spPr>
          <a:xfrm rot="16200000" flipH="1">
            <a:off x="3418858" y="4830917"/>
            <a:ext cx="2386947" cy="725923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8BEB0-5ABC-4C8E-8DE2-B3F6715FF6FB}"/>
              </a:ext>
            </a:extLst>
          </p:cNvPr>
          <p:cNvSpPr txBox="1"/>
          <p:nvPr/>
        </p:nvSpPr>
        <p:spPr>
          <a:xfrm>
            <a:off x="3579286" y="4635051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C8489B-39AD-4B1B-8EF0-69F3D3A189B5}"/>
              </a:ext>
            </a:extLst>
          </p:cNvPr>
          <p:cNvSpPr txBox="1"/>
          <p:nvPr/>
        </p:nvSpPr>
        <p:spPr>
          <a:xfrm>
            <a:off x="4259732" y="3552686"/>
            <a:ext cx="960434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/>
              <a:t>невярно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1" grpId="0" animBg="1"/>
      <p:bldP spid="22" grpId="0"/>
      <p:bldP spid="24" grpId="0" animBg="1"/>
      <p:bldP spid="25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while</a:t>
            </a:r>
            <a:r>
              <a:rPr lang="en-US"/>
              <a:t>-</a:t>
            </a:r>
            <a:r>
              <a:rPr lang="bg-BG"/>
              <a:t>цикъл </a:t>
            </a:r>
            <a:r>
              <a:rPr lang="en-US"/>
              <a:t>– </a:t>
            </a:r>
            <a:r>
              <a:rPr lang="bg-BG"/>
              <a:t>пример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456" y="1616823"/>
            <a:ext cx="5231956" cy="2436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 &lt;= 10: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 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   print("a = " + str(a))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   a += 1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299" y="1448861"/>
            <a:ext cx="4358265" cy="1093612"/>
          </a:xfrm>
          <a:prstGeom prst="wedgeRoundRectCallout">
            <a:avLst>
              <a:gd name="adj1" fmla="val -55422"/>
              <a:gd name="adj2" fmla="val 437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sp>
        <p:nvSpPr>
          <p:cNvPr id="3" name="Огъната нагоре стрелка 2"/>
          <p:cNvSpPr/>
          <p:nvPr/>
        </p:nvSpPr>
        <p:spPr>
          <a:xfrm rot="5400000">
            <a:off x="4948464" y="4309204"/>
            <a:ext cx="771089" cy="78373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503060-C716-4576-BC15-C11F2EDE4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948" y="3315185"/>
            <a:ext cx="4924425" cy="2771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509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6231F094-ABB5-467F-8E71-1F4604A91B04}"/>
              </a:ext>
            </a:extLst>
          </p:cNvPr>
          <p:cNvSpPr/>
          <p:nvPr/>
        </p:nvSpPr>
        <p:spPr>
          <a:xfrm>
            <a:off x="9761539" y="2605591"/>
            <a:ext cx="2224200" cy="148309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Напишете програма, която:</a:t>
            </a:r>
          </a:p>
          <a:p>
            <a:pPr marL="609219" lvl="1" indent="0">
              <a:buNone/>
            </a:pPr>
            <a:r>
              <a:rPr lang="bg-BG" dirty="0"/>
              <a:t>Прочита цяло число</a:t>
            </a:r>
          </a:p>
          <a:p>
            <a:pPr marL="609219" lvl="1" indent="0">
              <a:buNone/>
            </a:pPr>
            <a:r>
              <a:rPr lang="bg-BG" dirty="0"/>
              <a:t>Проверява дали е в диапазона</a:t>
            </a:r>
            <a:br>
              <a:rPr lang="en-US" dirty="0"/>
            </a:br>
            <a:r>
              <a:rPr lang="en-US" dirty="0"/>
              <a:t>[</a:t>
            </a:r>
            <a:r>
              <a:rPr lang="en-US" dirty="0">
                <a:solidFill>
                  <a:schemeClr val="tx1"/>
                </a:solidFill>
              </a:rPr>
              <a:t>1… 100</a:t>
            </a:r>
            <a:r>
              <a:rPr lang="en-US" dirty="0"/>
              <a:t>]</a:t>
            </a:r>
            <a:endParaRPr lang="bg-BG" dirty="0"/>
          </a:p>
          <a:p>
            <a:pPr marL="609219" lvl="1" indent="0">
              <a:buNone/>
            </a:pPr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marL="1218438" lvl="2" indent="0">
              <a:buNone/>
            </a:pPr>
            <a:r>
              <a:rPr lang="bg-BG" dirty="0"/>
              <a:t>Намиране на число в диапазона,</a:t>
            </a:r>
            <a:r>
              <a:rPr lang="en-US" dirty="0"/>
              <a:t> </a:t>
            </a:r>
            <a:r>
              <a:rPr lang="bg-BG" dirty="0"/>
              <a:t> </a:t>
            </a:r>
            <a:br>
              <a:rPr lang="en-US" dirty="0"/>
            </a:br>
            <a:r>
              <a:rPr lang="bg-BG" dirty="0">
                <a:solidFill>
                  <a:schemeClr val="bg1"/>
                </a:solidFill>
              </a:rPr>
              <a:t>прекратява изпълнение</a:t>
            </a:r>
            <a:endParaRPr lang="en-US" dirty="0">
              <a:solidFill>
                <a:schemeClr val="bg1"/>
              </a:solidFill>
            </a:endParaRPr>
          </a:p>
          <a:p>
            <a:pPr marL="1218438" lvl="2" indent="0">
              <a:buNone/>
            </a:pPr>
            <a:r>
              <a:rPr lang="bg-BG" dirty="0"/>
              <a:t>Невалидно число, прочита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ново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Число в диапазона </a:t>
            </a:r>
            <a:r>
              <a:rPr lang="en-US"/>
              <a:t>[1…100]</a:t>
            </a:r>
            <a:r>
              <a:rPr lang="bg-BG"/>
              <a:t> - условие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15FA900E-24AF-48C9-AFB7-40F94801C15F}"/>
              </a:ext>
            </a:extLst>
          </p:cNvPr>
          <p:cNvSpPr/>
          <p:nvPr/>
        </p:nvSpPr>
        <p:spPr>
          <a:xfrm>
            <a:off x="7700773" y="3207713"/>
            <a:ext cx="2224200" cy="1477489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grpSp>
        <p:nvGrpSpPr>
          <p:cNvPr id="4097" name="Group 4096">
            <a:extLst>
              <a:ext uri="{FF2B5EF4-FFF2-40B4-BE49-F238E27FC236}">
                <a16:creationId xmlns:a16="http://schemas.microsoft.com/office/drawing/2014/main" id="{B0D21B68-56C7-41DD-98A9-E6AA008715B3}"/>
              </a:ext>
            </a:extLst>
          </p:cNvPr>
          <p:cNvGrpSpPr/>
          <p:nvPr/>
        </p:nvGrpSpPr>
        <p:grpSpPr>
          <a:xfrm>
            <a:off x="7858235" y="1757268"/>
            <a:ext cx="2407034" cy="918037"/>
            <a:chOff x="7704229" y="1749836"/>
            <a:chExt cx="2224200" cy="918037"/>
          </a:xfrm>
          <a:solidFill>
            <a:schemeClr val="tx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FF464B-816D-4545-9BE8-3313D72654C2}"/>
                </a:ext>
              </a:extLst>
            </p:cNvPr>
            <p:cNvSpPr/>
            <p:nvPr/>
          </p:nvSpPr>
          <p:spPr>
            <a:xfrm>
              <a:off x="7704229" y="1749836"/>
              <a:ext cx="2224200" cy="918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FF8352-D576-426F-9060-DD0C407543AD}"/>
                </a:ext>
              </a:extLst>
            </p:cNvPr>
            <p:cNvSpPr txBox="1"/>
            <p:nvPr/>
          </p:nvSpPr>
          <p:spPr>
            <a:xfrm>
              <a:off x="7733363" y="1767162"/>
              <a:ext cx="216593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bg-BG" b="1">
                  <a:solidFill>
                    <a:schemeClr val="bg2"/>
                  </a:solidFill>
                </a:rPr>
                <a:t>Прочитане </a:t>
              </a:r>
              <a:br>
                <a:rPr lang="bg-BG" b="1">
                  <a:solidFill>
                    <a:schemeClr val="bg2"/>
                  </a:solidFill>
                </a:rPr>
              </a:br>
              <a:r>
                <a:rPr lang="bg-BG" b="1">
                  <a:solidFill>
                    <a:schemeClr val="bg2"/>
                  </a:solidFill>
                </a:rPr>
                <a:t>на число </a:t>
              </a:r>
              <a:r>
                <a:rPr lang="en-US" b="1">
                  <a:solidFill>
                    <a:schemeClr val="bg2"/>
                  </a:solidFill>
                </a:rPr>
                <a:t>(</a:t>
              </a:r>
              <a:r>
                <a:rPr lang="en-US" b="1">
                  <a:solidFill>
                    <a:schemeClr val="bg2"/>
                  </a:solidFill>
                  <a:latin typeface="Consolas" panose="020B0609020204030204" pitchFamily="49" charset="0"/>
                </a:rPr>
                <a:t>num</a:t>
              </a:r>
              <a:r>
                <a:rPr lang="en-US" b="1">
                  <a:solidFill>
                    <a:schemeClr val="bg2"/>
                  </a:solidFill>
                </a:rPr>
                <a:t>)</a:t>
              </a:r>
            </a:p>
          </p:txBody>
        </p:sp>
      </p:grpSp>
      <p:cxnSp>
        <p:nvCxnSpPr>
          <p:cNvPr id="11" name="Elbow Connector 19">
            <a:extLst>
              <a:ext uri="{FF2B5EF4-FFF2-40B4-BE49-F238E27FC236}">
                <a16:creationId xmlns:a16="http://schemas.microsoft.com/office/drawing/2014/main" id="{57328969-1F49-490C-8F2C-6CBCC69CB089}"/>
              </a:ext>
            </a:extLst>
          </p:cNvPr>
          <p:cNvCxnSpPr/>
          <p:nvPr/>
        </p:nvCxnSpPr>
        <p:spPr>
          <a:xfrm rot="16200000" flipH="1">
            <a:off x="9329356" y="3176797"/>
            <a:ext cx="2386947" cy="725923"/>
          </a:xfrm>
          <a:prstGeom prst="bentConnector3">
            <a:avLst>
              <a:gd name="adj1" fmla="val -4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A3E11B-167C-490D-BE8B-7FD3C2B7FB84}"/>
              </a:ext>
            </a:extLst>
          </p:cNvPr>
          <p:cNvGrpSpPr/>
          <p:nvPr/>
        </p:nvGrpSpPr>
        <p:grpSpPr>
          <a:xfrm>
            <a:off x="9973178" y="4685202"/>
            <a:ext cx="1869354" cy="513105"/>
            <a:chOff x="8421954" y="3780528"/>
            <a:chExt cx="1264818" cy="38052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B2836B-8D91-4E46-9700-7A0E5774C541}"/>
                </a:ext>
              </a:extLst>
            </p:cNvPr>
            <p:cNvSpPr/>
            <p:nvPr/>
          </p:nvSpPr>
          <p:spPr>
            <a:xfrm>
              <a:off x="8458256" y="3780528"/>
              <a:ext cx="1192216" cy="3805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9DA524-2B0E-4A6D-BFBC-BAD3CEFE0322}"/>
                </a:ext>
              </a:extLst>
            </p:cNvPr>
            <p:cNvSpPr txBox="1"/>
            <p:nvPr/>
          </p:nvSpPr>
          <p:spPr>
            <a:xfrm>
              <a:off x="8421954" y="3811015"/>
              <a:ext cx="1264818" cy="319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200" b="1">
                  <a:solidFill>
                    <a:schemeClr val="bg2"/>
                  </a:solidFill>
                </a:rPr>
                <a:t>Принтиране</a:t>
              </a:r>
              <a:endParaRPr lang="en-US" sz="2200" b="1">
                <a:solidFill>
                  <a:schemeClr val="bg2"/>
                </a:solidFill>
              </a:endParaRPr>
            </a:p>
          </p:txBody>
        </p:sp>
      </p:grpSp>
      <p:cxnSp>
        <p:nvCxnSpPr>
          <p:cNvPr id="12" name="Elbow Connector 18">
            <a:extLst>
              <a:ext uri="{FF2B5EF4-FFF2-40B4-BE49-F238E27FC236}">
                <a16:creationId xmlns:a16="http://schemas.microsoft.com/office/drawing/2014/main" id="{72516E31-A3D1-4C37-BC61-3B49064D9966}"/>
              </a:ext>
            </a:extLst>
          </p:cNvPr>
          <p:cNvCxnSpPr>
            <a:cxnSpLocks/>
            <a:stCxn id="25" idx="2"/>
            <a:endCxn id="10" idx="1"/>
          </p:cNvCxnSpPr>
          <p:nvPr/>
        </p:nvCxnSpPr>
        <p:spPr>
          <a:xfrm rot="5400000" flipH="1">
            <a:off x="7103764" y="2976094"/>
            <a:ext cx="2495109" cy="923109"/>
          </a:xfrm>
          <a:prstGeom prst="bentConnector4">
            <a:avLst>
              <a:gd name="adj1" fmla="val -9162"/>
              <a:gd name="adj2" fmla="val 14523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FF3FDD5-8E99-47AD-B1BC-95E37DBB2701}"/>
              </a:ext>
            </a:extLst>
          </p:cNvPr>
          <p:cNvSpPr txBox="1"/>
          <p:nvPr/>
        </p:nvSpPr>
        <p:spPr>
          <a:xfrm>
            <a:off x="7809057" y="3411931"/>
            <a:ext cx="2000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2"/>
                </a:solidFill>
                <a:latin typeface="Consolas" panose="020B0609020204030204" pitchFamily="49" charset="0"/>
              </a:rPr>
              <a:t>num</a:t>
            </a:r>
            <a:r>
              <a:rPr lang="en-US" sz="2000" b="1">
                <a:solidFill>
                  <a:schemeClr val="bg2"/>
                </a:solidFill>
              </a:rPr>
              <a:t> &lt; 1 </a:t>
            </a:r>
            <a:br>
              <a:rPr lang="en-US" sz="2000" b="1">
                <a:solidFill>
                  <a:schemeClr val="bg2"/>
                </a:solidFill>
              </a:rPr>
            </a:br>
            <a:r>
              <a:rPr lang="en-US" sz="2000" b="1">
                <a:solidFill>
                  <a:schemeClr val="bg2"/>
                </a:solidFill>
              </a:rPr>
              <a:t>||</a:t>
            </a:r>
            <a:r>
              <a:rPr lang="bg-BG" sz="2000" b="1">
                <a:solidFill>
                  <a:schemeClr val="bg2"/>
                </a:solidFill>
              </a:rPr>
              <a:t> </a:t>
            </a:r>
            <a:br>
              <a:rPr lang="en-US" sz="2000" b="1">
                <a:solidFill>
                  <a:schemeClr val="bg2"/>
                </a:solidFill>
              </a:rPr>
            </a:br>
            <a:r>
              <a:rPr lang="en-US" sz="2000" b="1">
                <a:solidFill>
                  <a:schemeClr val="bg2"/>
                </a:solidFill>
                <a:latin typeface="Consolas" panose="020B0609020204030204" pitchFamily="49" charset="0"/>
              </a:rPr>
              <a:t>num</a:t>
            </a:r>
            <a:r>
              <a:rPr lang="en-US" sz="2000" b="1">
                <a:solidFill>
                  <a:schemeClr val="bg2"/>
                </a:solidFill>
              </a:rPr>
              <a:t> &gt; 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15877D-6CF8-433B-8198-170BAAF42A95}"/>
              </a:ext>
            </a:extLst>
          </p:cNvPr>
          <p:cNvSpPr txBox="1"/>
          <p:nvPr/>
        </p:nvSpPr>
        <p:spPr>
          <a:xfrm>
            <a:off x="9718171" y="3109645"/>
            <a:ext cx="22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>
                <a:solidFill>
                  <a:schemeClr val="bg2"/>
                </a:solidFill>
              </a:rPr>
              <a:t>1 &lt;= n</a:t>
            </a:r>
            <a:r>
              <a:rPr lang="en-US" sz="2000" b="1">
                <a:solidFill>
                  <a:schemeClr val="bg2"/>
                </a:solidFill>
                <a:latin typeface="Consolas" panose="020B0609020204030204" pitchFamily="49" charset="0"/>
              </a:rPr>
              <a:t>u</a:t>
            </a:r>
            <a:r>
              <a:rPr lang="en-US" sz="2000" b="1">
                <a:solidFill>
                  <a:schemeClr val="bg2"/>
                </a:solidFill>
              </a:rPr>
              <a:t>m &lt;= 100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241B6E-CE17-41EC-AC3D-EE79822DC6FE}"/>
              </a:ext>
            </a:extLst>
          </p:cNvPr>
          <p:cNvCxnSpPr>
            <a:cxnSpLocks/>
          </p:cNvCxnSpPr>
          <p:nvPr/>
        </p:nvCxnSpPr>
        <p:spPr>
          <a:xfrm>
            <a:off x="8825752" y="2714549"/>
            <a:ext cx="0" cy="51127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18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5" grpId="0" animBg="1"/>
      <p:bldP spid="20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Число в диапазона </a:t>
            </a:r>
            <a:r>
              <a:rPr lang="en-US"/>
              <a:t>[1…100]</a:t>
            </a:r>
            <a:r>
              <a:rPr lang="bg-BG"/>
              <a:t> - решение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41540" y="2364635"/>
            <a:ext cx="7388704" cy="28315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num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num &lt; 1 or num &gt; 100: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      print("Invalid number!")</a:t>
            </a:r>
            <a:endParaRPr lang="pt-BR" sz="2800" b="1" noProof="1">
              <a:solidFill>
                <a:srgbClr val="FFA00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      num = int(input())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print("The number is: " + str(num))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096000"/>
            <a:ext cx="32080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hlinkClick r:id="rId2"/>
              </a:rPr>
              <a:t>Тестване на решениет</a:t>
            </a:r>
            <a:r>
              <a:rPr lang="en-US" dirty="0">
                <a:hlinkClick r:id="rId2"/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11ED7B1D-6822-4DB4-99FD-0C8074A2AC48}"/>
              </a:ext>
            </a:extLst>
          </p:cNvPr>
          <p:cNvSpPr/>
          <p:nvPr/>
        </p:nvSpPr>
        <p:spPr>
          <a:xfrm>
            <a:off x="9292654" y="2334996"/>
            <a:ext cx="1613683" cy="1075999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D2119009-227B-437A-9767-F1A34A432A46}"/>
              </a:ext>
            </a:extLst>
          </p:cNvPr>
          <p:cNvSpPr/>
          <p:nvPr/>
        </p:nvSpPr>
        <p:spPr>
          <a:xfrm>
            <a:off x="7801357" y="3015689"/>
            <a:ext cx="1613683" cy="1071935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733DC8-1A7C-4861-9232-CC8D5E7E9FDB}"/>
              </a:ext>
            </a:extLst>
          </p:cNvPr>
          <p:cNvGrpSpPr/>
          <p:nvPr/>
        </p:nvGrpSpPr>
        <p:grpSpPr>
          <a:xfrm>
            <a:off x="7947595" y="1598037"/>
            <a:ext cx="1746331" cy="666046"/>
            <a:chOff x="7704229" y="1749836"/>
            <a:chExt cx="2224200" cy="918037"/>
          </a:xfrm>
          <a:solidFill>
            <a:schemeClr val="tx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054A500-313C-4510-BE2C-30D691787BF3}"/>
                </a:ext>
              </a:extLst>
            </p:cNvPr>
            <p:cNvSpPr/>
            <p:nvPr/>
          </p:nvSpPr>
          <p:spPr>
            <a:xfrm>
              <a:off x="7704229" y="1749836"/>
              <a:ext cx="2224200" cy="918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0555585-C4FB-4D75-B086-1247DBBB287F}"/>
                </a:ext>
              </a:extLst>
            </p:cNvPr>
            <p:cNvSpPr txBox="1"/>
            <p:nvPr/>
          </p:nvSpPr>
          <p:spPr>
            <a:xfrm>
              <a:off x="7733364" y="1767162"/>
              <a:ext cx="2165931" cy="8908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1800" b="1" dirty="0">
                  <a:solidFill>
                    <a:schemeClr val="bg2"/>
                  </a:solidFill>
                </a:rPr>
                <a:t>Прочитане </a:t>
              </a:r>
              <a:br>
                <a:rPr lang="bg-BG" sz="1800" b="1" dirty="0">
                  <a:solidFill>
                    <a:schemeClr val="bg2"/>
                  </a:solidFill>
                </a:rPr>
              </a:br>
              <a:r>
                <a:rPr lang="bg-BG" sz="1800" b="1" dirty="0">
                  <a:solidFill>
                    <a:schemeClr val="bg2"/>
                  </a:solidFill>
                </a:rPr>
                <a:t>на число </a:t>
              </a:r>
              <a:r>
                <a:rPr lang="en-US" sz="1800" b="1" dirty="0">
                  <a:solidFill>
                    <a:schemeClr val="bg2"/>
                  </a:solidFill>
                </a:rPr>
                <a:t>(</a:t>
              </a:r>
              <a:r>
                <a:rPr lang="en-US" sz="1800" b="1" dirty="0" err="1">
                  <a:solidFill>
                    <a:schemeClr val="bg2"/>
                  </a:solidFill>
                  <a:latin typeface="Consolas" panose="020B0609020204030204" pitchFamily="49" charset="0"/>
                </a:rPr>
                <a:t>num</a:t>
              </a:r>
              <a:r>
                <a:rPr lang="en-US" sz="1800" b="1" dirty="0">
                  <a:solidFill>
                    <a:schemeClr val="bg2"/>
                  </a:solidFill>
                </a:rPr>
                <a:t>)</a:t>
              </a:r>
            </a:p>
          </p:txBody>
        </p:sp>
      </p:grpSp>
      <p:cxnSp>
        <p:nvCxnSpPr>
          <p:cNvPr id="15" name="Elbow Connector 19">
            <a:extLst>
              <a:ext uri="{FF2B5EF4-FFF2-40B4-BE49-F238E27FC236}">
                <a16:creationId xmlns:a16="http://schemas.microsoft.com/office/drawing/2014/main" id="{A6CEFBAB-70B0-4A7C-BB53-6A44DD2CC10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77573" y="2729814"/>
            <a:ext cx="1731759" cy="526666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EE6DEA-944E-4713-84B2-6FD1FE64C73B}"/>
              </a:ext>
            </a:extLst>
          </p:cNvPr>
          <p:cNvGrpSpPr/>
          <p:nvPr/>
        </p:nvGrpSpPr>
        <p:grpSpPr>
          <a:xfrm>
            <a:off x="9491316" y="3880624"/>
            <a:ext cx="1356238" cy="372264"/>
            <a:chOff x="8421954" y="3780528"/>
            <a:chExt cx="1264818" cy="38052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07067BC-20C4-432E-AA94-3BB7D4982B31}"/>
                </a:ext>
              </a:extLst>
            </p:cNvPr>
            <p:cNvSpPr/>
            <p:nvPr/>
          </p:nvSpPr>
          <p:spPr>
            <a:xfrm>
              <a:off x="8458256" y="3780528"/>
              <a:ext cx="1192216" cy="3805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6DD59B-5E6C-4596-B448-BD7F5F2AC191}"/>
                </a:ext>
              </a:extLst>
            </p:cNvPr>
            <p:cNvSpPr txBox="1"/>
            <p:nvPr/>
          </p:nvSpPr>
          <p:spPr>
            <a:xfrm>
              <a:off x="8421954" y="3811015"/>
              <a:ext cx="1264818" cy="346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1600" b="1" dirty="0">
                  <a:solidFill>
                    <a:schemeClr val="bg2"/>
                  </a:solidFill>
                </a:rPr>
                <a:t>Принтиране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6BBC3335-1BA5-4831-9BCE-5E52FE6E9FD7}"/>
              </a:ext>
            </a:extLst>
          </p:cNvPr>
          <p:cNvCxnSpPr>
            <a:cxnSpLocks/>
            <a:stCxn id="11" idx="2"/>
            <a:endCxn id="14" idx="1"/>
          </p:cNvCxnSpPr>
          <p:nvPr/>
        </p:nvCxnSpPr>
        <p:spPr>
          <a:xfrm rot="5400000" flipH="1">
            <a:off x="7212409" y="2691835"/>
            <a:ext cx="2153851" cy="637729"/>
          </a:xfrm>
          <a:prstGeom prst="bentConnector4">
            <a:avLst>
              <a:gd name="adj1" fmla="val -10614"/>
              <a:gd name="adj2" fmla="val 16236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68D0571-D2A1-4B7F-9A4E-34301D4DD288}"/>
              </a:ext>
            </a:extLst>
          </p:cNvPr>
          <p:cNvSpPr txBox="1"/>
          <p:nvPr/>
        </p:nvSpPr>
        <p:spPr>
          <a:xfrm>
            <a:off x="7881475" y="3094243"/>
            <a:ext cx="1451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2"/>
                </a:solidFill>
                <a:latin typeface="Consolas" panose="020B0609020204030204" pitchFamily="49" charset="0"/>
              </a:rPr>
              <a:t>num</a:t>
            </a:r>
            <a:r>
              <a:rPr lang="en-US" sz="1600" b="1" dirty="0">
                <a:solidFill>
                  <a:schemeClr val="bg2"/>
                </a:solidFill>
              </a:rPr>
              <a:t> &lt; 1 </a:t>
            </a:r>
            <a:br>
              <a:rPr lang="en-US" sz="1600" b="1" dirty="0">
                <a:solidFill>
                  <a:schemeClr val="bg2"/>
                </a:solidFill>
              </a:rPr>
            </a:br>
            <a:r>
              <a:rPr lang="en-US" sz="1600" b="1" dirty="0">
                <a:solidFill>
                  <a:schemeClr val="bg2"/>
                </a:solidFill>
              </a:rPr>
              <a:t>||</a:t>
            </a:r>
            <a:r>
              <a:rPr lang="bg-BG" sz="1600" b="1" dirty="0">
                <a:solidFill>
                  <a:schemeClr val="bg2"/>
                </a:solidFill>
              </a:rPr>
              <a:t> </a:t>
            </a:r>
            <a:br>
              <a:rPr lang="en-US" sz="1600" b="1" dirty="0">
                <a:solidFill>
                  <a:schemeClr val="bg2"/>
                </a:solidFill>
              </a:rPr>
            </a:br>
            <a:r>
              <a:rPr lang="en-US" sz="1600" b="1" dirty="0" err="1">
                <a:solidFill>
                  <a:schemeClr val="bg2"/>
                </a:solidFill>
                <a:latin typeface="Consolas" panose="020B0609020204030204" pitchFamily="49" charset="0"/>
              </a:rPr>
              <a:t>num</a:t>
            </a:r>
            <a:r>
              <a:rPr lang="en-US" sz="1600" b="1" dirty="0">
                <a:solidFill>
                  <a:schemeClr val="bg2"/>
                </a:solidFill>
              </a:rPr>
              <a:t> &gt; 100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732748-1135-427E-906B-17A3CB0C36CE}"/>
              </a:ext>
            </a:extLst>
          </p:cNvPr>
          <p:cNvSpPr txBox="1"/>
          <p:nvPr/>
        </p:nvSpPr>
        <p:spPr>
          <a:xfrm>
            <a:off x="9266920" y="2645243"/>
            <a:ext cx="161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2"/>
                </a:solidFill>
              </a:rPr>
              <a:t>1 &lt;= </a:t>
            </a:r>
            <a:r>
              <a:rPr lang="en-US" sz="1600" b="1" dirty="0" err="1">
                <a:solidFill>
                  <a:schemeClr val="bg2"/>
                </a:solidFill>
              </a:rPr>
              <a:t>n</a:t>
            </a:r>
            <a:r>
              <a:rPr lang="en-US" sz="1600" b="1" dirty="0" err="1">
                <a:solidFill>
                  <a:schemeClr val="bg2"/>
                </a:solidFill>
                <a:latin typeface="Consolas" panose="020B0609020204030204" pitchFamily="49" charset="0"/>
              </a:rPr>
              <a:t>u</a:t>
            </a:r>
            <a:r>
              <a:rPr lang="en-US" sz="1600" b="1" dirty="0" err="1">
                <a:solidFill>
                  <a:schemeClr val="bg2"/>
                </a:solidFill>
              </a:rPr>
              <a:t>m</a:t>
            </a:r>
            <a:r>
              <a:rPr lang="en-US" sz="1600" b="1" dirty="0">
                <a:solidFill>
                  <a:schemeClr val="bg2"/>
                </a:solidFill>
              </a:rPr>
              <a:t> &lt;= 100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94B46B-71E0-4AF1-88B7-E0CC308C1903}"/>
              </a:ext>
            </a:extLst>
          </p:cNvPr>
          <p:cNvCxnSpPr>
            <a:cxnSpLocks/>
          </p:cNvCxnSpPr>
          <p:nvPr/>
        </p:nvCxnSpPr>
        <p:spPr>
          <a:xfrm>
            <a:off x="8616190" y="2256938"/>
            <a:ext cx="0" cy="7537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3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Прекъсване чрез оператор </a:t>
            </a:r>
            <a:r>
              <a:rPr lang="en-US" b="1">
                <a:latin typeface="Consolas" panose="020B0609020204030204" pitchFamily="49" charset="0"/>
              </a:rPr>
              <a:t>break</a:t>
            </a:r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/>
              <a:t>Безкрайни цикли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C8A035-77B2-4E08-96D7-777F254C84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600200"/>
            <a:ext cx="2590800" cy="215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Безкраен цикъл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>
                <a:solidFill>
                  <a:schemeClr val="tx1"/>
                </a:solidFill>
              </a:rPr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пъти: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599793" y="4322809"/>
            <a:ext cx="5654979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 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   print("Infinite loop")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462268" y="3500791"/>
            <a:ext cx="3429000" cy="908001"/>
          </a:xfrm>
          <a:prstGeom prst="wedgeRoundRectCallout">
            <a:avLst>
              <a:gd name="adj1" fmla="val -57455"/>
              <a:gd name="adj2" fmla="val 5267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CD967551-4CE2-4F34-BD31-90BC777B1FE6}"/>
              </a:ext>
            </a:extLst>
          </p:cNvPr>
          <p:cNvSpPr/>
          <p:nvPr/>
        </p:nvSpPr>
        <p:spPr>
          <a:xfrm>
            <a:off x="3156662" y="2994009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5E66-7AA8-4093-ACB4-AFF3DD171CDA}"/>
              </a:ext>
            </a:extLst>
          </p:cNvPr>
          <p:cNvSpPr txBox="1"/>
          <p:nvPr/>
        </p:nvSpPr>
        <p:spPr>
          <a:xfrm>
            <a:off x="3362685" y="3434884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>
                <a:solidFill>
                  <a:schemeClr val="bg2"/>
                </a:solidFill>
              </a:rPr>
              <a:t>условие</a:t>
            </a:r>
            <a:endParaRPr lang="en-US" b="1">
              <a:solidFill>
                <a:schemeClr val="bg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DBF614-FA83-439A-BA3D-83AE00EE1655}"/>
              </a:ext>
            </a:extLst>
          </p:cNvPr>
          <p:cNvCxnSpPr/>
          <p:nvPr/>
        </p:nvCxnSpPr>
        <p:spPr>
          <a:xfrm>
            <a:off x="3994267" y="4091449"/>
            <a:ext cx="0" cy="7670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AF52B4-595E-49C2-82F0-F461D422382B}"/>
              </a:ext>
            </a:extLst>
          </p:cNvPr>
          <p:cNvSpPr/>
          <p:nvPr/>
        </p:nvSpPr>
        <p:spPr>
          <a:xfrm>
            <a:off x="3156662" y="4858538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B2830-9DE9-42C5-9B7C-2B2455C89939}"/>
              </a:ext>
            </a:extLst>
          </p:cNvPr>
          <p:cNvSpPr txBox="1"/>
          <p:nvPr/>
        </p:nvSpPr>
        <p:spPr>
          <a:xfrm>
            <a:off x="3301568" y="5031913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>
                <a:solidFill>
                  <a:schemeClr val="bg2"/>
                </a:solidFill>
              </a:rPr>
              <a:t>команди</a:t>
            </a:r>
            <a:endParaRPr lang="en-US" b="1">
              <a:solidFill>
                <a:schemeClr val="bg2"/>
              </a:solidFill>
            </a:endParaRPr>
          </a:p>
        </p:txBody>
      </p:sp>
      <p:cxnSp>
        <p:nvCxnSpPr>
          <p:cNvPr id="14" name="Elbow Connector 18">
            <a:extLst>
              <a:ext uri="{FF2B5EF4-FFF2-40B4-BE49-F238E27FC236}">
                <a16:creationId xmlns:a16="http://schemas.microsoft.com/office/drawing/2014/main" id="{70DCD1DC-929F-4AB0-8E1E-C26BA6E8C411}"/>
              </a:ext>
            </a:extLst>
          </p:cNvPr>
          <p:cNvCxnSpPr>
            <a:cxnSpLocks/>
            <a:stCxn id="12" idx="2"/>
            <a:endCxn id="8" idx="1"/>
          </p:cNvCxnSpPr>
          <p:nvPr/>
        </p:nvCxnSpPr>
        <p:spPr>
          <a:xfrm rot="5400000" flipH="1">
            <a:off x="2587878" y="4227193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B7F70E-0192-48D7-9A5E-272458A14269}"/>
              </a:ext>
            </a:extLst>
          </p:cNvPr>
          <p:cNvSpPr txBox="1"/>
          <p:nvPr/>
        </p:nvSpPr>
        <p:spPr>
          <a:xfrm>
            <a:off x="4084434" y="4293054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/>
              <a:t>вярно</a:t>
            </a:r>
            <a:endParaRPr lang="en-US" b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B06B1E-5EE8-4444-A397-56BCDD4AEE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12" y="2053100"/>
            <a:ext cx="1988485" cy="10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5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8" grpId="0" animBg="1"/>
      <p:bldP spid="9" grpId="0"/>
      <p:bldP spid="12" grpId="0" animBg="1"/>
      <p:bldP spid="13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Прекратяване на цикъл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прекъсва цикъла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14393" y="1923235"/>
            <a:ext cx="7130774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True: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 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   print("Infinite loop")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   if …: 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768178" y="3010633"/>
            <a:ext cx="4294496" cy="990600"/>
          </a:xfrm>
          <a:prstGeom prst="wedgeRoundRectCallout">
            <a:avLst>
              <a:gd name="adj1" fmla="val -65048"/>
              <a:gd name="adj2" fmla="val -257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  <p:pic>
        <p:nvPicPr>
          <p:cNvPr id="1026" name="Picture 2" descr="Ð ÐµÐ·ÑÐ»ÑÐ°Ñ Ñ Ð¸Ð·Ð¾Ð±ÑÐ°Ð¶ÐµÐ½Ð¸Ðµ Ð·Ð° break  png">
            <a:extLst>
              <a:ext uri="{FF2B5EF4-FFF2-40B4-BE49-F238E27FC236}">
                <a16:creationId xmlns:a16="http://schemas.microsoft.com/office/drawing/2014/main" id="{7E06E7F0-3538-43FE-BED6-3358F92A7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683" y="4615372"/>
            <a:ext cx="3564717" cy="146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50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1">
      <a:dk1>
        <a:srgbClr val="2A7A87"/>
      </a:dk1>
      <a:lt1>
        <a:srgbClr val="FFC413"/>
      </a:lt1>
      <a:dk2>
        <a:srgbClr val="2A7A87"/>
      </a:dk2>
      <a:lt2>
        <a:srgbClr val="FFFFFF"/>
      </a:lt2>
      <a:accent1>
        <a:srgbClr val="FFC413"/>
      </a:accent1>
      <a:accent2>
        <a:srgbClr val="00B050"/>
      </a:accent2>
      <a:accent3>
        <a:srgbClr val="F7C86D"/>
      </a:accent3>
      <a:accent4>
        <a:srgbClr val="7030A0"/>
      </a:accent4>
      <a:accent5>
        <a:srgbClr val="67748E"/>
      </a:accent5>
      <a:accent6>
        <a:srgbClr val="F4F5F7"/>
      </a:accent6>
      <a:hlink>
        <a:srgbClr val="FFC413"/>
      </a:hlink>
      <a:folHlink>
        <a:srgbClr val="FFC41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2_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</Words>
  <Application>Microsoft Office PowerPoint</Application>
  <PresentationFormat>Custom</PresentationFormat>
  <Paragraphs>158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Malgun Gothic</vt:lpstr>
      <vt:lpstr>Arial</vt:lpstr>
      <vt:lpstr>Calibri</vt:lpstr>
      <vt:lpstr>Consolas</vt:lpstr>
      <vt:lpstr>Wingdings</vt:lpstr>
      <vt:lpstr>Wingdings 2</vt:lpstr>
      <vt:lpstr>1_SoftUni3_1</vt:lpstr>
      <vt:lpstr>2_SoftUni3_1</vt:lpstr>
      <vt:lpstr>Повторения (цикли)</vt:lpstr>
      <vt:lpstr>PowerPoint Presentation</vt:lpstr>
      <vt:lpstr>Повторения (цикли) – while-цикъл</vt:lpstr>
      <vt:lpstr>while-цикъл – пример</vt:lpstr>
      <vt:lpstr>Число в диапазона [1…100] - условие</vt:lpstr>
      <vt:lpstr>Число в диапазона [1…100] - решение</vt:lpstr>
      <vt:lpstr>PowerPoint Presentation</vt:lpstr>
      <vt:lpstr>Безкраен цикъл</vt:lpstr>
      <vt:lpstr>Прекратяване на цикъл</vt:lpstr>
      <vt:lpstr>Редица цели числа - условие</vt:lpstr>
      <vt:lpstr>Редица цели числа - решение</vt:lpstr>
      <vt:lpstr>Редица цели числа – решение – вариант 2</vt:lpstr>
      <vt:lpstr>Какво научихме днес?</vt:lpstr>
      <vt:lpstr>PowerPoint Presentation</vt:lpstr>
      <vt:lpstr>Лиценз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creator/>
  <cp:keywords>Sofware University, SoftUni, programming, coding, software development, education, training, course, курс, програмиране, кодене, кодиране, СофтУни</cp:keywords>
  <cp:revision>270</cp:revision>
  <dcterms:modified xsi:type="dcterms:W3CDTF">2018-09-27T11:07:51Z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