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3"/>
    <p:sldMasterId id="2147483682" r:id="rId4"/>
  </p:sldMasterIdLst>
  <p:notesMasterIdLst>
    <p:notesMasterId r:id="rId36"/>
  </p:notesMasterIdLst>
  <p:handoutMasterIdLst>
    <p:handoutMasterId r:id="rId37"/>
  </p:handoutMasterIdLst>
  <p:sldIdLst>
    <p:sldId id="274" r:id="rId5"/>
    <p:sldId id="497" r:id="rId6"/>
    <p:sldId id="470" r:id="rId7"/>
    <p:sldId id="451" r:id="rId8"/>
    <p:sldId id="449" r:id="rId9"/>
    <p:sldId id="476" r:id="rId10"/>
    <p:sldId id="473" r:id="rId11"/>
    <p:sldId id="395" r:id="rId12"/>
    <p:sldId id="477" r:id="rId13"/>
    <p:sldId id="478" r:id="rId14"/>
    <p:sldId id="481" r:id="rId15"/>
    <p:sldId id="495" r:id="rId16"/>
    <p:sldId id="494" r:id="rId17"/>
    <p:sldId id="475" r:id="rId18"/>
    <p:sldId id="479" r:id="rId19"/>
    <p:sldId id="445" r:id="rId20"/>
    <p:sldId id="480" r:id="rId21"/>
    <p:sldId id="496" r:id="rId22"/>
    <p:sldId id="460" r:id="rId23"/>
    <p:sldId id="485" r:id="rId24"/>
    <p:sldId id="483" r:id="rId25"/>
    <p:sldId id="482" r:id="rId26"/>
    <p:sldId id="464" r:id="rId27"/>
    <p:sldId id="465" r:id="rId28"/>
    <p:sldId id="466" r:id="rId29"/>
    <p:sldId id="467" r:id="rId30"/>
    <p:sldId id="468" r:id="rId31"/>
    <p:sldId id="459" r:id="rId32"/>
    <p:sldId id="349" r:id="rId33"/>
    <p:sldId id="489" r:id="rId34"/>
    <p:sldId id="413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1032" dt="2018-05-31T16:2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533" autoAdjust="0"/>
  </p:normalViewPr>
  <p:slideViewPr>
    <p:cSldViewPr>
      <p:cViewPr varScale="1">
        <p:scale>
          <a:sx n="87" d="100"/>
          <a:sy n="87" d="100"/>
        </p:scale>
        <p:origin x="60" y="17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68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*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1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71" y="6036112"/>
            <a:ext cx="2088000" cy="520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D2548-4627-42F7-AB85-B8817CB670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3" y="6036112"/>
            <a:ext cx="1553946" cy="525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6EAB29-F4D4-4432-BAB3-6179358CC4C3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8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839788" y="2802609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A7A8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A7A8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A7A87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651B8-AB0C-4A15-A46D-EB746E386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16927">
            <a:off x="6814828" y="2512172"/>
            <a:ext cx="3177520" cy="31775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F8A09C7-C42B-4D68-A4E1-D3706D1BC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77591">
            <a:off x="6682626" y="3980265"/>
            <a:ext cx="1225770" cy="1225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B75845-0F42-44BA-BB9A-85E8FE3A6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747">
            <a:off x="8188350" y="919993"/>
            <a:ext cx="3941632" cy="39416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DEF0B7-8105-45D0-9E6F-CA5D97FD9D74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43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48274"/>
            <a:ext cx="1669839" cy="20074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9" name="Picture 8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5AFC9596-DD75-4D58-B11D-E3A38EBE2D0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5E27490-F072-417E-B279-1CB2144776D0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8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36C1E-7D4C-4207-B288-6E18FE556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290" y="2438400"/>
            <a:ext cx="2960756" cy="27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5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90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  <a:lvl2pPr>
              <a:defRPr>
                <a:solidFill>
                  <a:srgbClr val="2A7A87"/>
                </a:solidFill>
              </a:defRPr>
            </a:lvl2pPr>
            <a:lvl3pPr>
              <a:defRPr>
                <a:solidFill>
                  <a:srgbClr val="2A7A87"/>
                </a:solidFill>
              </a:defRPr>
            </a:lvl3pPr>
            <a:lvl4pPr>
              <a:defRPr>
                <a:solidFill>
                  <a:srgbClr val="2A7A87"/>
                </a:solidFill>
              </a:defRPr>
            </a:lvl4pPr>
            <a:lvl5pPr>
              <a:defRPr>
                <a:solidFill>
                  <a:srgbClr val="2A7A8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  <a:lvl2pPr>
              <a:defRPr>
                <a:solidFill>
                  <a:srgbClr val="2A7A87"/>
                </a:solidFill>
              </a:defRPr>
            </a:lvl2pPr>
            <a:lvl3pPr>
              <a:defRPr>
                <a:solidFill>
                  <a:srgbClr val="2A7A87"/>
                </a:solidFill>
              </a:defRPr>
            </a:lvl3pPr>
            <a:lvl4pPr>
              <a:defRPr>
                <a:solidFill>
                  <a:srgbClr val="2A7A87"/>
                </a:solidFill>
              </a:defRPr>
            </a:lvl4pPr>
            <a:lvl5pPr>
              <a:defRPr>
                <a:solidFill>
                  <a:srgbClr val="2A7A8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DC9F39-A88A-4022-AE4E-C50364D2431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3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  <a:lvl2pPr>
              <a:defRPr>
                <a:solidFill>
                  <a:srgbClr val="2A7A87"/>
                </a:solidFill>
              </a:defRPr>
            </a:lvl2pPr>
            <a:lvl3pPr>
              <a:defRPr>
                <a:solidFill>
                  <a:srgbClr val="2A7A87"/>
                </a:solidFill>
              </a:defRPr>
            </a:lvl3pPr>
            <a:lvl4pPr>
              <a:defRPr>
                <a:solidFill>
                  <a:srgbClr val="2A7A87"/>
                </a:solidFill>
              </a:defRPr>
            </a:lvl4pPr>
            <a:lvl5pPr>
              <a:defRPr>
                <a:solidFill>
                  <a:srgbClr val="2A7A8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307916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8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B3B5F7-B84D-4EE1-B014-97AE6566E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rgbClr val="2A7A87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22969"/>
            <a:ext cx="958650" cy="115247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D20778-9614-4690-8D1D-3F80EAFC110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5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rgbClr val="2A7A87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rgbClr val="2A7A87">
              <a:alpha val="3000"/>
            </a:srgbClr>
          </a:solidFill>
          <a:ln w="12700">
            <a:solidFill>
              <a:srgbClr val="2A7A87"/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rgbClr val="2A7A87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D06FA6-856B-42A9-BA24-3C671CEFA4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2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67DA702-B9F4-47F8-8AEF-0B9EFACDF65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96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rgbClr val="2A7A87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rgbClr val="2A7A87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rgbClr val="2A7A87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rgbClr val="2A7A87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rgbClr val="2A7A87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rgbClr val="2A7A87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udge.softuni.bg/Contests/Practice/Index/1185#0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udge.softuni.bg/Contests/Practice/Index/1185#1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185#2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185#3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dirty="0"/>
              <a:t>Логически изрази и проверки</a:t>
            </a:r>
            <a:r>
              <a:rPr lang="en-US" dirty="0"/>
              <a:t>.</a:t>
            </a:r>
            <a:r>
              <a:rPr lang="bg-BG" dirty="0"/>
              <a:t> Условна конструкция </a:t>
            </a:r>
            <a:r>
              <a:rPr lang="en-US" b="1" dirty="0">
                <a:latin typeface="Consolas" panose="020B0609020204030204" pitchFamily="49" charset="0"/>
              </a:rPr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439" y="2667000"/>
            <a:ext cx="3979956" cy="2580753"/>
          </a:xfrm>
          <a:prstGeom prst="rect">
            <a:avLst/>
          </a:prstGeom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318B5C1-76CE-4D5E-B758-F741BCB7D9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727407"/>
            <a:ext cx="2950749" cy="444793"/>
          </a:xfrm>
        </p:spPr>
        <p:txBody>
          <a:bodyPr/>
          <a:lstStyle/>
          <a:p>
            <a:r>
              <a:rPr lang="bg-BG" sz="2400" dirty="0">
                <a:solidFill>
                  <a:schemeClr val="tx1"/>
                </a:solidFill>
              </a:rPr>
              <a:t>СофтУни Светлина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146E8C4E-A29A-407E-BC34-989E5C71D70D}"/>
              </a:ext>
            </a:extLst>
          </p:cNvPr>
          <p:cNvSpPr txBox="1">
            <a:spLocks/>
          </p:cNvSpPr>
          <p:nvPr/>
        </p:nvSpPr>
        <p:spPr bwMode="auto">
          <a:xfrm>
            <a:off x="9752012" y="6201446"/>
            <a:ext cx="1842040" cy="35175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438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hlinkClick r:id="rId5"/>
              </a:rPr>
              <a:t>svetlina.softuni.bg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0DAB3E-AB2A-48DA-92F5-2BA4086EF8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511" y="1834674"/>
            <a:ext cx="4876800" cy="1716999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grade = float(input())</a:t>
            </a:r>
          </a:p>
          <a:p>
            <a:pPr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if grade &gt;= 5.50:</a:t>
            </a:r>
          </a:p>
          <a:p>
            <a:pPr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   print('Excellent!')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0412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>
                <a:hlinkClick r:id="rId2"/>
              </a:rPr>
              <a:t>Тестване на решението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1758762" y="3971294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5BB95F-FEBB-40BB-824E-1797E79EA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4093025"/>
            <a:ext cx="5638800" cy="164849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5" name="Arrow: Bent-Up 4">
            <a:extLst>
              <a:ext uri="{FF2B5EF4-FFF2-40B4-BE49-F238E27FC236}">
                <a16:creationId xmlns:a16="http://schemas.microsoft.com/office/drawing/2014/main" id="{29C9F81C-2A07-4AA6-9036-C592F05937F8}"/>
              </a:ext>
            </a:extLst>
          </p:cNvPr>
          <p:cNvSpPr/>
          <p:nvPr/>
        </p:nvSpPr>
        <p:spPr bwMode="auto">
          <a:xfrm flipV="1">
            <a:off x="6213614" y="2961158"/>
            <a:ext cx="576000" cy="576000"/>
          </a:xfrm>
          <a:prstGeom prst="bentUpArrow">
            <a:avLst>
              <a:gd name="adj1" fmla="val 17044"/>
              <a:gd name="adj2" fmla="val 25000"/>
              <a:gd name="adj3" fmla="val 2272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87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43000"/>
            <a:ext cx="9927138" cy="5276048"/>
          </a:xfrm>
        </p:spPr>
        <p:txBody>
          <a:bodyPr/>
          <a:lstStyle/>
          <a:p>
            <a:pPr marL="0" indent="0">
              <a:buNone/>
            </a:pPr>
            <a:r>
              <a:rPr lang="bg-BG" sz="3200" dirty="0"/>
              <a:t>При </a:t>
            </a:r>
            <a:r>
              <a:rPr lang="bg-BG" sz="3200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</a:t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dirty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012" y="2833521"/>
            <a:ext cx="4876800" cy="18950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1 + 2 &lt; 0</a:t>
            </a:r>
            <a:r>
              <a:rPr lang="it-IT" sz="29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print('3 &lt; 0')</a:t>
            </a:r>
            <a:endParaRPr lang="it-IT" sz="29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print('3 &gt; 0')</a:t>
            </a:r>
            <a:endParaRPr lang="en-US" sz="2900" b="1" noProof="1">
              <a:latin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7694612" y="3200400"/>
            <a:ext cx="3342558" cy="1340862"/>
          </a:xfrm>
          <a:prstGeom prst="wedgeRoundRectCallout">
            <a:avLst>
              <a:gd name="adj1" fmla="val -59928"/>
              <a:gd name="adj2" fmla="val 360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196125"/>
            <a:ext cx="11815018" cy="5201066"/>
          </a:xfrm>
        </p:spPr>
        <p:txBody>
          <a:bodyPr/>
          <a:lstStyle/>
          <a:p>
            <a:pPr marL="0" indent="0">
              <a:buNone/>
            </a:pPr>
            <a:r>
              <a:rPr lang="bg-BG" sz="3600" dirty="0">
                <a:solidFill>
                  <a:schemeClr val="bg1"/>
                </a:solidFill>
              </a:rPr>
              <a:t>Табулациите</a:t>
            </a:r>
            <a:r>
              <a:rPr lang="bg-BG" sz="3600" dirty="0"/>
              <a:t> въвеждат </a:t>
            </a:r>
            <a:r>
              <a:rPr lang="bg-BG" sz="3600" dirty="0">
                <a:solidFill>
                  <a:schemeClr val="bg1"/>
                </a:solidFill>
              </a:rPr>
              <a:t>блок от код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</a:p>
          <a:p>
            <a:pPr marL="609219" lvl="1" indent="0">
              <a:buNone/>
            </a:pPr>
            <a:r>
              <a:rPr lang="bg-BG" sz="3400" dirty="0"/>
              <a:t>Изпълнява се редът, който </a:t>
            </a:r>
            <a:r>
              <a:rPr lang="bg-BG" sz="3400" dirty="0">
                <a:solidFill>
                  <a:schemeClr val="bg1"/>
                </a:solidFill>
              </a:rPr>
              <a:t>отговаря</a:t>
            </a:r>
            <a:r>
              <a:rPr lang="bg-BG" sz="3400" dirty="0"/>
              <a:t> на условието</a:t>
            </a:r>
          </a:p>
          <a:p>
            <a:pPr marL="0" indent="0">
              <a:buNone/>
            </a:pPr>
            <a:endParaRPr lang="bg-BG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Блок от код</a:t>
            </a:r>
            <a:r>
              <a:rPr lang="en-US"/>
              <a:t> 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F2903C2-46E0-4F01-AE55-34E220A6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155" y="2828695"/>
            <a:ext cx="4179336" cy="3267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</a:rPr>
              <a:t>color</a:t>
            </a:r>
            <a:r>
              <a:rPr lang="it-IT" sz="2900" b="1" noProof="1">
                <a:latin typeface="Consolas" pitchFamily="49" charset="0"/>
              </a:rPr>
              <a:t> = </a:t>
            </a:r>
            <a:r>
              <a:rPr lang="en-US" sz="2900" b="1" noProof="1">
                <a:latin typeface="Consolas" pitchFamily="49" charset="0"/>
              </a:rPr>
              <a:t>'red'</a:t>
            </a:r>
            <a:endParaRPr lang="it-IT" sz="29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b="1" noProof="1">
                <a:latin typeface="Consolas" pitchFamily="49" charset="0"/>
              </a:rPr>
              <a:t>if </a:t>
            </a:r>
            <a:r>
              <a:rPr lang="en-US" sz="2900" b="1" noProof="1">
                <a:latin typeface="Consolas" pitchFamily="49" charset="0"/>
              </a:rPr>
              <a:t>color == </a:t>
            </a:r>
            <a:r>
              <a:rPr lang="it-IT" sz="2900" b="1" noProof="1">
                <a:latin typeface="Consolas" pitchFamily="49" charset="0"/>
              </a:rPr>
              <a:t>'red':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b="1" noProof="1">
                <a:latin typeface="Consolas" pitchFamily="49" charset="0"/>
              </a:rPr>
              <a:t>   print('Red')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</a:rPr>
              <a:t>else:</a:t>
            </a:r>
            <a:endParaRPr lang="it-IT" sz="29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b="1" noProof="1">
                <a:latin typeface="Consolas" pitchFamily="49" charset="0"/>
              </a:rPr>
              <a:t>   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b="1" noProof="1">
                <a:latin typeface="Consolas" pitchFamily="49" charset="0"/>
              </a:rPr>
              <a:t>   println</a:t>
            </a:r>
            <a:r>
              <a:rPr lang="en-US" sz="2900" b="1" noProof="1">
                <a:latin typeface="Consolas" pitchFamily="49" charset="0"/>
              </a:rPr>
              <a:t>('bye')</a:t>
            </a:r>
          </a:p>
        </p:txBody>
      </p:sp>
      <p:sp>
        <p:nvSpPr>
          <p:cNvPr id="10" name="Speech Bubble: Rectangle with Corners Rounded 4">
            <a:extLst>
              <a:ext uri="{FF2B5EF4-FFF2-40B4-BE49-F238E27FC236}">
                <a16:creationId xmlns:a16="http://schemas.microsoft.com/office/drawing/2014/main" id="{A4FA8B35-A665-4B9A-AEE1-9FB290178D48}"/>
              </a:ext>
            </a:extLst>
          </p:cNvPr>
          <p:cNvSpPr/>
          <p:nvPr/>
        </p:nvSpPr>
        <p:spPr bwMode="auto">
          <a:xfrm>
            <a:off x="7770812" y="2945545"/>
            <a:ext cx="3048000" cy="845539"/>
          </a:xfrm>
          <a:prstGeom prst="wedgeRoundRectCallout">
            <a:avLst>
              <a:gd name="adj1" fmla="val -26532"/>
              <a:gd name="adj2" fmla="val 72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"Red"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1688D17-69AE-4D7A-9056-B801CAB2CB3F}"/>
              </a:ext>
            </a:extLst>
          </p:cNvPr>
          <p:cNvSpPr/>
          <p:nvPr/>
        </p:nvSpPr>
        <p:spPr bwMode="auto">
          <a:xfrm>
            <a:off x="585917" y="4103673"/>
            <a:ext cx="914400" cy="3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BDFDF-77CD-49FB-8884-A2FCBFA0F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729" y="4244063"/>
            <a:ext cx="6248400" cy="1543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9833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2314E-255C-4069-96BC-C7524ACD7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2156185"/>
            <a:ext cx="4132714" cy="30483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color</a:t>
            </a:r>
            <a:r>
              <a:rPr lang="it-IT" sz="2700" b="1" noProof="1">
                <a:latin typeface="Consolas" pitchFamily="49" charset="0"/>
                <a:cs typeface="Consolas" pitchFamily="49" charset="0"/>
              </a:rPr>
              <a:t> = 'red'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color == '</a:t>
            </a:r>
            <a:r>
              <a:rPr lang="it-IT" sz="2700" b="1" noProof="1">
                <a:latin typeface="Consolas" pitchFamily="49" charset="0"/>
                <a:cs typeface="Consolas" pitchFamily="49" charset="0"/>
              </a:rPr>
              <a:t>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    print('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Red'</a:t>
            </a:r>
            <a:r>
              <a:rPr lang="it-IT" sz="27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700" b="1" noProof="1">
                <a:latin typeface="Consolas" pitchFamily="49" charset="0"/>
                <a:cs typeface="Consolas" pitchFamily="49" charset="0"/>
              </a:rPr>
              <a:t>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('bye')</a:t>
            </a:r>
            <a:endParaRPr lang="it-IT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379412" y="1276173"/>
            <a:ext cx="116126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3200" dirty="0"/>
              <a:t>Без табулации ще се изпълнява и </a:t>
            </a:r>
            <a:r>
              <a:rPr lang="bg-BG" sz="3200" dirty="0">
                <a:solidFill>
                  <a:schemeClr val="bg1"/>
                </a:solidFill>
              </a:rPr>
              <a:t>последният</a:t>
            </a:r>
            <a:r>
              <a:rPr lang="bg-BG" sz="3200" dirty="0"/>
              <a:t> ред</a:t>
            </a:r>
            <a:endParaRPr lang="en-US" sz="3200" dirty="0"/>
          </a:p>
          <a:p>
            <a:endParaRPr lang="bg-BG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5027612" y="2340633"/>
            <a:ext cx="3733800" cy="1286806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Изпълняват се редовете </a:t>
            </a:r>
            <a:r>
              <a:rPr lang="bg-BG" sz="2600" b="1" dirty="0">
                <a:solidFill>
                  <a:schemeClr val="bg1"/>
                </a:solidFill>
              </a:rPr>
              <a:t>отговарящи</a:t>
            </a:r>
            <a:r>
              <a:rPr lang="bg-BG" sz="26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11" name="Speech Bubble: Rectangle with Corners Rounded 4">
            <a:extLst>
              <a:ext uri="{FF2B5EF4-FFF2-40B4-BE49-F238E27FC236}">
                <a16:creationId xmlns:a16="http://schemas.microsoft.com/office/drawing/2014/main" id="{F25A5F8A-DA43-429A-AD28-A65F9E162E07}"/>
              </a:ext>
            </a:extLst>
          </p:cNvPr>
          <p:cNvSpPr/>
          <p:nvPr/>
        </p:nvSpPr>
        <p:spPr bwMode="auto">
          <a:xfrm flipH="1">
            <a:off x="1064808" y="5466539"/>
            <a:ext cx="4437918" cy="939365"/>
          </a:xfrm>
          <a:prstGeom prst="wedgeRoundRectCallout">
            <a:avLst>
              <a:gd name="adj1" fmla="val 22882"/>
              <a:gd name="adj2" fmla="val -74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Изпълнява</a:t>
            </a:r>
            <a:r>
              <a:rPr lang="bg-BG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се </a:t>
            </a:r>
            <a:r>
              <a:rPr lang="bg-BG" sz="2400" b="1" dirty="0">
                <a:solidFill>
                  <a:schemeClr val="bg1"/>
                </a:solidFill>
              </a:rPr>
              <a:t>винаги</a:t>
            </a:r>
            <a:r>
              <a:rPr lang="bg-BG" sz="2400" b="1" dirty="0">
                <a:solidFill>
                  <a:srgbClr val="FFFFFF"/>
                </a:solidFill>
              </a:rPr>
              <a:t> – не е част от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chemeClr val="bg1"/>
                </a:solidFill>
              </a:rPr>
              <a:t>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bg-BG" sz="2400" b="1" dirty="0">
                <a:solidFill>
                  <a:srgbClr val="FFFFFF"/>
                </a:solidFill>
              </a:rPr>
              <a:t> конструкцията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5B79AF-7A70-4493-97A7-E3456BEE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50" y="3985750"/>
            <a:ext cx="5543550" cy="19050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18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3200" dirty="0"/>
              <a:t>Напишете програма, която: </a:t>
            </a:r>
          </a:p>
          <a:p>
            <a:pPr marL="609219" lvl="1" indent="0">
              <a:buNone/>
            </a:pPr>
            <a:r>
              <a:rPr lang="bg-BG" sz="3000" dirty="0"/>
              <a:t>Проверява дали едно число е </a:t>
            </a:r>
            <a:r>
              <a:rPr lang="bg-BG" sz="3000" b="1" dirty="0">
                <a:solidFill>
                  <a:schemeClr val="tx1"/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1"/>
                </a:solidFill>
              </a:rPr>
              <a:t>нечетно</a:t>
            </a:r>
            <a:endParaRPr lang="bg-BG" sz="3200" dirty="0">
              <a:solidFill>
                <a:schemeClr val="tx1"/>
              </a:solidFill>
            </a:endParaRPr>
          </a:p>
          <a:p>
            <a:pPr marL="609219" lvl="1" indent="0">
              <a:buNone/>
            </a:pPr>
            <a:r>
              <a:rPr lang="bg-BG" sz="3000" dirty="0"/>
              <a:t>Ако е четно извежда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1"/>
                </a:solidFill>
                <a:latin typeface="Consolas" panose="020B0609020204030204" pitchFamily="49" charset="0"/>
              </a:rPr>
              <a:t>even</a:t>
            </a:r>
            <a:r>
              <a:rPr lang="en-US" sz="3000" dirty="0"/>
              <a:t>"</a:t>
            </a:r>
          </a:p>
          <a:p>
            <a:pPr marL="609219" lvl="1" indent="0">
              <a:buNone/>
            </a:pPr>
            <a:r>
              <a:rPr lang="bg-BG" sz="3000" dirty="0"/>
              <a:t>Ако е нечетно извежда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1"/>
                </a:solidFill>
                <a:latin typeface="Consolas" panose="020B0609020204030204" pitchFamily="49" charset="0"/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pPr marL="0" indent="0">
              <a:buNone/>
            </a:pPr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201" y="4501356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16130" y="4648666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3" y="4501356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201" y="5445389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16130" y="5606221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2" y="5458911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151716" y="2783785"/>
            <a:ext cx="4209777" cy="3350107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6612" y="2057400"/>
            <a:ext cx="3733800" cy="2929639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num = int(input())</a:t>
            </a:r>
          </a:p>
          <a:p>
            <a:pPr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if num 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% 2 ==</a:t>
            </a:r>
            <a:r>
              <a:rPr lang="it-IT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0:</a:t>
            </a:r>
          </a:p>
          <a:p>
            <a:pPr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  print('even')</a:t>
            </a:r>
          </a:p>
          <a:p>
            <a:pPr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else:</a:t>
            </a:r>
          </a:p>
          <a:p>
            <a:pPr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  print('odd')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0412" y="6245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>
                <a:hlinkClick r:id="rId2"/>
              </a:rPr>
              <a:t>Тестване на решението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6A916-EB07-4F5A-B5E9-6737BF9277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"/>
          <a:stretch/>
        </p:blipFill>
        <p:spPr>
          <a:xfrm>
            <a:off x="5867155" y="1975909"/>
            <a:ext cx="4836400" cy="15463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80227-9D9B-48A8-BAC5-35C77608D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55" y="3907796"/>
            <a:ext cx="4836400" cy="15463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</p:spTree>
    <p:extLst>
      <p:ext uri="{BB962C8B-B14F-4D97-AF65-F5344CB8AC3E}">
        <p14:creationId xmlns:p14="http://schemas.microsoft.com/office/powerpoint/2010/main" val="22867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594" y="1275934"/>
            <a:ext cx="11815018" cy="5201066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Напишете програма, която:</a:t>
            </a:r>
          </a:p>
          <a:p>
            <a:pPr marL="609219" lvl="1" indent="0">
              <a:buNone/>
            </a:pPr>
            <a:r>
              <a:rPr lang="bg-BG" dirty="0"/>
              <a:t>Чете </a:t>
            </a:r>
            <a:r>
              <a:rPr lang="bg-BG" dirty="0">
                <a:solidFill>
                  <a:schemeClr val="tx1"/>
                </a:solidFill>
              </a:rPr>
              <a:t>две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цели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числа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609219" lvl="1" indent="0">
              <a:buNone/>
            </a:pPr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marL="609219" lvl="1" indent="0">
              <a:buNone/>
            </a:pPr>
            <a:r>
              <a:rPr lang="bg-BG" dirty="0"/>
              <a:t>Долепя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Примерен вход и изход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5243" y="4876804"/>
            <a:ext cx="4589068" cy="1077219"/>
            <a:chOff x="1141412" y="4738550"/>
            <a:chExt cx="3932583" cy="7041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041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latin typeface="Consolas" panose="020B0609020204030204" pitchFamily="49" charset="0"/>
                </a:rPr>
                <a:t>8</a:t>
              </a:r>
              <a:endParaRPr lang="it-IT" sz="32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0900" y="497016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334" y="4929375"/>
              <a:ext cx="381000" cy="32247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latin typeface="Consolas" panose="020B0609020204030204" pitchFamily="49" charset="0"/>
                </a:rPr>
                <a:t>8</a:t>
              </a:r>
              <a:endParaRPr lang="it-IT" sz="32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4678" y="4738550"/>
              <a:ext cx="381000" cy="7041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anose="020B0609020204030204" pitchFamily="49" charset="0"/>
                </a:rPr>
                <a:t>7</a:t>
              </a:r>
              <a:endParaRPr lang="bg-BG" sz="32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latin typeface="Consolas" panose="020B0609020204030204" pitchFamily="49" charset="0"/>
                </a:rPr>
                <a:t>3</a:t>
              </a:r>
              <a:endParaRPr lang="it-IT" sz="32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114911" y="4967981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995" y="4921046"/>
              <a:ext cx="381000" cy="32247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latin typeface="Consolas" panose="020B0609020204030204" pitchFamily="49" charset="0"/>
                </a:rPr>
                <a:t>7</a:t>
              </a:r>
              <a:endParaRPr lang="it-IT" sz="3200" b="1" noProof="1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2B9FE-19FE-4F77-B959-A8C9BE383F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4830" y="1798041"/>
            <a:ext cx="8535988" cy="3535959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num1</a:t>
            </a:r>
            <a:r>
              <a:rPr lang="it-IT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= int(input())</a:t>
            </a:r>
          </a:p>
          <a:p>
            <a:pPr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num2</a:t>
            </a:r>
            <a:r>
              <a:rPr lang="it-IT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= int(input())</a:t>
            </a:r>
          </a:p>
          <a:p>
            <a:pPr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it-IT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it-IT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num1</a:t>
            </a:r>
            <a:r>
              <a:rPr lang="it-IT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it-IT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it-IT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it-IT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num2</a:t>
            </a:r>
            <a:r>
              <a:rPr lang="it-IT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 print("Greater number: " + </a:t>
            </a:r>
            <a:r>
              <a:rPr lang="it-IT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str(</a:t>
            </a:r>
            <a:r>
              <a:rPr lang="it-IT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num1</a:t>
            </a:r>
            <a:r>
              <a:rPr lang="it-IT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it-IT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r>
              <a:rPr lang="it-IT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 print("Greater number: " + </a:t>
            </a:r>
            <a:r>
              <a:rPr lang="it-IT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str(</a:t>
            </a:r>
            <a:r>
              <a:rPr lang="it-IT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num2</a:t>
            </a:r>
            <a:r>
              <a:rPr lang="it-IT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it-IT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>
                <a:hlinkClick r:id="rId2"/>
              </a:rPr>
              <a:t>Тестване на решението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20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C0B76-D621-4FB1-95E9-4B42658EA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По-сложни условни конструкции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AD5EC-F6CC-4A95-8E5B-71D82C066158}"/>
              </a:ext>
            </a:extLst>
          </p:cNvPr>
          <p:cNvSpPr txBox="1"/>
          <p:nvPr/>
        </p:nvSpPr>
        <p:spPr>
          <a:xfrm>
            <a:off x="5027612" y="2117507"/>
            <a:ext cx="2474410" cy="1054749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baseline="0">
                <a:latin typeface="+mj-lt"/>
                <a:cs typeface="Arial" pitchFamily="34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rgbClr val="2A7A87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rgbClr val="2A7A87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rgbClr val="2A7A87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rgbClr val="2A7A87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l"/>
            <a:r>
              <a:rPr lang="en-US" sz="4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 … :</a:t>
            </a:r>
          </a:p>
          <a:p>
            <a:pPr algn="l"/>
            <a:r>
              <a:rPr lang="en-US" sz="4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elif</a:t>
            </a:r>
            <a:r>
              <a:rPr lang="en-US" sz="4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…:</a:t>
            </a:r>
            <a:br>
              <a:rPr lang="en-US" sz="4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4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else:</a:t>
            </a:r>
          </a:p>
        </p:txBody>
      </p:sp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1564" y="1121147"/>
            <a:ext cx="9927138" cy="52760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sz="2800" dirty="0"/>
              <a:t>Конструкцията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2800" dirty="0"/>
              <a:t> </a:t>
            </a:r>
            <a:r>
              <a:rPr lang="bg-BG" sz="2800" dirty="0"/>
              <a:t>може да е в серия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1866058"/>
            <a:ext cx="4773457" cy="31573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anose="020B0609020204030204" pitchFamily="49" charset="0"/>
              </a:rPr>
              <a:t>if </a:t>
            </a:r>
            <a:r>
              <a:rPr lang="bg-BG" sz="2400" b="1" noProof="1">
                <a:latin typeface="Consolas" panose="020B0609020204030204" pitchFamily="49" charset="0"/>
              </a:rPr>
              <a:t>...</a:t>
            </a:r>
            <a:r>
              <a:rPr lang="it-IT" sz="2400" b="1" noProof="1">
                <a:latin typeface="Consolas" panose="020B0609020204030204" pitchFamily="49" charset="0"/>
              </a:rPr>
              <a:t> 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accent4"/>
                </a:solidFill>
                <a:latin typeface="Consolas" panose="020B0609020204030204" pitchFamily="49" charset="0"/>
              </a:rPr>
              <a:t># </a:t>
            </a:r>
            <a:r>
              <a:rPr lang="bg-BG" sz="2400" b="1" noProof="1">
                <a:solidFill>
                  <a:schemeClr val="accent4"/>
                </a:solidFill>
                <a:latin typeface="Consolas" panose="020B0609020204030204" pitchFamily="49" charset="0"/>
              </a:rPr>
              <a:t>код</a:t>
            </a:r>
            <a:r>
              <a:rPr lang="en-US" sz="2400" b="1" noProof="1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bg-BG" sz="2400" b="1" noProof="1">
                <a:solidFill>
                  <a:schemeClr val="accent4"/>
                </a:solidFill>
                <a:latin typeface="Consolas" panose="020B0609020204030204" pitchFamily="49" charset="0"/>
              </a:rPr>
              <a:t>за изпълнение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anose="020B0609020204030204" pitchFamily="49" charset="0"/>
              </a:rPr>
              <a:t>е</a:t>
            </a:r>
            <a:r>
              <a:rPr lang="en-US" sz="2400" b="1" noProof="1">
                <a:latin typeface="Consolas" panose="020B0609020204030204" pitchFamily="49" charset="0"/>
              </a:rPr>
              <a:t>lif</a:t>
            </a:r>
            <a:r>
              <a:rPr lang="bg-BG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... 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accent4"/>
                </a:solidFill>
                <a:latin typeface="Consolas" panose="020B0609020204030204" pitchFamily="49" charset="0"/>
              </a:rPr>
              <a:t># </a:t>
            </a:r>
            <a:r>
              <a:rPr lang="bg-BG" sz="2400" b="1" noProof="1">
                <a:solidFill>
                  <a:schemeClr val="accent4"/>
                </a:solidFill>
                <a:latin typeface="Consolas" panose="020B0609020204030204" pitchFamily="49" charset="0"/>
              </a:rPr>
              <a:t>код</a:t>
            </a:r>
            <a:r>
              <a:rPr lang="en-US" sz="2400" b="1" noProof="1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bg-BG" sz="2400" b="1" noProof="1">
                <a:solidFill>
                  <a:schemeClr val="accent4"/>
                </a:solidFill>
                <a:latin typeface="Consolas" panose="020B0609020204030204" pitchFamily="49" charset="0"/>
              </a:rPr>
              <a:t>за изпълнение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anose="020B0609020204030204" pitchFamily="49" charset="0"/>
              </a:rPr>
              <a:t>е</a:t>
            </a:r>
            <a:r>
              <a:rPr lang="en-US" sz="2400" b="1" noProof="1">
                <a:latin typeface="Consolas" panose="020B0609020204030204" pitchFamily="49" charset="0"/>
              </a:rPr>
              <a:t>lif</a:t>
            </a:r>
            <a:r>
              <a:rPr lang="bg-BG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... 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accent4"/>
                </a:solidFill>
                <a:latin typeface="Consolas" panose="020B0609020204030204" pitchFamily="49" charset="0"/>
              </a:rPr>
              <a:t># </a:t>
            </a:r>
            <a:r>
              <a:rPr lang="bg-BG" sz="2400" b="1" noProof="1">
                <a:solidFill>
                  <a:schemeClr val="accent4"/>
                </a:solidFill>
                <a:latin typeface="Consolas" panose="020B0609020204030204" pitchFamily="49" charset="0"/>
              </a:rPr>
              <a:t>код</a:t>
            </a:r>
            <a:r>
              <a:rPr lang="en-US" sz="2400" b="1" noProof="1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bg-BG" sz="2400" b="1" noProof="1">
                <a:solidFill>
                  <a:schemeClr val="accent4"/>
                </a:solidFill>
                <a:latin typeface="Consolas" panose="020B0609020204030204" pitchFamily="49" charset="0"/>
              </a:rPr>
              <a:t>за изпълнение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else:</a:t>
            </a:r>
            <a:endParaRPr lang="bg-BG" sz="2400" b="1" noProof="1">
              <a:latin typeface="Consolas" panose="020B0609020204030204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accent4"/>
                </a:solidFill>
                <a:latin typeface="Consolas" panose="020B0609020204030204" pitchFamily="49" charset="0"/>
              </a:rPr>
              <a:t># </a:t>
            </a:r>
            <a:r>
              <a:rPr lang="bg-BG" sz="2400" b="1" noProof="1">
                <a:solidFill>
                  <a:schemeClr val="accent4"/>
                </a:solidFill>
                <a:latin typeface="Consolas" panose="020B0609020204030204" pitchFamily="49" charset="0"/>
              </a:rPr>
              <a:t>код</a:t>
            </a:r>
            <a:r>
              <a:rPr lang="en-US" sz="2400" b="1" noProof="1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bg-BG" sz="2400" b="1" noProof="1">
                <a:solidFill>
                  <a:schemeClr val="accent4"/>
                </a:solidFill>
                <a:latin typeface="Consolas" panose="020B0609020204030204" pitchFamily="49" charset="0"/>
              </a:rPr>
              <a:t>за изпълнение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949220" y="310588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 какво ще се запознаем днес?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647D13-A4EB-4885-8A85-2CE5EA5B2E5F}"/>
              </a:ext>
            </a:extLst>
          </p:cNvPr>
          <p:cNvGrpSpPr/>
          <p:nvPr/>
        </p:nvGrpSpPr>
        <p:grpSpPr>
          <a:xfrm>
            <a:off x="1137943" y="1864308"/>
            <a:ext cx="2590799" cy="2802057"/>
            <a:chOff x="989012" y="1676400"/>
            <a:chExt cx="2590799" cy="280205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E3274BC-9134-4CE3-B6DF-9B3C47DAF82B}"/>
                </a:ext>
              </a:extLst>
            </p:cNvPr>
            <p:cNvSpPr/>
            <p:nvPr/>
          </p:nvSpPr>
          <p:spPr bwMode="auto">
            <a:xfrm>
              <a:off x="989012" y="2438400"/>
              <a:ext cx="1219200" cy="12192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3ED5D9-B3BA-42C1-AD23-4FC93A01AD23}"/>
                </a:ext>
              </a:extLst>
            </p:cNvPr>
            <p:cNvSpPr/>
            <p:nvPr/>
          </p:nvSpPr>
          <p:spPr bwMode="auto">
            <a:xfrm>
              <a:off x="2189207" y="1676400"/>
              <a:ext cx="1219200" cy="1219200"/>
            </a:xfrm>
            <a:prstGeom prst="ellipse">
              <a:avLst/>
            </a:prstGeom>
            <a:solidFill>
              <a:schemeClr val="bg1">
                <a:alpha val="59000"/>
              </a:schemeClr>
            </a:solidFill>
            <a:ln w="19050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F5A088-DE44-4F95-B7C2-57B5DD05A9C4}"/>
                </a:ext>
              </a:extLst>
            </p:cNvPr>
            <p:cNvSpPr/>
            <p:nvPr/>
          </p:nvSpPr>
          <p:spPr bwMode="auto">
            <a:xfrm>
              <a:off x="2184852" y="3083498"/>
              <a:ext cx="1394959" cy="1394959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==</a:t>
              </a:r>
            </a:p>
          </p:txBody>
        </p:sp>
      </p:grp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10AA88-439A-4936-938D-D467F9CB0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5212" y="4854263"/>
            <a:ext cx="2736263" cy="1467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b="1" dirty="0"/>
              <a:t>Оператори </a:t>
            </a:r>
            <a:br>
              <a:rPr lang="bg-BG" b="1" dirty="0"/>
            </a:br>
            <a:r>
              <a:rPr lang="bg-BG" b="1" dirty="0"/>
              <a:t>за сравнение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F969B2-3955-44D2-976B-32986A3EE195}"/>
              </a:ext>
            </a:extLst>
          </p:cNvPr>
          <p:cNvGrpSpPr/>
          <p:nvPr/>
        </p:nvGrpSpPr>
        <p:grpSpPr>
          <a:xfrm>
            <a:off x="4454021" y="2473908"/>
            <a:ext cx="2974554" cy="3847729"/>
            <a:chOff x="3851357" y="2362200"/>
            <a:chExt cx="2974554" cy="3847729"/>
          </a:xfrm>
        </p:grpSpPr>
        <p:sp>
          <p:nvSpPr>
            <p:cNvPr id="10" name="Text Placeholder 2">
              <a:extLst>
                <a:ext uri="{FF2B5EF4-FFF2-40B4-BE49-F238E27FC236}">
                  <a16:creationId xmlns:a16="http://schemas.microsoft.com/office/drawing/2014/main" id="{0B34A159-F0A2-41EA-9FAB-0D0A543480B3}"/>
                </a:ext>
              </a:extLst>
            </p:cNvPr>
            <p:cNvSpPr txBox="1">
              <a:spLocks/>
            </p:cNvSpPr>
            <p:nvPr/>
          </p:nvSpPr>
          <p:spPr>
            <a:xfrm>
              <a:off x="3851357" y="4742554"/>
              <a:ext cx="2736263" cy="1467375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anose="05000000000000000000" pitchFamily="2" charset="2"/>
                <a:buNone/>
              </a:pPr>
              <a:r>
                <a:rPr lang="bg-BG" b="1" dirty="0"/>
                <a:t>Условни </a:t>
              </a:r>
              <a:br>
                <a:rPr lang="bg-BG" b="1" dirty="0"/>
              </a:br>
              <a:r>
                <a:rPr lang="bg-BG" b="1" dirty="0"/>
                <a:t>конструкции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A898381-F005-4AD2-9165-275715208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357" y="2362200"/>
              <a:ext cx="2974554" cy="19288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FB424E-59E2-4F2F-880A-FE5C7A141037}"/>
              </a:ext>
            </a:extLst>
          </p:cNvPr>
          <p:cNvGrpSpPr/>
          <p:nvPr/>
        </p:nvGrpSpPr>
        <p:grpSpPr>
          <a:xfrm>
            <a:off x="8209044" y="1828800"/>
            <a:ext cx="2895600" cy="4492837"/>
            <a:chOff x="7614948" y="1846954"/>
            <a:chExt cx="2895600" cy="449283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F0A8E2-B6D5-4DF6-9821-A214FB6AC57E}"/>
                </a:ext>
              </a:extLst>
            </p:cNvPr>
            <p:cNvSpPr/>
            <p:nvPr/>
          </p:nvSpPr>
          <p:spPr bwMode="auto">
            <a:xfrm>
              <a:off x="7614948" y="1846954"/>
              <a:ext cx="2895600" cy="28956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6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if … :</a:t>
              </a:r>
            </a:p>
            <a:p>
              <a:r>
                <a:rPr lang="en-US" sz="36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elif</a:t>
              </a:r>
              <a:r>
                <a:rPr lang="en-US" sz="36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…:</a:t>
              </a:r>
              <a:br>
                <a:rPr lang="en-US" sz="36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</a:br>
              <a:r>
                <a:rPr lang="en-US" sz="36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else:</a:t>
              </a:r>
            </a:p>
          </p:txBody>
        </p:sp>
        <p:sp>
          <p:nvSpPr>
            <p:cNvPr id="14" name="Text Placeholder 2">
              <a:extLst>
                <a:ext uri="{FF2B5EF4-FFF2-40B4-BE49-F238E27FC236}">
                  <a16:creationId xmlns:a16="http://schemas.microsoft.com/office/drawing/2014/main" id="{16764B9B-916A-4E58-9688-37466561A15F}"/>
                </a:ext>
              </a:extLst>
            </p:cNvPr>
            <p:cNvSpPr txBox="1">
              <a:spLocks/>
            </p:cNvSpPr>
            <p:nvPr/>
          </p:nvSpPr>
          <p:spPr>
            <a:xfrm>
              <a:off x="7694616" y="4872416"/>
              <a:ext cx="2736263" cy="1467375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anose="05000000000000000000" pitchFamily="2" charset="2"/>
                <a:buNone/>
              </a:pPr>
              <a:r>
                <a:rPr lang="bg-BG" b="1" dirty="0"/>
                <a:t>Серии от </a:t>
              </a:r>
              <a:br>
                <a:rPr lang="bg-BG" b="1" dirty="0"/>
              </a:br>
              <a:r>
                <a:rPr lang="bg-BG" b="1" dirty="0"/>
                <a:t>проверки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6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2" y="2559311"/>
            <a:ext cx="4953000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anose="020B0609020204030204" pitchFamily="49" charset="0"/>
              </a:rPr>
              <a:t>a = 7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anose="020B0609020204030204" pitchFamily="49" charset="0"/>
              </a:rPr>
              <a:t>if a &gt; 4: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anose="020B0609020204030204" pitchFamily="49" charset="0"/>
              </a:rPr>
              <a:t>   print('Bigger than 4')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anose="020B0609020204030204" pitchFamily="49" charset="0"/>
              </a:rPr>
              <a:t>elif a &gt; 5: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anose="020B0609020204030204" pitchFamily="49" charset="0"/>
              </a:rPr>
              <a:t>   print('Bigger than 5')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anose="020B0609020204030204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anose="020B0609020204030204" pitchFamily="49" charset="0"/>
              </a:rPr>
              <a:t>   print('Equal to 7')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2" y="2988554"/>
            <a:ext cx="3314699" cy="1181063"/>
          </a:xfrm>
          <a:prstGeom prst="wedgeRoundRectCallout">
            <a:avLst>
              <a:gd name="adj1" fmla="val -22421"/>
              <a:gd name="adj2" fmla="val 722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Bigger than 4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853335" y="1215980"/>
            <a:ext cx="9905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bg-BG" sz="3200" dirty="0"/>
              <a:t>При истинност на едно условие, </a:t>
            </a:r>
            <a:r>
              <a:rPr lang="bg-BG" sz="3200" dirty="0">
                <a:solidFill>
                  <a:schemeClr val="bg1"/>
                </a:solidFill>
              </a:rPr>
              <a:t>не се продължава </a:t>
            </a:r>
            <a:r>
              <a:rPr lang="bg-BG" sz="3200" dirty="0"/>
              <a:t>към </a:t>
            </a:r>
            <a:br>
              <a:rPr lang="en-US" sz="3200" dirty="0"/>
            </a:br>
            <a:r>
              <a:rPr lang="bg-BG" sz="3200" dirty="0"/>
              <a:t>проверяване на следващите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D5EA0-B321-430A-BBE9-19DB423D8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4564802"/>
            <a:ext cx="4784673" cy="126916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bg-BG" sz="3200" dirty="0"/>
              <a:t>Напишете програма, която: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bg1"/>
                </a:solidFill>
              </a:rPr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bg-BG" sz="3000" dirty="0"/>
              <a:t>Проверява неговата стойност </a:t>
            </a:r>
            <a:r>
              <a:rPr lang="en-US" sz="3000" b="1" dirty="0"/>
              <a:t>[</a:t>
            </a:r>
            <a:r>
              <a:rPr lang="bg-BG" sz="3000" b="1" dirty="0"/>
              <a:t>1,</a:t>
            </a:r>
            <a:r>
              <a:rPr lang="en-US" sz="3000" b="1" dirty="0"/>
              <a:t> </a:t>
            </a:r>
            <a:r>
              <a:rPr lang="bg-BG" sz="3000" b="1" dirty="0"/>
              <a:t>9</a:t>
            </a:r>
            <a:r>
              <a:rPr lang="en-US" sz="3000" b="1" dirty="0"/>
              <a:t>]</a:t>
            </a:r>
            <a:endParaRPr lang="bg-BG" sz="3000" b="1" dirty="0"/>
          </a:p>
          <a:p>
            <a:pPr marL="609219" lvl="1" indent="0">
              <a:lnSpc>
                <a:spcPct val="100000"/>
              </a:lnSpc>
              <a:buNone/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1"/>
                </a:solidFill>
              </a:rPr>
              <a:t>по-голямо от 9 </a:t>
            </a:r>
            <a:r>
              <a:rPr lang="bg-BG" sz="3000" dirty="0"/>
              <a:t>извежда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1"/>
                </a:solidFill>
                <a:latin typeface="Consolas" panose="020B0609020204030204" pitchFamily="49" charset="0"/>
              </a:rPr>
              <a:t>number too big</a:t>
            </a:r>
            <a:r>
              <a:rPr lang="en-US" sz="3000" dirty="0"/>
              <a:t>"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bg-BG" sz="3000" dirty="0"/>
              <a:t>Извежда стойността </a:t>
            </a:r>
            <a:r>
              <a:rPr lang="bg-BG" sz="3000" dirty="0">
                <a:solidFill>
                  <a:schemeClr val="bg1"/>
                </a:solidFill>
              </a:rPr>
              <a:t>с текст</a:t>
            </a:r>
            <a:endParaRPr lang="en-US" sz="3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sz="3200" dirty="0"/>
              <a:t>Пример</a:t>
            </a:r>
            <a:r>
              <a:rPr lang="en-US" sz="3200" dirty="0"/>
              <a:t>e</a:t>
            </a:r>
            <a:r>
              <a:rPr lang="bg-BG" sz="3200" dirty="0"/>
              <a:t>н вход и изход: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</a:t>
            </a:r>
            <a:r>
              <a:rPr lang="en-US" dirty="0"/>
              <a:t>9</a:t>
            </a:r>
            <a:r>
              <a:rPr lang="bg-BG" dirty="0"/>
              <a:t> с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801" y="5375922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327" y="5370923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269537" y="5498499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8306" y="5373433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109" y="5400265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816553" y="5495653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7368" y="1985574"/>
            <a:ext cx="7000516" cy="3545129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defTabSz="914400" eaLnBrk="0" latin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num = int(input())</a:t>
            </a:r>
          </a:p>
          <a:p>
            <a:pPr defTabSz="914400" eaLnBrk="0" latin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if num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==</a:t>
            </a:r>
            <a:r>
              <a:rPr lang="it-IT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1:</a:t>
            </a:r>
          </a:p>
          <a:p>
            <a:pPr defTabSz="914400" eaLnBrk="0" latin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print('one')</a:t>
            </a:r>
          </a:p>
          <a:p>
            <a:pPr defTabSz="914400" eaLnBrk="0" latin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el</a:t>
            </a:r>
            <a:r>
              <a:rPr lang="it-IT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if num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==</a:t>
            </a:r>
            <a:r>
              <a:rPr lang="it-IT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2:</a:t>
            </a:r>
          </a:p>
          <a:p>
            <a:pPr defTabSz="914400" eaLnBrk="0" latin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print('two')</a:t>
            </a:r>
          </a:p>
          <a:p>
            <a:pPr defTabSz="914400" eaLnBrk="0" latin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el</a:t>
            </a:r>
            <a:r>
              <a:rPr lang="it-IT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if num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==</a:t>
            </a:r>
            <a:r>
              <a:rPr lang="it-IT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3: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914400" eaLnBrk="0" latin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print('three’)</a:t>
            </a:r>
            <a:r>
              <a:rPr lang="bg-BG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914400" eaLnBrk="0" latin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#</a:t>
            </a:r>
            <a:r>
              <a:rPr lang="bg-BG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TODO: add more conditional statements</a:t>
            </a:r>
          </a:p>
          <a:p>
            <a:pPr defTabSz="914400" eaLnBrk="0" latin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print('number too big')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</a:t>
            </a:r>
            <a:r>
              <a:rPr lang="en-US" dirty="0"/>
              <a:t>1 </a:t>
            </a:r>
            <a:r>
              <a:rPr lang="bg-BG" dirty="0"/>
              <a:t>до </a:t>
            </a:r>
            <a:r>
              <a:rPr lang="en-US" dirty="0"/>
              <a:t>9</a:t>
            </a:r>
            <a:r>
              <a:rPr lang="bg-BG" dirty="0"/>
              <a:t> с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3201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>
                <a:hlinkClick r:id="rId2"/>
              </a:rPr>
              <a:t>Тестване</a:t>
            </a:r>
            <a:r>
              <a:rPr lang="bg-BG" sz="2400" dirty="0">
                <a:solidFill>
                  <a:prstClr val="white"/>
                </a:solidFill>
                <a:hlinkClick r:id="rId2"/>
              </a:rPr>
              <a:t> </a:t>
            </a:r>
            <a:r>
              <a:rPr lang="bg-BG" sz="2400" dirty="0">
                <a:hlinkClick r:id="rId2"/>
              </a:rPr>
              <a:t>на</a:t>
            </a:r>
            <a:r>
              <a:rPr lang="bg-BG" sz="2400" dirty="0">
                <a:solidFill>
                  <a:prstClr val="white"/>
                </a:solidFill>
                <a:hlinkClick r:id="rId2"/>
              </a:rPr>
              <a:t> </a:t>
            </a:r>
            <a:r>
              <a:rPr lang="bg-BG" sz="2400" dirty="0">
                <a:hlinkClick r:id="rId2"/>
              </a:rPr>
              <a:t>решението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BFB39C-A4C7-4E2D-8A46-657889E617A5}"/>
              </a:ext>
            </a:extLst>
          </p:cNvPr>
          <p:cNvSpPr/>
          <p:nvPr/>
        </p:nvSpPr>
        <p:spPr>
          <a:xfrm>
            <a:off x="7552424" y="1292218"/>
            <a:ext cx="47734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137570-400C-4A46-86C8-23759262C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6688" y="212671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DE8A76FE-2170-472A-A400-ADC9E5B7C41F}"/>
              </a:ext>
            </a:extLst>
          </p:cNvPr>
          <p:cNvSpPr/>
          <p:nvPr/>
        </p:nvSpPr>
        <p:spPr>
          <a:xfrm>
            <a:off x="9630325" y="227402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7D356B-6EEF-43F8-B4D1-1387695B8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5717" y="212671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two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BDDCE-EE1F-43D5-9FC3-A6D9AF021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6688" y="3164233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5B868DB3-8D99-4C0B-A61C-2956A280735E}"/>
              </a:ext>
            </a:extLst>
          </p:cNvPr>
          <p:cNvSpPr/>
          <p:nvPr/>
        </p:nvSpPr>
        <p:spPr>
          <a:xfrm>
            <a:off x="9630325" y="3294612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6A4A8E-ACC0-455C-9C8C-C3A7E248A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212" y="316739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9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Диапазон на използване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06" y="1400331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412" y="1196126"/>
            <a:ext cx="11619060" cy="5185625"/>
          </a:xfrm>
        </p:spPr>
        <p:txBody>
          <a:bodyPr/>
          <a:lstStyle/>
          <a:p>
            <a:r>
              <a:rPr lang="bg-BG" sz="3200" dirty="0"/>
              <a:t>Пример</a:t>
            </a:r>
            <a:r>
              <a:rPr lang="en-US" sz="3200" dirty="0"/>
              <a:t>: </a:t>
            </a:r>
            <a:r>
              <a:rPr lang="bg-BG" sz="3200" dirty="0"/>
              <a:t>променливата </a:t>
            </a:r>
            <a:r>
              <a:rPr lang="en-US" sz="3200" b="1" dirty="0">
                <a:latin typeface="Consolas" panose="020B0609020204030204" pitchFamily="49" charset="0"/>
              </a:rPr>
              <a:t>num2</a:t>
            </a:r>
            <a:r>
              <a:rPr lang="en-US" sz="3200" dirty="0"/>
              <a:t> </a:t>
            </a:r>
            <a:r>
              <a:rPr lang="bg-BG" sz="3200" dirty="0"/>
              <a:t>съществува </a:t>
            </a:r>
            <a:r>
              <a:rPr lang="bg-BG" sz="3200" b="1" dirty="0">
                <a:solidFill>
                  <a:schemeClr val="bg1"/>
                </a:solidFill>
              </a:rPr>
              <a:t>само</a:t>
            </a:r>
            <a:r>
              <a:rPr lang="bg-BG" sz="3200" dirty="0"/>
              <a:t> в блока от код </a:t>
            </a:r>
            <a:br>
              <a:rPr lang="en-US" sz="3200" dirty="0"/>
            </a:br>
            <a:r>
              <a:rPr lang="bg-BG" sz="3200" dirty="0"/>
              <a:t>на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bg-BG" sz="3200" b="1" dirty="0"/>
              <a:t>-конструкцията</a:t>
            </a:r>
            <a:endParaRPr lang="en-US" sz="3200" b="1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27612" y="2817746"/>
            <a:ext cx="5638800" cy="3172764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currentDay = input()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print('Please enter a number:')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if currentDay == 'Monday':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num1 = float(input())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else: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num2</a:t>
            </a:r>
            <a:r>
              <a:rPr lang="en-US" sz="2400" dirty="0"/>
              <a:t> = float(input())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</a:t>
            </a:r>
            <a:r>
              <a:rPr lang="en-US" sz="2400" dirty="0">
                <a:solidFill>
                  <a:schemeClr val="bg1"/>
                </a:solidFill>
              </a:rPr>
              <a:t>num1</a:t>
            </a:r>
            <a:r>
              <a:rPr lang="en-US" sz="2400" dirty="0"/>
              <a:t>)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</a:t>
            </a:r>
            <a:r>
              <a:rPr lang="en-US" sz="2400" dirty="0">
                <a:solidFill>
                  <a:schemeClr val="bg1"/>
                </a:solidFill>
              </a:rPr>
              <a:t>num2</a:t>
            </a:r>
            <a:r>
              <a:rPr lang="en-US" sz="2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7237412" y="5444052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4"/>
                </a:solidFill>
                <a:latin typeface="Consolas" panose="020B0609020204030204" pitchFamily="49" charset="0"/>
              </a:rPr>
              <a:t>#</a:t>
            </a:r>
            <a:r>
              <a:rPr lang="bg-BG" sz="23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3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7E72071A-54B7-42DD-81AB-15BD4FBE3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800" y="3124200"/>
            <a:ext cx="2381990" cy="882654"/>
          </a:xfrm>
          <a:prstGeom prst="wedgeRoundRectCallout">
            <a:avLst>
              <a:gd name="adj1" fmla="val 66110"/>
              <a:gd name="adj2" fmla="val -430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rgbClr val="FFFFFF"/>
                </a:solidFill>
              </a:rPr>
              <a:t>Въвежда се </a:t>
            </a:r>
          </a:p>
          <a:p>
            <a:pPr algn="ctr"/>
            <a:r>
              <a:rPr lang="en-US" sz="2700" b="1" dirty="0">
                <a:solidFill>
                  <a:srgbClr val="FFFFFF"/>
                </a:solidFill>
              </a:rPr>
              <a:t>"Monday"</a:t>
            </a:r>
            <a:r>
              <a:rPr lang="bg-BG" sz="2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625E3F68-1F5F-4706-B96D-5E07F3D3F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027" y="4792230"/>
            <a:ext cx="2189763" cy="882654"/>
          </a:xfrm>
          <a:prstGeom prst="wedgeRoundRectCallout">
            <a:avLst>
              <a:gd name="adj1" fmla="val 64250"/>
              <a:gd name="adj2" fmla="val 35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chemeClr val="bg1"/>
                </a:solidFill>
              </a:rPr>
              <a:t>Не извежда </a:t>
            </a:r>
            <a:r>
              <a:rPr lang="bg-BG" sz="2700" b="1" dirty="0">
                <a:solidFill>
                  <a:srgbClr val="FFFFFF"/>
                </a:solidFill>
              </a:rPr>
              <a:t>резултат</a:t>
            </a: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7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10D314-4D2C-47B4-8329-EAFF9B09B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2" y="3352800"/>
            <a:ext cx="5486400" cy="11226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412" y="1143000"/>
            <a:ext cx="9927138" cy="5276048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Процес на проследяване на изпълнението на </a:t>
            </a:r>
          </a:p>
          <a:p>
            <a:pPr marL="0" indent="0">
              <a:buNone/>
            </a:pPr>
            <a:r>
              <a:rPr lang="bg-BG" dirty="0"/>
              <a:t>     програмата</a:t>
            </a:r>
          </a:p>
          <a:p>
            <a:pPr marL="609219" lvl="1" indent="0">
              <a:buNone/>
            </a:pPr>
            <a:r>
              <a:rPr lang="bg-BG" dirty="0"/>
              <a:t>Това ни позволява да откриваме </a:t>
            </a:r>
            <a:r>
              <a:rPr lang="bg-BG" dirty="0">
                <a:solidFill>
                  <a:schemeClr val="bg1"/>
                </a:solidFill>
              </a:rPr>
              <a:t>грешки</a:t>
            </a:r>
            <a:r>
              <a:rPr lang="bg-BG" dirty="0"/>
              <a:t>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696" y="4072703"/>
            <a:ext cx="218997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5C93C-065C-4435-846A-13497C7F2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612" y="4894691"/>
            <a:ext cx="3749094" cy="15243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667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PyCharm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413" y="1679316"/>
            <a:ext cx="8397308" cy="189563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sz="2900" dirty="0"/>
              <a:t>Натискане на </a:t>
            </a:r>
            <a:r>
              <a:rPr lang="en-US" sz="2900" dirty="0">
                <a:solidFill>
                  <a:schemeClr val="bg1"/>
                </a:solidFill>
              </a:rPr>
              <a:t>[Shift + F9]</a:t>
            </a:r>
            <a:r>
              <a:rPr lang="bg-BG" sz="2900" dirty="0">
                <a:solidFill>
                  <a:schemeClr val="bg1"/>
                </a:solidFill>
              </a:rPr>
              <a:t> </a:t>
            </a:r>
            <a:r>
              <a:rPr lang="bg-BG" sz="2900" dirty="0"/>
              <a:t>ще стартира програмата </a:t>
            </a:r>
            <a:br>
              <a:rPr lang="en-US" sz="2900" dirty="0"/>
            </a:br>
            <a:r>
              <a:rPr lang="bg-BG" sz="2900" dirty="0"/>
              <a:t>в </a:t>
            </a:r>
            <a:r>
              <a:rPr lang="en-US" sz="2900" dirty="0">
                <a:solidFill>
                  <a:schemeClr val="tx1"/>
                </a:solidFill>
              </a:rPr>
              <a:t>debug </a:t>
            </a:r>
            <a:r>
              <a:rPr lang="bg-BG" sz="2900" dirty="0"/>
              <a:t>режим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2900" dirty="0"/>
              <a:t>Можем да преминем към следващата </a:t>
            </a:r>
            <a:r>
              <a:rPr lang="bg-BG" sz="2900" dirty="0">
                <a:solidFill>
                  <a:schemeClr val="tx1"/>
                </a:solidFill>
              </a:rPr>
              <a:t>стъпка</a:t>
            </a:r>
            <a:r>
              <a:rPr lang="bg-BG" sz="2900" dirty="0"/>
              <a:t> с </a:t>
            </a:r>
            <a:r>
              <a:rPr lang="en-US" sz="2900" dirty="0">
                <a:solidFill>
                  <a:schemeClr val="bg1"/>
                </a:solidFill>
              </a:rPr>
              <a:t>[</a:t>
            </a:r>
            <a:r>
              <a:rPr lang="bg-BG" sz="2900" dirty="0">
                <a:solidFill>
                  <a:schemeClr val="bg1"/>
                </a:solidFill>
              </a:rPr>
              <a:t>F</a:t>
            </a:r>
            <a:r>
              <a:rPr lang="en-US" sz="2900" dirty="0">
                <a:solidFill>
                  <a:schemeClr val="bg1"/>
                </a:solidFill>
              </a:rPr>
              <a:t>8]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A0E5C-75A9-4BB3-8933-CC8C56A4D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562" y="4044950"/>
            <a:ext cx="7694613" cy="831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AutoShape 7">
            <a:extLst>
              <a:ext uri="{FF2B5EF4-FFF2-40B4-BE49-F238E27FC236}">
                <a16:creationId xmlns:a16="http://schemas.microsoft.com/office/drawing/2014/main" id="{D0162643-F30C-4A9B-8CB6-6656A57C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585" y="3740306"/>
            <a:ext cx="2189977" cy="662392"/>
          </a:xfrm>
          <a:prstGeom prst="wedgeRoundRectCallout">
            <a:avLst>
              <a:gd name="adj1" fmla="val 59614"/>
              <a:gd name="adj2" fmla="val 386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44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BBFF7-A8B4-4A16-BB26-7C6B492F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F68B2-E115-46E1-B889-E35C3FDE9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1052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(</a:t>
            </a:r>
            <a:r>
              <a:rPr lang="bg-BG" noProof="1">
                <a:solidFill>
                  <a:schemeClr val="bg1"/>
                </a:solidFill>
              </a:rPr>
              <a:t>лаб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1310" y="1178047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Конструкции за проверка на условие 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bg2"/>
                </a:solidFill>
              </a:rPr>
              <a:t>Какво научихме днес?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80477" y="2149546"/>
            <a:ext cx="4038601" cy="36290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bg-BG" sz="2600" b="1" i="1" noProof="1"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група команди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bg-BG" sz="2600" b="1" i="1" noProof="1"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група команди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група команди</a:t>
            </a:r>
            <a:endParaRPr lang="en-US" sz="26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085012" y="3276600"/>
            <a:ext cx="2819401" cy="3051300"/>
          </a:xfrm>
          <a:prstGeom prst="rect">
            <a:avLst/>
          </a:prstGeom>
        </p:spPr>
      </p:pic>
      <p:pic>
        <p:nvPicPr>
          <p:cNvPr id="8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0FD344-F190-40FA-BFD6-6460A3DFC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619" y="1669008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8DE2-CF40-472D-844C-9B6F4D5DF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BE62-03A6-45B5-B9E2-559893CC5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60960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Оператори за сравнение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Java"</a:t>
            </a:r>
            <a:r>
              <a:rPr lang="bg-BG" sz="3200" dirty="0"/>
              <a:t> от Светлин Наков и 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73683884"/>
              </p:ext>
            </p:extLst>
          </p:nvPr>
        </p:nvGraphicFramePr>
        <p:xfrm>
          <a:off x="2311581" y="12954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</a:t>
            </a:r>
            <a:br>
              <a:rPr lang="en-US" dirty="0"/>
            </a:br>
            <a:r>
              <a:rPr lang="bg-BG" dirty="0"/>
              <a:t>Резултатът от </a:t>
            </a:r>
            <a:r>
              <a:rPr lang="bg-BG" dirty="0">
                <a:solidFill>
                  <a:schemeClr val="bg1"/>
                </a:solidFill>
              </a:rPr>
              <a:t>логическите изрази </a:t>
            </a:r>
            <a:r>
              <a:rPr lang="bg-BG" dirty="0"/>
              <a:t>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46212" y="2580783"/>
            <a:ext cx="5477852" cy="3618784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a = 5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b = 10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print(a &lt; b)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print(a &gt; 0)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print(a &lt; a)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print(a &lt;= 5)</a:t>
            </a:r>
          </a:p>
          <a:p>
            <a:pPr eaLnBrk="0" hangingPunct="0">
              <a:lnSpc>
                <a:spcPct val="110000"/>
              </a:lnSpc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print(b == 2 * 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848" y="3256496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5103812" y="3652522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4"/>
                </a:solidFill>
              </a:rPr>
              <a:t>#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5103812" y="4161386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#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5117131" y="4635323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#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5139488" y="514355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#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5136058" y="5619779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# true</a:t>
            </a: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6" grpId="0"/>
      <p:bldP spid="7" grpId="0"/>
      <p:bldP spid="9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Сравняване</a:t>
            </a:r>
            <a:r>
              <a:rPr lang="en-US" dirty="0"/>
              <a:t> </a:t>
            </a:r>
            <a:r>
              <a:rPr lang="bg-BG" dirty="0"/>
              <a:t>на текст чрез оператор за равенство </a:t>
            </a:r>
            <a:r>
              <a:rPr lang="en-US" sz="3600" dirty="0"/>
              <a:t>(</a:t>
            </a:r>
            <a:r>
              <a:rPr lang="en-US" sz="3600" dirty="0">
                <a:solidFill>
                  <a:schemeClr val="bg1"/>
                </a:solidFill>
              </a:rPr>
              <a:t>==</a:t>
            </a:r>
            <a:r>
              <a:rPr lang="en-US" sz="3600" dirty="0"/>
              <a:t>) 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3" y="2015884"/>
            <a:ext cx="5486398" cy="1726215"/>
          </a:xfrm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a =</a:t>
            </a:r>
            <a:r>
              <a:rPr lang="bg-BG" sz="2600" dirty="0"/>
              <a:t> </a:t>
            </a:r>
            <a:r>
              <a:rPr lang="en-US" sz="2600" dirty="0"/>
              <a:t>'Exampl</a:t>
            </a:r>
            <a:r>
              <a:rPr lang="bg-BG" sz="2600" dirty="0"/>
              <a:t>е</a:t>
            </a:r>
            <a:r>
              <a:rPr lang="en-US" sz="2600" dirty="0"/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(2)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5484812" y="4384388"/>
            <a:ext cx="5486399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a = input()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b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print(a == b)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4022647" y="3166909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# true</a:t>
            </a:r>
            <a:endParaRPr lang="en-US" sz="2700" i="0" dirty="0"/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8895843" y="5531614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# true</a:t>
            </a:r>
            <a:endParaRPr lang="en-US" sz="2700" i="0" dirty="0"/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0135" y="3883417"/>
            <a:ext cx="3058183" cy="971546"/>
          </a:xfrm>
          <a:prstGeom prst="wedgeRoundRectCallout">
            <a:avLst>
              <a:gd name="adj1" fmla="val -60903"/>
              <a:gd name="adj2" fmla="val 49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7360AE-D5E2-4115-9A98-F728636A341A}"/>
              </a:ext>
            </a:extLst>
          </p:cNvPr>
          <p:cNvSpPr/>
          <p:nvPr/>
        </p:nvSpPr>
        <p:spPr bwMode="auto">
          <a:xfrm>
            <a:off x="1664741" y="4313042"/>
            <a:ext cx="1915071" cy="1915071"/>
          </a:xfrm>
          <a:prstGeom prst="ellipse">
            <a:avLst/>
          </a:prstGeom>
          <a:solidFill>
            <a:schemeClr val="bg1">
              <a:alpha val="59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9556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  <p:bldP spid="13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/>
              <a:t>Често </a:t>
            </a:r>
            <a:r>
              <a:rPr lang="bg-BG" sz="3200" dirty="0">
                <a:solidFill>
                  <a:schemeClr val="bg1"/>
                </a:solidFill>
              </a:rPr>
              <a:t>проверяваме условия </a:t>
            </a:r>
            <a:r>
              <a:rPr lang="bg-BG" sz="3200" dirty="0"/>
              <a:t>и извършваме действия </a:t>
            </a:r>
            <a:br>
              <a:rPr lang="en-US" sz="3200" dirty="0"/>
            </a:br>
            <a:r>
              <a:rPr lang="bg-BG" sz="3200" dirty="0"/>
              <a:t>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2" y="3633389"/>
            <a:ext cx="3594100" cy="10141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1 + 2 &gt; 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   print('3 &gt; 0')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716212" y="2564819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1"/>
                </a:solidFill>
              </a:rPr>
              <a:t>булев</a:t>
            </a:r>
            <a:r>
              <a:rPr lang="bg-BG" sz="2800" b="1" dirty="0">
                <a:solidFill>
                  <a:srgbClr val="FFFFFF"/>
                </a:solidFill>
              </a:rPr>
              <a:t>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3200400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612" y="1219200"/>
            <a:ext cx="11815018" cy="5201066"/>
          </a:xfrm>
        </p:spPr>
        <p:txBody>
          <a:bodyPr/>
          <a:lstStyle/>
          <a:p>
            <a:pPr marL="0" indent="0">
              <a:buNone/>
            </a:pPr>
            <a:r>
              <a:rPr lang="bg-BG" sz="3200" dirty="0"/>
              <a:t>Напишете </a:t>
            </a:r>
            <a:r>
              <a:rPr lang="bg-BG" sz="3200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която:</a:t>
            </a:r>
          </a:p>
          <a:p>
            <a:pPr marL="609219" lvl="1" indent="0">
              <a:buNone/>
            </a:pPr>
            <a:r>
              <a:rPr lang="bg-BG" sz="3000" dirty="0">
                <a:solidFill>
                  <a:schemeClr val="bg1"/>
                </a:solidFill>
              </a:rPr>
              <a:t>Чете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оценка </a:t>
            </a:r>
            <a:r>
              <a:rPr lang="en-US" sz="3000" dirty="0"/>
              <a:t>(</a:t>
            </a:r>
            <a:r>
              <a:rPr lang="bg-BG" sz="3000" dirty="0">
                <a:solidFill>
                  <a:schemeClr val="bg1"/>
                </a:solidFill>
              </a:rPr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marL="609219" lvl="1" indent="0">
              <a:buNone/>
            </a:pPr>
            <a:r>
              <a:rPr lang="bg-BG" sz="3000" dirty="0">
                <a:solidFill>
                  <a:schemeClr val="bg1"/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marL="609219" lvl="1" indent="0">
              <a:buNone/>
            </a:pPr>
            <a:r>
              <a:rPr lang="bg-BG" sz="3000" dirty="0">
                <a:solidFill>
                  <a:schemeClr val="bg1"/>
                </a:solidFill>
              </a:rPr>
              <a:t>Извежда</a:t>
            </a:r>
            <a:r>
              <a:rPr lang="bg-BG" sz="3000" dirty="0"/>
              <a:t>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Excellent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</a:t>
            </a:r>
            <a:br>
              <a:rPr lang="en-US" sz="3000" dirty="0"/>
            </a:br>
            <a:r>
              <a:rPr lang="bg-BG" sz="3000" dirty="0"/>
              <a:t>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bg-BG" sz="3200" dirty="0"/>
              <a:t>Пример</a:t>
            </a:r>
            <a:r>
              <a:rPr lang="en-US" sz="3200" dirty="0"/>
              <a:t>e</a:t>
            </a:r>
            <a:r>
              <a:rPr lang="bg-BG" sz="3200" dirty="0"/>
              <a:t>н вход и изход: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5745596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918" y="5785606"/>
            <a:ext cx="2306225" cy="523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4943575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46439" y="5048072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918" y="4965224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i="1" noProof="1">
                <a:latin typeface="Consolas" panose="020B0609020204030204" pitchFamily="49" charset="0"/>
              </a:rPr>
              <a:t>няма изход</a:t>
            </a:r>
            <a:endParaRPr lang="it-IT" sz="2800" b="1" i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3803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51847" y="5854613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Custom 1">
      <a:dk1>
        <a:srgbClr val="2A7A87"/>
      </a:dk1>
      <a:lt1>
        <a:srgbClr val="FFC413"/>
      </a:lt1>
      <a:dk2>
        <a:srgbClr val="2A7A87"/>
      </a:dk2>
      <a:lt2>
        <a:srgbClr val="FFFFFF"/>
      </a:lt2>
      <a:accent1>
        <a:srgbClr val="FFC413"/>
      </a:accent1>
      <a:accent2>
        <a:srgbClr val="00B050"/>
      </a:accent2>
      <a:accent3>
        <a:srgbClr val="F7C86D"/>
      </a:accent3>
      <a:accent4>
        <a:srgbClr val="7030A0"/>
      </a:accent4>
      <a:accent5>
        <a:srgbClr val="67748E"/>
      </a:accent5>
      <a:accent6>
        <a:srgbClr val="F4F5F7"/>
      </a:accent6>
      <a:hlink>
        <a:srgbClr val="FFC413"/>
      </a:hlink>
      <a:folHlink>
        <a:srgbClr val="FFC41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1180</Words>
  <Application>Microsoft Office PowerPoint</Application>
  <PresentationFormat>Custom</PresentationFormat>
  <Paragraphs>300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SoftUni3_1</vt:lpstr>
      <vt:lpstr>1_SoftUni3_1</vt:lpstr>
      <vt:lpstr>Условни конструкции</vt:lpstr>
      <vt:lpstr>С какво ще се запознаем днес?</vt:lpstr>
      <vt:lpstr>PowerPoint Presentation</vt:lpstr>
      <vt:lpstr>Оператори за сравнение</vt:lpstr>
      <vt:lpstr>Сравняване на стойности</vt:lpstr>
      <vt:lpstr>Сравняване на стойности (2) </vt:lpstr>
      <vt:lpstr>PowerPoint Presentation</vt:lpstr>
      <vt:lpstr>Прости проверки</vt:lpstr>
      <vt:lpstr>Отлична оценка - условие</vt:lpstr>
      <vt:lpstr>Отлична оценка - решение</vt:lpstr>
      <vt:lpstr>Прости проверки – if-else</vt:lpstr>
      <vt:lpstr>Блок от код (1)</vt:lpstr>
      <vt:lpstr>Блок от код (2)</vt:lpstr>
      <vt:lpstr>Четно или нечетно число – условие</vt:lpstr>
      <vt:lpstr>Четно или нечетно – решение</vt:lpstr>
      <vt:lpstr>По-голямото число – условие</vt:lpstr>
      <vt:lpstr>По-голямото число – решение</vt:lpstr>
      <vt:lpstr>PowerPoint Presentation</vt:lpstr>
      <vt:lpstr>Серии от проверки</vt:lpstr>
      <vt:lpstr>Серия от проверки - пример</vt:lpstr>
      <vt:lpstr>Число от 1 до 9 с текст - условие</vt:lpstr>
      <vt:lpstr>Число от 1 до 9 с текст - решение</vt:lpstr>
      <vt:lpstr>PowerPoint Presentation</vt:lpstr>
      <vt:lpstr>Живот на променлива</vt:lpstr>
      <vt:lpstr>PowerPoint Presentation</vt:lpstr>
      <vt:lpstr>Дебъгване</vt:lpstr>
      <vt:lpstr>Дебъгване във PyCharm</vt:lpstr>
      <vt:lpstr>PowerPoint Presentation</vt:lpstr>
      <vt:lpstr>Какво научихме днес?</vt:lpstr>
      <vt:lpstr>PowerPoint Presentation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2018-09-27T05:13:51Z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