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58" r:id="rId5"/>
    <p:sldId id="259"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 Chee Yong" initials="SCY" lastIdx="13" clrIdx="0">
    <p:extLst>
      <p:ext uri="{19B8F6BF-5375-455C-9EA6-DF929625EA0E}">
        <p15:presenceInfo xmlns:p15="http://schemas.microsoft.com/office/powerpoint/2012/main" userId="8b0dcf1a97480e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13T13:56:02.131" idx="1">
    <p:pos x="5918" y="1814"/>
    <p:text>The sedentary minutes are spent the longest becasue it inlcuded the inactive minutes of our user such as the time when they were asleep and the time they were working.</p:text>
    <p:extLst>
      <p:ext uri="{C676402C-5697-4E1C-873F-D02D1690AC5C}">
        <p15:threadingInfo xmlns:p15="http://schemas.microsoft.com/office/powerpoint/2012/main" timeZoneBias="-480"/>
      </p:ext>
    </p:extLst>
  </p:cm>
  <p:cm authorId="1" dt="2023-06-13T14:00:38.272" idx="3">
    <p:pos x="6194" y="2492"/>
    <p:text>Based on the pie chart, we can assume that most of our users prefer light level activity instead of highly or fairly active level activity. This activity. Such as casual walking, stretching and light weight activity.</p:text>
    <p:extLst>
      <p:ext uri="{C676402C-5697-4E1C-873F-D02D1690AC5C}">
        <p15:threadingInfo xmlns:p15="http://schemas.microsoft.com/office/powerpoint/2012/main" timeZoneBias="-480"/>
      </p:ext>
    </p:extLst>
  </p:cm>
  <p:cm authorId="1" dt="2023-06-13T15:37:01.289" idx="13">
    <p:pos x="3952" y="760"/>
    <p:text>The reason I chose this dataset is to figure out how our user use the health tracking device most of the time.</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6-13T14:35:23.016" idx="4">
    <p:pos x="4348" y="424"/>
    <p:text>This the graph based on average minutes of our user's asleep duration and in bed but awake duration.</p:text>
    <p:extLst>
      <p:ext uri="{C676402C-5697-4E1C-873F-D02D1690AC5C}">
        <p15:threadingInfo xmlns:p15="http://schemas.microsoft.com/office/powerpoint/2012/main" timeZoneBias="-480"/>
      </p:ext>
    </p:extLst>
  </p:cm>
  <p:cm authorId="1" dt="2023-06-13T14:38:21.007" idx="5">
    <p:pos x="5812" y="1972"/>
    <p:text>We can assume that most user are not having a good rest based on the bar garph. It might be related to their activity level as well.</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6-13T15:00:37.966" idx="6">
    <p:pos x="7294" y="1792"/>
    <p:text>It seems our user have spent the most time and travel the furthest during Satruday.</p:text>
    <p:extLst>
      <p:ext uri="{C676402C-5697-4E1C-873F-D02D1690AC5C}">
        <p15:threadingInfo xmlns:p15="http://schemas.microsoft.com/office/powerpoint/2012/main" timeZoneBias="-480"/>
      </p:ext>
    </p:extLst>
  </p:cm>
  <p:cm authorId="1" dt="2023-06-13T15:02:22.372" idx="8">
    <p:pos x="6940" y="2308"/>
    <p:text>The travel distiance and the time spent by user have drop on Sunday. This might because most of our users prefer to travel less before business day.</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6-13T15:18:55.409" idx="9">
    <p:pos x="4108" y="460"/>
    <p:text>This graph is based on average active hours adn sorted by day.</p:text>
    <p:extLst>
      <p:ext uri="{C676402C-5697-4E1C-873F-D02D1690AC5C}">
        <p15:threadingInfo xmlns:p15="http://schemas.microsoft.com/office/powerpoint/2012/main" timeZoneBias="-480"/>
      </p:ext>
    </p:extLst>
  </p:cm>
  <p:cm authorId="1" dt="2023-06-13T15:19:27.504" idx="10">
    <p:pos x="6364" y="1660"/>
    <p:text>Most of our user have active the most during 5pm to 7pm. This might be the reason of our user transport to home by foot or metro. It may be our users prefer to workout during evening.</p:text>
    <p:extLst>
      <p:ext uri="{C676402C-5697-4E1C-873F-D02D1690AC5C}">
        <p15:threadingInfo xmlns:p15="http://schemas.microsoft.com/office/powerpoint/2012/main" timeZoneBias="-480"/>
      </p:ext>
    </p:extLst>
  </p:cm>
  <p:cm authorId="1" dt="2023-06-13T15:22:40.194" idx="11">
    <p:pos x="7114" y="2296"/>
    <p:text>This might be related with our user's lunch break during their office hour. I assumed they have thier lunch outside of their office area and it might caused a high tracking record during noon.</p:text>
    <p:extLst>
      <p:ext uri="{C676402C-5697-4E1C-873F-D02D1690AC5C}">
        <p15:threadingInfo xmlns:p15="http://schemas.microsoft.com/office/powerpoint/2012/main" timeZoneBias="-480"/>
      </p:ext>
    </p:extLst>
  </p:cm>
  <p:cm authorId="1" dt="2023-06-13T15:26:03.660" idx="12">
    <p:pos x="6502" y="3034"/>
    <p:text>Mose user tend to rest start from 8pm and onwards.</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024095D-0B01-47C2-BC63-E84F6ACEBB5F}" type="datetimeFigureOut">
              <a:rPr lang="en-MY" smtClean="0"/>
              <a:t>13/6/2023</a:t>
            </a:fld>
            <a:endParaRPr lang="en-MY"/>
          </a:p>
        </p:txBody>
      </p:sp>
      <p:sp>
        <p:nvSpPr>
          <p:cNvPr id="5" name="Footer Placeholder 4"/>
          <p:cNvSpPr>
            <a:spLocks noGrp="1"/>
          </p:cNvSpPr>
          <p:nvPr>
            <p:ph type="ftr" sz="quarter" idx="11"/>
          </p:nvPr>
        </p:nvSpPr>
        <p:spPr>
          <a:xfrm>
            <a:off x="2692397" y="5037663"/>
            <a:ext cx="5214635" cy="279400"/>
          </a:xfrm>
        </p:spPr>
        <p:txBody>
          <a:bodyPr/>
          <a:lstStyle/>
          <a:p>
            <a:endParaRPr lang="en-MY"/>
          </a:p>
        </p:txBody>
      </p:sp>
      <p:sp>
        <p:nvSpPr>
          <p:cNvPr id="6" name="Slide Number Placeholder 5"/>
          <p:cNvSpPr>
            <a:spLocks noGrp="1"/>
          </p:cNvSpPr>
          <p:nvPr>
            <p:ph type="sldNum" sz="quarter" idx="12"/>
          </p:nvPr>
        </p:nvSpPr>
        <p:spPr>
          <a:xfrm>
            <a:off x="8956900" y="5037663"/>
            <a:ext cx="551167" cy="279400"/>
          </a:xfrm>
        </p:spPr>
        <p:txBody>
          <a:bodyPr/>
          <a:lstStyle/>
          <a:p>
            <a:fld id="{996AE670-EFC6-42EE-B6F9-8A6DD4477112}" type="slidenum">
              <a:rPr lang="en-MY" smtClean="0"/>
              <a:t>‹#›</a:t>
            </a:fld>
            <a:endParaRPr lang="en-MY"/>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38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24095D-0B01-47C2-BC63-E84F6ACEBB5F}" type="datetimeFigureOut">
              <a:rPr lang="en-MY" smtClean="0"/>
              <a:t>13/6/2023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96AE670-EFC6-42EE-B6F9-8A6DD4477112}" type="slidenum">
              <a:rPr lang="en-MY" smtClean="0"/>
              <a:t>‹#›</a:t>
            </a:fld>
            <a:endParaRPr lang="en-MY"/>
          </a:p>
        </p:txBody>
      </p:sp>
    </p:spTree>
    <p:extLst>
      <p:ext uri="{BB962C8B-B14F-4D97-AF65-F5344CB8AC3E}">
        <p14:creationId xmlns:p14="http://schemas.microsoft.com/office/powerpoint/2010/main" val="280505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4095D-0B01-47C2-BC63-E84F6ACEBB5F}" type="datetimeFigureOut">
              <a:rPr lang="en-MY" smtClean="0"/>
              <a:t>13/6/2023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96AE670-EFC6-42EE-B6F9-8A6DD4477112}" type="slidenum">
              <a:rPr lang="en-MY" smtClean="0"/>
              <a:t>‹#›</a:t>
            </a:fld>
            <a:endParaRPr lang="en-MY"/>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669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4095D-0B01-47C2-BC63-E84F6ACEBB5F}" type="datetimeFigureOut">
              <a:rPr lang="en-MY" smtClean="0"/>
              <a:t>13/6/2023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96AE670-EFC6-42EE-B6F9-8A6DD4477112}" type="slidenum">
              <a:rPr lang="en-MY" smtClean="0"/>
              <a:t>‹#›</a:t>
            </a:fld>
            <a:endParaRPr lang="en-MY"/>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68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4095D-0B01-47C2-BC63-E84F6ACEBB5F}" type="datetimeFigureOut">
              <a:rPr lang="en-MY" smtClean="0"/>
              <a:t>13/6/2023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96AE670-EFC6-42EE-B6F9-8A6DD4477112}" type="slidenum">
              <a:rPr lang="en-MY" smtClean="0"/>
              <a:t>‹#›</a:t>
            </a:fld>
            <a:endParaRPr lang="en-MY"/>
          </a:p>
        </p:txBody>
      </p:sp>
    </p:spTree>
    <p:extLst>
      <p:ext uri="{BB962C8B-B14F-4D97-AF65-F5344CB8AC3E}">
        <p14:creationId xmlns:p14="http://schemas.microsoft.com/office/powerpoint/2010/main" val="377710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4095D-0B01-47C2-BC63-E84F6ACEBB5F}" type="datetimeFigureOut">
              <a:rPr lang="en-MY" smtClean="0"/>
              <a:t>13/6/2023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96AE670-EFC6-42EE-B6F9-8A6DD4477112}" type="slidenum">
              <a:rPr lang="en-MY" smtClean="0"/>
              <a:t>‹#›</a:t>
            </a:fld>
            <a:endParaRPr lang="en-MY"/>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9438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4095D-0B01-47C2-BC63-E84F6ACEBB5F}" type="datetimeFigureOut">
              <a:rPr lang="en-MY" smtClean="0"/>
              <a:t>13/6/2023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96AE670-EFC6-42EE-B6F9-8A6DD4477112}" type="slidenum">
              <a:rPr lang="en-MY" smtClean="0"/>
              <a:t>‹#›</a:t>
            </a:fld>
            <a:endParaRPr lang="en-MY"/>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776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4095D-0B01-47C2-BC63-E84F6ACEBB5F}" type="datetimeFigureOut">
              <a:rPr lang="en-MY" smtClean="0"/>
              <a:t>13/6/2023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96AE670-EFC6-42EE-B6F9-8A6DD4477112}" type="slidenum">
              <a:rPr lang="en-MY" smtClean="0"/>
              <a:t>‹#›</a:t>
            </a:fld>
            <a:endParaRPr lang="en-MY"/>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362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4095D-0B01-47C2-BC63-E84F6ACEBB5F}" type="datetimeFigureOut">
              <a:rPr lang="en-MY" smtClean="0"/>
              <a:t>13/6/2023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96AE670-EFC6-42EE-B6F9-8A6DD4477112}" type="slidenum">
              <a:rPr lang="en-MY" smtClean="0"/>
              <a:t>‹#›</a:t>
            </a:fld>
            <a:endParaRPr lang="en-MY"/>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63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4095D-0B01-47C2-BC63-E84F6ACEBB5F}" type="datetimeFigureOut">
              <a:rPr lang="en-MY" smtClean="0"/>
              <a:t>13/6/2023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96AE670-EFC6-42EE-B6F9-8A6DD4477112}" type="slidenum">
              <a:rPr lang="en-MY" smtClean="0"/>
              <a:t>‹#›</a:t>
            </a:fld>
            <a:endParaRPr lang="en-MY"/>
          </a:p>
        </p:txBody>
      </p:sp>
    </p:spTree>
    <p:extLst>
      <p:ext uri="{BB962C8B-B14F-4D97-AF65-F5344CB8AC3E}">
        <p14:creationId xmlns:p14="http://schemas.microsoft.com/office/powerpoint/2010/main" val="269193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4095D-0B01-47C2-BC63-E84F6ACEBB5F}" type="datetimeFigureOut">
              <a:rPr lang="en-MY" smtClean="0"/>
              <a:t>13/6/2023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96AE670-EFC6-42EE-B6F9-8A6DD4477112}" type="slidenum">
              <a:rPr lang="en-MY" smtClean="0"/>
              <a:t>‹#›</a:t>
            </a:fld>
            <a:endParaRPr lang="en-MY"/>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9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24095D-0B01-47C2-BC63-E84F6ACEBB5F}" type="datetimeFigureOut">
              <a:rPr lang="en-MY" smtClean="0"/>
              <a:t>13/6/2023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96AE670-EFC6-42EE-B6F9-8A6DD4477112}" type="slidenum">
              <a:rPr lang="en-MY" smtClean="0"/>
              <a:t>‹#›</a:t>
            </a:fld>
            <a:endParaRPr lang="en-MY"/>
          </a:p>
        </p:txBody>
      </p:sp>
    </p:spTree>
    <p:extLst>
      <p:ext uri="{BB962C8B-B14F-4D97-AF65-F5344CB8AC3E}">
        <p14:creationId xmlns:p14="http://schemas.microsoft.com/office/powerpoint/2010/main" val="170092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24095D-0B01-47C2-BC63-E84F6ACEBB5F}" type="datetimeFigureOut">
              <a:rPr lang="en-MY" smtClean="0"/>
              <a:t>13/6/2023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996AE670-EFC6-42EE-B6F9-8A6DD4477112}" type="slidenum">
              <a:rPr lang="en-MY" smtClean="0"/>
              <a:t>‹#›</a:t>
            </a:fld>
            <a:endParaRPr lang="en-MY"/>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77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24095D-0B01-47C2-BC63-E84F6ACEBB5F}" type="datetimeFigureOut">
              <a:rPr lang="en-MY" smtClean="0"/>
              <a:t>13/6/2023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996AE670-EFC6-42EE-B6F9-8A6DD4477112}" type="slidenum">
              <a:rPr lang="en-MY" smtClean="0"/>
              <a:t>‹#›</a:t>
            </a:fld>
            <a:endParaRPr lang="en-MY"/>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64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4095D-0B01-47C2-BC63-E84F6ACEBB5F}" type="datetimeFigureOut">
              <a:rPr lang="en-MY" smtClean="0"/>
              <a:t>13/6/2023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996AE670-EFC6-42EE-B6F9-8A6DD4477112}" type="slidenum">
              <a:rPr lang="en-MY" smtClean="0"/>
              <a:t>‹#›</a:t>
            </a:fld>
            <a:endParaRPr lang="en-MY"/>
          </a:p>
        </p:txBody>
      </p:sp>
    </p:spTree>
    <p:extLst>
      <p:ext uri="{BB962C8B-B14F-4D97-AF65-F5344CB8AC3E}">
        <p14:creationId xmlns:p14="http://schemas.microsoft.com/office/powerpoint/2010/main" val="326649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24095D-0B01-47C2-BC63-E84F6ACEBB5F}" type="datetimeFigureOut">
              <a:rPr lang="en-MY" smtClean="0"/>
              <a:t>13/6/2023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96AE670-EFC6-42EE-B6F9-8A6DD4477112}" type="slidenum">
              <a:rPr lang="en-MY" smtClean="0"/>
              <a:t>‹#›</a:t>
            </a:fld>
            <a:endParaRPr lang="en-MY"/>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414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24095D-0B01-47C2-BC63-E84F6ACEBB5F}" type="datetimeFigureOut">
              <a:rPr lang="en-MY" smtClean="0"/>
              <a:t>13/6/2023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96AE670-EFC6-42EE-B6F9-8A6DD4477112}" type="slidenum">
              <a:rPr lang="en-MY" smtClean="0"/>
              <a:t>‹#›</a:t>
            </a:fld>
            <a:endParaRPr lang="en-MY"/>
          </a:p>
        </p:txBody>
      </p:sp>
    </p:spTree>
    <p:extLst>
      <p:ext uri="{BB962C8B-B14F-4D97-AF65-F5344CB8AC3E}">
        <p14:creationId xmlns:p14="http://schemas.microsoft.com/office/powerpoint/2010/main" val="348279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24095D-0B01-47C2-BC63-E84F6ACEBB5F}" type="datetimeFigureOut">
              <a:rPr lang="en-MY" smtClean="0"/>
              <a:t>13/6/2023</a:t>
            </a:fld>
            <a:endParaRPr lang="en-MY"/>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6AE670-EFC6-42EE-B6F9-8A6DD4477112}" type="slidenum">
              <a:rPr lang="en-MY" smtClean="0"/>
              <a:t>‹#›</a:t>
            </a:fld>
            <a:endParaRPr lang="en-MY"/>
          </a:p>
        </p:txBody>
      </p:sp>
    </p:spTree>
    <p:extLst>
      <p:ext uri="{BB962C8B-B14F-4D97-AF65-F5344CB8AC3E}">
        <p14:creationId xmlns:p14="http://schemas.microsoft.com/office/powerpoint/2010/main" val="5238838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6FC7-5B65-4F10-721C-9171E22CD734}"/>
              </a:ext>
            </a:extLst>
          </p:cNvPr>
          <p:cNvSpPr>
            <a:spLocks noGrp="1"/>
          </p:cNvSpPr>
          <p:nvPr>
            <p:ph type="ctrTitle"/>
          </p:nvPr>
        </p:nvSpPr>
        <p:spPr>
          <a:xfrm>
            <a:off x="2692398" y="1987456"/>
            <a:ext cx="8104094" cy="1441544"/>
          </a:xfrm>
        </p:spPr>
        <p:txBody>
          <a:bodyPr/>
          <a:lstStyle/>
          <a:p>
            <a:r>
              <a:rPr lang="en-MY" sz="9600" dirty="0"/>
              <a:t>Bellabeat</a:t>
            </a:r>
            <a:r>
              <a:rPr lang="en-MY" dirty="0"/>
              <a:t> </a:t>
            </a:r>
          </a:p>
        </p:txBody>
      </p:sp>
      <p:sp>
        <p:nvSpPr>
          <p:cNvPr id="3" name="Subtitle 2">
            <a:extLst>
              <a:ext uri="{FF2B5EF4-FFF2-40B4-BE49-F238E27FC236}">
                <a16:creationId xmlns:a16="http://schemas.microsoft.com/office/drawing/2014/main" id="{2C71BB39-4FF2-A79D-04B1-7380D5E23C9F}"/>
              </a:ext>
            </a:extLst>
          </p:cNvPr>
          <p:cNvSpPr>
            <a:spLocks noGrp="1"/>
          </p:cNvSpPr>
          <p:nvPr>
            <p:ph type="subTitle" idx="1"/>
          </p:nvPr>
        </p:nvSpPr>
        <p:spPr/>
        <p:txBody>
          <a:bodyPr>
            <a:normAutofit/>
          </a:bodyPr>
          <a:lstStyle/>
          <a:p>
            <a:pPr algn="l"/>
            <a:r>
              <a:rPr lang="en-MY" sz="3200" dirty="0"/>
              <a:t>PRESENTED BY:  SIM CHEE YONG</a:t>
            </a:r>
          </a:p>
          <a:p>
            <a:pPr algn="l"/>
            <a:r>
              <a:rPr lang="en-MY" sz="3200" dirty="0"/>
              <a:t>LAST UPDATED: 2023/06/13</a:t>
            </a:r>
          </a:p>
        </p:txBody>
      </p:sp>
      <p:pic>
        <p:nvPicPr>
          <p:cNvPr id="9" name="Picture 8">
            <a:extLst>
              <a:ext uri="{FF2B5EF4-FFF2-40B4-BE49-F238E27FC236}">
                <a16:creationId xmlns:a16="http://schemas.microsoft.com/office/drawing/2014/main" id="{0720D898-E5E7-79DC-DFEA-1783C549E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154" y="1758859"/>
            <a:ext cx="1670141" cy="1670141"/>
          </a:xfrm>
          <a:prstGeom prst="rect">
            <a:avLst/>
          </a:prstGeom>
          <a:ln>
            <a:noFill/>
          </a:ln>
          <a:effectLst>
            <a:softEdge rad="112500"/>
          </a:effectLst>
        </p:spPr>
      </p:pic>
    </p:spTree>
    <p:extLst>
      <p:ext uri="{BB962C8B-B14F-4D97-AF65-F5344CB8AC3E}">
        <p14:creationId xmlns:p14="http://schemas.microsoft.com/office/powerpoint/2010/main" val="152468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8258-F571-1256-281E-599691862E86}"/>
              </a:ext>
            </a:extLst>
          </p:cNvPr>
          <p:cNvSpPr>
            <a:spLocks noGrp="1"/>
          </p:cNvSpPr>
          <p:nvPr>
            <p:ph type="title"/>
          </p:nvPr>
        </p:nvSpPr>
        <p:spPr/>
        <p:txBody>
          <a:bodyPr/>
          <a:lstStyle/>
          <a:p>
            <a:r>
              <a:rPr lang="en-US" dirty="0"/>
              <a:t>LIMITATION</a:t>
            </a:r>
            <a:endParaRPr lang="en-MY" dirty="0"/>
          </a:p>
        </p:txBody>
      </p:sp>
      <p:sp>
        <p:nvSpPr>
          <p:cNvPr id="3" name="Content Placeholder 2">
            <a:extLst>
              <a:ext uri="{FF2B5EF4-FFF2-40B4-BE49-F238E27FC236}">
                <a16:creationId xmlns:a16="http://schemas.microsoft.com/office/drawing/2014/main" id="{4CB401D9-386B-2434-E25D-00F4F3C92006}"/>
              </a:ext>
            </a:extLst>
          </p:cNvPr>
          <p:cNvSpPr>
            <a:spLocks noGrp="1"/>
          </p:cNvSpPr>
          <p:nvPr>
            <p:ph idx="1"/>
          </p:nvPr>
        </p:nvSpPr>
        <p:spPr/>
        <p:txBody>
          <a:bodyPr/>
          <a:lstStyle/>
          <a:p>
            <a:r>
              <a:rPr lang="en-US" dirty="0"/>
              <a:t>Insufficient user profile (Like what they do during the off from work period, to determine what caused the highest activity rate during this period.)</a:t>
            </a:r>
          </a:p>
          <a:p>
            <a:endParaRPr lang="en-US" dirty="0"/>
          </a:p>
          <a:p>
            <a:r>
              <a:rPr lang="en-US" dirty="0"/>
              <a:t>Unreliable sample size (There are tracking record were incomplete and some users are not on the record)</a:t>
            </a:r>
            <a:endParaRPr lang="en-MY" dirty="0"/>
          </a:p>
        </p:txBody>
      </p:sp>
    </p:spTree>
    <p:extLst>
      <p:ext uri="{BB962C8B-B14F-4D97-AF65-F5344CB8AC3E}">
        <p14:creationId xmlns:p14="http://schemas.microsoft.com/office/powerpoint/2010/main" val="2231829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D61F-70E0-8B09-D839-A82E7035123F}"/>
              </a:ext>
            </a:extLst>
          </p:cNvPr>
          <p:cNvSpPr>
            <a:spLocks noGrp="1"/>
          </p:cNvSpPr>
          <p:nvPr>
            <p:ph type="title"/>
          </p:nvPr>
        </p:nvSpPr>
        <p:spPr/>
        <p:txBody>
          <a:bodyPr/>
          <a:lstStyle/>
          <a:p>
            <a:r>
              <a:rPr lang="en-US" dirty="0"/>
              <a:t>THANK YOU</a:t>
            </a:r>
            <a:endParaRPr lang="en-MY" dirty="0"/>
          </a:p>
        </p:txBody>
      </p:sp>
    </p:spTree>
    <p:extLst>
      <p:ext uri="{BB962C8B-B14F-4D97-AF65-F5344CB8AC3E}">
        <p14:creationId xmlns:p14="http://schemas.microsoft.com/office/powerpoint/2010/main" val="333459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5FA2-B349-EEE1-75DD-2208600D0FF5}"/>
              </a:ext>
            </a:extLst>
          </p:cNvPr>
          <p:cNvSpPr>
            <a:spLocks noGrp="1"/>
          </p:cNvSpPr>
          <p:nvPr>
            <p:ph type="title"/>
          </p:nvPr>
        </p:nvSpPr>
        <p:spPr/>
        <p:txBody>
          <a:bodyPr/>
          <a:lstStyle/>
          <a:p>
            <a:r>
              <a:rPr lang="en-MY" dirty="0"/>
              <a:t>BACKGROUND</a:t>
            </a:r>
          </a:p>
        </p:txBody>
      </p:sp>
      <p:sp>
        <p:nvSpPr>
          <p:cNvPr id="3" name="Content Placeholder 2">
            <a:extLst>
              <a:ext uri="{FF2B5EF4-FFF2-40B4-BE49-F238E27FC236}">
                <a16:creationId xmlns:a16="http://schemas.microsoft.com/office/drawing/2014/main" id="{B2F2A3DA-DCEF-7276-2FBD-735CC240DE69}"/>
              </a:ext>
            </a:extLst>
          </p:cNvPr>
          <p:cNvSpPr>
            <a:spLocks noGrp="1"/>
          </p:cNvSpPr>
          <p:nvPr>
            <p:ph idx="1"/>
          </p:nvPr>
        </p:nvSpPr>
        <p:spPr/>
        <p:txBody>
          <a:bodyPr/>
          <a:lstStyle/>
          <a:p>
            <a:r>
              <a:rPr lang="en-US" dirty="0"/>
              <a:t>Bellabeat is a high-tech manufacturer of health-focused products for women. They have developed smart devices to </a:t>
            </a:r>
            <a:r>
              <a:rPr lang="en-US" b="1" dirty="0"/>
              <a:t>collect data on activity, sleep, stress, and reproductive health</a:t>
            </a:r>
            <a:r>
              <a:rPr lang="en-US" dirty="0"/>
              <a:t>. This has allowed Bellabeat to empower women with knowledge about their own health and habits. </a:t>
            </a:r>
          </a:p>
          <a:p>
            <a:r>
              <a:rPr lang="en-US" dirty="0"/>
              <a:t>Bellabeat also offers a subscription-based </a:t>
            </a:r>
            <a:r>
              <a:rPr lang="en-US" b="1" dirty="0"/>
              <a:t>membership</a:t>
            </a:r>
            <a:r>
              <a:rPr lang="en-US" dirty="0"/>
              <a:t> program for users. Membership gives users 24/7 access to </a:t>
            </a:r>
            <a:r>
              <a:rPr lang="en-US" b="1" dirty="0"/>
              <a:t>fully personalized guidance </a:t>
            </a:r>
            <a:r>
              <a:rPr lang="en-US" dirty="0"/>
              <a:t>on nutrition, activity, sleep, health and beauty, and mindfulness based on their lifestyle and goals.</a:t>
            </a:r>
            <a:endParaRPr lang="en-MY" dirty="0"/>
          </a:p>
        </p:txBody>
      </p:sp>
    </p:spTree>
    <p:extLst>
      <p:ext uri="{BB962C8B-B14F-4D97-AF65-F5344CB8AC3E}">
        <p14:creationId xmlns:p14="http://schemas.microsoft.com/office/powerpoint/2010/main" val="217503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D4CA-25D0-A01B-17A7-D3294600CD0B}"/>
              </a:ext>
            </a:extLst>
          </p:cNvPr>
          <p:cNvSpPr>
            <a:spLocks noGrp="1"/>
          </p:cNvSpPr>
          <p:nvPr>
            <p:ph type="title"/>
          </p:nvPr>
        </p:nvSpPr>
        <p:spPr/>
        <p:txBody>
          <a:bodyPr/>
          <a:lstStyle/>
          <a:p>
            <a:r>
              <a:rPr lang="en-US" dirty="0"/>
              <a:t>DATA PREVIEW</a:t>
            </a:r>
            <a:endParaRPr lang="en-MY" dirty="0"/>
          </a:p>
        </p:txBody>
      </p:sp>
      <p:sp>
        <p:nvSpPr>
          <p:cNvPr id="3" name="Content Placeholder 2">
            <a:extLst>
              <a:ext uri="{FF2B5EF4-FFF2-40B4-BE49-F238E27FC236}">
                <a16:creationId xmlns:a16="http://schemas.microsoft.com/office/drawing/2014/main" id="{B207A61D-EEE8-E439-4B4C-F243D199D7FF}"/>
              </a:ext>
            </a:extLst>
          </p:cNvPr>
          <p:cNvSpPr>
            <a:spLocks noGrp="1"/>
          </p:cNvSpPr>
          <p:nvPr>
            <p:ph idx="1"/>
          </p:nvPr>
        </p:nvSpPr>
        <p:spPr/>
        <p:txBody>
          <a:bodyPr/>
          <a:lstStyle/>
          <a:p>
            <a:r>
              <a:rPr lang="en-US" dirty="0"/>
              <a:t>4 types of activity level: </a:t>
            </a:r>
            <a:r>
              <a:rPr lang="en-US" b="1" dirty="0"/>
              <a:t>sedentary active, lightly active, fairly active, very active</a:t>
            </a:r>
            <a:r>
              <a:rPr lang="en-US" dirty="0"/>
              <a:t>.</a:t>
            </a:r>
          </a:p>
          <a:p>
            <a:r>
              <a:rPr lang="en-MY" dirty="0"/>
              <a:t>The sample size were 33 users but some of the data didn’t reach the amount of 33. Thus, we might need more accurate data for further analyse.</a:t>
            </a:r>
          </a:p>
          <a:p>
            <a:r>
              <a:rPr lang="en-MY" dirty="0"/>
              <a:t>The data selected: </a:t>
            </a:r>
            <a:r>
              <a:rPr lang="en-MY" b="1" dirty="0"/>
              <a:t>Daily Intensities, Daily Activity, Daily Sleep, Avg hourly intensities</a:t>
            </a:r>
            <a:r>
              <a:rPr lang="en-MY" dirty="0"/>
              <a:t>. </a:t>
            </a:r>
          </a:p>
        </p:txBody>
      </p:sp>
    </p:spTree>
    <p:extLst>
      <p:ext uri="{BB962C8B-B14F-4D97-AF65-F5344CB8AC3E}">
        <p14:creationId xmlns:p14="http://schemas.microsoft.com/office/powerpoint/2010/main" val="258454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002B-FFFD-9F06-AFDD-74C2CC4CC160}"/>
              </a:ext>
            </a:extLst>
          </p:cNvPr>
          <p:cNvSpPr>
            <a:spLocks noGrp="1"/>
          </p:cNvSpPr>
          <p:nvPr>
            <p:ph type="title"/>
          </p:nvPr>
        </p:nvSpPr>
        <p:spPr/>
        <p:txBody>
          <a:bodyPr/>
          <a:lstStyle/>
          <a:p>
            <a:r>
              <a:rPr lang="en-MY" dirty="0"/>
              <a:t>OBJECTIVE</a:t>
            </a:r>
          </a:p>
        </p:txBody>
      </p:sp>
      <p:sp>
        <p:nvSpPr>
          <p:cNvPr id="3" name="Content Placeholder 2">
            <a:extLst>
              <a:ext uri="{FF2B5EF4-FFF2-40B4-BE49-F238E27FC236}">
                <a16:creationId xmlns:a16="http://schemas.microsoft.com/office/drawing/2014/main" id="{8F0BD44D-B0B6-A196-B01D-3179F023BFDB}"/>
              </a:ext>
            </a:extLst>
          </p:cNvPr>
          <p:cNvSpPr>
            <a:spLocks noGrp="1"/>
          </p:cNvSpPr>
          <p:nvPr>
            <p:ph idx="1"/>
          </p:nvPr>
        </p:nvSpPr>
        <p:spPr/>
        <p:txBody>
          <a:bodyPr/>
          <a:lstStyle/>
          <a:p>
            <a:r>
              <a:rPr lang="en-MY" dirty="0"/>
              <a:t> </a:t>
            </a:r>
            <a:r>
              <a:rPr lang="en-MY" sz="3600" dirty="0"/>
              <a:t>Identify the trends and patterns in the smart devices in order to unlock new growth business opportunities. </a:t>
            </a:r>
          </a:p>
          <a:p>
            <a:pPr marL="0" indent="0">
              <a:buNone/>
            </a:pPr>
            <a:endParaRPr lang="en-MY" dirty="0"/>
          </a:p>
        </p:txBody>
      </p:sp>
    </p:spTree>
    <p:extLst>
      <p:ext uri="{BB962C8B-B14F-4D97-AF65-F5344CB8AC3E}">
        <p14:creationId xmlns:p14="http://schemas.microsoft.com/office/powerpoint/2010/main" val="400321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2118790-7017-9AA3-A03C-4574218EA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831" y="1055594"/>
            <a:ext cx="5354194" cy="5192806"/>
          </a:xfrm>
          <a:prstGeom prst="rect">
            <a:avLst/>
          </a:prstGeom>
          <a:ln>
            <a:noFill/>
          </a:ln>
          <a:effectLst>
            <a:softEdge rad="112500"/>
          </a:effectLst>
        </p:spPr>
      </p:pic>
      <p:sp>
        <p:nvSpPr>
          <p:cNvPr id="22" name="TextBox 21">
            <a:extLst>
              <a:ext uri="{FF2B5EF4-FFF2-40B4-BE49-F238E27FC236}">
                <a16:creationId xmlns:a16="http://schemas.microsoft.com/office/drawing/2014/main" id="{B0191AFB-862E-D452-0284-4075FE18C591}"/>
              </a:ext>
            </a:extLst>
          </p:cNvPr>
          <p:cNvSpPr txBox="1"/>
          <p:nvPr/>
        </p:nvSpPr>
        <p:spPr>
          <a:xfrm>
            <a:off x="755008" y="698704"/>
            <a:ext cx="9589142" cy="461665"/>
          </a:xfrm>
          <a:prstGeom prst="rect">
            <a:avLst/>
          </a:prstGeom>
          <a:noFill/>
        </p:spPr>
        <p:txBody>
          <a:bodyPr wrap="square" rtlCol="0">
            <a:spAutoFit/>
          </a:bodyPr>
          <a:lstStyle/>
          <a:p>
            <a:r>
              <a:rPr lang="en-MY" sz="2400" b="1" dirty="0"/>
              <a:t>TOTAL ACTIVITY MINUTES SORTED BY ACTIVITY LEVEL</a:t>
            </a:r>
          </a:p>
        </p:txBody>
      </p:sp>
      <p:sp>
        <p:nvSpPr>
          <p:cNvPr id="25" name="TextBox 24">
            <a:extLst>
              <a:ext uri="{FF2B5EF4-FFF2-40B4-BE49-F238E27FC236}">
                <a16:creationId xmlns:a16="http://schemas.microsoft.com/office/drawing/2014/main" id="{54602A8A-03EB-1F13-D0C6-BC0772B0149C}"/>
              </a:ext>
            </a:extLst>
          </p:cNvPr>
          <p:cNvSpPr txBox="1"/>
          <p:nvPr/>
        </p:nvSpPr>
        <p:spPr>
          <a:xfrm>
            <a:off x="7210424" y="2551837"/>
            <a:ext cx="4038623" cy="1754326"/>
          </a:xfrm>
          <a:prstGeom prst="rect">
            <a:avLst/>
          </a:prstGeom>
          <a:noFill/>
        </p:spPr>
        <p:txBody>
          <a:bodyPr wrap="square" rtlCol="0">
            <a:spAutoFit/>
          </a:bodyPr>
          <a:lstStyle/>
          <a:p>
            <a:pPr marL="285750" indent="-285750">
              <a:buFont typeface="Arial" panose="020B0604020202020204" pitchFamily="34" charset="0"/>
              <a:buChar char="•"/>
            </a:pPr>
            <a:r>
              <a:rPr lang="en-MY" dirty="0"/>
              <a:t>The sedentary minutes included the inactive time awake.</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r>
              <a:rPr lang="en-MY" dirty="0"/>
              <a:t>The lightly activity time have spent longer compare with very active and fairly active activity level.</a:t>
            </a:r>
          </a:p>
        </p:txBody>
      </p:sp>
    </p:spTree>
    <p:extLst>
      <p:ext uri="{BB962C8B-B14F-4D97-AF65-F5344CB8AC3E}">
        <p14:creationId xmlns:p14="http://schemas.microsoft.com/office/powerpoint/2010/main" val="119190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1ED00DC-AAB1-1761-87E6-A83447C87B7F}"/>
              </a:ext>
            </a:extLst>
          </p:cNvPr>
          <p:cNvSpPr txBox="1"/>
          <p:nvPr/>
        </p:nvSpPr>
        <p:spPr>
          <a:xfrm>
            <a:off x="821950" y="587749"/>
            <a:ext cx="7502900" cy="461665"/>
          </a:xfrm>
          <a:prstGeom prst="rect">
            <a:avLst/>
          </a:prstGeom>
          <a:noFill/>
        </p:spPr>
        <p:txBody>
          <a:bodyPr wrap="square" rtlCol="0">
            <a:spAutoFit/>
          </a:bodyPr>
          <a:lstStyle/>
          <a:p>
            <a:r>
              <a:rPr lang="en-MY" sz="2400" b="1" dirty="0"/>
              <a:t>MINUTES ASLEEP VS MINUTES IN BED</a:t>
            </a:r>
          </a:p>
        </p:txBody>
      </p:sp>
      <p:sp>
        <p:nvSpPr>
          <p:cNvPr id="11" name="TextBox 10">
            <a:extLst>
              <a:ext uri="{FF2B5EF4-FFF2-40B4-BE49-F238E27FC236}">
                <a16:creationId xmlns:a16="http://schemas.microsoft.com/office/drawing/2014/main" id="{67565675-3DC9-4C58-B8D3-F913AE2B73A3}"/>
              </a:ext>
            </a:extLst>
          </p:cNvPr>
          <p:cNvSpPr txBox="1"/>
          <p:nvPr/>
        </p:nvSpPr>
        <p:spPr>
          <a:xfrm>
            <a:off x="8148917" y="2551837"/>
            <a:ext cx="3155578" cy="2308324"/>
          </a:xfrm>
          <a:prstGeom prst="rect">
            <a:avLst/>
          </a:prstGeom>
          <a:noFill/>
        </p:spPr>
        <p:txBody>
          <a:bodyPr wrap="square" rtlCol="0">
            <a:spAutoFit/>
          </a:bodyPr>
          <a:lstStyle/>
          <a:p>
            <a:pPr marL="285750" indent="-285750">
              <a:buFont typeface="Arial" panose="020B0604020202020204" pitchFamily="34" charset="0"/>
              <a:buChar char="•"/>
            </a:pPr>
            <a:r>
              <a:rPr lang="en-MY" dirty="0"/>
              <a:t>The </a:t>
            </a:r>
            <a:r>
              <a:rPr lang="en-MY" b="1" dirty="0">
                <a:solidFill>
                  <a:srgbClr val="FFC000"/>
                </a:solidFill>
              </a:rPr>
              <a:t>total time in bed </a:t>
            </a:r>
            <a:r>
              <a:rPr lang="en-MY" dirty="0"/>
              <a:t>were higher than the total </a:t>
            </a:r>
            <a:r>
              <a:rPr lang="en-MY" b="1" dirty="0">
                <a:solidFill>
                  <a:srgbClr val="0070C0"/>
                </a:solidFill>
              </a:rPr>
              <a:t>time asleep.</a:t>
            </a:r>
          </a:p>
          <a:p>
            <a:pPr marL="285750" indent="-285750">
              <a:buFont typeface="Arial" panose="020B0604020202020204" pitchFamily="34" charset="0"/>
              <a:buChar char="•"/>
            </a:pPr>
            <a:endParaRPr lang="en-MY" b="1" dirty="0">
              <a:solidFill>
                <a:srgbClr val="0070C0"/>
              </a:solidFill>
            </a:endParaRPr>
          </a:p>
          <a:p>
            <a:pPr marL="285750" indent="-285750">
              <a:buFont typeface="Arial" panose="020B0604020202020204" pitchFamily="34" charset="0"/>
              <a:buChar char="•"/>
            </a:pPr>
            <a:r>
              <a:rPr lang="en-MY" dirty="0"/>
              <a:t>The average of total minutes asleep each day is 7 hours and the total minutes on bed is 7.6 hours. </a:t>
            </a:r>
          </a:p>
        </p:txBody>
      </p:sp>
      <p:pic>
        <p:nvPicPr>
          <p:cNvPr id="13" name="Picture 12">
            <a:extLst>
              <a:ext uri="{FF2B5EF4-FFF2-40B4-BE49-F238E27FC236}">
                <a16:creationId xmlns:a16="http://schemas.microsoft.com/office/drawing/2014/main" id="{E78FE566-0DAA-CF86-1873-5446033C6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04" y="1116089"/>
            <a:ext cx="7413812" cy="5015097"/>
          </a:xfrm>
          <a:prstGeom prst="rect">
            <a:avLst/>
          </a:prstGeom>
        </p:spPr>
      </p:pic>
    </p:spTree>
    <p:extLst>
      <p:ext uri="{BB962C8B-B14F-4D97-AF65-F5344CB8AC3E}">
        <p14:creationId xmlns:p14="http://schemas.microsoft.com/office/powerpoint/2010/main" val="416023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1E492D-4551-092E-A9FE-4E21050BF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4" y="1231754"/>
            <a:ext cx="7886701" cy="4564208"/>
          </a:xfrm>
          <a:prstGeom prst="rect">
            <a:avLst/>
          </a:prstGeom>
        </p:spPr>
      </p:pic>
      <p:sp>
        <p:nvSpPr>
          <p:cNvPr id="6" name="TextBox 5">
            <a:extLst>
              <a:ext uri="{FF2B5EF4-FFF2-40B4-BE49-F238E27FC236}">
                <a16:creationId xmlns:a16="http://schemas.microsoft.com/office/drawing/2014/main" id="{283B951B-03ED-DDAB-5B17-4AD80A60E427}"/>
              </a:ext>
            </a:extLst>
          </p:cNvPr>
          <p:cNvSpPr txBox="1"/>
          <p:nvPr/>
        </p:nvSpPr>
        <p:spPr>
          <a:xfrm>
            <a:off x="723899" y="676275"/>
            <a:ext cx="7886701" cy="461665"/>
          </a:xfrm>
          <a:prstGeom prst="rect">
            <a:avLst/>
          </a:prstGeom>
          <a:noFill/>
        </p:spPr>
        <p:txBody>
          <a:bodyPr wrap="square" rtlCol="0">
            <a:spAutoFit/>
          </a:bodyPr>
          <a:lstStyle/>
          <a:p>
            <a:r>
              <a:rPr lang="en-MY" sz="2400" b="1" dirty="0"/>
              <a:t>MINUTES AND DISTANCE (KM) SORTED BY DAYS</a:t>
            </a:r>
          </a:p>
        </p:txBody>
      </p:sp>
      <p:sp>
        <p:nvSpPr>
          <p:cNvPr id="7" name="TextBox 6">
            <a:extLst>
              <a:ext uri="{FF2B5EF4-FFF2-40B4-BE49-F238E27FC236}">
                <a16:creationId xmlns:a16="http://schemas.microsoft.com/office/drawing/2014/main" id="{19FDC282-346E-E6C8-3AE8-B38242BA2BB2}"/>
              </a:ext>
            </a:extLst>
          </p:cNvPr>
          <p:cNvSpPr txBox="1"/>
          <p:nvPr/>
        </p:nvSpPr>
        <p:spPr>
          <a:xfrm>
            <a:off x="8391525" y="2274838"/>
            <a:ext cx="3295651" cy="1754326"/>
          </a:xfrm>
          <a:prstGeom prst="rect">
            <a:avLst/>
          </a:prstGeom>
          <a:noFill/>
        </p:spPr>
        <p:txBody>
          <a:bodyPr wrap="square" rtlCol="0">
            <a:spAutoFit/>
          </a:bodyPr>
          <a:lstStyle/>
          <a:p>
            <a:pPr marL="285750" indent="-285750">
              <a:buFont typeface="Arial" panose="020B0604020202020204" pitchFamily="34" charset="0"/>
              <a:buChar char="•"/>
            </a:pPr>
            <a:r>
              <a:rPr lang="en-MY" dirty="0"/>
              <a:t>Tuesday and Saturday have the longest distance but the longest time spent was Saturday (4 hrs).</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r>
              <a:rPr lang="en-MY" dirty="0"/>
              <a:t>The average time spent and the distance drop on Sunday. </a:t>
            </a:r>
          </a:p>
        </p:txBody>
      </p:sp>
    </p:spTree>
    <p:extLst>
      <p:ext uri="{BB962C8B-B14F-4D97-AF65-F5344CB8AC3E}">
        <p14:creationId xmlns:p14="http://schemas.microsoft.com/office/powerpoint/2010/main" val="185997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0390C1-864D-9820-238A-38C42A78A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1" y="1304925"/>
            <a:ext cx="8401050" cy="4552950"/>
          </a:xfrm>
          <a:prstGeom prst="rect">
            <a:avLst/>
          </a:prstGeom>
        </p:spPr>
      </p:pic>
      <p:sp>
        <p:nvSpPr>
          <p:cNvPr id="6" name="TextBox 5">
            <a:extLst>
              <a:ext uri="{FF2B5EF4-FFF2-40B4-BE49-F238E27FC236}">
                <a16:creationId xmlns:a16="http://schemas.microsoft.com/office/drawing/2014/main" id="{8E8DA9E3-EEE4-6132-38F2-E4827E720865}"/>
              </a:ext>
            </a:extLst>
          </p:cNvPr>
          <p:cNvSpPr txBox="1"/>
          <p:nvPr/>
        </p:nvSpPr>
        <p:spPr>
          <a:xfrm>
            <a:off x="914400" y="671810"/>
            <a:ext cx="5638800" cy="461665"/>
          </a:xfrm>
          <a:prstGeom prst="rect">
            <a:avLst/>
          </a:prstGeom>
          <a:noFill/>
        </p:spPr>
        <p:txBody>
          <a:bodyPr wrap="square" rtlCol="0">
            <a:spAutoFit/>
          </a:bodyPr>
          <a:lstStyle/>
          <a:p>
            <a:r>
              <a:rPr lang="en-MY" sz="2400" b="1" dirty="0"/>
              <a:t>TRACKING ACTIVE HOURS PER DAY</a:t>
            </a:r>
          </a:p>
        </p:txBody>
      </p:sp>
      <p:sp>
        <p:nvSpPr>
          <p:cNvPr id="7" name="TextBox 6">
            <a:extLst>
              <a:ext uri="{FF2B5EF4-FFF2-40B4-BE49-F238E27FC236}">
                <a16:creationId xmlns:a16="http://schemas.microsoft.com/office/drawing/2014/main" id="{3B180D4C-215A-8D82-FEF1-5605E72D8142}"/>
              </a:ext>
            </a:extLst>
          </p:cNvPr>
          <p:cNvSpPr txBox="1"/>
          <p:nvPr/>
        </p:nvSpPr>
        <p:spPr>
          <a:xfrm>
            <a:off x="8934451" y="1790700"/>
            <a:ext cx="2476500" cy="3416320"/>
          </a:xfrm>
          <a:prstGeom prst="rect">
            <a:avLst/>
          </a:prstGeom>
          <a:noFill/>
        </p:spPr>
        <p:txBody>
          <a:bodyPr wrap="square" rtlCol="0">
            <a:spAutoFit/>
          </a:bodyPr>
          <a:lstStyle/>
          <a:p>
            <a:pPr marL="285750" indent="-285750">
              <a:buFont typeface="Arial" panose="020B0604020202020204" pitchFamily="34" charset="0"/>
              <a:buChar char="•"/>
            </a:pPr>
            <a:r>
              <a:rPr lang="en-MY" dirty="0"/>
              <a:t>The amount of active hours rise during </a:t>
            </a:r>
            <a:r>
              <a:rPr lang="en-US" dirty="0"/>
              <a:t>get off work hour (5pm to 7pm).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Noon have higher active tracking time compare to afternoon.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active tracking hour start to drop from 8pm.</a:t>
            </a:r>
            <a:endParaRPr lang="en-MY" dirty="0"/>
          </a:p>
        </p:txBody>
      </p:sp>
    </p:spTree>
    <p:extLst>
      <p:ext uri="{BB962C8B-B14F-4D97-AF65-F5344CB8AC3E}">
        <p14:creationId xmlns:p14="http://schemas.microsoft.com/office/powerpoint/2010/main" val="322587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3034-22DD-84FD-AC02-13F03FB009AB}"/>
              </a:ext>
            </a:extLst>
          </p:cNvPr>
          <p:cNvSpPr>
            <a:spLocks noGrp="1"/>
          </p:cNvSpPr>
          <p:nvPr>
            <p:ph type="title"/>
          </p:nvPr>
        </p:nvSpPr>
        <p:spPr/>
        <p:txBody>
          <a:bodyPr/>
          <a:lstStyle/>
          <a:p>
            <a:r>
              <a:rPr lang="en-US" dirty="0"/>
              <a:t>RECOMMENDATION</a:t>
            </a:r>
            <a:endParaRPr lang="en-MY" dirty="0"/>
          </a:p>
        </p:txBody>
      </p:sp>
      <p:sp>
        <p:nvSpPr>
          <p:cNvPr id="3" name="Content Placeholder 2">
            <a:extLst>
              <a:ext uri="{FF2B5EF4-FFF2-40B4-BE49-F238E27FC236}">
                <a16:creationId xmlns:a16="http://schemas.microsoft.com/office/drawing/2014/main" id="{909F3D28-D806-888F-9D34-8A9DCA799407}"/>
              </a:ext>
            </a:extLst>
          </p:cNvPr>
          <p:cNvSpPr>
            <a:spLocks noGrp="1"/>
          </p:cNvSpPr>
          <p:nvPr>
            <p:ph idx="1"/>
          </p:nvPr>
        </p:nvSpPr>
        <p:spPr/>
        <p:txBody>
          <a:bodyPr/>
          <a:lstStyle/>
          <a:p>
            <a:r>
              <a:rPr lang="en-US" b="1" dirty="0"/>
              <a:t>Time specific features</a:t>
            </a:r>
            <a:r>
              <a:rPr lang="en-US" dirty="0"/>
              <a:t>: Developing a scheduled workout routine or guided mediation sessions that could help our user to wind down after a long day.</a:t>
            </a:r>
          </a:p>
          <a:p>
            <a:r>
              <a:rPr lang="en-US" b="1" dirty="0"/>
              <a:t>Sleep optimization</a:t>
            </a:r>
            <a:r>
              <a:rPr lang="en-US" dirty="0"/>
              <a:t>: Develop insight or tools of how to enhance sleep quality in the Bellabeat app features.</a:t>
            </a:r>
          </a:p>
          <a:p>
            <a:r>
              <a:rPr lang="en-US" b="1" dirty="0"/>
              <a:t>Saturday Engagement</a:t>
            </a:r>
            <a:r>
              <a:rPr lang="en-US" dirty="0"/>
              <a:t>: Engage users to stay active and healthy. Organize a competition (</a:t>
            </a:r>
            <a:r>
              <a:rPr lang="en-US" dirty="0" err="1"/>
              <a:t>eg</a:t>
            </a:r>
            <a:r>
              <a:rPr lang="en-US" dirty="0"/>
              <a:t>: marathon) during Saturday. Considering collaborate with outdoor activity provider to offer deals for our members during Saturday. </a:t>
            </a:r>
            <a:endParaRPr lang="en-MY" dirty="0"/>
          </a:p>
        </p:txBody>
      </p:sp>
    </p:spTree>
    <p:extLst>
      <p:ext uri="{BB962C8B-B14F-4D97-AF65-F5344CB8AC3E}">
        <p14:creationId xmlns:p14="http://schemas.microsoft.com/office/powerpoint/2010/main" val="1588956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206</TotalTime>
  <Words>468</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Bellabeat </vt:lpstr>
      <vt:lpstr>BACKGROUND</vt:lpstr>
      <vt:lpstr>DATA PREVIEW</vt:lpstr>
      <vt:lpstr>OBJECTIVE</vt:lpstr>
      <vt:lpstr>PowerPoint Presentation</vt:lpstr>
      <vt:lpstr>PowerPoint Presentation</vt:lpstr>
      <vt:lpstr>PowerPoint Presentation</vt:lpstr>
      <vt:lpstr>PowerPoint Presentation</vt:lpstr>
      <vt:lpstr>RECOMMENDATION</vt:lpstr>
      <vt:lpstr>LIMITATION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dc:title>
  <dc:creator>Sim Chee Yong</dc:creator>
  <cp:lastModifiedBy>Sim Chee Yong</cp:lastModifiedBy>
  <cp:revision>1</cp:revision>
  <dcterms:created xsi:type="dcterms:W3CDTF">2023-06-13T04:28:06Z</dcterms:created>
  <dcterms:modified xsi:type="dcterms:W3CDTF">2023-06-13T07:55:01Z</dcterms:modified>
</cp:coreProperties>
</file>