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haansoftxlsx"/>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49"/>
  </p:notesMasterIdLst>
  <p:handoutMasterIdLst>
    <p:handoutMasterId r:id="rId50"/>
  </p:handoutMasterIdLst>
  <p:sldIdLst>
    <p:sldId id="297" r:id="rId4"/>
    <p:sldId id="309" r:id="rId5"/>
    <p:sldId id="263" r:id="rId6"/>
    <p:sldId id="307" r:id="rId7"/>
    <p:sldId id="299" r:id="rId8"/>
    <p:sldId id="301" r:id="rId9"/>
    <p:sldId id="300" r:id="rId10"/>
    <p:sldId id="302" r:id="rId11"/>
    <p:sldId id="322" r:id="rId12"/>
    <p:sldId id="323" r:id="rId13"/>
    <p:sldId id="324" r:id="rId14"/>
    <p:sldId id="325" r:id="rId15"/>
    <p:sldId id="318" r:id="rId16"/>
    <p:sldId id="319" r:id="rId17"/>
    <p:sldId id="320" r:id="rId18"/>
    <p:sldId id="321" r:id="rId19"/>
    <p:sldId id="310" r:id="rId20"/>
    <p:sldId id="311" r:id="rId21"/>
    <p:sldId id="312" r:id="rId22"/>
    <p:sldId id="341" r:id="rId23"/>
    <p:sldId id="313" r:id="rId24"/>
    <p:sldId id="314" r:id="rId25"/>
    <p:sldId id="315" r:id="rId26"/>
    <p:sldId id="303" r:id="rId27"/>
    <p:sldId id="326" r:id="rId28"/>
    <p:sldId id="327" r:id="rId29"/>
    <p:sldId id="328" r:id="rId30"/>
    <p:sldId id="329" r:id="rId31"/>
    <p:sldId id="330" r:id="rId32"/>
    <p:sldId id="331" r:id="rId33"/>
    <p:sldId id="332" r:id="rId34"/>
    <p:sldId id="334" r:id="rId35"/>
    <p:sldId id="335" r:id="rId36"/>
    <p:sldId id="336" r:id="rId37"/>
    <p:sldId id="337" r:id="rId38"/>
    <p:sldId id="338" r:id="rId39"/>
    <p:sldId id="304" r:id="rId40"/>
    <p:sldId id="308" r:id="rId41"/>
    <p:sldId id="339" r:id="rId42"/>
    <p:sldId id="298" r:id="rId43"/>
    <p:sldId id="342" r:id="rId44"/>
    <p:sldId id="343" r:id="rId45"/>
    <p:sldId id="344" r:id="rId46"/>
    <p:sldId id="306" r:id="rId47"/>
    <p:sldId id="262" r:id="rId4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2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4"/>
              </a:solidFill>
            </c:spPr>
            <c:extLst>
              <c:ext xmlns:c16="http://schemas.microsoft.com/office/drawing/2014/chart" uri="{C3380CC4-5D6E-409C-BE32-E72D297353CC}">
                <c16:uniqueId val="{00000001-C964-4C78-80D5-EE7E277D7EFD}"/>
              </c:ext>
            </c:extLst>
          </c:dPt>
          <c:dPt>
            <c:idx val="1"/>
            <c:bubble3D val="0"/>
            <c:spPr>
              <a:solidFill>
                <a:schemeClr val="bg1">
                  <a:lumMod val="85000"/>
                </a:schemeClr>
              </a:solidFill>
            </c:spPr>
            <c:extLst>
              <c:ext xmlns:c16="http://schemas.microsoft.com/office/drawing/2014/chart" uri="{C3380CC4-5D6E-409C-BE32-E72D297353CC}">
                <c16:uniqueId val="{00000003-C964-4C78-80D5-EE7E277D7EFD}"/>
              </c:ext>
            </c:extLst>
          </c:dPt>
          <c:cat>
            <c:strRef>
              <c:f>Sheet1!$A$2:$A$3</c:f>
              <c:strCache>
                <c:ptCount val="2"/>
                <c:pt idx="0">
                  <c:v>colored</c:v>
                </c:pt>
                <c:pt idx="1">
                  <c:v>blank</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C964-4C78-80D5-EE7E277D7EFD}"/>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it-IT"/>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3.5160814258802457E-2"/>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284D-4CA1-B834-1C176E458E84}"/>
              </c:ext>
            </c:extLst>
          </c:dPt>
          <c:dPt>
            <c:idx val="1"/>
            <c:bubble3D val="0"/>
            <c:spPr>
              <a:solidFill>
                <a:schemeClr val="bg1">
                  <a:lumMod val="85000"/>
                </a:schemeClr>
              </a:solidFill>
            </c:spPr>
            <c:extLst>
              <c:ext xmlns:c16="http://schemas.microsoft.com/office/drawing/2014/chart" uri="{C3380CC4-5D6E-409C-BE32-E72D297353CC}">
                <c16:uniqueId val="{00000003-284D-4CA1-B834-1C176E458E84}"/>
              </c:ext>
            </c:extLst>
          </c:dPt>
          <c:cat>
            <c:strRef>
              <c:f>Sheet1!$A$2:$A$3</c:f>
              <c:strCache>
                <c:ptCount val="2"/>
                <c:pt idx="0">
                  <c:v>colored</c:v>
                </c:pt>
                <c:pt idx="1">
                  <c:v>blank</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284D-4CA1-B834-1C176E458E84}"/>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it-IT"/>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2"/>
              </a:solidFill>
            </c:spPr>
            <c:extLst>
              <c:ext xmlns:c16="http://schemas.microsoft.com/office/drawing/2014/chart" uri="{C3380CC4-5D6E-409C-BE32-E72D297353CC}">
                <c16:uniqueId val="{00000001-1F99-4827-A29D-BA16A9303D56}"/>
              </c:ext>
            </c:extLst>
          </c:dPt>
          <c:dPt>
            <c:idx val="1"/>
            <c:bubble3D val="0"/>
            <c:spPr>
              <a:solidFill>
                <a:schemeClr val="bg1">
                  <a:lumMod val="85000"/>
                </a:schemeClr>
              </a:solidFill>
            </c:spPr>
            <c:extLst>
              <c:ext xmlns:c16="http://schemas.microsoft.com/office/drawing/2014/chart" uri="{C3380CC4-5D6E-409C-BE32-E72D297353CC}">
                <c16:uniqueId val="{00000003-1F99-4827-A29D-BA16A9303D56}"/>
              </c:ext>
            </c:extLst>
          </c:dPt>
          <c:cat>
            <c:strRef>
              <c:f>Sheet1!$A$2:$A$3</c:f>
              <c:strCache>
                <c:ptCount val="2"/>
                <c:pt idx="0">
                  <c:v>colored</c:v>
                </c:pt>
                <c:pt idx="1">
                  <c:v>blank</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1F99-4827-A29D-BA16A9303D56}"/>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it-IT"/>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1"/>
              </a:solidFill>
            </c:spPr>
            <c:extLst>
              <c:ext xmlns:c16="http://schemas.microsoft.com/office/drawing/2014/chart" uri="{C3380CC4-5D6E-409C-BE32-E72D297353CC}">
                <c16:uniqueId val="{00000001-80F3-48CD-9C85-591FF25379E9}"/>
              </c:ext>
            </c:extLst>
          </c:dPt>
          <c:dPt>
            <c:idx val="1"/>
            <c:bubble3D val="0"/>
            <c:spPr>
              <a:solidFill>
                <a:schemeClr val="bg1">
                  <a:lumMod val="85000"/>
                </a:schemeClr>
              </a:solidFill>
            </c:spPr>
            <c:extLst>
              <c:ext xmlns:c16="http://schemas.microsoft.com/office/drawing/2014/chart" uri="{C3380CC4-5D6E-409C-BE32-E72D297353CC}">
                <c16:uniqueId val="{00000003-80F3-48CD-9C85-591FF25379E9}"/>
              </c:ext>
            </c:extLst>
          </c:dPt>
          <c:cat>
            <c:strRef>
              <c:f>Sheet1!$A$2:$A$3</c:f>
              <c:strCache>
                <c:ptCount val="2"/>
                <c:pt idx="0">
                  <c:v>colored</c:v>
                </c:pt>
                <c:pt idx="1">
                  <c:v>blank</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80F3-48CD-9C85-591FF25379E9}"/>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it-IT"/>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A0D974-0561-4F94-B707-428AB29B216A}" type="datetimeFigureOut">
              <a:rPr lang="ko-KR" altLang="en-US" smtClean="0"/>
              <a:t>2023-03-31</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C1FE7E-1921-4EFD-A381-47CA5A5D26F2}" type="slidenum">
              <a:rPr lang="ko-KR" altLang="en-US" smtClean="0"/>
              <a:t>‹N›</a:t>
            </a:fld>
            <a:endParaRPr lang="ko-KR" altLang="en-US"/>
          </a:p>
        </p:txBody>
      </p:sp>
    </p:spTree>
    <p:extLst>
      <p:ext uri="{BB962C8B-B14F-4D97-AF65-F5344CB8AC3E}">
        <p14:creationId xmlns:p14="http://schemas.microsoft.com/office/powerpoint/2010/main" val="3885666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0B810-6FB8-4958-ACEA-EED1FE35CBDF}" type="datetimeFigureOut">
              <a:rPr lang="ko-KR" altLang="en-US" smtClean="0"/>
              <a:t>2023-03-31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C2A06-9CFC-4017-A78E-791E0662E31D}" type="slidenum">
              <a:rPr lang="ko-KR" altLang="en-US" smtClean="0"/>
              <a:t>‹N›</a:t>
            </a:fld>
            <a:endParaRPr lang="ko-KR" altLang="en-US"/>
          </a:p>
        </p:txBody>
      </p:sp>
    </p:spTree>
    <p:extLst>
      <p:ext uri="{BB962C8B-B14F-4D97-AF65-F5344CB8AC3E}">
        <p14:creationId xmlns:p14="http://schemas.microsoft.com/office/powerpoint/2010/main" val="37664831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oracle.com/it/business-analytics/what-is-analytic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1</a:t>
            </a:fld>
            <a:endParaRPr lang="ko-KR" altLang="en-US"/>
          </a:p>
        </p:txBody>
      </p:sp>
    </p:spTree>
    <p:extLst>
      <p:ext uri="{BB962C8B-B14F-4D97-AF65-F5344CB8AC3E}">
        <p14:creationId xmlns:p14="http://schemas.microsoft.com/office/powerpoint/2010/main" val="1184899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CUP: </a:t>
            </a:r>
            <a:r>
              <a:rPr lang="it-IT" sz="1800" b="1" dirty="0">
                <a:solidFill>
                  <a:srgbClr val="1C2024"/>
                </a:solidFill>
                <a:effectLst/>
                <a:latin typeface="Calibri" panose="020F0502020204030204" pitchFamily="34" charset="0"/>
                <a:ea typeface="Calibri" panose="020F0502020204030204" pitchFamily="34" charset="0"/>
              </a:rPr>
              <a:t>Centri Unici di Prenotazione</a:t>
            </a:r>
            <a:r>
              <a:rPr lang="it-IT" sz="1800" dirty="0">
                <a:solidFill>
                  <a:srgbClr val="1C2024"/>
                </a:solidFill>
                <a:effectLst/>
                <a:latin typeface="Calibri" panose="020F0502020204030204" pitchFamily="34" charset="0"/>
                <a:ea typeface="Calibri" panose="020F0502020204030204" pitchFamily="34" charset="0"/>
              </a:rPr>
              <a:t> (CUP), che consentono al cittadino di effettuare la prenotazione ai servizi sanitari attraverso </a:t>
            </a:r>
            <a:r>
              <a:rPr lang="it-IT" sz="1800" b="1" dirty="0">
                <a:solidFill>
                  <a:srgbClr val="1C2024"/>
                </a:solidFill>
                <a:effectLst/>
                <a:latin typeface="Calibri" panose="020F0502020204030204" pitchFamily="34" charset="0"/>
                <a:ea typeface="Calibri" panose="020F0502020204030204" pitchFamily="34" charset="0"/>
              </a:rPr>
              <a:t>diversi canali digitali di comunicazione (</a:t>
            </a:r>
            <a:r>
              <a:rPr lang="it-IT" sz="1800" dirty="0">
                <a:solidFill>
                  <a:srgbClr val="1C2024"/>
                </a:solidFill>
                <a:effectLst/>
                <a:latin typeface="Calibri" panose="020F0502020204030204" pitchFamily="34" charset="0"/>
                <a:ea typeface="Calibri" panose="020F0502020204030204" pitchFamily="34" charset="0"/>
              </a:rPr>
              <a:t>portale internet, applicazioni mobile, e-mail e/o totem posti all’interno dei comuni o dei supermercati nonché presso le farmacie) che favoriscono l’accessibilità dell’assistenza e la riduzione dei tempi di attesa. </a:t>
            </a:r>
            <a:endParaRPr lang="it-IT" dirty="0"/>
          </a:p>
        </p:txBody>
      </p:sp>
      <p:sp>
        <p:nvSpPr>
          <p:cNvPr id="4" name="Segnaposto numero diapositiva 3"/>
          <p:cNvSpPr>
            <a:spLocks noGrp="1"/>
          </p:cNvSpPr>
          <p:nvPr>
            <p:ph type="sldNum" sz="quarter" idx="5"/>
          </p:nvPr>
        </p:nvSpPr>
        <p:spPr/>
        <p:txBody>
          <a:bodyPr/>
          <a:lstStyle/>
          <a:p>
            <a:fld id="{E92C2A06-9CFC-4017-A78E-791E0662E31D}" type="slidenum">
              <a:rPr lang="ko-KR" altLang="en-US" smtClean="0"/>
              <a:t>17</a:t>
            </a:fld>
            <a:endParaRPr lang="ko-KR" altLang="en-US"/>
          </a:p>
        </p:txBody>
      </p:sp>
    </p:spTree>
    <p:extLst>
      <p:ext uri="{BB962C8B-B14F-4D97-AF65-F5344CB8AC3E}">
        <p14:creationId xmlns:p14="http://schemas.microsoft.com/office/powerpoint/2010/main" val="1443461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050" dirty="0"/>
              <a:t>SPECIFICHE: cosa si va a fare per l’implementazione della nuova piattaforma informatica di gestione del CUP</a:t>
            </a:r>
          </a:p>
          <a:p>
            <a:endParaRPr lang="it-IT" sz="1050" dirty="0"/>
          </a:p>
          <a:p>
            <a:r>
              <a:rPr lang="it-IT" sz="1050" dirty="0"/>
              <a:t>Progettazione: primo passo del ciclo di vita di un software</a:t>
            </a:r>
          </a:p>
          <a:p>
            <a:r>
              <a:rPr lang="it-IT" sz="1050" dirty="0"/>
              <a:t>Acquisizione: conversione e digitalizzazione dei dati</a:t>
            </a:r>
          </a:p>
          <a:p>
            <a:r>
              <a:rPr lang="it-IT" sz="1050" dirty="0"/>
              <a:t>Deployment: insieme delle attività che rendono un sistema software disponibile per l’utilizzo</a:t>
            </a:r>
          </a:p>
          <a:p>
            <a:r>
              <a:rPr lang="it-IT" sz="1050" dirty="0"/>
              <a:t>Messa in esercizio: avvio dell’attività e della prima accensione dell’impianto</a:t>
            </a:r>
          </a:p>
        </p:txBody>
      </p:sp>
      <p:sp>
        <p:nvSpPr>
          <p:cNvPr id="4" name="Segnaposto numero diapositiva 3"/>
          <p:cNvSpPr>
            <a:spLocks noGrp="1"/>
          </p:cNvSpPr>
          <p:nvPr>
            <p:ph type="sldNum" sz="quarter" idx="5"/>
          </p:nvPr>
        </p:nvSpPr>
        <p:spPr/>
        <p:txBody>
          <a:bodyPr/>
          <a:lstStyle/>
          <a:p>
            <a:fld id="{E92C2A06-9CFC-4017-A78E-791E0662E31D}" type="slidenum">
              <a:rPr lang="ko-KR" altLang="en-US" smtClean="0"/>
              <a:t>19</a:t>
            </a:fld>
            <a:endParaRPr lang="ko-KR" altLang="en-US"/>
          </a:p>
        </p:txBody>
      </p:sp>
    </p:spTree>
    <p:extLst>
      <p:ext uri="{BB962C8B-B14F-4D97-AF65-F5344CB8AC3E}">
        <p14:creationId xmlns:p14="http://schemas.microsoft.com/office/powerpoint/2010/main" val="1197424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CUP: </a:t>
            </a:r>
            <a:r>
              <a:rPr lang="it-IT" sz="1800" b="1" dirty="0">
                <a:solidFill>
                  <a:srgbClr val="1C2024"/>
                </a:solidFill>
                <a:effectLst/>
                <a:latin typeface="Calibri" panose="020F0502020204030204" pitchFamily="34" charset="0"/>
                <a:ea typeface="Calibri" panose="020F0502020204030204" pitchFamily="34" charset="0"/>
              </a:rPr>
              <a:t>Centri Unici di Prenotazione</a:t>
            </a:r>
            <a:r>
              <a:rPr lang="it-IT" sz="1800" dirty="0">
                <a:solidFill>
                  <a:srgbClr val="1C2024"/>
                </a:solidFill>
                <a:effectLst/>
                <a:latin typeface="Calibri" panose="020F0502020204030204" pitchFamily="34" charset="0"/>
                <a:ea typeface="Calibri" panose="020F0502020204030204" pitchFamily="34" charset="0"/>
              </a:rPr>
              <a:t> (CUP), che consentono al cittadino di effettuare la prenotazione ai servizi sanitari attraverso </a:t>
            </a:r>
            <a:r>
              <a:rPr lang="it-IT" sz="1800" b="1" dirty="0">
                <a:solidFill>
                  <a:srgbClr val="1C2024"/>
                </a:solidFill>
                <a:effectLst/>
                <a:latin typeface="Calibri" panose="020F0502020204030204" pitchFamily="34" charset="0"/>
                <a:ea typeface="Calibri" panose="020F0502020204030204" pitchFamily="34" charset="0"/>
              </a:rPr>
              <a:t>diversi canali digitali di comunicazione (</a:t>
            </a:r>
            <a:r>
              <a:rPr lang="it-IT" sz="1800" dirty="0">
                <a:solidFill>
                  <a:srgbClr val="1C2024"/>
                </a:solidFill>
                <a:effectLst/>
                <a:latin typeface="Calibri" panose="020F0502020204030204" pitchFamily="34" charset="0"/>
                <a:ea typeface="Calibri" panose="020F0502020204030204" pitchFamily="34" charset="0"/>
              </a:rPr>
              <a:t>portale internet, applicazioni mobile, e-mail e/o totem posti all’interno dei comuni o dei supermercati nonché presso le farmacie) che favoriscono l’accessibilità dell’assistenza e la riduzione dei tempi di attesa. </a:t>
            </a:r>
            <a:endParaRPr lang="it-IT" dirty="0"/>
          </a:p>
        </p:txBody>
      </p:sp>
      <p:sp>
        <p:nvSpPr>
          <p:cNvPr id="4" name="Segnaposto numero diapositiva 3"/>
          <p:cNvSpPr>
            <a:spLocks noGrp="1"/>
          </p:cNvSpPr>
          <p:nvPr>
            <p:ph type="sldNum" sz="quarter" idx="5"/>
          </p:nvPr>
        </p:nvSpPr>
        <p:spPr/>
        <p:txBody>
          <a:bodyPr/>
          <a:lstStyle/>
          <a:p>
            <a:fld id="{E92C2A06-9CFC-4017-A78E-791E0662E31D}" type="slidenum">
              <a:rPr lang="ko-KR" altLang="en-US" smtClean="0"/>
              <a:t>20</a:t>
            </a:fld>
            <a:endParaRPr lang="ko-KR" altLang="en-US"/>
          </a:p>
        </p:txBody>
      </p:sp>
    </p:spTree>
    <p:extLst>
      <p:ext uri="{BB962C8B-B14F-4D97-AF65-F5344CB8AC3E}">
        <p14:creationId xmlns:p14="http://schemas.microsoft.com/office/powerpoint/2010/main" val="2705914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i="0" u="none" strike="noStrike" dirty="0">
                <a:solidFill>
                  <a:srgbClr val="161513"/>
                </a:solidFill>
                <a:effectLst/>
                <a:latin typeface="OracleSansVF"/>
              </a:rPr>
              <a:t>Business Intelligence: combinazione di strategia e tecnologia per la raccolta, l'analisi e l'interpretazione dei dati da fonti interne ed esterne, con il risultato finale di fornire informazioni e </a:t>
            </a:r>
            <a:r>
              <a:rPr lang="it-IT" b="0" i="0" u="none" strike="noStrike" dirty="0" err="1">
                <a:solidFill>
                  <a:srgbClr val="006B8F"/>
                </a:solidFill>
                <a:effectLst/>
                <a:latin typeface="OracleSansVF"/>
                <a:hlinkClick r:id="rId3"/>
              </a:rPr>
              <a:t>analisi</a:t>
            </a:r>
            <a:r>
              <a:rPr lang="it-IT" b="0" i="0" u="none" strike="noStrike" dirty="0" err="1">
                <a:solidFill>
                  <a:srgbClr val="161513"/>
                </a:solidFill>
                <a:effectLst/>
                <a:latin typeface="OracleSansVF"/>
              </a:rPr>
              <a:t>sullo</a:t>
            </a:r>
            <a:r>
              <a:rPr lang="it-IT" b="0" i="0" u="none" strike="noStrike" dirty="0">
                <a:solidFill>
                  <a:srgbClr val="161513"/>
                </a:solidFill>
                <a:effectLst/>
                <a:latin typeface="OracleSansVF"/>
              </a:rPr>
              <a:t> stato passato, presente e futuro del soggetto esaminato.</a:t>
            </a:r>
          </a:p>
          <a:p>
            <a:endParaRPr lang="it-IT" b="0" i="0" u="none" strike="noStrike" dirty="0">
              <a:solidFill>
                <a:srgbClr val="161513"/>
              </a:solidFill>
              <a:effectLst/>
              <a:latin typeface="OracleSansVF"/>
            </a:endParaRPr>
          </a:p>
          <a:p>
            <a:r>
              <a:rPr lang="it-IT" b="0" i="0" u="none" strike="noStrike" dirty="0">
                <a:solidFill>
                  <a:srgbClr val="161513"/>
                </a:solidFill>
                <a:effectLst/>
                <a:latin typeface="OracleSansVF"/>
              </a:rPr>
              <a:t>Datawarehouse: tipo di sistema di </a:t>
            </a:r>
            <a:r>
              <a:rPr lang="it-IT" b="0" i="0" u="none" strike="noStrike" dirty="0">
                <a:solidFill>
                  <a:srgbClr val="006B8F"/>
                </a:solidFill>
                <a:effectLst/>
                <a:latin typeface="OracleSansVF"/>
              </a:rPr>
              <a:t>data management </a:t>
            </a:r>
            <a:r>
              <a:rPr lang="it-IT" b="0" i="0" u="none" strike="noStrike" dirty="0">
                <a:solidFill>
                  <a:srgbClr val="161513"/>
                </a:solidFill>
                <a:effectLst/>
                <a:latin typeface="OracleSansVF"/>
              </a:rPr>
              <a:t>progettato per abilitare e supportare le attività di business intelligence (BI).</a:t>
            </a:r>
          </a:p>
          <a:p>
            <a:endParaRPr lang="it-IT" b="0" i="0" u="none" strike="noStrike" dirty="0">
              <a:solidFill>
                <a:srgbClr val="161513"/>
              </a:solidFill>
              <a:effectLst/>
              <a:latin typeface="OracleSansVF"/>
            </a:endParaRPr>
          </a:p>
          <a:p>
            <a:endParaRPr lang="it-IT" dirty="0"/>
          </a:p>
        </p:txBody>
      </p:sp>
      <p:sp>
        <p:nvSpPr>
          <p:cNvPr id="4" name="Segnaposto numero diapositiva 3"/>
          <p:cNvSpPr>
            <a:spLocks noGrp="1"/>
          </p:cNvSpPr>
          <p:nvPr>
            <p:ph type="sldNum" sz="quarter" idx="5"/>
          </p:nvPr>
        </p:nvSpPr>
        <p:spPr/>
        <p:txBody>
          <a:bodyPr/>
          <a:lstStyle/>
          <a:p>
            <a:fld id="{E92C2A06-9CFC-4017-A78E-791E0662E31D}" type="slidenum">
              <a:rPr lang="ko-KR" altLang="en-US" smtClean="0"/>
              <a:t>22</a:t>
            </a:fld>
            <a:endParaRPr lang="ko-KR" altLang="en-US"/>
          </a:p>
        </p:txBody>
      </p:sp>
    </p:spTree>
    <p:extLst>
      <p:ext uri="{BB962C8B-B14F-4D97-AF65-F5344CB8AC3E}">
        <p14:creationId xmlns:p14="http://schemas.microsoft.com/office/powerpoint/2010/main" val="2892986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 fornitura riguarda quello che è l'utilizzo delle Tecnologie dell'Informazione e della Comunicazione (ICT) nella Sanità in Italia.</a:t>
            </a:r>
            <a:r>
              <a:rPr lang="it-IT"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it-IT"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Pertanto essa ha come oggetto l’acquisto di beni e servizi informatici per la configurazione, la diffusione, la gestione operativa </a:t>
            </a:r>
          </a:p>
          <a:p>
            <a:r>
              <a:rPr lang="it-IT"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 il supporto di nuove componenti applicative ed infrastrutturali del Sistema Informativo del nuovo Ospedale Unico del Molise, finalizzate a sostenere i processi clinici ed amministrativo-direzionali.</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a:p>
            <a:endParaRPr lang="it-IT" dirty="0"/>
          </a:p>
        </p:txBody>
      </p:sp>
      <p:sp>
        <p:nvSpPr>
          <p:cNvPr id="4" name="Segnaposto numero diapositiva 3"/>
          <p:cNvSpPr>
            <a:spLocks noGrp="1"/>
          </p:cNvSpPr>
          <p:nvPr>
            <p:ph type="sldNum" sz="quarter" idx="5"/>
          </p:nvPr>
        </p:nvSpPr>
        <p:spPr/>
        <p:txBody>
          <a:bodyPr/>
          <a:lstStyle/>
          <a:p>
            <a:fld id="{E92C2A06-9CFC-4017-A78E-791E0662E31D}" type="slidenum">
              <a:rPr lang="ko-KR" altLang="en-US" smtClean="0"/>
              <a:t>23</a:t>
            </a:fld>
            <a:endParaRPr lang="ko-KR" altLang="en-US"/>
          </a:p>
        </p:txBody>
      </p:sp>
    </p:spTree>
    <p:extLst>
      <p:ext uri="{BB962C8B-B14F-4D97-AF65-F5344CB8AC3E}">
        <p14:creationId xmlns:p14="http://schemas.microsoft.com/office/powerpoint/2010/main" val="393238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sz="1050" dirty="0"/>
          </a:p>
        </p:txBody>
      </p:sp>
      <p:sp>
        <p:nvSpPr>
          <p:cNvPr id="4" name="Segnaposto numero diapositiva 3"/>
          <p:cNvSpPr>
            <a:spLocks noGrp="1"/>
          </p:cNvSpPr>
          <p:nvPr>
            <p:ph type="sldNum" sz="quarter" idx="5"/>
          </p:nvPr>
        </p:nvSpPr>
        <p:spPr/>
        <p:txBody>
          <a:bodyPr/>
          <a:lstStyle/>
          <a:p>
            <a:fld id="{E92C2A06-9CFC-4017-A78E-791E0662E31D}" type="slidenum">
              <a:rPr lang="ko-KR" altLang="en-US" smtClean="0"/>
              <a:t>24</a:t>
            </a:fld>
            <a:endParaRPr lang="ko-KR" altLang="en-US"/>
          </a:p>
        </p:txBody>
      </p:sp>
    </p:spTree>
    <p:extLst>
      <p:ext uri="{BB962C8B-B14F-4D97-AF65-F5344CB8AC3E}">
        <p14:creationId xmlns:p14="http://schemas.microsoft.com/office/powerpoint/2010/main" val="2679746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92C2A06-9CFC-4017-A78E-791E0662E31D}" type="slidenum">
              <a:rPr lang="ko-KR" altLang="en-US" smtClean="0"/>
              <a:t>28</a:t>
            </a:fld>
            <a:endParaRPr lang="ko-KR" altLang="en-US"/>
          </a:p>
        </p:txBody>
      </p:sp>
    </p:spTree>
    <p:extLst>
      <p:ext uri="{BB962C8B-B14F-4D97-AF65-F5344CB8AC3E}">
        <p14:creationId xmlns:p14="http://schemas.microsoft.com/office/powerpoint/2010/main" val="1999707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92C2A06-9CFC-4017-A78E-791E0662E31D}" type="slidenum">
              <a:rPr lang="ko-KR" altLang="en-US" smtClean="0"/>
              <a:t>29</a:t>
            </a:fld>
            <a:endParaRPr lang="ko-KR" altLang="en-US"/>
          </a:p>
        </p:txBody>
      </p:sp>
    </p:spTree>
    <p:extLst>
      <p:ext uri="{BB962C8B-B14F-4D97-AF65-F5344CB8AC3E}">
        <p14:creationId xmlns:p14="http://schemas.microsoft.com/office/powerpoint/2010/main" val="3612902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E92C2A06-9CFC-4017-A78E-791E0662E31D}" type="slidenum">
              <a:rPr lang="ko-KR" altLang="en-US" smtClean="0"/>
              <a:t>45</a:t>
            </a:fld>
            <a:endParaRPr lang="ko-KR" altLang="en-US"/>
          </a:p>
        </p:txBody>
      </p:sp>
    </p:spTree>
    <p:extLst>
      <p:ext uri="{BB962C8B-B14F-4D97-AF65-F5344CB8AC3E}">
        <p14:creationId xmlns:p14="http://schemas.microsoft.com/office/powerpoint/2010/main" val="357889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it-IT" dirty="0"/>
              <a:t>Come in tutte le realtà regionali, anche in Molise è stato avviato un processo di implementazione del FSE sulla base delle direttive giunte a livello nazionale ed europeo.</a:t>
            </a:r>
            <a:br>
              <a:rPr lang="it-IT" dirty="0"/>
            </a:br>
            <a:r>
              <a:rPr lang="it-IT" dirty="0"/>
              <a:t>La caratteristica che più di tutte si è cercato di attribuire al FSE molisano è quella dell’interoperabilità.</a:t>
            </a:r>
            <a:br>
              <a:rPr lang="it-IT" dirty="0"/>
            </a:br>
            <a:r>
              <a:rPr lang="it-IT" sz="1800" dirty="0">
                <a:solidFill>
                  <a:srgbClr val="000000"/>
                </a:solidFill>
                <a:latin typeface="Segoe UI" panose="020B0502040204020203" pitchFamily="34" charset="0"/>
              </a:rPr>
              <a:t>Il termine interoperabilità esprime il concetto moderno, oggi sempre più applicato a molteplici settori, di avere la capacità, relativamente ad un sistema informatico, di cooperare e di scambiare informazioni o servizi con altri sistemi o prodotti e quindi di permettere l'interazione e l'interscambio delle informazioni.</a:t>
            </a:r>
            <a:endParaRPr lang="it-IT" sz="1800" dirty="0">
              <a:solidFill>
                <a:prstClr val="black"/>
              </a:solidFill>
              <a:latin typeface="Segoe UI" panose="020B0502040204020203" pitchFamily="34" charset="0"/>
            </a:endParaRPr>
          </a:p>
          <a:p>
            <a:br>
              <a:rPr lang="it-IT" dirty="0"/>
            </a:br>
            <a:endParaRPr lang="it-IT" dirty="0"/>
          </a:p>
        </p:txBody>
      </p:sp>
      <p:sp>
        <p:nvSpPr>
          <p:cNvPr id="4" name="Segnaposto numero diapositiva 3"/>
          <p:cNvSpPr>
            <a:spLocks noGrp="1"/>
          </p:cNvSpPr>
          <p:nvPr>
            <p:ph type="sldNum" sz="quarter" idx="5"/>
          </p:nvPr>
        </p:nvSpPr>
        <p:spPr/>
        <p:txBody>
          <a:bodyPr/>
          <a:lstStyle/>
          <a:p>
            <a:fld id="{E92C2A06-9CFC-4017-A78E-791E0662E31D}" type="slidenum">
              <a:rPr lang="ko-KR" altLang="en-US" smtClean="0"/>
              <a:t>9</a:t>
            </a:fld>
            <a:endParaRPr lang="ko-KR" altLang="en-US"/>
          </a:p>
        </p:txBody>
      </p:sp>
    </p:spTree>
    <p:extLst>
      <p:ext uri="{BB962C8B-B14F-4D97-AF65-F5344CB8AC3E}">
        <p14:creationId xmlns:p14="http://schemas.microsoft.com/office/powerpoint/2010/main" val="3562174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Sempre in riferimento al tema della Società dell’ Informazione in Molise, sono stati sviluppati specifici interventi connessi alla sanità.</a:t>
            </a:r>
          </a:p>
          <a:p>
            <a:r>
              <a:rPr lang="it-IT" dirty="0"/>
              <a:t>Tali interventi hanno portato alla realizzazione di programmi usufruendo di alcuni fondi, quali quelli dell’</a:t>
            </a:r>
            <a:r>
              <a:rPr lang="it-IT" dirty="0" err="1"/>
              <a:t>artc</a:t>
            </a:r>
            <a:r>
              <a:rPr lang="it-IT" dirty="0"/>
              <a:t>. 20 della legge 67/88 relativa al Sistema Informativo Sanitario Regionale e i fondi FESR. </a:t>
            </a:r>
            <a:br>
              <a:rPr lang="it-IT" dirty="0"/>
            </a:br>
            <a:r>
              <a:rPr lang="it-IT" dirty="0"/>
              <a:t>Con i primi è stata autorizzata l’esecuzione del programma straordinario degli investimenti pubblici in sanità, un contributo sostanziale alle politiche sanitarie del paese. Con essi ci si prefigge di ottimizzare i servizi sanitari attraverso la riqualificazione edilizia e tecnologica del patrimonio sanitario pubblico (del SSN). I Fondi Europei per lo Sviluppo Regionale costituiscono invece uno dei principali strumenti finanziari della politica di coesione europea, aventi l’obiettivo di appianare le disparità esistenti in termini di sviluppo tra le regioni europee migliorando il tenore di vita di quelle meno sviluppate. In particolare, ci si vuole soffermare sull’APQ, uno strumento di programmazione negoziata con il quale le amministrazioni centrali in accordo con quelle regionali (e delle provincie autonome) hanno definito un piano pluriennale di interventi dopo una ricognizione sistematica delle risorse finanziarie disponibili, dei soggetti interessati, con le relative responsabilità, e dei processi amministrativi occorrenti. Gli obiettivi che si vogliono raggiungere con tali accordi vengono qui schematizzati…</a:t>
            </a:r>
          </a:p>
        </p:txBody>
      </p:sp>
      <p:sp>
        <p:nvSpPr>
          <p:cNvPr id="4" name="Segnaposto numero diapositiva 3"/>
          <p:cNvSpPr>
            <a:spLocks noGrp="1"/>
          </p:cNvSpPr>
          <p:nvPr>
            <p:ph type="sldNum" sz="quarter" idx="5"/>
          </p:nvPr>
        </p:nvSpPr>
        <p:spPr/>
        <p:txBody>
          <a:bodyPr/>
          <a:lstStyle/>
          <a:p>
            <a:fld id="{E92C2A06-9CFC-4017-A78E-791E0662E31D}" type="slidenum">
              <a:rPr lang="ko-KR" altLang="en-US" smtClean="0"/>
              <a:t>10</a:t>
            </a:fld>
            <a:endParaRPr lang="ko-KR" altLang="en-US"/>
          </a:p>
        </p:txBody>
      </p:sp>
    </p:spTree>
    <p:extLst>
      <p:ext uri="{BB962C8B-B14F-4D97-AF65-F5344CB8AC3E}">
        <p14:creationId xmlns:p14="http://schemas.microsoft.com/office/powerpoint/2010/main" val="8449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it-IT" dirty="0"/>
              <a:t>L’implementazione tecnologica da realizzare si sostanzia nei seguenti interventi tecnici a beneficio del FSE…</a:t>
            </a:r>
            <a:br>
              <a:rPr lang="it-IT" dirty="0"/>
            </a:br>
            <a:r>
              <a:rPr lang="it-IT" dirty="0"/>
              <a:t>L’attuazione di tale piano si basa su una stima di costo di </a:t>
            </a:r>
            <a:r>
              <a:rPr lang="it-IT" sz="1200" dirty="0">
                <a:cs typeface="Times New Roman" panose="02020603050405020304" pitchFamily="18" charset="0"/>
              </a:rPr>
              <a:t>€700.000,00.</a:t>
            </a:r>
            <a:br>
              <a:rPr lang="it-IT" sz="1200" dirty="0">
                <a:cs typeface="Times New Roman" panose="02020603050405020304" pitchFamily="18" charset="0"/>
              </a:rPr>
            </a:br>
            <a:r>
              <a:rPr lang="it-IT" sz="1200" dirty="0">
                <a:cs typeface="Times New Roman" panose="02020603050405020304" pitchFamily="18" charset="0"/>
              </a:rPr>
              <a:t>Gli step del piano di attuazione consistono in una iniziale rilevazione delle esigenze e in una progettazione esecutiva, cui seguono l’avvio e l’espletamento della procedura di acquisto, una fase di deployment, cioè di attuazione dell’insieme di attività volte a rendere disponibile all’utilizzo il software implementato ed infine la messa in esercizio dello stesso con seguente supporto tecnico e manutenzione.</a:t>
            </a:r>
            <a:endParaRPr lang="it-IT" dirty="0"/>
          </a:p>
          <a:p>
            <a:br>
              <a:rPr lang="it-IT" dirty="0"/>
            </a:br>
            <a:endParaRPr lang="it-IT" dirty="0"/>
          </a:p>
        </p:txBody>
      </p:sp>
      <p:sp>
        <p:nvSpPr>
          <p:cNvPr id="4" name="Segnaposto numero diapositiva 3"/>
          <p:cNvSpPr>
            <a:spLocks noGrp="1"/>
          </p:cNvSpPr>
          <p:nvPr>
            <p:ph type="sldNum" sz="quarter" idx="5"/>
          </p:nvPr>
        </p:nvSpPr>
        <p:spPr/>
        <p:txBody>
          <a:bodyPr/>
          <a:lstStyle/>
          <a:p>
            <a:fld id="{E92C2A06-9CFC-4017-A78E-791E0662E31D}" type="slidenum">
              <a:rPr lang="ko-KR" altLang="en-US" smtClean="0"/>
              <a:t>11</a:t>
            </a:fld>
            <a:endParaRPr lang="ko-KR" altLang="en-US"/>
          </a:p>
        </p:txBody>
      </p:sp>
    </p:spTree>
    <p:extLst>
      <p:ext uri="{BB962C8B-B14F-4D97-AF65-F5344CB8AC3E}">
        <p14:creationId xmlns:p14="http://schemas.microsoft.com/office/powerpoint/2010/main" val="359791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it-IT" dirty="0"/>
              <a:t>L’APQ, relativamente al progetto promosso da RMMG, si è prefisso come suo obiettivo principale la realizzazione di un’infrastruttura IBSE (Infrastruttura Base per la Sanità Elettronica), cioè un’infrastruttura elaborativa di base composta da componenti Hw e Sw. </a:t>
            </a:r>
            <a:r>
              <a:rPr lang="it-IT" sz="1200" dirty="0"/>
              <a:t>Come DB sono stati utilizzati due IBM 3650 in cluster attivo/passivo, mentre per le funzionalità di storage una SAN IBM Express DS4200. </a:t>
            </a:r>
            <a:r>
              <a:rPr lang="it-IT" sz="1800" dirty="0">
                <a:solidFill>
                  <a:srgbClr val="000000"/>
                </a:solidFill>
                <a:latin typeface="Segoe UI" panose="020B0502040204020203" pitchFamily="34" charset="0"/>
              </a:rPr>
              <a:t>Il clustering attivo/passivo è una configurazione di rete in cui si decide di lasciare gestire ad unico sito di nodi tutto il carico di lavoro, mentre l’altro agirà come backup o ricambio, in caso di guasto o malfunzionamento del primo. Se qualcosa di inaspettato capita alla parte attiva, la parte passiva è pronta a subentrare. Le componenti di tale infrastruttura sono: </a:t>
            </a:r>
            <a:r>
              <a:rPr lang="it-IT"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un </a:t>
            </a:r>
            <a:r>
              <a:rPr lang="it-IT" sz="180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Repository</a:t>
            </a:r>
            <a:r>
              <a:rPr lang="it-IT"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dei documenti in </a:t>
            </a:r>
            <a:r>
              <a:rPr lang="it-IT" sz="180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formato HL7-CDA2</a:t>
            </a:r>
            <a:r>
              <a:rPr lang="it-IT"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come definito dal TSE, una </a:t>
            </a:r>
            <a:r>
              <a:rPr lang="it-IT" sz="180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Registry</a:t>
            </a:r>
            <a:r>
              <a:rPr lang="it-IT"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che rappresenta l'indice dei documenti clinici, </a:t>
            </a:r>
            <a:r>
              <a:rPr lang="it-IT" sz="180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l’Access Gateway</a:t>
            </a:r>
            <a:r>
              <a:rPr lang="it-IT"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ossia lo strato di servizi che gestiscono l’accesso ai precedenti componenti, la gestione delle politiche di sicurezza degli accessi al sistema FSE e i servizi per la gestione del Registry e del Repository. Ad essi si aggiungono il Portale Web ed il Sistema Anagrafe. </a:t>
            </a:r>
            <a:r>
              <a:rPr lang="it-IT" sz="1800" dirty="0">
                <a:solidFill>
                  <a:srgbClr val="000000"/>
                </a:solidFill>
                <a:latin typeface="Segoe UI" panose="020B0502040204020203" pitchFamily="34" charset="0"/>
              </a:rPr>
              <a:t>Nell'ambito dei processi di dematerializzazione della Sanità, l'HL7 CDA 2 </a:t>
            </a:r>
            <a:r>
              <a:rPr lang="it-IT" sz="1800" dirty="0" err="1">
                <a:solidFill>
                  <a:srgbClr val="000000"/>
                </a:solidFill>
                <a:latin typeface="Segoe UI" panose="020B0502040204020203" pitchFamily="34" charset="0"/>
              </a:rPr>
              <a:t>e'</a:t>
            </a:r>
            <a:r>
              <a:rPr lang="it-IT" sz="1800" dirty="0">
                <a:solidFill>
                  <a:srgbClr val="000000"/>
                </a:solidFill>
                <a:latin typeface="Segoe UI" panose="020B0502040204020203" pitchFamily="34" charset="0"/>
              </a:rPr>
              <a:t> utilizzato per la rappresentazione informatica dei documenti clinici (referti, lettere di dimissione, verbali di pronto soccorso, ecc.).</a:t>
            </a:r>
            <a:endParaRPr lang="it-IT" sz="1800" dirty="0">
              <a:solidFill>
                <a:srgbClr val="000000"/>
              </a:solidFill>
              <a:effectLst/>
              <a:latin typeface="Arial" panose="020B0604020202020204" pitchFamily="34" charset="0"/>
              <a:ea typeface="Calibri" panose="020F0502020204030204" pitchFamily="34" charset="0"/>
            </a:endParaRPr>
          </a:p>
          <a:p>
            <a:endParaRPr lang="it-IT" sz="1800" dirty="0">
              <a:solidFill>
                <a:prstClr val="black"/>
              </a:solidFill>
              <a:latin typeface="Segoe UI" panose="020B0502040204020203"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it-IT" sz="1200" dirty="0"/>
          </a:p>
          <a:p>
            <a:endParaRPr lang="it-IT" dirty="0"/>
          </a:p>
        </p:txBody>
      </p:sp>
      <p:sp>
        <p:nvSpPr>
          <p:cNvPr id="4" name="Segnaposto numero diapositiva 3"/>
          <p:cNvSpPr>
            <a:spLocks noGrp="1"/>
          </p:cNvSpPr>
          <p:nvPr>
            <p:ph type="sldNum" sz="quarter" idx="5"/>
          </p:nvPr>
        </p:nvSpPr>
        <p:spPr/>
        <p:txBody>
          <a:bodyPr/>
          <a:lstStyle/>
          <a:p>
            <a:fld id="{E92C2A06-9CFC-4017-A78E-791E0662E31D}" type="slidenum">
              <a:rPr lang="ko-KR" altLang="en-US" smtClean="0"/>
              <a:t>12</a:t>
            </a:fld>
            <a:endParaRPr lang="ko-KR" altLang="en-US"/>
          </a:p>
        </p:txBody>
      </p:sp>
    </p:spTree>
    <p:extLst>
      <p:ext uri="{BB962C8B-B14F-4D97-AF65-F5344CB8AC3E}">
        <p14:creationId xmlns:p14="http://schemas.microsoft.com/office/powerpoint/2010/main" val="251468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questa slide vengono invece sintetizzate quelle che sono le linee guida definite dal Ministero della Salute e alle quali il FSE molisano è tenuto ad attenersi.</a:t>
            </a:r>
          </a:p>
          <a:p>
            <a:r>
              <a:rPr lang="it-IT" dirty="0"/>
              <a:t>2) </a:t>
            </a:r>
            <a:r>
              <a:rPr lang="it-IT" dirty="0">
                <a:effectLst/>
                <a:latin typeface="Arial" panose="020B0604020202020204" pitchFamily="34" charset="0"/>
              </a:rPr>
              <a:t>Il Servizio Sanitario Nazionale (SSN) sta sempre più configurandosi come una “federazione” di Sistemi</a:t>
            </a:r>
            <a:br>
              <a:rPr lang="it-IT" dirty="0"/>
            </a:br>
            <a:r>
              <a:rPr lang="it-IT" dirty="0">
                <a:effectLst/>
                <a:latin typeface="Arial" panose="020B0604020202020204" pitchFamily="34" charset="0"/>
              </a:rPr>
              <a:t>Sanitari Regionali (SSR). Il processo di devolution e l’effetto delle normative sul federalismo fiscale ci hanno</a:t>
            </a:r>
            <a:br>
              <a:rPr lang="it-IT" dirty="0"/>
            </a:br>
            <a:r>
              <a:rPr lang="it-IT" dirty="0">
                <a:effectLst/>
                <a:latin typeface="Arial" panose="020B0604020202020204" pitchFamily="34" charset="0"/>
              </a:rPr>
              <a:t>riconsegnato un sistema sanitario articolato e differenziato tra regioni sia sotto il profilo organizzativo che </a:t>
            </a:r>
            <a:r>
              <a:rPr lang="it-IT" dirty="0" err="1">
                <a:effectLst/>
                <a:latin typeface="Arial" panose="020B0604020202020204" pitchFamily="34" charset="0"/>
              </a:rPr>
              <a:t>econo</a:t>
            </a:r>
            <a:r>
              <a:rPr lang="it-IT" dirty="0">
                <a:effectLst/>
                <a:latin typeface="Arial" panose="020B0604020202020204" pitchFamily="34" charset="0"/>
              </a:rPr>
              <a:t>-</a:t>
            </a:r>
            <a:br>
              <a:rPr lang="it-IT" dirty="0"/>
            </a:br>
            <a:r>
              <a:rPr lang="it-IT" dirty="0" err="1">
                <a:effectLst/>
                <a:latin typeface="Arial" panose="020B0604020202020204" pitchFamily="34" charset="0"/>
              </a:rPr>
              <a:t>mico</a:t>
            </a:r>
            <a:r>
              <a:rPr lang="it-IT" dirty="0">
                <a:effectLst/>
                <a:latin typeface="Arial" panose="020B0604020202020204" pitchFamily="34" charset="0"/>
              </a:rPr>
              <a:t>-finanziario.</a:t>
            </a:r>
          </a:p>
          <a:p>
            <a:pPr marL="0" marR="0" lvl="0" indent="0" algn="l" defTabSz="914400" rtl="0" eaLnBrk="1" fontAlgn="auto" latinLnBrk="1" hangingPunct="1">
              <a:lnSpc>
                <a:spcPct val="100000"/>
              </a:lnSpc>
              <a:spcBef>
                <a:spcPts val="0"/>
              </a:spcBef>
              <a:spcAft>
                <a:spcPts val="0"/>
              </a:spcAft>
              <a:buClrTx/>
              <a:buSzTx/>
              <a:buFontTx/>
              <a:buNone/>
              <a:tabLst/>
              <a:defRPr/>
            </a:pPr>
            <a:r>
              <a:rPr lang="it-IT" dirty="0">
                <a:effectLst/>
                <a:latin typeface="Arial" panose="020B0604020202020204" pitchFamily="34" charset="0"/>
              </a:rPr>
              <a:t>6) </a:t>
            </a:r>
            <a:r>
              <a:rPr lang="it-IT" sz="1800" dirty="0">
                <a:solidFill>
                  <a:srgbClr val="000000"/>
                </a:solidFill>
                <a:latin typeface="Segoe UI" panose="020B0502040204020203" pitchFamily="34" charset="0"/>
              </a:rPr>
              <a:t>n particolare, un sistema è descritto come scalabile se è in grado di incrementare le proprie prestazioni, e quindi di rimanere efficiente, quando si verifica un incremento significativo del numero di risorse e di utenti.</a:t>
            </a:r>
          </a:p>
          <a:p>
            <a:pPr marL="0" marR="0" lvl="0" indent="0" algn="l" defTabSz="914400" rtl="0" eaLnBrk="1" fontAlgn="auto" latinLnBrk="1" hangingPunct="1">
              <a:lnSpc>
                <a:spcPct val="100000"/>
              </a:lnSpc>
              <a:spcBef>
                <a:spcPts val="0"/>
              </a:spcBef>
              <a:spcAft>
                <a:spcPts val="0"/>
              </a:spcAft>
              <a:buClrTx/>
              <a:buSzTx/>
              <a:buFontTx/>
              <a:buNone/>
              <a:tabLst/>
              <a:defRPr/>
            </a:pPr>
            <a:r>
              <a:rPr lang="it-IT" sz="1800" dirty="0">
                <a:solidFill>
                  <a:srgbClr val="000000"/>
                </a:solidFill>
                <a:latin typeface="Segoe UI" panose="020B0502040204020203" pitchFamily="34" charset="0"/>
              </a:rPr>
              <a:t>10) Sistema Pubblico di Connettività (SPC) è una cornice nazionale di interoperabilità: definisce, cioè, le modalità preferenziali che i sistemi informativi delle pubbliche amministrazioni devono adottare per essere tra loro interoperabili.</a:t>
            </a:r>
            <a:endParaRPr lang="it-IT" sz="1800" dirty="0">
              <a:solidFill>
                <a:prstClr val="black"/>
              </a:solidFill>
              <a:latin typeface="Segoe UI" panose="020B0502040204020203" pitchFamily="34" charset="0"/>
            </a:endParaRPr>
          </a:p>
          <a:p>
            <a:endParaRPr lang="it-IT" dirty="0"/>
          </a:p>
        </p:txBody>
      </p:sp>
      <p:sp>
        <p:nvSpPr>
          <p:cNvPr id="4" name="Segnaposto numero diapositiva 3"/>
          <p:cNvSpPr>
            <a:spLocks noGrp="1"/>
          </p:cNvSpPr>
          <p:nvPr>
            <p:ph type="sldNum" sz="quarter" idx="5"/>
          </p:nvPr>
        </p:nvSpPr>
        <p:spPr/>
        <p:txBody>
          <a:bodyPr/>
          <a:lstStyle/>
          <a:p>
            <a:fld id="{E92C2A06-9CFC-4017-A78E-791E0662E31D}" type="slidenum">
              <a:rPr lang="ko-KR" altLang="en-US" smtClean="0"/>
              <a:t>13</a:t>
            </a:fld>
            <a:endParaRPr lang="ko-KR" altLang="en-US"/>
          </a:p>
        </p:txBody>
      </p:sp>
    </p:spTree>
    <p:extLst>
      <p:ext uri="{BB962C8B-B14F-4D97-AF65-F5344CB8AC3E}">
        <p14:creationId xmlns:p14="http://schemas.microsoft.com/office/powerpoint/2010/main" val="4036821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progetto APQ prevede anche, nell’ambito della telemedicina specializzata, come suo scopo ultimo, l’implementazione del FSE opportunamente integrato con la seguente documentazione…</a:t>
            </a:r>
          </a:p>
          <a:p>
            <a:r>
              <a:rPr lang="it-IT" dirty="0"/>
              <a:t>3) Ammissione, Dimissione, Trasferimento</a:t>
            </a:r>
          </a:p>
          <a:p>
            <a:pPr marL="0" marR="0" lvl="0" indent="0" algn="l" defTabSz="914400" rtl="0" eaLnBrk="1" fontAlgn="auto" latinLnBrk="1" hangingPunct="1">
              <a:lnSpc>
                <a:spcPct val="100000"/>
              </a:lnSpc>
              <a:spcBef>
                <a:spcPts val="0"/>
              </a:spcBef>
              <a:spcAft>
                <a:spcPts val="0"/>
              </a:spcAft>
              <a:buClrTx/>
              <a:buSzTx/>
              <a:buFontTx/>
              <a:buNone/>
              <a:tabLst/>
              <a:defRPr/>
            </a:pPr>
            <a:r>
              <a:rPr lang="it-IT" dirty="0"/>
              <a:t>5) </a:t>
            </a:r>
            <a:r>
              <a:rPr lang="it-IT" sz="1800" dirty="0">
                <a:solidFill>
                  <a:srgbClr val="000000"/>
                </a:solidFill>
                <a:latin typeface="Segoe UI" panose="020B0502040204020203" pitchFamily="34" charset="0"/>
              </a:rPr>
              <a:t>Il Servizio sanitario nazionale garantisce ai cittadini affetti da minorazioni fisiche, psichiche o sensoriali la fornitura di protesi, ortesi, presidi e ausili per favorire l'autonomia personale. Si parla di Assistenza protesica Minor e Maggiore</a:t>
            </a:r>
            <a:endParaRPr lang="it-IT" sz="1800" dirty="0">
              <a:solidFill>
                <a:prstClr val="black"/>
              </a:solidFill>
              <a:latin typeface="Segoe UI" panose="020B0502040204020203" pitchFamily="34" charset="0"/>
            </a:endParaRPr>
          </a:p>
          <a:p>
            <a:r>
              <a:rPr lang="it-IT" dirty="0"/>
              <a:t>Il progetto presenta inoltre i seguenti obiettivi:</a:t>
            </a:r>
          </a:p>
          <a:p>
            <a:pPr marL="228600" indent="-228600">
              <a:buAutoNum type="arabicParenR"/>
            </a:pPr>
            <a:r>
              <a:rPr lang="it-IT" dirty="0"/>
              <a:t>Refertazione di prescrizioni, referti specialistici e diagnostici, certificati a completamento del FSE</a:t>
            </a:r>
          </a:p>
          <a:p>
            <a:pPr marL="228600" marR="0" lvl="0" indent="-228600" algn="l" defTabSz="914400" rtl="0" eaLnBrk="1" fontAlgn="auto" latinLnBrk="1" hangingPunct="1">
              <a:lnSpc>
                <a:spcPct val="100000"/>
              </a:lnSpc>
              <a:spcBef>
                <a:spcPts val="0"/>
              </a:spcBef>
              <a:spcAft>
                <a:spcPts val="0"/>
              </a:spcAft>
              <a:buClrTx/>
              <a:buSzTx/>
              <a:buFontTx/>
              <a:buAutoNum type="arabicParenR"/>
              <a:tabLst/>
              <a:defRPr/>
            </a:pPr>
            <a:r>
              <a:rPr lang="it-IT" dirty="0"/>
              <a:t> integrazione dei contributi applicativi del FSE con i moduli Sw dei sistemi informativi LIS, RIS e PS. </a:t>
            </a:r>
            <a:r>
              <a:rPr lang="it-IT" sz="1800" dirty="0">
                <a:solidFill>
                  <a:srgbClr val="000000"/>
                </a:solidFill>
                <a:latin typeface="Segoe UI" panose="020B0502040204020203" pitchFamily="34" charset="0"/>
              </a:rPr>
              <a:t>Un </a:t>
            </a:r>
            <a:r>
              <a:rPr lang="it-IT" sz="1800" dirty="0" err="1">
                <a:solidFill>
                  <a:srgbClr val="000000"/>
                </a:solidFill>
                <a:latin typeface="Segoe UI" panose="020B0502040204020203" pitchFamily="34" charset="0"/>
              </a:rPr>
              <a:t>Laboratory</a:t>
            </a:r>
            <a:r>
              <a:rPr lang="it-IT" sz="1800" dirty="0">
                <a:solidFill>
                  <a:srgbClr val="000000"/>
                </a:solidFill>
                <a:latin typeface="Segoe UI" panose="020B0502040204020203" pitchFamily="34" charset="0"/>
              </a:rPr>
              <a:t> Information System (LIS) è un sistema informativo utilizzato in ambito sanitario per gestire le richieste dei pazienti nonché processare e memorizzare le informazioni generate dai macchinari dei laboratori di analisi. Nelle versioni più evolute questi sistemi consentono di avere un controllo diretto sulle apparecchiature elettromedicali, così da poter accedere direttamente al loro controllo attraverso una rete informatica. l Sistema Informativo Radiologico (RIS, </a:t>
            </a:r>
            <a:r>
              <a:rPr lang="it-IT" sz="1800" dirty="0" err="1">
                <a:solidFill>
                  <a:srgbClr val="000000"/>
                </a:solidFill>
                <a:latin typeface="Segoe UI" panose="020B0502040204020203" pitchFamily="34" charset="0"/>
              </a:rPr>
              <a:t>Radiological</a:t>
            </a:r>
            <a:r>
              <a:rPr lang="it-IT" sz="1800" dirty="0">
                <a:solidFill>
                  <a:srgbClr val="000000"/>
                </a:solidFill>
                <a:latin typeface="Segoe UI" panose="020B0502040204020203" pitchFamily="34" charset="0"/>
              </a:rPr>
              <a:t> Information System) è un sottoinsieme dello HIS, dal momento che ha il compito di gestire le informazioni generate nel reparto di radiologia, all'interno della struttura ospedaliera.</a:t>
            </a:r>
            <a:endParaRPr lang="it-IT" sz="1800" dirty="0">
              <a:solidFill>
                <a:prstClr val="black"/>
              </a:solidFill>
              <a:latin typeface="Segoe UI" panose="020B0502040204020203" pitchFamily="34" charset="0"/>
            </a:endParaRPr>
          </a:p>
          <a:p>
            <a:pPr marL="228600" marR="0" lvl="0" indent="-228600" algn="l" defTabSz="914400" rtl="0" eaLnBrk="1" fontAlgn="auto" latinLnBrk="1" hangingPunct="1">
              <a:lnSpc>
                <a:spcPct val="100000"/>
              </a:lnSpc>
              <a:spcBef>
                <a:spcPts val="0"/>
              </a:spcBef>
              <a:spcAft>
                <a:spcPts val="0"/>
              </a:spcAft>
              <a:buClrTx/>
              <a:buSzTx/>
              <a:buFontTx/>
              <a:buAutoNum type="arabicParenR"/>
              <a:tabLst/>
              <a:defRPr/>
            </a:pPr>
            <a:r>
              <a:rPr lang="it-IT" dirty="0"/>
              <a:t> L’integrazione inoltre si prefigge debba avvenire anche con le EMR (Electronic </a:t>
            </a:r>
            <a:r>
              <a:rPr lang="it-IT" dirty="0" err="1"/>
              <a:t>Medical</a:t>
            </a:r>
            <a:r>
              <a:rPr lang="it-IT" dirty="0"/>
              <a:t> Records), </a:t>
            </a:r>
            <a:r>
              <a:rPr lang="it-IT" sz="1800" kern="100" dirty="0">
                <a:effectLst/>
                <a:latin typeface="Calibri" panose="020F0502020204030204" pitchFamily="34" charset="0"/>
                <a:cs typeface="Times New Roman" panose="02020603050405020304" pitchFamily="18" charset="0"/>
              </a:rPr>
              <a:t> s</a:t>
            </a:r>
            <a:r>
              <a:rPr lang="it-IT" sz="1800" kern="100" dirty="0">
                <a:effectLst/>
                <a:latin typeface="Calibri" panose="020F0502020204030204" pitchFamily="34" charset="0"/>
                <a:ea typeface="Times New Roman" panose="02020603050405020304" pitchFamily="18" charset="0"/>
                <a:cs typeface="Times New Roman" panose="02020603050405020304" pitchFamily="18" charset="0"/>
              </a:rPr>
              <a:t>oftware per la gestione delle cartelle cliniche (EMR) automatizzano documentazione, archiviazione e recupero delle cartelle dei pazienti. EMR, o cartelle cliniche elettroniche, sono cartelle cartacee digitalizzate che includono diagnosi, allergie, anamnesi, date di immunizzazione, risultati di laboratorio, farmaci e note dei medici. I sistemi EMR possono gestire qualsiasi cosa, dalla documentazione dei dati dei pazienti e dalla pianificazione degli appuntamenti alla compilazione delle prescrizioni e alla verifica delle assicurazioni. </a:t>
            </a:r>
            <a:br>
              <a:rPr lang="it-IT" sz="1800" kern="100" dirty="0">
                <a:effectLst/>
                <a:latin typeface="Calibri" panose="020F0502020204030204" pitchFamily="34" charset="0"/>
                <a:ea typeface="Times New Roman" panose="02020603050405020304" pitchFamily="18" charset="0"/>
                <a:cs typeface="Times New Roman" panose="02020603050405020304" pitchFamily="18" charset="0"/>
              </a:rPr>
            </a:br>
            <a:r>
              <a:rPr lang="it-IT" sz="1800" kern="100" dirty="0">
                <a:effectLst/>
                <a:latin typeface="Calibri" panose="020F0502020204030204" pitchFamily="34" charset="0"/>
                <a:ea typeface="Times New Roman" panose="02020603050405020304" pitchFamily="18" charset="0"/>
                <a:cs typeface="Times New Roman" panose="02020603050405020304" pitchFamily="18" charset="0"/>
              </a:rPr>
              <a:t>Il 94.93% dei medici molisani sono riusciti per i propri pazienti ad integrare le EMR con il FSE-molisano.</a:t>
            </a:r>
          </a:p>
          <a:p>
            <a:pPr marL="228600" indent="-228600">
              <a:buAutoNum type="arabicParenR"/>
            </a:pPr>
            <a:endParaRPr lang="it-IT" dirty="0"/>
          </a:p>
        </p:txBody>
      </p:sp>
      <p:sp>
        <p:nvSpPr>
          <p:cNvPr id="4" name="Segnaposto numero diapositiva 3"/>
          <p:cNvSpPr>
            <a:spLocks noGrp="1"/>
          </p:cNvSpPr>
          <p:nvPr>
            <p:ph type="sldNum" sz="quarter" idx="5"/>
          </p:nvPr>
        </p:nvSpPr>
        <p:spPr/>
        <p:txBody>
          <a:bodyPr/>
          <a:lstStyle/>
          <a:p>
            <a:fld id="{E92C2A06-9CFC-4017-A78E-791E0662E31D}" type="slidenum">
              <a:rPr lang="ko-KR" altLang="en-US" smtClean="0"/>
              <a:t>14</a:t>
            </a:fld>
            <a:endParaRPr lang="ko-KR" altLang="en-US"/>
          </a:p>
        </p:txBody>
      </p:sp>
    </p:spTree>
    <p:extLst>
      <p:ext uri="{BB962C8B-B14F-4D97-AF65-F5344CB8AC3E}">
        <p14:creationId xmlns:p14="http://schemas.microsoft.com/office/powerpoint/2010/main" val="1462249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a:lnSpc>
                <a:spcPct val="150000"/>
              </a:lnSpc>
            </a:pPr>
            <a:r>
              <a:rPr lang="it-IT"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Il </a:t>
            </a:r>
            <a:r>
              <a:rPr lang="it-IT" sz="18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progetto</a:t>
            </a:r>
            <a:r>
              <a:rPr lang="it-IT"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invece di “</a:t>
            </a:r>
            <a:r>
              <a:rPr lang="it-IT"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Evoluzione e Interoperabilità Tecnologica del Fascicolo Sanitario Elettronico</a:t>
            </a:r>
            <a:r>
              <a:rPr lang="it-IT"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deve garantire:</a:t>
            </a:r>
            <a:endParaRPr lang="it-IT" sz="1800" dirty="0">
              <a:solidFill>
                <a:srgbClr val="000000"/>
              </a:solidFill>
              <a:effectLst/>
              <a:latin typeface="Arial" panose="020B0604020202020204" pitchFamily="34" charset="0"/>
              <a:ea typeface="Calibri" panose="020F0502020204030204" pitchFamily="34" charset="0"/>
            </a:endParaRPr>
          </a:p>
          <a:p>
            <a:pPr marL="342900" lvl="0" indent="-342900">
              <a:lnSpc>
                <a:spcPct val="150000"/>
              </a:lnSpc>
              <a:buFont typeface="Calibri" panose="020F0502020204030204" pitchFamily="34" charset="0"/>
              <a:buChar char="•"/>
            </a:pPr>
            <a:r>
              <a:rPr lang="it-IT" sz="18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Interoperabilità con il </a:t>
            </a:r>
            <a:r>
              <a:rPr lang="it-IT" sz="1800" i="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Sistema Nazionale di Identità Digitale (SPID)</a:t>
            </a:r>
          </a:p>
          <a:p>
            <a:pPr marL="342900" marR="0" lvl="0" indent="-342900" algn="l" defTabSz="914400" rtl="0" eaLnBrk="1" fontAlgn="auto" latinLnBrk="1" hangingPunct="1">
              <a:lnSpc>
                <a:spcPct val="150000"/>
              </a:lnSpc>
              <a:spcBef>
                <a:spcPts val="0"/>
              </a:spcBef>
              <a:spcAft>
                <a:spcPts val="0"/>
              </a:spcAft>
              <a:buClrTx/>
              <a:buSzTx/>
              <a:buFont typeface="Calibri" panose="020F0502020204030204" pitchFamily="34" charset="0"/>
              <a:buChar char="•"/>
              <a:tabLst/>
              <a:defRPr/>
            </a:pPr>
            <a:r>
              <a:rPr lang="it-IT" sz="1800" b="1" dirty="0"/>
              <a:t>Interoperabilità</a:t>
            </a:r>
            <a:r>
              <a:rPr lang="it-IT" sz="1800" dirty="0"/>
              <a:t> Nazionale con altri </a:t>
            </a:r>
            <a:r>
              <a:rPr lang="it-IT" sz="1800" b="1" dirty="0"/>
              <a:t>sistemi regionali </a:t>
            </a:r>
            <a:r>
              <a:rPr lang="it-IT" sz="1800" dirty="0"/>
              <a:t>di FSE  conformi al profilo IHE-XDS</a:t>
            </a:r>
          </a:p>
          <a:p>
            <a:pPr marL="0" marR="0" lvl="0" indent="0" algn="l" defTabSz="914400" rtl="0" eaLnBrk="1" fontAlgn="auto" latinLnBrk="1" hangingPunct="1">
              <a:lnSpc>
                <a:spcPct val="150000"/>
              </a:lnSpc>
              <a:spcBef>
                <a:spcPts val="0"/>
              </a:spcBef>
              <a:spcAft>
                <a:spcPts val="0"/>
              </a:spcAft>
              <a:buClrTx/>
              <a:buSzTx/>
              <a:buFont typeface="Calibri" panose="020F0502020204030204" pitchFamily="34" charset="0"/>
              <a:buNone/>
              <a:tabLst/>
              <a:defRPr/>
            </a:pPr>
            <a:r>
              <a:rPr lang="it-IT" sz="1800" dirty="0"/>
              <a:t>Nel primo caso l’interoperabilità con il sistema di gestione dell’id digitale potrebbe consentire la </a:t>
            </a:r>
            <a:r>
              <a:rPr lang="it-IT" sz="180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consultazione degli eventi di identità digitale</a:t>
            </a:r>
            <a:r>
              <a:rPr lang="it-IT"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relativamente al </a:t>
            </a:r>
            <a:r>
              <a:rPr lang="it-IT" sz="180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registro delle transazioni</a:t>
            </a:r>
            <a:r>
              <a:rPr lang="it-IT"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contenente i </a:t>
            </a:r>
            <a:r>
              <a:rPr lang="it-IT" sz="180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tracciati delle richieste di autenticazione. </a:t>
            </a:r>
            <a:r>
              <a:rPr lang="it-IT" sz="1800" u="non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Quindi l’autenticazione risulterebbe sicura e certa e il cittadino potrebbe </a:t>
            </a:r>
            <a:r>
              <a:rPr lang="it-IT" sz="1800" u="sng" dirty="0">
                <a:effectLst/>
                <a:latin typeface="Calibri" panose="020F0502020204030204" pitchFamily="34" charset="0"/>
                <a:ea typeface="Times New Roman" panose="02020603050405020304" pitchFamily="18" charset="0"/>
                <a:cs typeface="Times New Roman" panose="02020603050405020304" pitchFamily="18" charset="0"/>
              </a:rPr>
              <a:t>entrare a far parte di un sistema pubblico di servizi</a:t>
            </a:r>
            <a:r>
              <a:rPr lang="it-IT" sz="1800" dirty="0">
                <a:effectLst/>
                <a:latin typeface="Calibri" panose="020F0502020204030204" pitchFamily="34" charset="0"/>
                <a:ea typeface="Times New Roman" panose="02020603050405020304" pitchFamily="18" charset="0"/>
                <a:cs typeface="Times New Roman" panose="02020603050405020304" pitchFamily="18" charset="0"/>
              </a:rPr>
              <a:t> avendo le medesime ed uniche credenziali di accesso in </a:t>
            </a:r>
            <a:r>
              <a:rPr lang="it-IT" sz="1800" u="sng" dirty="0">
                <a:effectLst/>
                <a:latin typeface="Calibri" panose="020F0502020204030204" pitchFamily="34" charset="0"/>
                <a:ea typeface="Times New Roman" panose="02020603050405020304" pitchFamily="18" charset="0"/>
                <a:cs typeface="Times New Roman" panose="02020603050405020304" pitchFamily="18" charset="0"/>
              </a:rPr>
              <a:t>maniera uniforme e trasparente</a:t>
            </a:r>
            <a:r>
              <a:rPr lang="it-IT" sz="1800" dirty="0">
                <a:effectLst/>
                <a:latin typeface="Calibri" panose="020F0502020204030204" pitchFamily="34" charset="0"/>
                <a:ea typeface="Times New Roman" panose="02020603050405020304" pitchFamily="18" charset="0"/>
                <a:cs typeface="Times New Roman" panose="02020603050405020304" pitchFamily="18" charset="0"/>
              </a:rPr>
              <a:t>. Il secondo tipo di interoperabilità si prefigge come obiettivo la realizzazione di un’unica infrastruttura abilitante a livello nazionale che permetta una comunicazione facilitata inter-regionale mediante l’utilizzo di un protocollo di comunicazione </a:t>
            </a:r>
            <a:r>
              <a:rPr lang="it-IT" sz="1800" u="sng" dirty="0">
                <a:effectLst/>
                <a:latin typeface="Calibri" panose="020F0502020204030204" pitchFamily="34" charset="0"/>
                <a:ea typeface="Times New Roman" panose="02020603050405020304" pitchFamily="18" charset="0"/>
                <a:cs typeface="Times New Roman" panose="02020603050405020304" pitchFamily="18" charset="0"/>
              </a:rPr>
              <a:t>standard XDS.</a:t>
            </a:r>
            <a:r>
              <a:rPr lang="it-IT"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it-IT" sz="1800" dirty="0">
                <a:solidFill>
                  <a:srgbClr val="000000"/>
                </a:solidFill>
                <a:latin typeface="Segoe UI" panose="020B0502040204020203" pitchFamily="34" charset="0"/>
              </a:rPr>
              <a:t>Nel campo delle cartelle cliniche elettroniche (EHR), Cross Enterprise Document Sharing (XDS) è un sistema di standard per la catalogazione e la condivisione delle cartelle cliniche tra le istituzioni sanitarie. L’adeguamento e l’evoluzione del FSE permetterebbe dunque ai cittadini di autenticarsi con le propri credenziali sul sito regionale, di venire identificati dal sistema, di veder indirizzata la propria richiesta verso la repository appropriata, di recuperare il documento sanitario in questione dalla repository e di trasferirlo al paziente.</a:t>
            </a:r>
            <a:endParaRPr lang="it-IT" sz="1800" u="none" dirty="0">
              <a:solidFill>
                <a:srgbClr val="000000"/>
              </a:solidFill>
              <a:effectLst/>
              <a:latin typeface="Arial" panose="020B0604020202020204" pitchFamily="34" charset="0"/>
              <a:ea typeface="Calibri" panose="020F0502020204030204" pitchFamily="34" charset="0"/>
            </a:endParaRPr>
          </a:p>
          <a:p>
            <a:pPr marL="0" marR="0" lvl="0" indent="0" algn="l" defTabSz="914400" rtl="0" eaLnBrk="1" fontAlgn="auto" latinLnBrk="1" hangingPunct="1">
              <a:lnSpc>
                <a:spcPct val="150000"/>
              </a:lnSpc>
              <a:spcBef>
                <a:spcPts val="0"/>
              </a:spcBef>
              <a:spcAft>
                <a:spcPts val="0"/>
              </a:spcAft>
              <a:buClrTx/>
              <a:buSzTx/>
              <a:buFont typeface="Calibri" panose="020F0502020204030204" pitchFamily="34" charset="0"/>
              <a:buNone/>
              <a:tabLst/>
              <a:defRPr/>
            </a:pPr>
            <a:endParaRPr lang="it-IT" sz="1800" dirty="0"/>
          </a:p>
          <a:p>
            <a:pPr marL="0" marR="0" lvl="0" indent="0" algn="l" defTabSz="914400" rtl="0" eaLnBrk="1" fontAlgn="auto" latinLnBrk="1" hangingPunct="1">
              <a:lnSpc>
                <a:spcPct val="150000"/>
              </a:lnSpc>
              <a:spcBef>
                <a:spcPts val="0"/>
              </a:spcBef>
              <a:spcAft>
                <a:spcPts val="0"/>
              </a:spcAft>
              <a:buClrTx/>
              <a:buSzTx/>
              <a:buFont typeface="Calibri" panose="020F0502020204030204" pitchFamily="34" charset="0"/>
              <a:buNone/>
              <a:tabLst/>
              <a:defRPr/>
            </a:pPr>
            <a:endParaRPr lang="it-IT" sz="1800" dirty="0"/>
          </a:p>
          <a:p>
            <a:pPr marL="342900" lvl="0" indent="-342900">
              <a:lnSpc>
                <a:spcPct val="150000"/>
              </a:lnSpc>
              <a:buFont typeface="Calibri" panose="020F0502020204030204" pitchFamily="34" charset="0"/>
              <a:buChar char="•"/>
            </a:pPr>
            <a:endParaRPr lang="it-IT" sz="1800" dirty="0">
              <a:solidFill>
                <a:srgbClr val="000000"/>
              </a:solidFill>
              <a:effectLst/>
              <a:latin typeface="Arial" panose="020B0604020202020204" pitchFamily="34" charset="0"/>
              <a:ea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E92C2A06-9CFC-4017-A78E-791E0662E31D}" type="slidenum">
              <a:rPr lang="ko-KR" altLang="en-US" smtClean="0"/>
              <a:t>15</a:t>
            </a:fld>
            <a:endParaRPr lang="ko-KR" altLang="en-US"/>
          </a:p>
        </p:txBody>
      </p:sp>
    </p:spTree>
    <p:extLst>
      <p:ext uri="{BB962C8B-B14F-4D97-AF65-F5344CB8AC3E}">
        <p14:creationId xmlns:p14="http://schemas.microsoft.com/office/powerpoint/2010/main" val="4016239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lnSpc>
                <a:spcPct val="150000"/>
              </a:lnSpc>
              <a:spcAft>
                <a:spcPts val="800"/>
              </a:spcAft>
            </a:pPr>
            <a:r>
              <a:rPr lang="it-IT" sz="1800" kern="100" dirty="0">
                <a:effectLst/>
                <a:latin typeface="Calibri" panose="020F0502020204030204" pitchFamily="34" charset="0"/>
                <a:ea typeface="Times New Roman" panose="02020603050405020304" pitchFamily="18" charset="0"/>
                <a:cs typeface="Times New Roman" panose="02020603050405020304" pitchFamily="18" charset="0"/>
              </a:rPr>
              <a:t>Tale progetto </a:t>
            </a:r>
            <a:r>
              <a:rPr lang="it-IT" sz="1800" kern="1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da un punto di vista tecnologico</a:t>
            </a:r>
            <a:r>
              <a:rPr lang="it-IT" sz="1800" kern="100" dirty="0">
                <a:effectLst/>
                <a:latin typeface="Calibri" panose="020F0502020204030204" pitchFamily="34" charset="0"/>
                <a:ea typeface="Times New Roman" panose="02020603050405020304" pitchFamily="18" charset="0"/>
                <a:cs typeface="Times New Roman" panose="02020603050405020304" pitchFamily="18" charset="0"/>
              </a:rPr>
              <a:t> prevede l’utilizzo sia di </a:t>
            </a:r>
            <a:r>
              <a:rPr lang="it-IT" sz="1800" u="sng" kern="100" dirty="0">
                <a:effectLst/>
                <a:latin typeface="Calibri" panose="020F0502020204030204" pitchFamily="34" charset="0"/>
                <a:ea typeface="Times New Roman" panose="02020603050405020304" pitchFamily="18" charset="0"/>
                <a:cs typeface="Times New Roman" panose="02020603050405020304" pitchFamily="18" charset="0"/>
              </a:rPr>
              <a:t>front-end</a:t>
            </a:r>
            <a:r>
              <a:rPr lang="it-IT" sz="1800" kern="100" dirty="0">
                <a:effectLst/>
                <a:latin typeface="Calibri" panose="020F0502020204030204" pitchFamily="34" charset="0"/>
                <a:ea typeface="Times New Roman" panose="02020603050405020304" pitchFamily="18" charset="0"/>
                <a:cs typeface="Times New Roman" panose="02020603050405020304" pitchFamily="18" charset="0"/>
              </a:rPr>
              <a:t> che di </a:t>
            </a:r>
            <a:r>
              <a:rPr lang="it-IT" sz="1800" u="sng" kern="100" dirty="0">
                <a:effectLst/>
                <a:latin typeface="Calibri" panose="020F0502020204030204" pitchFamily="34" charset="0"/>
                <a:ea typeface="Times New Roman" panose="02020603050405020304" pitchFamily="18" charset="0"/>
                <a:cs typeface="Times New Roman" panose="02020603050405020304" pitchFamily="18" charset="0"/>
              </a:rPr>
              <a:t>banche dati</a:t>
            </a:r>
            <a:r>
              <a:rPr lang="it-IT" sz="1800" kern="100" dirty="0">
                <a:effectLst/>
                <a:latin typeface="Calibri" panose="020F0502020204030204" pitchFamily="34" charset="0"/>
                <a:ea typeface="Times New Roman" panose="02020603050405020304" pitchFamily="18" charset="0"/>
                <a:cs typeface="Times New Roman" panose="02020603050405020304" pitchFamily="18" charset="0"/>
              </a:rPr>
              <a:t>, in alta affidabilità e disponibilità. Sono stati messi a disposizione </a:t>
            </a:r>
            <a:r>
              <a:rPr lang="it-IT" sz="1800" u="sng" kern="100" dirty="0">
                <a:effectLst/>
                <a:latin typeface="Calibri" panose="020F0502020204030204" pitchFamily="34" charset="0"/>
                <a:ea typeface="Times New Roman" panose="02020603050405020304" pitchFamily="18" charset="0"/>
                <a:cs typeface="Times New Roman" panose="02020603050405020304" pitchFamily="18" charset="0"/>
              </a:rPr>
              <a:t>4 server virtuali</a:t>
            </a:r>
            <a:r>
              <a:rPr lang="it-IT" sz="1800" kern="100" dirty="0">
                <a:effectLst/>
                <a:latin typeface="Calibri" panose="020F0502020204030204" pitchFamily="34" charset="0"/>
                <a:ea typeface="Times New Roman" panose="02020603050405020304" pitchFamily="18" charset="0"/>
                <a:cs typeface="Times New Roman" panose="02020603050405020304" pitchFamily="18" charset="0"/>
              </a:rPr>
              <a:t> su piattaforma </a:t>
            </a:r>
            <a:r>
              <a:rPr lang="it-IT" sz="1800" u="sng" kern="100" dirty="0">
                <a:effectLst/>
                <a:latin typeface="Calibri" panose="020F0502020204030204" pitchFamily="34" charset="0"/>
                <a:ea typeface="Times New Roman" panose="02020603050405020304" pitchFamily="18" charset="0"/>
                <a:cs typeface="Times New Roman" panose="02020603050405020304" pitchFamily="18" charset="0"/>
              </a:rPr>
              <a:t>VMWare ESX 3.5</a:t>
            </a:r>
            <a:r>
              <a:rPr lang="it-IT" sz="1800" kern="100" dirty="0">
                <a:effectLst/>
                <a:latin typeface="Calibri" panose="020F0502020204030204" pitchFamily="34" charset="0"/>
                <a:ea typeface="Times New Roman" panose="02020603050405020304" pitchFamily="18" charset="0"/>
                <a:cs typeface="Times New Roman" panose="02020603050405020304" pitchFamily="18" charset="0"/>
              </a:rPr>
              <a:t>. Nello specifico sono stati creati </a:t>
            </a:r>
            <a:r>
              <a:rPr lang="it-IT" sz="1800" u="sng" kern="100" dirty="0">
                <a:effectLst/>
                <a:latin typeface="Calibri" panose="020F0502020204030204" pitchFamily="34" charset="0"/>
                <a:ea typeface="Times New Roman" panose="02020603050405020304" pitchFamily="18" charset="0"/>
                <a:cs typeface="Times New Roman" panose="02020603050405020304" pitchFamily="18" charset="0"/>
              </a:rPr>
              <a:t>n.2 server virtuali in Cluster attivo-passivo</a:t>
            </a:r>
            <a:r>
              <a:rPr lang="it-IT" sz="1800" kern="100" dirty="0">
                <a:effectLst/>
                <a:latin typeface="Calibri" panose="020F0502020204030204" pitchFamily="34" charset="0"/>
                <a:ea typeface="Times New Roman" panose="02020603050405020304" pitchFamily="18" charset="0"/>
                <a:cs typeface="Times New Roman" panose="02020603050405020304" pitchFamily="18" charset="0"/>
              </a:rPr>
              <a:t> dove risulta installato il </a:t>
            </a:r>
            <a:r>
              <a:rPr lang="it-IT" sz="1800" u="sng" kern="100" dirty="0">
                <a:effectLst/>
                <a:latin typeface="Calibri" panose="020F0502020204030204" pitchFamily="34" charset="0"/>
                <a:ea typeface="Times New Roman" panose="02020603050405020304" pitchFamily="18" charset="0"/>
                <a:cs typeface="Times New Roman" panose="02020603050405020304" pitchFamily="18" charset="0"/>
              </a:rPr>
              <a:t>Front-end applicativo</a:t>
            </a:r>
            <a:r>
              <a:rPr lang="it-IT" sz="1800" kern="100" dirty="0">
                <a:effectLst/>
                <a:latin typeface="Calibri" panose="020F0502020204030204" pitchFamily="34" charset="0"/>
                <a:ea typeface="Times New Roman" panose="02020603050405020304" pitchFamily="18" charset="0"/>
                <a:cs typeface="Times New Roman" panose="02020603050405020304" pitchFamily="18" charset="0"/>
              </a:rPr>
              <a:t> della piattaforma e </a:t>
            </a:r>
            <a:r>
              <a:rPr lang="it-IT" sz="1800" u="sng" kern="100" dirty="0">
                <a:effectLst/>
                <a:latin typeface="Calibri" panose="020F0502020204030204" pitchFamily="34" charset="0"/>
                <a:ea typeface="Times New Roman" panose="02020603050405020304" pitchFamily="18" charset="0"/>
                <a:cs typeface="Times New Roman" panose="02020603050405020304" pitchFamily="18" charset="0"/>
              </a:rPr>
              <a:t>2 server virtuali in cluster attivo-passivo</a:t>
            </a:r>
            <a:r>
              <a:rPr lang="it-IT" sz="1800" kern="100" dirty="0">
                <a:effectLst/>
                <a:latin typeface="Calibri" panose="020F0502020204030204" pitchFamily="34" charset="0"/>
                <a:ea typeface="Times New Roman" panose="02020603050405020304" pitchFamily="18" charset="0"/>
                <a:cs typeface="Times New Roman" panose="02020603050405020304" pitchFamily="18" charset="0"/>
              </a:rPr>
              <a:t> con installato il </a:t>
            </a:r>
            <a:r>
              <a:rPr lang="it-IT" sz="1800" u="sng" kern="100" dirty="0">
                <a:effectLst/>
                <a:latin typeface="Calibri" panose="020F0502020204030204" pitchFamily="34" charset="0"/>
                <a:ea typeface="Times New Roman" panose="02020603050405020304" pitchFamily="18" charset="0"/>
                <a:cs typeface="Times New Roman" panose="02020603050405020304" pitchFamily="18" charset="0"/>
              </a:rPr>
              <a:t>DBMS</a:t>
            </a:r>
            <a:r>
              <a:rPr lang="it-IT" sz="1800" kern="100" dirty="0">
                <a:effectLst/>
                <a:latin typeface="Calibri" panose="020F0502020204030204" pitchFamily="34" charset="0"/>
                <a:ea typeface="Times New Roman" panose="02020603050405020304" pitchFamily="18" charset="0"/>
                <a:cs typeface="Times New Roman" panose="02020603050405020304" pitchFamily="18" charset="0"/>
              </a:rPr>
              <a:t>.</a:t>
            </a:r>
          </a:p>
          <a:p>
            <a:pPr>
              <a:lnSpc>
                <a:spcPct val="150000"/>
              </a:lnSpc>
            </a:pPr>
            <a:r>
              <a:rPr lang="it-IT"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La soluzione applicativa adottata e immediatamente utilizzabile per interfacciare i </a:t>
            </a:r>
            <a:r>
              <a:rPr lang="it-IT" sz="180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software di terze parti</a:t>
            </a:r>
            <a:r>
              <a:rPr lang="it-IT"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(lato ambulatorio medico e lato laboratorio analisi) si concretizza in un </a:t>
            </a:r>
            <a:r>
              <a:rPr lang="it-IT" sz="180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plug-in</a:t>
            </a:r>
            <a:r>
              <a:rPr lang="it-IT"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che mette a disposizione una </a:t>
            </a:r>
            <a:r>
              <a:rPr lang="it-IT" sz="180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modalità batch</a:t>
            </a:r>
            <a:r>
              <a:rPr lang="it-IT"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per l’invio degli “eventi” verso l’Access Gateway (comunicazione asincrona). </a:t>
            </a:r>
          </a:p>
          <a:p>
            <a:pPr>
              <a:lnSpc>
                <a:spcPct val="150000"/>
              </a:lnSpc>
            </a:pPr>
            <a:r>
              <a:rPr lang="it-IT" sz="1800" dirty="0">
                <a:solidFill>
                  <a:srgbClr val="000000"/>
                </a:solidFill>
                <a:latin typeface="Segoe UI" panose="020B0502040204020203" pitchFamily="34" charset="0"/>
              </a:rPr>
              <a:t>Un plug-in per un software di grafica permette l'utilizzo di nuove funzioni non presenti nel software principale.</a:t>
            </a:r>
          </a:p>
          <a:p>
            <a:r>
              <a:rPr lang="it-IT" sz="1800" dirty="0">
                <a:solidFill>
                  <a:srgbClr val="000000"/>
                </a:solidFill>
                <a:latin typeface="Segoe UI" panose="020B0502040204020203" pitchFamily="34" charset="0"/>
              </a:rPr>
              <a:t>L'elaborazione in batch è il metodo utilizzato dai computer per completare periodicamente processi di elaborazione dati ripetitivi e con volumi elevati.</a:t>
            </a:r>
          </a:p>
          <a:p>
            <a:r>
              <a:rPr lang="it-IT" sz="1800" dirty="0">
                <a:solidFill>
                  <a:srgbClr val="000000"/>
                </a:solidFill>
                <a:latin typeface="Segoe UI" panose="020B0502040204020203" pitchFamily="34" charset="0"/>
              </a:rPr>
              <a:t>Nel linguaggio scientifico e tecnico, termine usato per caratterizzare operazioni compiute in modo intermittente.</a:t>
            </a:r>
          </a:p>
          <a:p>
            <a:r>
              <a:rPr lang="it-IT" sz="1800" dirty="0">
                <a:solidFill>
                  <a:srgbClr val="000000"/>
                </a:solidFill>
                <a:latin typeface="Segoe UI" panose="020B0502040204020203" pitchFamily="34" charset="0"/>
              </a:rPr>
              <a:t>Il metodo in batch consente di elaborare i dati quando sono disponibili risorse di elaborazione sufficienti e con un'interazione minima o nulla da parte dell'utente. Con l'elaborazione in batch è possibile raccogliere e memorizzare i dati, per poi elaborarli nel corso di un evento conosciuto come "finestra batch".</a:t>
            </a:r>
            <a:endParaRPr lang="it-IT" sz="1800" dirty="0">
              <a:solidFill>
                <a:prstClr val="black"/>
              </a:solidFill>
              <a:latin typeface="Segoe UI" panose="020B0502040204020203" pitchFamily="34" charset="0"/>
            </a:endParaRPr>
          </a:p>
          <a:p>
            <a:pPr>
              <a:lnSpc>
                <a:spcPct val="150000"/>
              </a:lnSpc>
            </a:pPr>
            <a:endParaRPr lang="it-IT" sz="1800" dirty="0">
              <a:solidFill>
                <a:srgbClr val="000000"/>
              </a:solidFill>
              <a:effectLst/>
              <a:latin typeface="Arial" panose="020B0604020202020204" pitchFamily="34" charset="0"/>
              <a:ea typeface="Calibri" panose="020F0502020204030204" pitchFamily="34" charset="0"/>
            </a:endParaRPr>
          </a:p>
          <a:p>
            <a:endParaRPr lang="it-IT" dirty="0"/>
          </a:p>
        </p:txBody>
      </p:sp>
      <p:sp>
        <p:nvSpPr>
          <p:cNvPr id="4" name="Segnaposto numero diapositiva 3"/>
          <p:cNvSpPr>
            <a:spLocks noGrp="1"/>
          </p:cNvSpPr>
          <p:nvPr>
            <p:ph type="sldNum" sz="quarter" idx="5"/>
          </p:nvPr>
        </p:nvSpPr>
        <p:spPr/>
        <p:txBody>
          <a:bodyPr/>
          <a:lstStyle/>
          <a:p>
            <a:fld id="{E92C2A06-9CFC-4017-A78E-791E0662E31D}" type="slidenum">
              <a:rPr lang="ko-KR" altLang="en-US" smtClean="0"/>
              <a:t>16</a:t>
            </a:fld>
            <a:endParaRPr lang="ko-KR" altLang="en-US"/>
          </a:p>
        </p:txBody>
      </p:sp>
    </p:spTree>
    <p:extLst>
      <p:ext uri="{BB962C8B-B14F-4D97-AF65-F5344CB8AC3E}">
        <p14:creationId xmlns:p14="http://schemas.microsoft.com/office/powerpoint/2010/main" val="3050906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291830"/>
            <a:ext cx="9144000" cy="568445"/>
          </a:xfrm>
          <a:prstGeom prst="rect">
            <a:avLst/>
          </a:prstGeom>
        </p:spPr>
        <p:txBody>
          <a:bodyPr anchor="ctr"/>
          <a:lstStyle>
            <a:lvl1pPr marL="0" indent="0" algn="ctr">
              <a:lnSpc>
                <a:spcPct val="80000"/>
              </a:lnSpc>
              <a:buNone/>
              <a:defRPr sz="3600" b="0" baseline="0">
                <a:solidFill>
                  <a:schemeClr val="tx1">
                    <a:lumMod val="75000"/>
                    <a:lumOff val="25000"/>
                  </a:schemeClr>
                </a:solidFill>
                <a:latin typeface="+mj-lt"/>
                <a:cs typeface="Arial" pitchFamily="34" charset="0"/>
              </a:defRPr>
            </a:lvl1pPr>
          </a:lstStyle>
          <a:p>
            <a:pPr lvl="0"/>
            <a:r>
              <a:rPr lang="en-US" altLang="ko-KR" dirty="0"/>
              <a:t>Your Presentation Name Here</a:t>
            </a:r>
          </a:p>
        </p:txBody>
      </p:sp>
      <p:sp>
        <p:nvSpPr>
          <p:cNvPr id="11" name="Text Placeholder 9"/>
          <p:cNvSpPr>
            <a:spLocks noGrp="1"/>
          </p:cNvSpPr>
          <p:nvPr>
            <p:ph type="body" sz="quarter" idx="11" hasCustomPrompt="1"/>
          </p:nvPr>
        </p:nvSpPr>
        <p:spPr>
          <a:xfrm>
            <a:off x="-148" y="3856846"/>
            <a:ext cx="9144000" cy="432048"/>
          </a:xfrm>
          <a:prstGeom prst="rect">
            <a:avLst/>
          </a:prstGeom>
        </p:spPr>
        <p:txBody>
          <a:bodyPr anchor="ctr"/>
          <a:lstStyle>
            <a:lvl1pPr marL="0" indent="0" algn="ctr">
              <a:buNone/>
              <a:defRPr sz="1400" b="0" baseline="0">
                <a:solidFill>
                  <a:schemeClr val="tx1">
                    <a:lumMod val="75000"/>
                    <a:lumOff val="25000"/>
                  </a:schemeClr>
                </a:solidFill>
                <a:effectLst/>
                <a:latin typeface="+mn-lt"/>
                <a:ea typeface="+mj-ea"/>
                <a:cs typeface="Arial" pitchFamily="34" charset="0"/>
              </a:defRPr>
            </a:lvl1pPr>
          </a:lstStyle>
          <a:p>
            <a:pPr lvl="0"/>
            <a:r>
              <a:rPr lang="en-US" altLang="ko-KR" dirty="0"/>
              <a:t>Insert the title </a:t>
            </a:r>
          </a:p>
          <a:p>
            <a:pPr lvl="0"/>
            <a:r>
              <a:rPr lang="en-US" altLang="ko-KR" dirty="0"/>
              <a:t>of your subtitle Here</a:t>
            </a:r>
          </a:p>
        </p:txBody>
      </p:sp>
      <p:pic>
        <p:nvPicPr>
          <p:cNvPr id="1026" name="Picture 2" descr="E:\002-KIMS BUSINESS\007-02-Fullslidesppt-Contents\20161216\Stethoscope as symbol of medicine PowerPoint Templates\main-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9832" y="570538"/>
            <a:ext cx="3024336" cy="224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638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2915816" y="0"/>
            <a:ext cx="6228184" cy="51435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 Placeholder 9">
            <a:extLst>
              <a:ext uri="{FF2B5EF4-FFF2-40B4-BE49-F238E27FC236}">
                <a16:creationId xmlns:a16="http://schemas.microsoft.com/office/drawing/2014/main" id="{87013D31-6B1B-457D-A2E1-324A15BA2C59}"/>
              </a:ext>
            </a:extLst>
          </p:cNvPr>
          <p:cNvSpPr>
            <a:spLocks noGrp="1"/>
          </p:cNvSpPr>
          <p:nvPr>
            <p:ph type="body" sz="quarter" idx="10" hasCustomPrompt="1"/>
          </p:nvPr>
        </p:nvSpPr>
        <p:spPr>
          <a:xfrm>
            <a:off x="107504" y="2715766"/>
            <a:ext cx="2808312" cy="208848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84997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3203848" y="0"/>
            <a:ext cx="5940152" cy="51435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419872" y="123478"/>
            <a:ext cx="55446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70273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360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spTree>
      <p:nvGrpSpPr>
        <p:cNvPr id="1" name=""/>
        <p:cNvGrpSpPr/>
        <p:nvPr/>
      </p:nvGrpSpPr>
      <p:grpSpPr>
        <a:xfrm>
          <a:off x="0" y="0"/>
          <a:ext cx="0" cy="0"/>
          <a:chOff x="0" y="0"/>
          <a:chExt cx="0" cy="0"/>
        </a:xfrm>
      </p:grpSpPr>
      <p:sp>
        <p:nvSpPr>
          <p:cNvPr id="2" name="Rectangle 1"/>
          <p:cNvSpPr/>
          <p:nvPr userDrawn="1"/>
        </p:nvSpPr>
        <p:spPr>
          <a:xfrm>
            <a:off x="-6032" y="0"/>
            <a:ext cx="1841728"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051720" y="123478"/>
            <a:ext cx="691276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2000" y="3867894"/>
            <a:ext cx="1265664" cy="93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666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723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2"/>
          <p:cNvSpPr>
            <a:spLocks noGrp="1"/>
          </p:cNvSpPr>
          <p:nvPr>
            <p:ph type="pic" idx="1" hasCustomPrompt="1"/>
          </p:nvPr>
        </p:nvSpPr>
        <p:spPr>
          <a:xfrm>
            <a:off x="683568"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1" hasCustomPrompt="1"/>
          </p:nvPr>
        </p:nvSpPr>
        <p:spPr>
          <a:xfrm>
            <a:off x="2699792"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2" hasCustomPrompt="1"/>
          </p:nvPr>
        </p:nvSpPr>
        <p:spPr>
          <a:xfrm>
            <a:off x="4716016"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3" hasCustomPrompt="1"/>
          </p:nvPr>
        </p:nvSpPr>
        <p:spPr>
          <a:xfrm>
            <a:off x="6732240"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167355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 Placeholder 9"/>
          <p:cNvSpPr>
            <a:spLocks noGrp="1"/>
          </p:cNvSpPr>
          <p:nvPr>
            <p:ph type="body" sz="quarter" idx="10" hasCustomPrompt="1"/>
          </p:nvPr>
        </p:nvSpPr>
        <p:spPr>
          <a:xfrm>
            <a:off x="107504" y="3075806"/>
            <a:ext cx="2808312" cy="136840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8"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5336" y="925101"/>
            <a:ext cx="3168352" cy="3836811"/>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2"/>
          <p:cNvSpPr>
            <a:spLocks noGrp="1"/>
          </p:cNvSpPr>
          <p:nvPr>
            <p:ph type="pic" idx="1" hasCustomPrompt="1"/>
          </p:nvPr>
        </p:nvSpPr>
        <p:spPr>
          <a:xfrm>
            <a:off x="3662184" y="1061419"/>
            <a:ext cx="1827251" cy="28225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25334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70880" y="1497141"/>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755527"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19644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249617"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5648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2888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id="{A7341551-4697-41C7-A352-EF717005841A}"/>
              </a:ext>
            </a:extLst>
          </p:cNvPr>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14" name="Picture 2" descr="E:\002-KIMS BUSINESS\007-02-Fullslidesppt-Contents\20161216\Stethoscope as symbol of medicine PowerPoint Templates\main-item-01.png">
            <a:extLst>
              <a:ext uri="{FF2B5EF4-FFF2-40B4-BE49-F238E27FC236}">
                <a16:creationId xmlns:a16="http://schemas.microsoft.com/office/drawing/2014/main" id="{704696FB-5704-44BE-A7C4-3766EFA77A69}"/>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4">
            <a:extLst>
              <a:ext uri="{FF2B5EF4-FFF2-40B4-BE49-F238E27FC236}">
                <a16:creationId xmlns:a16="http://schemas.microsoft.com/office/drawing/2014/main" id="{112562F3-7C1E-4A0C-96A9-C0EE72521397}"/>
              </a:ext>
            </a:extLst>
          </p:cNvPr>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6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2" name="Rectangle 1"/>
          <p:cNvSpPr/>
          <p:nvPr userDrawn="1"/>
        </p:nvSpPr>
        <p:spPr>
          <a:xfrm>
            <a:off x="2987824" y="0"/>
            <a:ext cx="3168352"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3363838"/>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93990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63888" y="1013222"/>
            <a:ext cx="2016224" cy="149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pic>
        <p:nvPicPr>
          <p:cNvPr id="1026"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88024" y="1280200"/>
            <a:ext cx="3600400" cy="3589865"/>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932040" y="1408807"/>
            <a:ext cx="3312368"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Text Placeholder 9">
            <a:extLst>
              <a:ext uri="{FF2B5EF4-FFF2-40B4-BE49-F238E27FC236}">
                <a16:creationId xmlns:a16="http://schemas.microsoft.com/office/drawing/2014/main" id="{3697A31B-4C32-45F0-9980-3B5F2D5511D1}"/>
              </a:ext>
            </a:extLst>
          </p:cNvPr>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8" name="Picture 2" descr="E:\002-KIMS BUSINESS\007-02-Fullslidesppt-Contents\20161216\Stethoscope as symbol of medicine PowerPoint Templates\main-item-01.png">
            <a:extLst>
              <a:ext uri="{FF2B5EF4-FFF2-40B4-BE49-F238E27FC236}">
                <a16:creationId xmlns:a16="http://schemas.microsoft.com/office/drawing/2014/main" id="{2B3A4CC3-A1A4-42DB-A940-EBD20187FA2D}"/>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4">
            <a:extLst>
              <a:ext uri="{FF2B5EF4-FFF2-40B4-BE49-F238E27FC236}">
                <a16:creationId xmlns:a16="http://schemas.microsoft.com/office/drawing/2014/main" id="{1A83409A-F47A-4922-AEBE-AE222BBF71BF}"/>
              </a:ext>
            </a:extLst>
          </p:cNvPr>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233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lumMod val="9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3939902"/>
            <a:ext cx="2952328" cy="576064"/>
          </a:xfrm>
          <a:prstGeom prst="rect">
            <a:avLst/>
          </a:prstGeom>
        </p:spPr>
        <p:txBody>
          <a:bodyPr anchor="ctr"/>
          <a:lstStyle>
            <a:lvl1pPr marL="0" indent="0" algn="l">
              <a:buNone/>
              <a:defRPr sz="4000" b="0" baseline="0">
                <a:solidFill>
                  <a:schemeClr val="tx1">
                    <a:lumMod val="75000"/>
                    <a:lumOff val="25000"/>
                  </a:schemeClr>
                </a:solidFill>
                <a:latin typeface="+mj-lt"/>
                <a:cs typeface="Arial" pitchFamily="34" charset="0"/>
              </a:defRPr>
            </a:lvl1pPr>
          </a:lstStyle>
          <a:p>
            <a:pPr lvl="0"/>
            <a:r>
              <a:rPr lang="en-US" altLang="ko-KR" dirty="0"/>
              <a:t>BASIC</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4006" y="3947522"/>
            <a:ext cx="776169" cy="5760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539552" y="3723878"/>
            <a:ext cx="8064896" cy="100811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icture Placeholder 2"/>
          <p:cNvSpPr>
            <a:spLocks noGrp="1"/>
          </p:cNvSpPr>
          <p:nvPr>
            <p:ph type="pic" idx="1" hasCustomPrompt="1"/>
          </p:nvPr>
        </p:nvSpPr>
        <p:spPr>
          <a:xfrm>
            <a:off x="539552" y="0"/>
            <a:ext cx="8064896" cy="33638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09822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345638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664610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2" name="Rectangle 1"/>
          <p:cNvSpPr/>
          <p:nvPr userDrawn="1"/>
        </p:nvSpPr>
        <p:spPr>
          <a:xfrm>
            <a:off x="4575733" y="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575733"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2289428"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883809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547664" y="406569"/>
            <a:ext cx="5004048"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IMAGES STYLE</a:t>
            </a:r>
          </a:p>
        </p:txBody>
      </p:sp>
      <p:pic>
        <p:nvPicPr>
          <p:cNvPr id="5"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7916" y="329620"/>
            <a:ext cx="983526" cy="7299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0" y="2931790"/>
            <a:ext cx="9144000" cy="2211710"/>
          </a:xfrm>
          <a:prstGeom prst="rect">
            <a:avLst/>
          </a:prstGeom>
          <a:solidFill>
            <a:schemeClr val="bg1">
              <a:lumMod val="95000"/>
            </a:schemeClr>
          </a:solidFill>
        </p:spPr>
        <p:txBody>
          <a:bodyPr anchor="ctr"/>
          <a:lstStyle>
            <a:lvl1pPr marL="0" indent="0" algn="ctr">
              <a:buNone/>
              <a:defRPr sz="1200" strike="sng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59274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2051720" y="0"/>
            <a:ext cx="2286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572000" y="2571750"/>
            <a:ext cx="457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798" y="1561376"/>
            <a:ext cx="983526" cy="72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661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703784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200" b="0" baseline="0">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2" name="Rectangle 1"/>
          <p:cNvSpPr/>
          <p:nvPr userDrawn="1"/>
        </p:nvSpPr>
        <p:spPr>
          <a:xfrm>
            <a:off x="3419872" y="1893198"/>
            <a:ext cx="5724128"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707904" y="2139702"/>
            <a:ext cx="543609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15766"/>
            <a:ext cx="543609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824" y="1745754"/>
            <a:ext cx="2231488" cy="16561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1902008"/>
            <a:ext cx="467544"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26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6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Break Layout">
    <p:spTree>
      <p:nvGrpSpPr>
        <p:cNvPr id="1" name=""/>
        <p:cNvGrpSpPr/>
        <p:nvPr/>
      </p:nvGrpSpPr>
      <p:grpSpPr>
        <a:xfrm>
          <a:off x="0" y="0"/>
          <a:ext cx="0" cy="0"/>
          <a:chOff x="0" y="0"/>
          <a:chExt cx="0" cy="0"/>
        </a:xfrm>
      </p:grpSpPr>
      <p:sp>
        <p:nvSpPr>
          <p:cNvPr id="2" name="Rectangle 1"/>
          <p:cNvSpPr/>
          <p:nvPr userDrawn="1"/>
        </p:nvSpPr>
        <p:spPr>
          <a:xfrm>
            <a:off x="3419872" y="1893198"/>
            <a:ext cx="5724128"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707904" y="2139702"/>
            <a:ext cx="543609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15766"/>
            <a:ext cx="543609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824" y="1745754"/>
            <a:ext cx="2231488" cy="16561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1902008"/>
            <a:ext cx="467544"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6563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Basic Layout">
    <p:spTree>
      <p:nvGrpSpPr>
        <p:cNvPr id="1" name=""/>
        <p:cNvGrpSpPr/>
        <p:nvPr/>
      </p:nvGrpSpPr>
      <p:grpSpPr>
        <a:xfrm>
          <a:off x="0" y="0"/>
          <a:ext cx="0" cy="0"/>
          <a:chOff x="0" y="0"/>
          <a:chExt cx="0" cy="0"/>
        </a:xfrm>
      </p:grpSpPr>
      <p:sp>
        <p:nvSpPr>
          <p:cNvPr id="2" name="Rectangle 1"/>
          <p:cNvSpPr/>
          <p:nvPr userDrawn="1"/>
        </p:nvSpPr>
        <p:spPr>
          <a:xfrm>
            <a:off x="-6032" y="0"/>
            <a:ext cx="1841728"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051720" y="123478"/>
            <a:ext cx="691276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2000" y="3867894"/>
            <a:ext cx="1265664" cy="93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9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2"/>
          <p:cNvSpPr>
            <a:spLocks noGrp="1"/>
          </p:cNvSpPr>
          <p:nvPr>
            <p:ph type="pic" idx="1" hasCustomPrompt="1"/>
          </p:nvPr>
        </p:nvSpPr>
        <p:spPr>
          <a:xfrm>
            <a:off x="683568"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1" hasCustomPrompt="1"/>
          </p:nvPr>
        </p:nvSpPr>
        <p:spPr>
          <a:xfrm>
            <a:off x="2699792"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2" hasCustomPrompt="1"/>
          </p:nvPr>
        </p:nvSpPr>
        <p:spPr>
          <a:xfrm>
            <a:off x="4716016"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3" hasCustomPrompt="1"/>
          </p:nvPr>
        </p:nvSpPr>
        <p:spPr>
          <a:xfrm>
            <a:off x="6732240"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47054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Images and Contents Layout">
    <p:spTree>
      <p:nvGrpSpPr>
        <p:cNvPr id="1" name=""/>
        <p:cNvGrpSpPr/>
        <p:nvPr/>
      </p:nvGrpSpPr>
      <p:grpSpPr>
        <a:xfrm>
          <a:off x="0" y="0"/>
          <a:ext cx="0" cy="0"/>
          <a:chOff x="0" y="0"/>
          <a:chExt cx="0" cy="0"/>
        </a:xfrm>
      </p:grpSpPr>
      <p:pic>
        <p:nvPicPr>
          <p:cNvPr id="1026"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88024" y="1280200"/>
            <a:ext cx="3600400" cy="3589865"/>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932040" y="1408807"/>
            <a:ext cx="3312368"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Text Placeholder 9">
            <a:extLst>
              <a:ext uri="{FF2B5EF4-FFF2-40B4-BE49-F238E27FC236}">
                <a16:creationId xmlns:a16="http://schemas.microsoft.com/office/drawing/2014/main" id="{3697A31B-4C32-45F0-9980-3B5F2D5511D1}"/>
              </a:ext>
            </a:extLst>
          </p:cNvPr>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8" name="Picture 2" descr="E:\002-KIMS BUSINESS\007-02-Fullslidesppt-Contents\20161216\Stethoscope as symbol of medicine PowerPoint Templates\main-item-01.png">
            <a:extLst>
              <a:ext uri="{FF2B5EF4-FFF2-40B4-BE49-F238E27FC236}">
                <a16:creationId xmlns:a16="http://schemas.microsoft.com/office/drawing/2014/main" id="{2B3A4CC3-A1A4-42DB-A940-EBD20187FA2D}"/>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4">
            <a:extLst>
              <a:ext uri="{FF2B5EF4-FFF2-40B4-BE49-F238E27FC236}">
                <a16:creationId xmlns:a16="http://schemas.microsoft.com/office/drawing/2014/main" id="{1A83409A-F47A-4922-AEBE-AE222BBF71BF}"/>
              </a:ext>
            </a:extLst>
          </p:cNvPr>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691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44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1" r:id="rId3"/>
    <p:sldLayoutId id="2147483682" r:id="rId4"/>
    <p:sldLayoutId id="2147483683" r:id="rId5"/>
    <p:sldLayoutId id="2147483684" r:id="rId6"/>
    <p:sldLayoutId id="2147483685" r:id="rId7"/>
    <p:sldLayoutId id="2147483686" r:id="rId8"/>
    <p:sldLayoutId id="2147483687" r:id="rId9"/>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2" r:id="rId2"/>
    <p:sldLayoutId id="2147483666" r:id="rId3"/>
    <p:sldLayoutId id="2147483667" r:id="rId4"/>
    <p:sldLayoutId id="2147483661" r:id="rId5"/>
    <p:sldLayoutId id="2147483660" r:id="rId6"/>
    <p:sldLayoutId id="2147483664" r:id="rId7"/>
    <p:sldLayoutId id="2147483677" r:id="rId8"/>
    <p:sldLayoutId id="2147483678" r:id="rId9"/>
    <p:sldLayoutId id="2147483669" r:id="rId10"/>
    <p:sldLayoutId id="2147483670" r:id="rId11"/>
    <p:sldLayoutId id="2147483679" r:id="rId12"/>
    <p:sldLayoutId id="2147483672" r:id="rId13"/>
    <p:sldLayoutId id="2147483673" r:id="rId14"/>
    <p:sldLayoutId id="2147483674" r:id="rId15"/>
    <p:sldLayoutId id="2147483675" r:id="rId16"/>
    <p:sldLayoutId id="2147483680"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hart" Target="../charts/chart1.xml"/><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9.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7.sv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9.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4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7.sv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68C95CB-65AE-535B-C13E-6AEDE3728D74}"/>
              </a:ext>
            </a:extLst>
          </p:cNvPr>
          <p:cNvSpPr/>
          <p:nvPr/>
        </p:nvSpPr>
        <p:spPr>
          <a:xfrm>
            <a:off x="2267744" y="250331"/>
            <a:ext cx="4896544" cy="26374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Immagine 6">
            <a:extLst>
              <a:ext uri="{FF2B5EF4-FFF2-40B4-BE49-F238E27FC236}">
                <a16:creationId xmlns:a16="http://schemas.microsoft.com/office/drawing/2014/main" id="{A3CD70CF-F8D0-6C18-552D-789F40703AC9}"/>
              </a:ext>
            </a:extLst>
          </p:cNvPr>
          <p:cNvPicPr>
            <a:picLocks noChangeAspect="1"/>
          </p:cNvPicPr>
          <p:nvPr/>
        </p:nvPicPr>
        <p:blipFill>
          <a:blip r:embed="rId3"/>
          <a:stretch>
            <a:fillRect/>
          </a:stretch>
        </p:blipFill>
        <p:spPr>
          <a:xfrm>
            <a:off x="-18256" y="34823"/>
            <a:ext cx="9144000" cy="1300245"/>
          </a:xfrm>
          <a:prstGeom prst="rect">
            <a:avLst/>
          </a:prstGeom>
        </p:spPr>
      </p:pic>
      <p:sp>
        <p:nvSpPr>
          <p:cNvPr id="9" name="CasellaDiTesto 8">
            <a:extLst>
              <a:ext uri="{FF2B5EF4-FFF2-40B4-BE49-F238E27FC236}">
                <a16:creationId xmlns:a16="http://schemas.microsoft.com/office/drawing/2014/main" id="{5757592D-ED11-587E-F9CB-489482A841BA}"/>
              </a:ext>
            </a:extLst>
          </p:cNvPr>
          <p:cNvSpPr txBox="1"/>
          <p:nvPr/>
        </p:nvSpPr>
        <p:spPr>
          <a:xfrm>
            <a:off x="194080" y="3410836"/>
            <a:ext cx="2650693" cy="1569660"/>
          </a:xfrm>
          <a:prstGeom prst="rect">
            <a:avLst/>
          </a:prstGeom>
          <a:noFill/>
        </p:spPr>
        <p:txBody>
          <a:bodyPr wrap="square" rtlCol="0">
            <a:spAutoFit/>
          </a:bodyPr>
          <a:lstStyle/>
          <a:p>
            <a:r>
              <a:rPr lang="it-IT" sz="1200" i="1" dirty="0">
                <a:solidFill>
                  <a:schemeClr val="tx1">
                    <a:lumMod val="75000"/>
                    <a:lumOff val="25000"/>
                  </a:schemeClr>
                </a:solidFill>
                <a:cs typeface="Arial" pitchFamily="34" charset="0"/>
              </a:rPr>
              <a:t>Simone Cirnelli</a:t>
            </a:r>
          </a:p>
          <a:p>
            <a:r>
              <a:rPr lang="it-IT" sz="1200" i="1" dirty="0">
                <a:solidFill>
                  <a:schemeClr val="tx1">
                    <a:lumMod val="75000"/>
                    <a:lumOff val="25000"/>
                  </a:schemeClr>
                </a:solidFill>
                <a:cs typeface="Arial" pitchFamily="34" charset="0"/>
              </a:rPr>
              <a:t>s.cirnelli@studenti.unimol.it</a:t>
            </a:r>
          </a:p>
          <a:p>
            <a:endParaRPr lang="it-IT" sz="1200" i="1" dirty="0">
              <a:solidFill>
                <a:schemeClr val="tx1">
                  <a:lumMod val="75000"/>
                  <a:lumOff val="25000"/>
                </a:schemeClr>
              </a:solidFill>
              <a:cs typeface="Arial" pitchFamily="34" charset="0"/>
            </a:endParaRPr>
          </a:p>
          <a:p>
            <a:r>
              <a:rPr lang="it-IT" sz="1200" i="1" dirty="0">
                <a:solidFill>
                  <a:schemeClr val="tx1">
                    <a:lumMod val="75000"/>
                    <a:lumOff val="25000"/>
                  </a:schemeClr>
                </a:solidFill>
                <a:cs typeface="Arial" pitchFamily="34" charset="0"/>
              </a:rPr>
              <a:t>Benedetta Dukic</a:t>
            </a:r>
          </a:p>
          <a:p>
            <a:r>
              <a:rPr lang="it-IT" sz="1200" i="1" dirty="0">
                <a:solidFill>
                  <a:schemeClr val="tx1">
                    <a:lumMod val="75000"/>
                    <a:lumOff val="25000"/>
                  </a:schemeClr>
                </a:solidFill>
                <a:cs typeface="Arial" pitchFamily="34" charset="0"/>
              </a:rPr>
              <a:t>b.dukic@studenti.unimol.it </a:t>
            </a:r>
          </a:p>
          <a:p>
            <a:endParaRPr lang="it-IT" sz="1200" i="1" dirty="0">
              <a:solidFill>
                <a:schemeClr val="tx1">
                  <a:lumMod val="75000"/>
                  <a:lumOff val="25000"/>
                </a:schemeClr>
              </a:solidFill>
              <a:cs typeface="Arial" pitchFamily="34" charset="0"/>
            </a:endParaRPr>
          </a:p>
          <a:p>
            <a:r>
              <a:rPr lang="it-IT" sz="1200" i="1" dirty="0">
                <a:solidFill>
                  <a:schemeClr val="tx1">
                    <a:lumMod val="75000"/>
                    <a:lumOff val="25000"/>
                  </a:schemeClr>
                </a:solidFill>
                <a:cs typeface="Arial" pitchFamily="34" charset="0"/>
              </a:rPr>
              <a:t>Camilla Vitulli </a:t>
            </a:r>
          </a:p>
          <a:p>
            <a:r>
              <a:rPr lang="it-IT" sz="1200" i="1" dirty="0">
                <a:solidFill>
                  <a:schemeClr val="tx1">
                    <a:lumMod val="75000"/>
                    <a:lumOff val="25000"/>
                  </a:schemeClr>
                </a:solidFill>
                <a:cs typeface="Arial" pitchFamily="34" charset="0"/>
              </a:rPr>
              <a:t>c.vitulli1@studenti.unimol.it</a:t>
            </a:r>
          </a:p>
        </p:txBody>
      </p:sp>
      <p:sp>
        <p:nvSpPr>
          <p:cNvPr id="10" name="CasellaDiTesto 9">
            <a:extLst>
              <a:ext uri="{FF2B5EF4-FFF2-40B4-BE49-F238E27FC236}">
                <a16:creationId xmlns:a16="http://schemas.microsoft.com/office/drawing/2014/main" id="{2668B3DD-6971-88A4-F319-FA1E9BEF64C2}"/>
              </a:ext>
            </a:extLst>
          </p:cNvPr>
          <p:cNvSpPr txBox="1"/>
          <p:nvPr/>
        </p:nvSpPr>
        <p:spPr>
          <a:xfrm>
            <a:off x="2606996" y="1689872"/>
            <a:ext cx="4218040" cy="338554"/>
          </a:xfrm>
          <a:prstGeom prst="rect">
            <a:avLst/>
          </a:prstGeom>
          <a:noFill/>
        </p:spPr>
        <p:txBody>
          <a:bodyPr wrap="square" rtlCol="0" anchor="ctr" anchorCtr="0">
            <a:spAutoFit/>
          </a:bodyPr>
          <a:lstStyle/>
          <a:p>
            <a:pPr algn="ctr"/>
            <a:r>
              <a:rPr lang="it-IT" sz="1600" dirty="0">
                <a:solidFill>
                  <a:schemeClr val="tx1">
                    <a:lumMod val="75000"/>
                    <a:lumOff val="25000"/>
                  </a:schemeClr>
                </a:solidFill>
                <a:cs typeface="Arial" pitchFamily="34" charset="0"/>
              </a:rPr>
              <a:t>Corso di Sanità Digitale</a:t>
            </a:r>
          </a:p>
        </p:txBody>
      </p:sp>
      <p:sp>
        <p:nvSpPr>
          <p:cNvPr id="12" name="CasellaDiTesto 11">
            <a:extLst>
              <a:ext uri="{FF2B5EF4-FFF2-40B4-BE49-F238E27FC236}">
                <a16:creationId xmlns:a16="http://schemas.microsoft.com/office/drawing/2014/main" id="{505DE0A5-AD30-A316-E96B-5D17713F43FC}"/>
              </a:ext>
            </a:extLst>
          </p:cNvPr>
          <p:cNvSpPr txBox="1"/>
          <p:nvPr/>
        </p:nvSpPr>
        <p:spPr>
          <a:xfrm>
            <a:off x="2195736" y="1331636"/>
            <a:ext cx="5370168" cy="400110"/>
          </a:xfrm>
          <a:prstGeom prst="rect">
            <a:avLst/>
          </a:prstGeom>
          <a:noFill/>
        </p:spPr>
        <p:txBody>
          <a:bodyPr wrap="square" rtlCol="0" anchor="ctr" anchorCtr="0">
            <a:spAutoFit/>
          </a:bodyPr>
          <a:lstStyle/>
          <a:p>
            <a:pPr algn="ctr"/>
            <a:r>
              <a:rPr lang="it-IT" sz="2000" dirty="0">
                <a:solidFill>
                  <a:schemeClr val="tx1">
                    <a:lumMod val="75000"/>
                    <a:lumOff val="25000"/>
                  </a:schemeClr>
                </a:solidFill>
                <a:cs typeface="Arial" pitchFamily="34" charset="0"/>
              </a:rPr>
              <a:t>UNIVERSITÀ DEGLI STUDI DEL SANNIO </a:t>
            </a:r>
          </a:p>
        </p:txBody>
      </p:sp>
      <p:sp>
        <p:nvSpPr>
          <p:cNvPr id="3" name="Text Placeholder 2"/>
          <p:cNvSpPr>
            <a:spLocks noGrp="1"/>
          </p:cNvSpPr>
          <p:nvPr>
            <p:ph type="body" sz="quarter" idx="10"/>
          </p:nvPr>
        </p:nvSpPr>
        <p:spPr>
          <a:xfrm>
            <a:off x="144016" y="2332542"/>
            <a:ext cx="9144000" cy="568445"/>
          </a:xfrm>
        </p:spPr>
        <p:txBody>
          <a:bodyPr anchor="ctr" anchorCtr="0"/>
          <a:lstStyle/>
          <a:p>
            <a:r>
              <a:rPr lang="en-US" altLang="ko-KR" b="1" dirty="0">
                <a:ea typeface="맑은 고딕" pitchFamily="50" charset="-127"/>
              </a:rPr>
              <a:t>“PIANO ATTUATIVO” </a:t>
            </a:r>
          </a:p>
        </p:txBody>
      </p:sp>
      <p:sp>
        <p:nvSpPr>
          <p:cNvPr id="4" name="Text Placeholder 3"/>
          <p:cNvSpPr>
            <a:spLocks noGrp="1"/>
          </p:cNvSpPr>
          <p:nvPr>
            <p:ph type="body" sz="quarter" idx="11"/>
          </p:nvPr>
        </p:nvSpPr>
        <p:spPr>
          <a:xfrm>
            <a:off x="80403" y="2800951"/>
            <a:ext cx="9144000" cy="432048"/>
          </a:xfrm>
        </p:spPr>
        <p:txBody>
          <a:bodyPr anchor="ctr" anchorCtr="0"/>
          <a:lstStyle/>
          <a:p>
            <a:pPr>
              <a:spcBef>
                <a:spcPts val="0"/>
              </a:spcBef>
              <a:defRPr/>
            </a:pPr>
            <a:r>
              <a:rPr lang="en-US" altLang="ko-KR" sz="1600" b="1" dirty="0"/>
              <a:t>AGENDA DIGITALE PER LA SALUTE </a:t>
            </a:r>
            <a:endParaRPr lang="en-US" altLang="ko-KR" sz="1600" dirty="0"/>
          </a:p>
        </p:txBody>
      </p:sp>
      <p:sp>
        <p:nvSpPr>
          <p:cNvPr id="5" name="TextBox 4"/>
          <p:cNvSpPr txBox="1"/>
          <p:nvPr/>
        </p:nvSpPr>
        <p:spPr>
          <a:xfrm>
            <a:off x="3531447" y="4380701"/>
            <a:ext cx="2232248" cy="338554"/>
          </a:xfrm>
          <a:prstGeom prst="rect">
            <a:avLst/>
          </a:prstGeom>
          <a:noFill/>
        </p:spPr>
        <p:txBody>
          <a:bodyPr wrap="square" rtlCol="0" anchor="ctr" anchorCtr="0">
            <a:spAutoFit/>
          </a:bodyPr>
          <a:lstStyle/>
          <a:p>
            <a:pPr algn="ctr"/>
            <a:r>
              <a:rPr lang="en-US" altLang="ko-KR" sz="1600" dirty="0">
                <a:solidFill>
                  <a:schemeClr val="tx1">
                    <a:lumMod val="75000"/>
                    <a:lumOff val="25000"/>
                  </a:schemeClr>
                </a:solidFill>
                <a:cs typeface="Arial" pitchFamily="34" charset="0"/>
              </a:rPr>
              <a:t>REGIONE MOLISE</a:t>
            </a:r>
            <a:endParaRPr lang="ko-KR" altLang="en-US" sz="1600" dirty="0">
              <a:solidFill>
                <a:schemeClr val="tx1">
                  <a:lumMod val="75000"/>
                  <a:lumOff val="25000"/>
                </a:schemeClr>
              </a:solidFill>
              <a:cs typeface="Arial" pitchFamily="34" charset="0"/>
            </a:endParaRPr>
          </a:p>
        </p:txBody>
      </p:sp>
      <p:pic>
        <p:nvPicPr>
          <p:cNvPr id="6" name="Immagine 5">
            <a:extLst>
              <a:ext uri="{FF2B5EF4-FFF2-40B4-BE49-F238E27FC236}">
                <a16:creationId xmlns:a16="http://schemas.microsoft.com/office/drawing/2014/main" id="{BDF3C3C3-62D7-FAC7-F961-B6725DF6F5B6}"/>
              </a:ext>
            </a:extLst>
          </p:cNvPr>
          <p:cNvPicPr>
            <a:picLocks noChangeAspect="1"/>
          </p:cNvPicPr>
          <p:nvPr/>
        </p:nvPicPr>
        <p:blipFill>
          <a:blip r:embed="rId4"/>
          <a:stretch>
            <a:fillRect/>
          </a:stretch>
        </p:blipFill>
        <p:spPr>
          <a:xfrm>
            <a:off x="3960400" y="3374726"/>
            <a:ext cx="1374342" cy="1047470"/>
          </a:xfrm>
          <a:prstGeom prst="rect">
            <a:avLst/>
          </a:prstGeom>
        </p:spPr>
      </p:pic>
      <p:sp>
        <p:nvSpPr>
          <p:cNvPr id="11" name="CasellaDiTesto 10">
            <a:extLst>
              <a:ext uri="{FF2B5EF4-FFF2-40B4-BE49-F238E27FC236}">
                <a16:creationId xmlns:a16="http://schemas.microsoft.com/office/drawing/2014/main" id="{3B7F8D74-AF58-365A-D7D2-B791B32F9CD1}"/>
              </a:ext>
            </a:extLst>
          </p:cNvPr>
          <p:cNvSpPr txBox="1"/>
          <p:nvPr/>
        </p:nvSpPr>
        <p:spPr>
          <a:xfrm>
            <a:off x="5940152" y="4882539"/>
            <a:ext cx="3981228" cy="261610"/>
          </a:xfrm>
          <a:prstGeom prst="rect">
            <a:avLst/>
          </a:prstGeom>
          <a:noFill/>
        </p:spPr>
        <p:txBody>
          <a:bodyPr wrap="square" rtlCol="0">
            <a:spAutoFit/>
          </a:bodyPr>
          <a:lstStyle/>
          <a:p>
            <a:r>
              <a:rPr lang="it-IT" sz="1100" i="1" dirty="0"/>
              <a:t>Direzione Generale per la Salute - maggio 2016</a:t>
            </a:r>
            <a:endParaRPr lang="en-US" sz="1100" i="1" dirty="0"/>
          </a:p>
        </p:txBody>
      </p:sp>
    </p:spTree>
    <p:extLst>
      <p:ext uri="{BB962C8B-B14F-4D97-AF65-F5344CB8AC3E}">
        <p14:creationId xmlns:p14="http://schemas.microsoft.com/office/powerpoint/2010/main" val="429347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altLang="ko-KR" sz="3200" dirty="0">
                <a:solidFill>
                  <a:schemeClr val="tx1">
                    <a:lumMod val="75000"/>
                    <a:lumOff val="25000"/>
                  </a:schemeClr>
                </a:solidFill>
                <a:latin typeface="+mn-lt"/>
                <a:cs typeface="Arial" pitchFamily="34" charset="0"/>
              </a:rPr>
              <a:t>Interoperabilità del </a:t>
            </a:r>
            <a:r>
              <a:rPr lang="it-IT" altLang="ko-KR" sz="3200" dirty="0">
                <a:solidFill>
                  <a:srgbClr val="FF0000"/>
                </a:solidFill>
                <a:latin typeface="+mn-lt"/>
                <a:cs typeface="Arial" pitchFamily="34" charset="0"/>
              </a:rPr>
              <a:t>FSE</a:t>
            </a:r>
            <a:r>
              <a:rPr lang="it-IT" altLang="ko-KR" sz="3200" dirty="0">
                <a:solidFill>
                  <a:schemeClr val="tx1">
                    <a:lumMod val="75000"/>
                    <a:lumOff val="25000"/>
                  </a:schemeClr>
                </a:solidFill>
                <a:latin typeface="+mn-lt"/>
                <a:cs typeface="Arial" pitchFamily="34" charset="0"/>
              </a:rPr>
              <a:t>-Molise</a:t>
            </a:r>
            <a:endParaRPr lang="en-US" altLang="ko-KR" sz="3200" dirty="0">
              <a:solidFill>
                <a:schemeClr val="tx1">
                  <a:lumMod val="75000"/>
                  <a:lumOff val="25000"/>
                </a:schemeClr>
              </a:solidFill>
              <a:latin typeface="+mn-lt"/>
              <a:cs typeface="Arial" pitchFamily="34" charset="0"/>
            </a:endParaRPr>
          </a:p>
        </p:txBody>
      </p:sp>
      <p:grpSp>
        <p:nvGrpSpPr>
          <p:cNvPr id="10" name="Group 9"/>
          <p:cNvGrpSpPr/>
          <p:nvPr/>
        </p:nvGrpSpPr>
        <p:grpSpPr>
          <a:xfrm>
            <a:off x="1696582" y="1083064"/>
            <a:ext cx="1908212" cy="1576013"/>
            <a:chOff x="752576" y="2545388"/>
            <a:chExt cx="1908212" cy="1576013"/>
          </a:xfrm>
        </p:grpSpPr>
        <p:sp>
          <p:nvSpPr>
            <p:cNvPr id="7" name="Text Placeholder 17"/>
            <p:cNvSpPr txBox="1">
              <a:spLocks/>
            </p:cNvSpPr>
            <p:nvPr/>
          </p:nvSpPr>
          <p:spPr>
            <a:xfrm>
              <a:off x="1076612" y="2545388"/>
              <a:ext cx="1584176"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tx1">
                      <a:lumMod val="75000"/>
                      <a:lumOff val="25000"/>
                    </a:schemeClr>
                  </a:solidFill>
                  <a:cs typeface="Arial" pitchFamily="34" charset="0"/>
                </a:rPr>
                <a:t>Situazione attuale </a:t>
              </a:r>
            </a:p>
          </p:txBody>
        </p:sp>
        <p:sp>
          <p:nvSpPr>
            <p:cNvPr id="9" name="TextBox 8"/>
            <p:cNvSpPr txBox="1"/>
            <p:nvPr/>
          </p:nvSpPr>
          <p:spPr>
            <a:xfrm>
              <a:off x="752576" y="3844402"/>
              <a:ext cx="158417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27" name="Rectangle 26"/>
          <p:cNvSpPr/>
          <p:nvPr/>
        </p:nvSpPr>
        <p:spPr>
          <a:xfrm>
            <a:off x="1622727" y="1004858"/>
            <a:ext cx="2376264" cy="372713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CasellaDiTesto 2">
            <a:extLst>
              <a:ext uri="{FF2B5EF4-FFF2-40B4-BE49-F238E27FC236}">
                <a16:creationId xmlns:a16="http://schemas.microsoft.com/office/drawing/2014/main" id="{B92B6427-9C85-3BF3-7927-9492CBD7F4CF}"/>
              </a:ext>
            </a:extLst>
          </p:cNvPr>
          <p:cNvSpPr txBox="1"/>
          <p:nvPr/>
        </p:nvSpPr>
        <p:spPr>
          <a:xfrm>
            <a:off x="1832568" y="1419023"/>
            <a:ext cx="2271341" cy="430887"/>
          </a:xfrm>
          <a:prstGeom prst="rect">
            <a:avLst/>
          </a:prstGeom>
          <a:noFill/>
        </p:spPr>
        <p:txBody>
          <a:bodyPr wrap="square" rtlCol="0">
            <a:spAutoFit/>
          </a:bodyPr>
          <a:lstStyle/>
          <a:p>
            <a:r>
              <a:rPr lang="it-IT" sz="1100" dirty="0">
                <a:solidFill>
                  <a:srgbClr val="FF0000"/>
                </a:solidFill>
              </a:rPr>
              <a:t>Specifici interventi </a:t>
            </a:r>
            <a:r>
              <a:rPr lang="it-IT" sz="1100" dirty="0"/>
              <a:t>connessi</a:t>
            </a:r>
            <a:br>
              <a:rPr lang="it-IT" sz="1100" dirty="0"/>
            </a:br>
            <a:r>
              <a:rPr lang="it-IT" sz="1100" dirty="0"/>
              <a:t> alla </a:t>
            </a:r>
            <a:r>
              <a:rPr lang="it-IT" sz="1100" dirty="0">
                <a:solidFill>
                  <a:srgbClr val="FF0000"/>
                </a:solidFill>
              </a:rPr>
              <a:t>sanità</a:t>
            </a:r>
          </a:p>
        </p:txBody>
      </p:sp>
      <p:sp>
        <p:nvSpPr>
          <p:cNvPr id="5" name="Oval 47">
            <a:extLst>
              <a:ext uri="{FF2B5EF4-FFF2-40B4-BE49-F238E27FC236}">
                <a16:creationId xmlns:a16="http://schemas.microsoft.com/office/drawing/2014/main" id="{9DD7EA8D-603D-6880-ABB5-E6B6042AAAC2}"/>
              </a:ext>
            </a:extLst>
          </p:cNvPr>
          <p:cNvSpPr>
            <a:spLocks noChangeAspect="1"/>
          </p:cNvSpPr>
          <p:nvPr/>
        </p:nvSpPr>
        <p:spPr>
          <a:xfrm>
            <a:off x="1671486" y="1475933"/>
            <a:ext cx="124409" cy="124409"/>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CasellaDiTesto 22">
            <a:extLst>
              <a:ext uri="{FF2B5EF4-FFF2-40B4-BE49-F238E27FC236}">
                <a16:creationId xmlns:a16="http://schemas.microsoft.com/office/drawing/2014/main" id="{1E5733C6-D1C1-FB14-5589-0908F83DFBDE}"/>
              </a:ext>
            </a:extLst>
          </p:cNvPr>
          <p:cNvSpPr txBox="1"/>
          <p:nvPr/>
        </p:nvSpPr>
        <p:spPr>
          <a:xfrm>
            <a:off x="1784357" y="1992356"/>
            <a:ext cx="2271341" cy="769441"/>
          </a:xfrm>
          <a:prstGeom prst="rect">
            <a:avLst/>
          </a:prstGeom>
          <a:noFill/>
        </p:spPr>
        <p:txBody>
          <a:bodyPr wrap="square" rtlCol="0">
            <a:spAutoFit/>
          </a:bodyPr>
          <a:lstStyle/>
          <a:p>
            <a:r>
              <a:rPr lang="it-IT" sz="1100" dirty="0"/>
              <a:t>Realizzazione dei programmi</a:t>
            </a:r>
            <a:br>
              <a:rPr lang="it-IT" sz="1100" dirty="0"/>
            </a:br>
            <a:r>
              <a:rPr lang="it-IT" sz="1100" dirty="0"/>
              <a:t>connessi all’utilizzo dei </a:t>
            </a:r>
            <a:br>
              <a:rPr lang="it-IT" sz="1100" dirty="0"/>
            </a:br>
            <a:r>
              <a:rPr lang="it-IT" sz="1100" dirty="0">
                <a:solidFill>
                  <a:srgbClr val="FD2906"/>
                </a:solidFill>
              </a:rPr>
              <a:t>Fondi Art. 20 L. 67/88</a:t>
            </a:r>
            <a:r>
              <a:rPr lang="it-IT" sz="1100" dirty="0">
                <a:solidFill>
                  <a:srgbClr val="FF0000"/>
                </a:solidFill>
              </a:rPr>
              <a:t> </a:t>
            </a:r>
            <a:r>
              <a:rPr lang="it-IT" sz="1100" dirty="0"/>
              <a:t>(S.I.S.R.), </a:t>
            </a:r>
            <a:r>
              <a:rPr lang="it-IT" sz="1100" dirty="0">
                <a:solidFill>
                  <a:srgbClr val="FF0000"/>
                </a:solidFill>
              </a:rPr>
              <a:t>F.E.S.R</a:t>
            </a:r>
            <a:r>
              <a:rPr lang="it-IT" sz="1100" dirty="0"/>
              <a:t>. (E-Health) </a:t>
            </a:r>
          </a:p>
        </p:txBody>
      </p:sp>
      <p:sp>
        <p:nvSpPr>
          <p:cNvPr id="25" name="Oval 47">
            <a:extLst>
              <a:ext uri="{FF2B5EF4-FFF2-40B4-BE49-F238E27FC236}">
                <a16:creationId xmlns:a16="http://schemas.microsoft.com/office/drawing/2014/main" id="{AE637039-A9E0-41EA-B163-6AD3DBF4EC5F}"/>
              </a:ext>
            </a:extLst>
          </p:cNvPr>
          <p:cNvSpPr>
            <a:spLocks noChangeAspect="1"/>
          </p:cNvSpPr>
          <p:nvPr/>
        </p:nvSpPr>
        <p:spPr>
          <a:xfrm>
            <a:off x="1665648" y="2039220"/>
            <a:ext cx="124409" cy="124409"/>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CasellaDiTesto 30">
            <a:extLst>
              <a:ext uri="{FF2B5EF4-FFF2-40B4-BE49-F238E27FC236}">
                <a16:creationId xmlns:a16="http://schemas.microsoft.com/office/drawing/2014/main" id="{F24001D8-C4F0-4295-5E07-4D9E7490E2B9}"/>
              </a:ext>
            </a:extLst>
          </p:cNvPr>
          <p:cNvSpPr txBox="1"/>
          <p:nvPr/>
        </p:nvSpPr>
        <p:spPr>
          <a:xfrm>
            <a:off x="1784357" y="2920524"/>
            <a:ext cx="2271341" cy="1615827"/>
          </a:xfrm>
          <a:prstGeom prst="rect">
            <a:avLst/>
          </a:prstGeom>
          <a:noFill/>
        </p:spPr>
        <p:txBody>
          <a:bodyPr wrap="square" rtlCol="0">
            <a:spAutoFit/>
          </a:bodyPr>
          <a:lstStyle/>
          <a:p>
            <a:r>
              <a:rPr lang="it-IT" sz="1100" dirty="0"/>
              <a:t>Accordo di Programma Quadro</a:t>
            </a:r>
            <a:br>
              <a:rPr lang="it-IT" sz="1100" dirty="0"/>
            </a:br>
            <a:r>
              <a:rPr lang="it-IT" sz="1100" dirty="0"/>
              <a:t>in materia di e-government e</a:t>
            </a:r>
            <a:br>
              <a:rPr lang="it-IT" sz="1100" dirty="0"/>
            </a:br>
            <a:r>
              <a:rPr lang="it-IT" sz="1100" dirty="0"/>
              <a:t>Società dell’informazione</a:t>
            </a:r>
            <a:br>
              <a:rPr lang="it-IT" sz="1100" dirty="0"/>
            </a:br>
            <a:r>
              <a:rPr lang="it-IT" sz="1100" dirty="0"/>
              <a:t>nella Regione Molise (</a:t>
            </a:r>
            <a:r>
              <a:rPr lang="it-IT" sz="1100" dirty="0">
                <a:solidFill>
                  <a:srgbClr val="FF0000"/>
                </a:solidFill>
              </a:rPr>
              <a:t>APQ SI</a:t>
            </a:r>
            <a:r>
              <a:rPr lang="it-IT" sz="1100" dirty="0"/>
              <a:t>):</a:t>
            </a:r>
            <a:br>
              <a:rPr lang="it-IT" sz="1100" dirty="0"/>
            </a:br>
            <a:endParaRPr lang="it-IT" sz="1100" dirty="0"/>
          </a:p>
          <a:p>
            <a:pPr marL="171450" indent="-171450">
              <a:buFontTx/>
              <a:buChar char="-"/>
            </a:pPr>
            <a:r>
              <a:rPr lang="it-IT" sz="1100" dirty="0"/>
              <a:t>Progetto APQ SI – </a:t>
            </a:r>
            <a:r>
              <a:rPr lang="it-IT" sz="1100" dirty="0">
                <a:solidFill>
                  <a:srgbClr val="FF0000"/>
                </a:solidFill>
              </a:rPr>
              <a:t>RMMG</a:t>
            </a:r>
            <a:br>
              <a:rPr lang="it-IT" sz="1100" dirty="0"/>
            </a:br>
            <a:endParaRPr lang="it-IT" sz="1100" dirty="0"/>
          </a:p>
          <a:p>
            <a:pPr marL="171450" indent="-171450">
              <a:buFontTx/>
              <a:buChar char="-"/>
            </a:pPr>
            <a:r>
              <a:rPr lang="it-IT" sz="1100" dirty="0"/>
              <a:t>Progetto APQ SI – Servizi di</a:t>
            </a:r>
            <a:br>
              <a:rPr lang="it-IT" sz="1100" dirty="0"/>
            </a:br>
            <a:r>
              <a:rPr lang="it-IT" sz="1100" dirty="0">
                <a:solidFill>
                  <a:srgbClr val="FF0000"/>
                </a:solidFill>
              </a:rPr>
              <a:t>Telemedicina Specializzata </a:t>
            </a:r>
          </a:p>
        </p:txBody>
      </p:sp>
      <p:sp>
        <p:nvSpPr>
          <p:cNvPr id="32" name="Oval 47">
            <a:extLst>
              <a:ext uri="{FF2B5EF4-FFF2-40B4-BE49-F238E27FC236}">
                <a16:creationId xmlns:a16="http://schemas.microsoft.com/office/drawing/2014/main" id="{1E4D54EE-F0E4-F9B1-B45C-BB0B0072E52F}"/>
              </a:ext>
            </a:extLst>
          </p:cNvPr>
          <p:cNvSpPr>
            <a:spLocks noChangeAspect="1"/>
          </p:cNvSpPr>
          <p:nvPr/>
        </p:nvSpPr>
        <p:spPr>
          <a:xfrm>
            <a:off x="1671486" y="2992035"/>
            <a:ext cx="124409" cy="124409"/>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Rectangle 26">
            <a:extLst>
              <a:ext uri="{FF2B5EF4-FFF2-40B4-BE49-F238E27FC236}">
                <a16:creationId xmlns:a16="http://schemas.microsoft.com/office/drawing/2014/main" id="{EAC7C45B-5D93-D9A8-54DA-B9B3DB9E9A90}"/>
              </a:ext>
            </a:extLst>
          </p:cNvPr>
          <p:cNvSpPr/>
          <p:nvPr/>
        </p:nvSpPr>
        <p:spPr>
          <a:xfrm>
            <a:off x="4571999" y="1012846"/>
            <a:ext cx="2949273" cy="400717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CasellaDiTesto 33">
            <a:extLst>
              <a:ext uri="{FF2B5EF4-FFF2-40B4-BE49-F238E27FC236}">
                <a16:creationId xmlns:a16="http://schemas.microsoft.com/office/drawing/2014/main" id="{3B691B0A-B1BE-9341-3E31-386685C6981E}"/>
              </a:ext>
            </a:extLst>
          </p:cNvPr>
          <p:cNvSpPr txBox="1"/>
          <p:nvPr/>
        </p:nvSpPr>
        <p:spPr>
          <a:xfrm>
            <a:off x="5645723" y="1067607"/>
            <a:ext cx="801823" cy="276999"/>
          </a:xfrm>
          <a:prstGeom prst="rect">
            <a:avLst/>
          </a:prstGeom>
          <a:noFill/>
        </p:spPr>
        <p:txBody>
          <a:bodyPr wrap="none" rtlCol="0">
            <a:spAutoFit/>
          </a:bodyPr>
          <a:lstStyle/>
          <a:p>
            <a:pPr algn="ctr">
              <a:spcBef>
                <a:spcPct val="20000"/>
              </a:spcBef>
            </a:pPr>
            <a:r>
              <a:rPr lang="it-IT" sz="1200" b="1" dirty="0">
                <a:solidFill>
                  <a:schemeClr val="tx1">
                    <a:lumMod val="75000"/>
                    <a:lumOff val="25000"/>
                  </a:schemeClr>
                </a:solidFill>
                <a:cs typeface="Arial" pitchFamily="34" charset="0"/>
              </a:rPr>
              <a:t>Obiettivi</a:t>
            </a:r>
          </a:p>
        </p:txBody>
      </p:sp>
      <p:sp>
        <p:nvSpPr>
          <p:cNvPr id="35" name="CasellaDiTesto 34">
            <a:extLst>
              <a:ext uri="{FF2B5EF4-FFF2-40B4-BE49-F238E27FC236}">
                <a16:creationId xmlns:a16="http://schemas.microsoft.com/office/drawing/2014/main" id="{8D863DCE-D3BB-A8F2-C860-9E72F96FBF0F}"/>
              </a:ext>
            </a:extLst>
          </p:cNvPr>
          <p:cNvSpPr txBox="1"/>
          <p:nvPr/>
        </p:nvSpPr>
        <p:spPr>
          <a:xfrm>
            <a:off x="4920643" y="1379979"/>
            <a:ext cx="2438999" cy="600164"/>
          </a:xfrm>
          <a:prstGeom prst="rect">
            <a:avLst/>
          </a:prstGeom>
          <a:noFill/>
        </p:spPr>
        <p:txBody>
          <a:bodyPr wrap="square" rtlCol="0">
            <a:spAutoFit/>
          </a:bodyPr>
          <a:lstStyle/>
          <a:p>
            <a:r>
              <a:rPr lang="it-IT" sz="1100" dirty="0">
                <a:ea typeface="Calibri" panose="020F0502020204030204" pitchFamily="34" charset="0"/>
                <a:cs typeface="Times New Roman" panose="02020603050405020304" pitchFamily="18" charset="0"/>
              </a:rPr>
              <a:t>Supportare l’efficienza delle</a:t>
            </a:r>
            <a:br>
              <a:rPr lang="it-IT" sz="1100" dirty="0">
                <a:ea typeface="Calibri" panose="020F0502020204030204" pitchFamily="34" charset="0"/>
                <a:cs typeface="Times New Roman" panose="02020603050405020304" pitchFamily="18" charset="0"/>
              </a:rPr>
            </a:br>
            <a:r>
              <a:rPr lang="it-IT" sz="1100" dirty="0">
                <a:solidFill>
                  <a:srgbClr val="FD2906"/>
                </a:solidFill>
                <a:ea typeface="Calibri" panose="020F0502020204030204" pitchFamily="34" charset="0"/>
                <a:cs typeface="Times New Roman" panose="02020603050405020304" pitchFamily="18" charset="0"/>
              </a:rPr>
              <a:t>cure primarie</a:t>
            </a:r>
            <a:r>
              <a:rPr lang="it-IT" sz="1100" dirty="0">
                <a:ea typeface="Calibri" panose="020F0502020204030204" pitchFamily="34" charset="0"/>
                <a:cs typeface="Times New Roman" panose="02020603050405020304" pitchFamily="18" charset="0"/>
              </a:rPr>
              <a:t> al fine di agevolare il </a:t>
            </a:r>
            <a:br>
              <a:rPr lang="it-IT" sz="1100" dirty="0">
                <a:ea typeface="Calibri" panose="020F0502020204030204" pitchFamily="34" charset="0"/>
                <a:cs typeface="Times New Roman" panose="02020603050405020304" pitchFamily="18" charset="0"/>
              </a:rPr>
            </a:br>
            <a:r>
              <a:rPr lang="it-IT" sz="1100" dirty="0">
                <a:ea typeface="Calibri" panose="020F0502020204030204" pitchFamily="34" charset="0"/>
                <a:cs typeface="Times New Roman" panose="02020603050405020304" pitchFamily="18" charset="0"/>
              </a:rPr>
              <a:t>processo di continuità della cura</a:t>
            </a:r>
            <a:endParaRPr lang="it-IT" sz="1100" dirty="0"/>
          </a:p>
        </p:txBody>
      </p:sp>
      <p:sp>
        <p:nvSpPr>
          <p:cNvPr id="36" name="CasellaDiTesto 35">
            <a:extLst>
              <a:ext uri="{FF2B5EF4-FFF2-40B4-BE49-F238E27FC236}">
                <a16:creationId xmlns:a16="http://schemas.microsoft.com/office/drawing/2014/main" id="{C27FC8EB-004B-FEB1-D9DC-3727D46C3329}"/>
              </a:ext>
            </a:extLst>
          </p:cNvPr>
          <p:cNvSpPr txBox="1"/>
          <p:nvPr/>
        </p:nvSpPr>
        <p:spPr>
          <a:xfrm>
            <a:off x="4907617" y="1959004"/>
            <a:ext cx="2723374" cy="769441"/>
          </a:xfrm>
          <a:prstGeom prst="rect">
            <a:avLst/>
          </a:prstGeom>
          <a:noFill/>
        </p:spPr>
        <p:txBody>
          <a:bodyPr wrap="square" rtlCol="0">
            <a:spAutoFit/>
          </a:bodyPr>
          <a:lstStyle/>
          <a:p>
            <a:r>
              <a:rPr lang="it-IT" sz="1100" dirty="0">
                <a:ea typeface="Calibri" panose="020F0502020204030204" pitchFamily="34" charset="0"/>
                <a:cs typeface="Times New Roman" panose="02020603050405020304" pitchFamily="18" charset="0"/>
              </a:rPr>
              <a:t>Supportare l'integrazione dei </a:t>
            </a:r>
            <a:r>
              <a:rPr lang="it-IT" sz="1100" dirty="0">
                <a:solidFill>
                  <a:srgbClr val="FD2906"/>
                </a:solidFill>
                <a:ea typeface="Calibri" panose="020F0502020204030204" pitchFamily="34" charset="0"/>
                <a:cs typeface="Times New Roman" panose="02020603050405020304" pitchFamily="18" charset="0"/>
              </a:rPr>
              <a:t>servizi</a:t>
            </a:r>
            <a:br>
              <a:rPr lang="it-IT" sz="1100" dirty="0">
                <a:solidFill>
                  <a:srgbClr val="FD2906"/>
                </a:solidFill>
                <a:ea typeface="Calibri" panose="020F0502020204030204" pitchFamily="34" charset="0"/>
                <a:cs typeface="Times New Roman" panose="02020603050405020304" pitchFamily="18" charset="0"/>
              </a:rPr>
            </a:br>
            <a:r>
              <a:rPr lang="it-IT" sz="1100" dirty="0">
                <a:solidFill>
                  <a:srgbClr val="FD2906"/>
                </a:solidFill>
                <a:ea typeface="Calibri" panose="020F0502020204030204" pitchFamily="34" charset="0"/>
                <a:cs typeface="Times New Roman" panose="02020603050405020304" pitchFamily="18" charset="0"/>
              </a:rPr>
              <a:t>sanitari e sociali</a:t>
            </a:r>
            <a:r>
              <a:rPr lang="it-IT" sz="1100" dirty="0">
                <a:ea typeface="Calibri" panose="020F0502020204030204" pitchFamily="34" charset="0"/>
                <a:cs typeface="Times New Roman" panose="02020603050405020304" pitchFamily="18" charset="0"/>
              </a:rPr>
              <a:t> nell'ambito del</a:t>
            </a:r>
            <a:br>
              <a:rPr lang="it-IT" sz="1100" dirty="0">
                <a:ea typeface="Calibri" panose="020F0502020204030204" pitchFamily="34" charset="0"/>
                <a:cs typeface="Times New Roman" panose="02020603050405020304" pitchFamily="18" charset="0"/>
              </a:rPr>
            </a:br>
            <a:r>
              <a:rPr lang="it-IT" sz="1100" dirty="0">
                <a:ea typeface="Calibri" panose="020F0502020204030204" pitchFamily="34" charset="0"/>
                <a:cs typeface="Times New Roman" panose="02020603050405020304" pitchFamily="18" charset="0"/>
              </a:rPr>
              <a:t>territorio al fine di agevolare i </a:t>
            </a:r>
            <a:br>
              <a:rPr lang="it-IT" sz="1100" dirty="0">
                <a:ea typeface="Calibri" panose="020F0502020204030204" pitchFamily="34" charset="0"/>
                <a:cs typeface="Times New Roman" panose="02020603050405020304" pitchFamily="18" charset="0"/>
              </a:rPr>
            </a:br>
            <a:r>
              <a:rPr lang="it-IT" sz="1100" dirty="0">
                <a:ea typeface="Calibri" panose="020F0502020204030204" pitchFamily="34" charset="0"/>
                <a:cs typeface="Times New Roman" panose="02020603050405020304" pitchFamily="18" charset="0"/>
              </a:rPr>
              <a:t>processi di collaborazione informatica </a:t>
            </a:r>
          </a:p>
        </p:txBody>
      </p:sp>
      <p:sp>
        <p:nvSpPr>
          <p:cNvPr id="37" name="CasellaDiTesto 36">
            <a:extLst>
              <a:ext uri="{FF2B5EF4-FFF2-40B4-BE49-F238E27FC236}">
                <a16:creationId xmlns:a16="http://schemas.microsoft.com/office/drawing/2014/main" id="{E68F2F17-1236-6E1A-DC53-BA6B08B28978}"/>
              </a:ext>
            </a:extLst>
          </p:cNvPr>
          <p:cNvSpPr txBox="1"/>
          <p:nvPr/>
        </p:nvSpPr>
        <p:spPr>
          <a:xfrm>
            <a:off x="4893201" y="2725676"/>
            <a:ext cx="2634937" cy="769441"/>
          </a:xfrm>
          <a:prstGeom prst="rect">
            <a:avLst/>
          </a:prstGeom>
          <a:noFill/>
        </p:spPr>
        <p:txBody>
          <a:bodyPr wrap="square" rtlCol="0">
            <a:spAutoFit/>
          </a:bodyPr>
          <a:lstStyle/>
          <a:p>
            <a:r>
              <a:rPr lang="it-IT" sz="1100" dirty="0">
                <a:ea typeface="Calibri" panose="020F0502020204030204" pitchFamily="34" charset="0"/>
                <a:cs typeface="Times New Roman" panose="02020603050405020304" pitchFamily="18" charset="0"/>
              </a:rPr>
              <a:t>Favorire i processi di</a:t>
            </a:r>
            <a:br>
              <a:rPr lang="it-IT" sz="1100" dirty="0">
                <a:ea typeface="Calibri" panose="020F0502020204030204" pitchFamily="34" charset="0"/>
                <a:cs typeface="Times New Roman" panose="02020603050405020304" pitchFamily="18" charset="0"/>
              </a:rPr>
            </a:br>
            <a:r>
              <a:rPr lang="it-IT" sz="1100" dirty="0">
                <a:solidFill>
                  <a:srgbClr val="FD2906"/>
                </a:solidFill>
                <a:ea typeface="Calibri" panose="020F0502020204030204" pitchFamily="34" charset="0"/>
                <a:cs typeface="Times New Roman" panose="02020603050405020304" pitchFamily="18" charset="0"/>
              </a:rPr>
              <a:t>riorganizzazione</a:t>
            </a:r>
            <a:r>
              <a:rPr lang="it-IT" sz="1100" dirty="0">
                <a:ea typeface="Calibri" panose="020F0502020204030204" pitchFamily="34" charset="0"/>
                <a:cs typeface="Times New Roman" panose="02020603050405020304" pitchFamily="18" charset="0"/>
              </a:rPr>
              <a:t> e </a:t>
            </a:r>
            <a:r>
              <a:rPr lang="it-IT" sz="1100" dirty="0">
                <a:solidFill>
                  <a:srgbClr val="FD2906"/>
                </a:solidFill>
                <a:ea typeface="Calibri" panose="020F0502020204030204" pitchFamily="34" charset="0"/>
                <a:cs typeface="Times New Roman" panose="02020603050405020304" pitchFamily="18" charset="0"/>
              </a:rPr>
              <a:t>razionalizzazione</a:t>
            </a:r>
            <a:br>
              <a:rPr lang="it-IT" sz="1100" dirty="0">
                <a:ea typeface="Calibri" panose="020F0502020204030204" pitchFamily="34" charset="0"/>
                <a:cs typeface="Times New Roman" panose="02020603050405020304" pitchFamily="18" charset="0"/>
              </a:rPr>
            </a:br>
            <a:r>
              <a:rPr lang="it-IT" sz="1100" dirty="0">
                <a:ea typeface="Calibri" panose="020F0502020204030204" pitchFamily="34" charset="0"/>
                <a:cs typeface="Times New Roman" panose="02020603050405020304" pitchFamily="18" charset="0"/>
              </a:rPr>
              <a:t>delle strutture sanitarie </a:t>
            </a:r>
          </a:p>
          <a:p>
            <a:endParaRPr lang="it-IT" sz="1100" dirty="0"/>
          </a:p>
        </p:txBody>
      </p:sp>
      <p:sp>
        <p:nvSpPr>
          <p:cNvPr id="38" name="CasellaDiTesto 37">
            <a:extLst>
              <a:ext uri="{FF2B5EF4-FFF2-40B4-BE49-F238E27FC236}">
                <a16:creationId xmlns:a16="http://schemas.microsoft.com/office/drawing/2014/main" id="{62177CE4-BF88-50D7-3CA8-1F5D1AEBA895}"/>
              </a:ext>
            </a:extLst>
          </p:cNvPr>
          <p:cNvSpPr txBox="1"/>
          <p:nvPr/>
        </p:nvSpPr>
        <p:spPr>
          <a:xfrm>
            <a:off x="4901215" y="3325803"/>
            <a:ext cx="2445424" cy="769441"/>
          </a:xfrm>
          <a:prstGeom prst="rect">
            <a:avLst/>
          </a:prstGeom>
          <a:noFill/>
        </p:spPr>
        <p:txBody>
          <a:bodyPr wrap="square" rtlCol="0">
            <a:spAutoFit/>
          </a:bodyPr>
          <a:lstStyle/>
          <a:p>
            <a:r>
              <a:rPr lang="it-IT" sz="1100" dirty="0">
                <a:ea typeface="Calibri" panose="020F0502020204030204" pitchFamily="34" charset="0"/>
                <a:cs typeface="Times New Roman" panose="02020603050405020304" pitchFamily="18" charset="0"/>
              </a:rPr>
              <a:t>Realizzare soluzioni infrastrutturali</a:t>
            </a:r>
            <a:br>
              <a:rPr lang="it-IT" sz="1100" dirty="0">
                <a:ea typeface="Calibri" panose="020F0502020204030204" pitchFamily="34" charset="0"/>
                <a:cs typeface="Times New Roman" panose="02020603050405020304" pitchFamily="18" charset="0"/>
              </a:rPr>
            </a:br>
            <a:r>
              <a:rPr lang="it-IT" sz="1100" dirty="0">
                <a:ea typeface="Calibri" panose="020F0502020204030204" pitchFamily="34" charset="0"/>
                <a:cs typeface="Times New Roman" panose="02020603050405020304" pitchFamily="18" charset="0"/>
              </a:rPr>
              <a:t>per l'</a:t>
            </a:r>
            <a:r>
              <a:rPr lang="it-IT" sz="1100" dirty="0">
                <a:solidFill>
                  <a:srgbClr val="FD2906"/>
                </a:solidFill>
                <a:ea typeface="Calibri" panose="020F0502020204030204" pitchFamily="34" charset="0"/>
                <a:cs typeface="Times New Roman" panose="02020603050405020304" pitchFamily="18" charset="0"/>
              </a:rPr>
              <a:t>interoperabilità</a:t>
            </a:r>
            <a:r>
              <a:rPr lang="it-IT" sz="1100" dirty="0">
                <a:ea typeface="Calibri" panose="020F0502020204030204" pitchFamily="34" charset="0"/>
                <a:cs typeface="Times New Roman" panose="02020603050405020304" pitchFamily="18" charset="0"/>
              </a:rPr>
              <a:t> e</a:t>
            </a:r>
            <a:br>
              <a:rPr lang="it-IT" sz="1100" dirty="0">
                <a:ea typeface="Calibri" panose="020F0502020204030204" pitchFamily="34" charset="0"/>
                <a:cs typeface="Times New Roman" panose="02020603050405020304" pitchFamily="18" charset="0"/>
              </a:rPr>
            </a:br>
            <a:r>
              <a:rPr lang="it-IT" sz="1100" dirty="0">
                <a:ea typeface="Calibri" panose="020F0502020204030204" pitchFamily="34" charset="0"/>
                <a:cs typeface="Times New Roman" panose="02020603050405020304" pitchFamily="18" charset="0"/>
              </a:rPr>
              <a:t>per l'</a:t>
            </a:r>
            <a:r>
              <a:rPr lang="it-IT" sz="1100" dirty="0">
                <a:solidFill>
                  <a:srgbClr val="FD2906"/>
                </a:solidFill>
                <a:ea typeface="Calibri" panose="020F0502020204030204" pitchFamily="34" charset="0"/>
                <a:cs typeface="Times New Roman" panose="02020603050405020304" pitchFamily="18" charset="0"/>
              </a:rPr>
              <a:t>adeguamento</a:t>
            </a:r>
            <a:r>
              <a:rPr lang="it-IT" sz="1100" dirty="0">
                <a:ea typeface="Calibri" panose="020F0502020204030204" pitchFamily="34" charset="0"/>
                <a:cs typeface="Times New Roman" panose="02020603050405020304" pitchFamily="18" charset="0"/>
              </a:rPr>
              <a:t> e/o</a:t>
            </a:r>
            <a:br>
              <a:rPr lang="it-IT" sz="1100" dirty="0">
                <a:ea typeface="Calibri" panose="020F0502020204030204" pitchFamily="34" charset="0"/>
                <a:cs typeface="Times New Roman" panose="02020603050405020304" pitchFamily="18" charset="0"/>
              </a:rPr>
            </a:br>
            <a:r>
              <a:rPr lang="it-IT" sz="1100" dirty="0">
                <a:ea typeface="Calibri" panose="020F0502020204030204" pitchFamily="34" charset="0"/>
                <a:cs typeface="Times New Roman" panose="02020603050405020304" pitchFamily="18" charset="0"/>
              </a:rPr>
              <a:t>lo sviluppo di servizi </a:t>
            </a:r>
          </a:p>
        </p:txBody>
      </p:sp>
      <p:sp>
        <p:nvSpPr>
          <p:cNvPr id="40" name="Donut 24">
            <a:extLst>
              <a:ext uri="{FF2B5EF4-FFF2-40B4-BE49-F238E27FC236}">
                <a16:creationId xmlns:a16="http://schemas.microsoft.com/office/drawing/2014/main" id="{D3B45A1C-E38D-AB25-9249-F08ADE9A7FD3}"/>
              </a:ext>
            </a:extLst>
          </p:cNvPr>
          <p:cNvSpPr/>
          <p:nvPr/>
        </p:nvSpPr>
        <p:spPr>
          <a:xfrm>
            <a:off x="4658585" y="1417651"/>
            <a:ext cx="183582" cy="1870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1" name="Donut 24">
            <a:extLst>
              <a:ext uri="{FF2B5EF4-FFF2-40B4-BE49-F238E27FC236}">
                <a16:creationId xmlns:a16="http://schemas.microsoft.com/office/drawing/2014/main" id="{E5CE92E8-DE08-3B51-5C4C-DA22D074ABB8}"/>
              </a:ext>
            </a:extLst>
          </p:cNvPr>
          <p:cNvSpPr/>
          <p:nvPr/>
        </p:nvSpPr>
        <p:spPr>
          <a:xfrm>
            <a:off x="4658607" y="2009531"/>
            <a:ext cx="183582" cy="1870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2" name="Donut 24">
            <a:extLst>
              <a:ext uri="{FF2B5EF4-FFF2-40B4-BE49-F238E27FC236}">
                <a16:creationId xmlns:a16="http://schemas.microsoft.com/office/drawing/2014/main" id="{B60E11BA-5851-6F1D-C214-52A164E4B261}"/>
              </a:ext>
            </a:extLst>
          </p:cNvPr>
          <p:cNvSpPr/>
          <p:nvPr/>
        </p:nvSpPr>
        <p:spPr>
          <a:xfrm>
            <a:off x="4649562" y="2763158"/>
            <a:ext cx="183582" cy="1870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3" name="Donut 24">
            <a:extLst>
              <a:ext uri="{FF2B5EF4-FFF2-40B4-BE49-F238E27FC236}">
                <a16:creationId xmlns:a16="http://schemas.microsoft.com/office/drawing/2014/main" id="{83E0FFA7-374B-F00B-730F-C3182844CB53}"/>
              </a:ext>
            </a:extLst>
          </p:cNvPr>
          <p:cNvSpPr/>
          <p:nvPr/>
        </p:nvSpPr>
        <p:spPr>
          <a:xfrm>
            <a:off x="4662335" y="3380367"/>
            <a:ext cx="183582" cy="1870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4" name="Donut 24">
            <a:extLst>
              <a:ext uri="{FF2B5EF4-FFF2-40B4-BE49-F238E27FC236}">
                <a16:creationId xmlns:a16="http://schemas.microsoft.com/office/drawing/2014/main" id="{60549AF2-9022-B966-FD57-12A4FDDB773B}"/>
              </a:ext>
            </a:extLst>
          </p:cNvPr>
          <p:cNvSpPr/>
          <p:nvPr/>
        </p:nvSpPr>
        <p:spPr>
          <a:xfrm>
            <a:off x="4664601" y="4186325"/>
            <a:ext cx="183582" cy="1870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 name="CasellaDiTesto 5">
            <a:extLst>
              <a:ext uri="{FF2B5EF4-FFF2-40B4-BE49-F238E27FC236}">
                <a16:creationId xmlns:a16="http://schemas.microsoft.com/office/drawing/2014/main" id="{65966A7A-30FA-1598-233D-086C81341555}"/>
              </a:ext>
            </a:extLst>
          </p:cNvPr>
          <p:cNvSpPr txBox="1"/>
          <p:nvPr/>
        </p:nvSpPr>
        <p:spPr>
          <a:xfrm>
            <a:off x="4893201" y="4130654"/>
            <a:ext cx="2559119" cy="769441"/>
          </a:xfrm>
          <a:prstGeom prst="rect">
            <a:avLst/>
          </a:prstGeom>
          <a:noFill/>
        </p:spPr>
        <p:txBody>
          <a:bodyPr wrap="square">
            <a:spAutoFit/>
          </a:bodyPr>
          <a:lstStyle/>
          <a:p>
            <a:r>
              <a:rPr lang="it-IT" sz="1100" dirty="0">
                <a:ea typeface="Calibri" panose="020F0502020204030204" pitchFamily="34" charset="0"/>
                <a:cs typeface="Times New Roman" panose="02020603050405020304" pitchFamily="18" charset="0"/>
              </a:rPr>
              <a:t>Diffondere la </a:t>
            </a:r>
            <a:r>
              <a:rPr lang="it-IT" sz="1100" dirty="0">
                <a:solidFill>
                  <a:srgbClr val="FD2906"/>
                </a:solidFill>
                <a:ea typeface="Calibri" panose="020F0502020204030204" pitchFamily="34" charset="0"/>
                <a:cs typeface="Times New Roman" panose="02020603050405020304" pitchFamily="18" charset="0"/>
              </a:rPr>
              <a:t>conoscenza informatica </a:t>
            </a:r>
            <a:r>
              <a:rPr lang="it-IT" sz="1100" dirty="0">
                <a:ea typeface="Calibri" panose="020F0502020204030204" pitchFamily="34" charset="0"/>
                <a:cs typeface="Times New Roman" panose="02020603050405020304" pitchFamily="18" charset="0"/>
              </a:rPr>
              <a:t>e innalzare il </a:t>
            </a:r>
            <a:r>
              <a:rPr lang="it-IT" sz="1100" dirty="0">
                <a:solidFill>
                  <a:srgbClr val="FD2906"/>
                </a:solidFill>
                <a:ea typeface="Calibri" panose="020F0502020204030204" pitchFamily="34" charset="0"/>
                <a:cs typeface="Times New Roman" panose="02020603050405020304" pitchFamily="18" charset="0"/>
              </a:rPr>
              <a:t>livello di educazione </a:t>
            </a:r>
            <a:r>
              <a:rPr lang="it-IT" sz="1100" dirty="0">
                <a:ea typeface="Calibri" panose="020F0502020204030204" pitchFamily="34" charset="0"/>
                <a:cs typeface="Times New Roman" panose="02020603050405020304" pitchFamily="18" charset="0"/>
              </a:rPr>
              <a:t>in</a:t>
            </a:r>
            <a:br>
              <a:rPr lang="it-IT" sz="1100" dirty="0">
                <a:ea typeface="Calibri" panose="020F0502020204030204" pitchFamily="34" charset="0"/>
                <a:cs typeface="Times New Roman" panose="02020603050405020304" pitchFamily="18" charset="0"/>
              </a:rPr>
            </a:br>
            <a:r>
              <a:rPr lang="it-IT" sz="1100" dirty="0">
                <a:solidFill>
                  <a:srgbClr val="FD2906"/>
                </a:solidFill>
                <a:ea typeface="Calibri" panose="020F0502020204030204" pitchFamily="34" charset="0"/>
                <a:cs typeface="Times New Roman" panose="02020603050405020304" pitchFamily="18" charset="0"/>
              </a:rPr>
              <a:t>ambito medico </a:t>
            </a:r>
            <a:r>
              <a:rPr lang="it-IT" sz="1100" dirty="0">
                <a:ea typeface="Calibri" panose="020F0502020204030204" pitchFamily="34" charset="0"/>
                <a:cs typeface="Times New Roman" panose="02020603050405020304" pitchFamily="18" charset="0"/>
              </a:rPr>
              <a:t>in coerenza</a:t>
            </a:r>
            <a:br>
              <a:rPr lang="it-IT" sz="1100" dirty="0">
                <a:ea typeface="Calibri" panose="020F0502020204030204" pitchFamily="34" charset="0"/>
                <a:cs typeface="Times New Roman" panose="02020603050405020304" pitchFamily="18" charset="0"/>
              </a:rPr>
            </a:br>
            <a:r>
              <a:rPr lang="it-IT" sz="1100" dirty="0">
                <a:ea typeface="Calibri" panose="020F0502020204030204" pitchFamily="34" charset="0"/>
                <a:cs typeface="Times New Roman" panose="02020603050405020304" pitchFamily="18" charset="0"/>
              </a:rPr>
              <a:t>con i programmi ECM </a:t>
            </a:r>
          </a:p>
        </p:txBody>
      </p:sp>
    </p:spTree>
    <p:extLst>
      <p:ext uri="{BB962C8B-B14F-4D97-AF65-F5344CB8AC3E}">
        <p14:creationId xmlns:p14="http://schemas.microsoft.com/office/powerpoint/2010/main" val="2080041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467061CA-CFF7-4DBC-D958-64DC7C691C8C}"/>
              </a:ext>
            </a:extLst>
          </p:cNvPr>
          <p:cNvGrpSpPr/>
          <p:nvPr/>
        </p:nvGrpSpPr>
        <p:grpSpPr>
          <a:xfrm>
            <a:off x="4932040" y="1157189"/>
            <a:ext cx="3744130" cy="3255855"/>
            <a:chOff x="4572000" y="1004859"/>
            <a:chExt cx="2376264" cy="2575003"/>
          </a:xfrm>
        </p:grpSpPr>
        <p:sp>
          <p:nvSpPr>
            <p:cNvPr id="33" name="Rectangle 26">
              <a:extLst>
                <a:ext uri="{FF2B5EF4-FFF2-40B4-BE49-F238E27FC236}">
                  <a16:creationId xmlns:a16="http://schemas.microsoft.com/office/drawing/2014/main" id="{EAC7C45B-5D93-D9A8-54DA-B9B3DB9E9A90}"/>
                </a:ext>
              </a:extLst>
            </p:cNvPr>
            <p:cNvSpPr/>
            <p:nvPr/>
          </p:nvSpPr>
          <p:spPr>
            <a:xfrm>
              <a:off x="4572000" y="1004859"/>
              <a:ext cx="2376264" cy="2575003"/>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CasellaDiTesto 33">
              <a:extLst>
                <a:ext uri="{FF2B5EF4-FFF2-40B4-BE49-F238E27FC236}">
                  <a16:creationId xmlns:a16="http://schemas.microsoft.com/office/drawing/2014/main" id="{3B691B0A-B1BE-9341-3E31-386685C6981E}"/>
                </a:ext>
              </a:extLst>
            </p:cNvPr>
            <p:cNvSpPr txBox="1"/>
            <p:nvPr/>
          </p:nvSpPr>
          <p:spPr>
            <a:xfrm>
              <a:off x="4763711" y="1024765"/>
              <a:ext cx="1992853" cy="276999"/>
            </a:xfrm>
            <a:prstGeom prst="rect">
              <a:avLst/>
            </a:prstGeom>
            <a:noFill/>
          </p:spPr>
          <p:txBody>
            <a:bodyPr wrap="none" rtlCol="0">
              <a:spAutoFit/>
            </a:bodyPr>
            <a:lstStyle/>
            <a:p>
              <a:pPr algn="ctr">
                <a:spcBef>
                  <a:spcPct val="20000"/>
                </a:spcBef>
              </a:pPr>
              <a:r>
                <a:rPr lang="it-IT" sz="1200" b="1" dirty="0">
                  <a:solidFill>
                    <a:schemeClr val="tx1">
                      <a:lumMod val="75000"/>
                      <a:lumOff val="25000"/>
                    </a:schemeClr>
                  </a:solidFill>
                  <a:cs typeface="Arial" pitchFamily="34" charset="0"/>
                </a:rPr>
                <a:t>Piano costi ed attuazioni</a:t>
              </a:r>
            </a:p>
          </p:txBody>
        </p:sp>
        <p:sp>
          <p:nvSpPr>
            <p:cNvPr id="39" name="CasellaDiTesto 38">
              <a:extLst>
                <a:ext uri="{FF2B5EF4-FFF2-40B4-BE49-F238E27FC236}">
                  <a16:creationId xmlns:a16="http://schemas.microsoft.com/office/drawing/2014/main" id="{1EE67FE9-746D-B947-F5A6-EE331DB4595C}"/>
                </a:ext>
              </a:extLst>
            </p:cNvPr>
            <p:cNvSpPr txBox="1"/>
            <p:nvPr/>
          </p:nvSpPr>
          <p:spPr>
            <a:xfrm>
              <a:off x="4972123" y="1476719"/>
              <a:ext cx="959579" cy="261610"/>
            </a:xfrm>
            <a:prstGeom prst="rect">
              <a:avLst/>
            </a:prstGeom>
            <a:noFill/>
          </p:spPr>
          <p:txBody>
            <a:bodyPr wrap="square" rtlCol="0">
              <a:spAutoFit/>
            </a:bodyPr>
            <a:lstStyle/>
            <a:p>
              <a:r>
                <a:rPr lang="it-IT" sz="1100" dirty="0">
                  <a:cs typeface="Times New Roman" panose="02020603050405020304" pitchFamily="18" charset="0"/>
                </a:rPr>
                <a:t>€700.000,00</a:t>
              </a:r>
              <a:endParaRPr lang="it-IT" dirty="0"/>
            </a:p>
          </p:txBody>
        </p:sp>
        <p:pic>
          <p:nvPicPr>
            <p:cNvPr id="19" name="Elemento grafico 18" descr="Monete">
              <a:extLst>
                <a:ext uri="{FF2B5EF4-FFF2-40B4-BE49-F238E27FC236}">
                  <a16:creationId xmlns:a16="http://schemas.microsoft.com/office/drawing/2014/main" id="{B725702B-0726-AD4C-72FA-B1CB41DEF43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6414" y="1465781"/>
              <a:ext cx="241176" cy="241176"/>
            </a:xfrm>
            <a:prstGeom prst="rect">
              <a:avLst/>
            </a:prstGeom>
          </p:spPr>
        </p:pic>
        <p:pic>
          <p:nvPicPr>
            <p:cNvPr id="20" name="Elemento grafico 19" descr="Monete">
              <a:extLst>
                <a:ext uri="{FF2B5EF4-FFF2-40B4-BE49-F238E27FC236}">
                  <a16:creationId xmlns:a16="http://schemas.microsoft.com/office/drawing/2014/main" id="{28E9AE13-A208-3DC0-63F7-3F3D172133B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6414" y="1844360"/>
              <a:ext cx="241176" cy="241176"/>
            </a:xfrm>
            <a:prstGeom prst="rect">
              <a:avLst/>
            </a:prstGeom>
          </p:spPr>
        </p:pic>
        <p:sp>
          <p:nvSpPr>
            <p:cNvPr id="21" name="CasellaDiTesto 20">
              <a:extLst>
                <a:ext uri="{FF2B5EF4-FFF2-40B4-BE49-F238E27FC236}">
                  <a16:creationId xmlns:a16="http://schemas.microsoft.com/office/drawing/2014/main" id="{0DD6ED47-B18A-4633-D6F5-5C7EB5FB613C}"/>
                </a:ext>
              </a:extLst>
            </p:cNvPr>
            <p:cNvSpPr txBox="1"/>
            <p:nvPr/>
          </p:nvSpPr>
          <p:spPr>
            <a:xfrm>
              <a:off x="4982004" y="1845203"/>
              <a:ext cx="1055097" cy="261610"/>
            </a:xfrm>
            <a:prstGeom prst="rect">
              <a:avLst/>
            </a:prstGeom>
            <a:noFill/>
          </p:spPr>
          <p:txBody>
            <a:bodyPr wrap="none" rtlCol="0">
              <a:spAutoFit/>
            </a:bodyPr>
            <a:lstStyle/>
            <a:p>
              <a:r>
                <a:rPr lang="it-IT" sz="1100" dirty="0"/>
                <a:t>Progettazione</a:t>
              </a:r>
            </a:p>
          </p:txBody>
        </p:sp>
        <p:sp>
          <p:nvSpPr>
            <p:cNvPr id="22" name="CasellaDiTesto 21">
              <a:extLst>
                <a:ext uri="{FF2B5EF4-FFF2-40B4-BE49-F238E27FC236}">
                  <a16:creationId xmlns:a16="http://schemas.microsoft.com/office/drawing/2014/main" id="{60EA575F-B51C-0930-D2C3-BB294A01E965}"/>
                </a:ext>
              </a:extLst>
            </p:cNvPr>
            <p:cNvSpPr txBox="1"/>
            <p:nvPr/>
          </p:nvSpPr>
          <p:spPr>
            <a:xfrm>
              <a:off x="5000413" y="2231709"/>
              <a:ext cx="979755" cy="261610"/>
            </a:xfrm>
            <a:prstGeom prst="rect">
              <a:avLst/>
            </a:prstGeom>
            <a:noFill/>
          </p:spPr>
          <p:txBody>
            <a:bodyPr wrap="none" rtlCol="0">
              <a:spAutoFit/>
            </a:bodyPr>
            <a:lstStyle/>
            <a:p>
              <a:r>
                <a:rPr lang="it-IT" sz="1100" dirty="0"/>
                <a:t>Acquisizione</a:t>
              </a:r>
            </a:p>
          </p:txBody>
        </p:sp>
        <p:sp>
          <p:nvSpPr>
            <p:cNvPr id="24" name="CasellaDiTesto 23">
              <a:extLst>
                <a:ext uri="{FF2B5EF4-FFF2-40B4-BE49-F238E27FC236}">
                  <a16:creationId xmlns:a16="http://schemas.microsoft.com/office/drawing/2014/main" id="{5DC91551-116C-9D7B-B563-AE4D5DF8BC77}"/>
                </a:ext>
              </a:extLst>
            </p:cNvPr>
            <p:cNvSpPr txBox="1"/>
            <p:nvPr/>
          </p:nvSpPr>
          <p:spPr>
            <a:xfrm>
              <a:off x="5000413" y="2635718"/>
              <a:ext cx="938077" cy="261610"/>
            </a:xfrm>
            <a:prstGeom prst="rect">
              <a:avLst/>
            </a:prstGeom>
            <a:noFill/>
          </p:spPr>
          <p:txBody>
            <a:bodyPr wrap="none" rtlCol="0">
              <a:spAutoFit/>
            </a:bodyPr>
            <a:lstStyle/>
            <a:p>
              <a:r>
                <a:rPr lang="it-IT" sz="1100" dirty="0"/>
                <a:t>Deployment</a:t>
              </a:r>
            </a:p>
          </p:txBody>
        </p:sp>
        <p:sp>
          <p:nvSpPr>
            <p:cNvPr id="26" name="CasellaDiTesto 25">
              <a:extLst>
                <a:ext uri="{FF2B5EF4-FFF2-40B4-BE49-F238E27FC236}">
                  <a16:creationId xmlns:a16="http://schemas.microsoft.com/office/drawing/2014/main" id="{A99CE1FD-238B-C725-EB33-35EE97760774}"/>
                </a:ext>
              </a:extLst>
            </p:cNvPr>
            <p:cNvSpPr txBox="1"/>
            <p:nvPr/>
          </p:nvSpPr>
          <p:spPr>
            <a:xfrm>
              <a:off x="4989095" y="3004202"/>
              <a:ext cx="1345240" cy="261610"/>
            </a:xfrm>
            <a:prstGeom prst="rect">
              <a:avLst/>
            </a:prstGeom>
            <a:noFill/>
          </p:spPr>
          <p:txBody>
            <a:bodyPr wrap="none" rtlCol="0">
              <a:spAutoFit/>
            </a:bodyPr>
            <a:lstStyle/>
            <a:p>
              <a:r>
                <a:rPr lang="it-IT" sz="1100" dirty="0"/>
                <a:t>Messa in esercizio</a:t>
              </a:r>
            </a:p>
          </p:txBody>
        </p:sp>
        <p:pic>
          <p:nvPicPr>
            <p:cNvPr id="28" name="Elemento grafico 27" descr="Monete">
              <a:extLst>
                <a:ext uri="{FF2B5EF4-FFF2-40B4-BE49-F238E27FC236}">
                  <a16:creationId xmlns:a16="http://schemas.microsoft.com/office/drawing/2014/main" id="{311198B8-FD6F-887B-9935-63E4293DD67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6414" y="2221487"/>
              <a:ext cx="241176" cy="241176"/>
            </a:xfrm>
            <a:prstGeom prst="rect">
              <a:avLst/>
            </a:prstGeom>
          </p:spPr>
        </p:pic>
        <p:pic>
          <p:nvPicPr>
            <p:cNvPr id="29" name="Elemento grafico 28" descr="Monete">
              <a:extLst>
                <a:ext uri="{FF2B5EF4-FFF2-40B4-BE49-F238E27FC236}">
                  <a16:creationId xmlns:a16="http://schemas.microsoft.com/office/drawing/2014/main" id="{F257C252-5FAE-AD7B-9825-F5EF3650A85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72402" y="2601519"/>
              <a:ext cx="241176" cy="241176"/>
            </a:xfrm>
            <a:prstGeom prst="rect">
              <a:avLst/>
            </a:prstGeom>
          </p:spPr>
        </p:pic>
        <p:pic>
          <p:nvPicPr>
            <p:cNvPr id="30" name="Elemento grafico 29" descr="Monete">
              <a:extLst>
                <a:ext uri="{FF2B5EF4-FFF2-40B4-BE49-F238E27FC236}">
                  <a16:creationId xmlns:a16="http://schemas.microsoft.com/office/drawing/2014/main" id="{93A738F1-2B4F-92E5-76BF-6E017DA6945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66545" y="2978646"/>
              <a:ext cx="241176" cy="241176"/>
            </a:xfrm>
            <a:prstGeom prst="rect">
              <a:avLst/>
            </a:prstGeom>
          </p:spPr>
        </p:pic>
      </p:grpSp>
      <p:grpSp>
        <p:nvGrpSpPr>
          <p:cNvPr id="5" name="Gruppo 4">
            <a:extLst>
              <a:ext uri="{FF2B5EF4-FFF2-40B4-BE49-F238E27FC236}">
                <a16:creationId xmlns:a16="http://schemas.microsoft.com/office/drawing/2014/main" id="{5F495D92-536E-ACDA-9FFE-0FD5ED9E7977}"/>
              </a:ext>
            </a:extLst>
          </p:cNvPr>
          <p:cNvGrpSpPr/>
          <p:nvPr/>
        </p:nvGrpSpPr>
        <p:grpSpPr>
          <a:xfrm>
            <a:off x="467830" y="1157189"/>
            <a:ext cx="3555381" cy="3214761"/>
            <a:chOff x="1637644" y="1004859"/>
            <a:chExt cx="2387776" cy="2430987"/>
          </a:xfrm>
        </p:grpSpPr>
        <p:grpSp>
          <p:nvGrpSpPr>
            <p:cNvPr id="10" name="Group 9"/>
            <p:cNvGrpSpPr/>
            <p:nvPr/>
          </p:nvGrpSpPr>
          <p:grpSpPr>
            <a:xfrm>
              <a:off x="1694735" y="1101996"/>
              <a:ext cx="1893466" cy="1486863"/>
              <a:chOff x="752576" y="2634538"/>
              <a:chExt cx="1893466" cy="1486863"/>
            </a:xfrm>
          </p:grpSpPr>
          <p:sp>
            <p:nvSpPr>
              <p:cNvPr id="7" name="Text Placeholder 17"/>
              <p:cNvSpPr txBox="1">
                <a:spLocks/>
              </p:cNvSpPr>
              <p:nvPr/>
            </p:nvSpPr>
            <p:spPr>
              <a:xfrm>
                <a:off x="1061866" y="2634538"/>
                <a:ext cx="1584176"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tx1">
                        <a:lumMod val="75000"/>
                        <a:lumOff val="25000"/>
                      </a:schemeClr>
                    </a:solidFill>
                    <a:cs typeface="Arial" pitchFamily="34" charset="0"/>
                  </a:rPr>
                  <a:t>Specifiche </a:t>
                </a:r>
              </a:p>
            </p:txBody>
          </p:sp>
          <p:sp>
            <p:nvSpPr>
              <p:cNvPr id="9" name="TextBox 8"/>
              <p:cNvSpPr txBox="1"/>
              <p:nvPr/>
            </p:nvSpPr>
            <p:spPr>
              <a:xfrm>
                <a:off x="752576" y="3844402"/>
                <a:ext cx="158417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27" name="Rectangle 26"/>
            <p:cNvSpPr/>
            <p:nvPr/>
          </p:nvSpPr>
          <p:spPr>
            <a:xfrm>
              <a:off x="1637644" y="1004859"/>
              <a:ext cx="2376264" cy="243098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CasellaDiTesto 22">
              <a:extLst>
                <a:ext uri="{FF2B5EF4-FFF2-40B4-BE49-F238E27FC236}">
                  <a16:creationId xmlns:a16="http://schemas.microsoft.com/office/drawing/2014/main" id="{1E5733C6-D1C1-FB14-5589-0908F83DFBDE}"/>
                </a:ext>
              </a:extLst>
            </p:cNvPr>
            <p:cNvSpPr txBox="1"/>
            <p:nvPr/>
          </p:nvSpPr>
          <p:spPr>
            <a:xfrm>
              <a:off x="1875681" y="1397803"/>
              <a:ext cx="2141996" cy="430887"/>
            </a:xfrm>
            <a:prstGeom prst="rect">
              <a:avLst/>
            </a:prstGeom>
            <a:noFill/>
          </p:spPr>
          <p:txBody>
            <a:bodyPr wrap="square" rtlCol="0">
              <a:spAutoFit/>
            </a:bodyPr>
            <a:lstStyle/>
            <a:p>
              <a:r>
                <a:rPr lang="it-IT" sz="1100" dirty="0"/>
                <a:t>Interoperabilità del FSE-Molise con l’</a:t>
              </a:r>
              <a:r>
                <a:rPr lang="it-IT" sz="1100" dirty="0">
                  <a:solidFill>
                    <a:srgbClr val="FD2906"/>
                  </a:solidFill>
                </a:rPr>
                <a:t>Identità Digitale (SPID)</a:t>
              </a:r>
            </a:p>
          </p:txBody>
        </p:sp>
        <p:pic>
          <p:nvPicPr>
            <p:cNvPr id="11" name="Elemento grafico 10" descr="Internet">
              <a:extLst>
                <a:ext uri="{FF2B5EF4-FFF2-40B4-BE49-F238E27FC236}">
                  <a16:creationId xmlns:a16="http://schemas.microsoft.com/office/drawing/2014/main" id="{9310279E-48E1-F605-9CD4-1A9C74F5D4C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69849" y="1415703"/>
              <a:ext cx="240005" cy="240005"/>
            </a:xfrm>
            <a:prstGeom prst="rect">
              <a:avLst/>
            </a:prstGeom>
          </p:spPr>
        </p:pic>
        <p:pic>
          <p:nvPicPr>
            <p:cNvPr id="16" name="Elemento grafico 15" descr="Internet">
              <a:extLst>
                <a:ext uri="{FF2B5EF4-FFF2-40B4-BE49-F238E27FC236}">
                  <a16:creationId xmlns:a16="http://schemas.microsoft.com/office/drawing/2014/main" id="{B3BD9CED-5B9C-E621-C1ED-52F7E4C3192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69849" y="2101485"/>
              <a:ext cx="240005" cy="240005"/>
            </a:xfrm>
            <a:prstGeom prst="rect">
              <a:avLst/>
            </a:prstGeom>
          </p:spPr>
        </p:pic>
        <p:sp>
          <p:nvSpPr>
            <p:cNvPr id="17" name="CasellaDiTesto 16">
              <a:extLst>
                <a:ext uri="{FF2B5EF4-FFF2-40B4-BE49-F238E27FC236}">
                  <a16:creationId xmlns:a16="http://schemas.microsoft.com/office/drawing/2014/main" id="{D30053BC-0634-B70C-D4BF-13A6BF8D1B2A}"/>
                </a:ext>
              </a:extLst>
            </p:cNvPr>
            <p:cNvSpPr txBox="1"/>
            <p:nvPr/>
          </p:nvSpPr>
          <p:spPr>
            <a:xfrm>
              <a:off x="1883424" y="2062432"/>
              <a:ext cx="2141996" cy="430887"/>
            </a:xfrm>
            <a:prstGeom prst="rect">
              <a:avLst/>
            </a:prstGeom>
            <a:noFill/>
          </p:spPr>
          <p:txBody>
            <a:bodyPr wrap="square" rtlCol="0">
              <a:spAutoFit/>
            </a:bodyPr>
            <a:lstStyle/>
            <a:p>
              <a:r>
                <a:rPr lang="it-IT" sz="1100" dirty="0"/>
                <a:t>Interoperabilità del FSE-Molise tra le </a:t>
              </a:r>
              <a:r>
                <a:rPr lang="it-IT" sz="1100" dirty="0">
                  <a:solidFill>
                    <a:srgbClr val="FD2906"/>
                  </a:solidFill>
                </a:rPr>
                <a:t>regioni</a:t>
              </a:r>
            </a:p>
          </p:txBody>
        </p:sp>
        <p:sp>
          <p:nvSpPr>
            <p:cNvPr id="3" name="CasellaDiTesto 2">
              <a:extLst>
                <a:ext uri="{FF2B5EF4-FFF2-40B4-BE49-F238E27FC236}">
                  <a16:creationId xmlns:a16="http://schemas.microsoft.com/office/drawing/2014/main" id="{C1158B05-FD24-37AF-0EE6-2D6D8F437971}"/>
                </a:ext>
              </a:extLst>
            </p:cNvPr>
            <p:cNvSpPr txBox="1"/>
            <p:nvPr/>
          </p:nvSpPr>
          <p:spPr>
            <a:xfrm>
              <a:off x="1863757" y="2674914"/>
              <a:ext cx="1916155" cy="430887"/>
            </a:xfrm>
            <a:prstGeom prst="rect">
              <a:avLst/>
            </a:prstGeom>
            <a:noFill/>
          </p:spPr>
          <p:txBody>
            <a:bodyPr wrap="square">
              <a:spAutoFit/>
            </a:bodyPr>
            <a:lstStyle/>
            <a:p>
              <a:r>
                <a:rPr lang="it-IT" sz="1100" dirty="0"/>
                <a:t>Servizi di </a:t>
              </a:r>
              <a:r>
                <a:rPr lang="it-IT" sz="1100" dirty="0">
                  <a:solidFill>
                    <a:srgbClr val="FD2906"/>
                  </a:solidFill>
                </a:rPr>
                <a:t>supporto tecnico</a:t>
              </a:r>
            </a:p>
            <a:p>
              <a:r>
                <a:rPr lang="it-IT" sz="1100" dirty="0"/>
                <a:t>all’utilizzo dell’FSE-Molise</a:t>
              </a:r>
            </a:p>
          </p:txBody>
        </p:sp>
        <p:pic>
          <p:nvPicPr>
            <p:cNvPr id="4" name="Immagine 3">
              <a:extLst>
                <a:ext uri="{FF2B5EF4-FFF2-40B4-BE49-F238E27FC236}">
                  <a16:creationId xmlns:a16="http://schemas.microsoft.com/office/drawing/2014/main" id="{2D1C0EED-3480-2CF7-3AEB-4A3764077E2A}"/>
                </a:ext>
              </a:extLst>
            </p:cNvPr>
            <p:cNvPicPr>
              <a:picLocks noChangeAspect="1"/>
            </p:cNvPicPr>
            <p:nvPr/>
          </p:nvPicPr>
          <p:blipFill>
            <a:blip r:embed="rId7"/>
            <a:stretch>
              <a:fillRect/>
            </a:stretch>
          </p:blipFill>
          <p:spPr>
            <a:xfrm>
              <a:off x="1681055" y="2701331"/>
              <a:ext cx="237765" cy="237765"/>
            </a:xfrm>
            <a:prstGeom prst="rect">
              <a:avLst/>
            </a:prstGeom>
          </p:spPr>
        </p:pic>
      </p:grpSp>
    </p:spTree>
    <p:extLst>
      <p:ext uri="{BB962C8B-B14F-4D97-AF65-F5344CB8AC3E}">
        <p14:creationId xmlns:p14="http://schemas.microsoft.com/office/powerpoint/2010/main" val="46896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3960440" cy="576064"/>
          </a:xfrm>
          <a:prstGeom prst="rect">
            <a:avLst/>
          </a:prstGeom>
        </p:spPr>
        <p:txBody>
          <a:bodyPr/>
          <a:lstStyle/>
          <a:p>
            <a:r>
              <a:rPr lang="en-US" altLang="ko-KR" dirty="0">
                <a:solidFill>
                  <a:schemeClr val="tx1"/>
                </a:solidFill>
              </a:rPr>
              <a:t>Progetto</a:t>
            </a:r>
            <a:r>
              <a:rPr lang="en-US" altLang="ko-KR" dirty="0">
                <a:solidFill>
                  <a:schemeClr val="accent1"/>
                </a:solidFill>
              </a:rPr>
              <a:t> APQ SI – </a:t>
            </a:r>
            <a:endParaRPr lang="ko-KR" altLang="en-US" dirty="0"/>
          </a:p>
        </p:txBody>
      </p:sp>
      <p:sp>
        <p:nvSpPr>
          <p:cNvPr id="3" name="Rettangolo 2">
            <a:extLst>
              <a:ext uri="{FF2B5EF4-FFF2-40B4-BE49-F238E27FC236}">
                <a16:creationId xmlns:a16="http://schemas.microsoft.com/office/drawing/2014/main" id="{A1E64A2F-7D1E-2B0F-B385-7E7E81893E0D}"/>
              </a:ext>
            </a:extLst>
          </p:cNvPr>
          <p:cNvSpPr>
            <a:spLocks noGrp="1" noRot="1" noMove="1" noResize="1" noEditPoints="1" noAdjustHandles="1" noChangeArrowheads="1" noChangeShapeType="1"/>
          </p:cNvSpPr>
          <p:nvPr/>
        </p:nvSpPr>
        <p:spPr>
          <a:xfrm>
            <a:off x="4716016" y="1059582"/>
            <a:ext cx="4320480" cy="3816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24" name="Immagine 23">
            <a:extLst>
              <a:ext uri="{FF2B5EF4-FFF2-40B4-BE49-F238E27FC236}">
                <a16:creationId xmlns:a16="http://schemas.microsoft.com/office/drawing/2014/main" id="{6858D470-CEEA-9B4C-0877-3C0797C3EEC8}"/>
              </a:ext>
            </a:extLst>
          </p:cNvPr>
          <p:cNvPicPr>
            <a:picLocks noChangeAspect="1"/>
          </p:cNvPicPr>
          <p:nvPr/>
        </p:nvPicPr>
        <p:blipFill rotWithShape="1">
          <a:blip r:embed="rId3">
            <a:extLst>
              <a:ext uri="{28A0092B-C50C-407E-A947-70E740481C1C}">
                <a14:useLocalDpi xmlns:a14="http://schemas.microsoft.com/office/drawing/2010/main" val="0"/>
              </a:ext>
            </a:extLst>
          </a:blip>
          <a:srcRect l="36613" t="27796" r="36612" b="14879"/>
          <a:stretch/>
        </p:blipFill>
        <p:spPr>
          <a:xfrm>
            <a:off x="5423881" y="1209890"/>
            <a:ext cx="2958988" cy="3563574"/>
          </a:xfrm>
          <a:prstGeom prst="rect">
            <a:avLst/>
          </a:prstGeom>
        </p:spPr>
      </p:pic>
      <p:sp>
        <p:nvSpPr>
          <p:cNvPr id="30" name="CasellaDiTesto 29">
            <a:extLst>
              <a:ext uri="{FF2B5EF4-FFF2-40B4-BE49-F238E27FC236}">
                <a16:creationId xmlns:a16="http://schemas.microsoft.com/office/drawing/2014/main" id="{525FBB4A-E448-0266-AF7F-FCE937C64407}"/>
              </a:ext>
            </a:extLst>
          </p:cNvPr>
          <p:cNvSpPr txBox="1"/>
          <p:nvPr/>
        </p:nvSpPr>
        <p:spPr>
          <a:xfrm>
            <a:off x="5675264" y="326324"/>
            <a:ext cx="2237803" cy="246221"/>
          </a:xfrm>
          <a:prstGeom prst="rect">
            <a:avLst/>
          </a:prstGeom>
          <a:noFill/>
        </p:spPr>
        <p:txBody>
          <a:bodyPr wrap="square" rtlCol="0">
            <a:spAutoFit/>
          </a:bodyPr>
          <a:lstStyle/>
          <a:p>
            <a:r>
              <a:rPr lang="it-IT" sz="1000" b="1" dirty="0">
                <a:solidFill>
                  <a:srgbClr val="FF0000"/>
                </a:solidFill>
              </a:rPr>
              <a:t>R</a:t>
            </a:r>
            <a:r>
              <a:rPr lang="it-IT" sz="1000" dirty="0"/>
              <a:t>ete di </a:t>
            </a:r>
            <a:r>
              <a:rPr lang="it-IT" sz="1000" b="1" dirty="0">
                <a:solidFill>
                  <a:srgbClr val="FF0000"/>
                </a:solidFill>
              </a:rPr>
              <a:t>M</a:t>
            </a:r>
            <a:r>
              <a:rPr lang="it-IT" sz="1000" dirty="0"/>
              <a:t>edici di </a:t>
            </a:r>
            <a:r>
              <a:rPr lang="it-IT" sz="1000" b="1" dirty="0">
                <a:solidFill>
                  <a:srgbClr val="FF0000"/>
                </a:solidFill>
              </a:rPr>
              <a:t>M</a:t>
            </a:r>
            <a:r>
              <a:rPr lang="it-IT" sz="1000" dirty="0"/>
              <a:t>edicina </a:t>
            </a:r>
            <a:r>
              <a:rPr lang="it-IT" sz="1000" b="1" dirty="0">
                <a:solidFill>
                  <a:srgbClr val="FF0000"/>
                </a:solidFill>
              </a:rPr>
              <a:t>G</a:t>
            </a:r>
            <a:r>
              <a:rPr lang="it-IT" sz="1000" dirty="0"/>
              <a:t>enerale</a:t>
            </a:r>
          </a:p>
        </p:txBody>
      </p:sp>
      <p:sp>
        <p:nvSpPr>
          <p:cNvPr id="33" name="CasellaDiTesto 32">
            <a:extLst>
              <a:ext uri="{FF2B5EF4-FFF2-40B4-BE49-F238E27FC236}">
                <a16:creationId xmlns:a16="http://schemas.microsoft.com/office/drawing/2014/main" id="{7F780309-4362-FB56-0388-4B2CBA82D241}"/>
              </a:ext>
            </a:extLst>
          </p:cNvPr>
          <p:cNvSpPr txBox="1"/>
          <p:nvPr/>
        </p:nvSpPr>
        <p:spPr>
          <a:xfrm>
            <a:off x="699131" y="985158"/>
            <a:ext cx="4575716" cy="846386"/>
          </a:xfrm>
          <a:prstGeom prst="rect">
            <a:avLst/>
          </a:prstGeom>
          <a:noFill/>
        </p:spPr>
        <p:txBody>
          <a:bodyPr wrap="square">
            <a:spAutoFit/>
          </a:bodyPr>
          <a:lstStyle/>
          <a:p>
            <a:pPr algn="ctr"/>
            <a:r>
              <a:rPr lang="it-IT" sz="1400" b="1" dirty="0"/>
              <a:t>Infrastruttura IBSE elaborativa Hw e Sw di base:</a:t>
            </a:r>
          </a:p>
          <a:p>
            <a:pPr algn="ctr"/>
            <a:r>
              <a:rPr lang="it-IT" sz="1050" dirty="0"/>
              <a:t>Come DB sono stati utilizzati due IBM 3650 in cluster attivo/passivo,</a:t>
            </a:r>
            <a:br>
              <a:rPr lang="it-IT" sz="1050" dirty="0"/>
            </a:br>
            <a:r>
              <a:rPr lang="it-IT" sz="1050" dirty="0"/>
              <a:t>mentre per le funzionalità di storage una SAN IBM Express DS4200.</a:t>
            </a:r>
          </a:p>
          <a:p>
            <a:endParaRPr lang="it-IT" sz="1400" dirty="0"/>
          </a:p>
        </p:txBody>
      </p:sp>
      <p:grpSp>
        <p:nvGrpSpPr>
          <p:cNvPr id="63" name="Gruppo 62">
            <a:extLst>
              <a:ext uri="{FF2B5EF4-FFF2-40B4-BE49-F238E27FC236}">
                <a16:creationId xmlns:a16="http://schemas.microsoft.com/office/drawing/2014/main" id="{801578F3-763D-DC2C-305A-2E28605DE018}"/>
              </a:ext>
            </a:extLst>
          </p:cNvPr>
          <p:cNvGrpSpPr/>
          <p:nvPr/>
        </p:nvGrpSpPr>
        <p:grpSpPr>
          <a:xfrm>
            <a:off x="731559" y="1783309"/>
            <a:ext cx="4191554" cy="3146051"/>
            <a:chOff x="632842" y="1388665"/>
            <a:chExt cx="4191554" cy="3146051"/>
          </a:xfrm>
        </p:grpSpPr>
        <p:sp>
          <p:nvSpPr>
            <p:cNvPr id="31" name="Rectangle 30"/>
            <p:cNvSpPr/>
            <p:nvPr/>
          </p:nvSpPr>
          <p:spPr>
            <a:xfrm>
              <a:off x="1259124" y="1388665"/>
              <a:ext cx="3456891" cy="576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Rectangle 33"/>
            <p:cNvSpPr/>
            <p:nvPr/>
          </p:nvSpPr>
          <p:spPr>
            <a:xfrm>
              <a:off x="1262221" y="2031178"/>
              <a:ext cx="3493719" cy="576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1262221" y="2673691"/>
              <a:ext cx="3453793" cy="57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35"/>
            <p:cNvSpPr/>
            <p:nvPr/>
          </p:nvSpPr>
          <p:spPr>
            <a:xfrm>
              <a:off x="1262222" y="3316204"/>
              <a:ext cx="3453792" cy="57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Rectangle 36"/>
            <p:cNvSpPr/>
            <p:nvPr/>
          </p:nvSpPr>
          <p:spPr>
            <a:xfrm>
              <a:off x="1268725" y="3958716"/>
              <a:ext cx="3453791" cy="57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Group 5"/>
            <p:cNvGrpSpPr/>
            <p:nvPr/>
          </p:nvGrpSpPr>
          <p:grpSpPr>
            <a:xfrm>
              <a:off x="1397034" y="1429652"/>
              <a:ext cx="3174965" cy="494026"/>
              <a:chOff x="803640" y="3362835"/>
              <a:chExt cx="2237529" cy="494026"/>
            </a:xfrm>
          </p:grpSpPr>
          <p:sp>
            <p:nvSpPr>
              <p:cNvPr id="7" name="TextBox 6"/>
              <p:cNvSpPr txBox="1"/>
              <p:nvPr/>
            </p:nvSpPr>
            <p:spPr>
              <a:xfrm>
                <a:off x="803640" y="3579862"/>
                <a:ext cx="2237529"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Strato di servizi che gestiscono l’accesso</a:t>
                </a:r>
                <a:endParaRPr lang="ko-KR" altLang="en-US" sz="1200" dirty="0">
                  <a:solidFill>
                    <a:schemeClr val="tx1">
                      <a:lumMod val="75000"/>
                      <a:lumOff val="25000"/>
                    </a:schemeClr>
                  </a:solidFill>
                  <a:cs typeface="Arial" pitchFamily="34" charset="0"/>
                </a:endParaRPr>
              </a:p>
            </p:txBody>
          </p:sp>
          <p:sp>
            <p:nvSpPr>
              <p:cNvPr id="8" name="TextBox 7"/>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Access Gateway</a:t>
                </a:r>
                <a:endParaRPr lang="ko-KR" altLang="en-US" sz="1200" b="1" dirty="0">
                  <a:solidFill>
                    <a:schemeClr val="tx1">
                      <a:lumMod val="75000"/>
                      <a:lumOff val="25000"/>
                    </a:schemeClr>
                  </a:solidFill>
                  <a:cs typeface="Arial" pitchFamily="34" charset="0"/>
                </a:endParaRPr>
              </a:p>
            </p:txBody>
          </p:sp>
        </p:grpSp>
        <p:grpSp>
          <p:nvGrpSpPr>
            <p:cNvPr id="9" name="Group 8"/>
            <p:cNvGrpSpPr/>
            <p:nvPr/>
          </p:nvGrpSpPr>
          <p:grpSpPr>
            <a:xfrm>
              <a:off x="1397034" y="2072165"/>
              <a:ext cx="3427362" cy="678692"/>
              <a:chOff x="803640" y="3362835"/>
              <a:chExt cx="2366889" cy="678692"/>
            </a:xfrm>
          </p:grpSpPr>
          <p:sp>
            <p:nvSpPr>
              <p:cNvPr id="10" name="TextBox 9"/>
              <p:cNvSpPr txBox="1"/>
              <p:nvPr/>
            </p:nvSpPr>
            <p:spPr>
              <a:xfrm>
                <a:off x="803640" y="3579862"/>
                <a:ext cx="2366889" cy="461665"/>
              </a:xfrm>
              <a:prstGeom prst="rect">
                <a:avLst/>
              </a:prstGeom>
              <a:noFill/>
            </p:spPr>
            <p:txBody>
              <a:bodyPr wrap="square" rtlCol="0">
                <a:spAutoFit/>
              </a:bodyPr>
              <a:lstStyle/>
              <a:p>
                <a:pPr algn="l"/>
                <a:r>
                  <a:rPr lang="en-US" altLang="ko-KR" sz="1200" dirty="0">
                    <a:solidFill>
                      <a:schemeClr val="tx1">
                        <a:lumMod val="75000"/>
                        <a:lumOff val="25000"/>
                      </a:schemeClr>
                    </a:solidFill>
                    <a:cs typeface="Arial" pitchFamily="34" charset="0"/>
                  </a:rPr>
                  <a:t>Deposito dei documenti in formato </a:t>
                </a:r>
                <a:r>
                  <a:rPr lang="it-IT" sz="1200" dirty="0">
                    <a:solidFill>
                      <a:schemeClr val="tx1">
                        <a:lumMod val="75000"/>
                        <a:lumOff val="25000"/>
                      </a:schemeClr>
                    </a:solidFill>
                    <a:cs typeface="Arial" pitchFamily="34" charset="0"/>
                  </a:rPr>
                  <a:t>HL7-CDA2 </a:t>
                </a:r>
              </a:p>
              <a:p>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1" name="TextBox 1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Repository</a:t>
                </a:r>
                <a:endParaRPr lang="ko-KR" altLang="en-US" sz="1200" b="1" dirty="0">
                  <a:solidFill>
                    <a:schemeClr val="tx1">
                      <a:lumMod val="75000"/>
                      <a:lumOff val="25000"/>
                    </a:schemeClr>
                  </a:solidFill>
                  <a:cs typeface="Arial" pitchFamily="34" charset="0"/>
                </a:endParaRPr>
              </a:p>
            </p:txBody>
          </p:sp>
        </p:grpSp>
        <p:grpSp>
          <p:nvGrpSpPr>
            <p:cNvPr id="12" name="Group 11"/>
            <p:cNvGrpSpPr/>
            <p:nvPr/>
          </p:nvGrpSpPr>
          <p:grpSpPr>
            <a:xfrm>
              <a:off x="1397034" y="2714678"/>
              <a:ext cx="2922572" cy="494026"/>
              <a:chOff x="803640" y="3362835"/>
              <a:chExt cx="2059657" cy="494026"/>
            </a:xfrm>
          </p:grpSpPr>
          <p:sp>
            <p:nvSpPr>
              <p:cNvPr id="13" name="TextBox 12"/>
              <p:cNvSpPr txBox="1"/>
              <p:nvPr/>
            </p:nvSpPr>
            <p:spPr>
              <a:xfrm>
                <a:off x="803640" y="3579862"/>
                <a:ext cx="205965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Indice dei documenti clinici</a:t>
                </a:r>
                <a:endParaRPr lang="ko-KR" altLang="en-US" sz="1200" dirty="0">
                  <a:solidFill>
                    <a:schemeClr val="tx1">
                      <a:lumMod val="75000"/>
                      <a:lumOff val="25000"/>
                    </a:schemeClr>
                  </a:solidFill>
                  <a:cs typeface="Arial" pitchFamily="34" charset="0"/>
                </a:endParaRPr>
              </a:p>
            </p:txBody>
          </p:sp>
          <p:sp>
            <p:nvSpPr>
              <p:cNvPr id="14" name="TextBox 13"/>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Registry</a:t>
                </a:r>
                <a:endParaRPr lang="ko-KR" altLang="en-US" sz="1200" b="1" dirty="0">
                  <a:solidFill>
                    <a:schemeClr val="tx1">
                      <a:lumMod val="75000"/>
                      <a:lumOff val="25000"/>
                    </a:schemeClr>
                  </a:solidFill>
                  <a:cs typeface="Arial" pitchFamily="34" charset="0"/>
                </a:endParaRPr>
              </a:p>
            </p:txBody>
          </p:sp>
        </p:grpSp>
        <p:grpSp>
          <p:nvGrpSpPr>
            <p:cNvPr id="15" name="Group 14"/>
            <p:cNvGrpSpPr/>
            <p:nvPr/>
          </p:nvGrpSpPr>
          <p:grpSpPr>
            <a:xfrm>
              <a:off x="1397034" y="3999703"/>
              <a:ext cx="2922572" cy="494026"/>
              <a:chOff x="803640" y="3362835"/>
              <a:chExt cx="2059657" cy="494026"/>
            </a:xfrm>
          </p:grpSpPr>
          <p:sp>
            <p:nvSpPr>
              <p:cNvPr id="16" name="TextBox 15"/>
              <p:cNvSpPr txBox="1"/>
              <p:nvPr/>
            </p:nvSpPr>
            <p:spPr>
              <a:xfrm>
                <a:off x="803640" y="3579862"/>
                <a:ext cx="205965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Accesso ai dati anagrafici dei pazienti</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Sistema Anagrafe</a:t>
                </a:r>
                <a:endParaRPr lang="ko-KR" altLang="en-US" sz="1200" b="1" dirty="0">
                  <a:solidFill>
                    <a:schemeClr val="tx1">
                      <a:lumMod val="75000"/>
                      <a:lumOff val="25000"/>
                    </a:schemeClr>
                  </a:solidFill>
                  <a:cs typeface="Arial" pitchFamily="34" charset="0"/>
                </a:endParaRPr>
              </a:p>
            </p:txBody>
          </p:sp>
        </p:grpSp>
        <p:sp>
          <p:nvSpPr>
            <p:cNvPr id="18" name="Oval 17"/>
            <p:cNvSpPr/>
            <p:nvPr/>
          </p:nvSpPr>
          <p:spPr>
            <a:xfrm>
              <a:off x="632842" y="2719009"/>
              <a:ext cx="485364" cy="485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Oval 18"/>
            <p:cNvSpPr/>
            <p:nvPr/>
          </p:nvSpPr>
          <p:spPr>
            <a:xfrm>
              <a:off x="632842" y="1433983"/>
              <a:ext cx="485364" cy="4853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Oval 19"/>
            <p:cNvSpPr/>
            <p:nvPr/>
          </p:nvSpPr>
          <p:spPr>
            <a:xfrm>
              <a:off x="632842" y="3361522"/>
              <a:ext cx="485364" cy="4853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632842" y="2076496"/>
              <a:ext cx="485364" cy="4853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6" name="Group 25"/>
            <p:cNvGrpSpPr/>
            <p:nvPr/>
          </p:nvGrpSpPr>
          <p:grpSpPr>
            <a:xfrm>
              <a:off x="1397034" y="3357191"/>
              <a:ext cx="2922572" cy="494026"/>
              <a:chOff x="803640" y="3362835"/>
              <a:chExt cx="2059657" cy="494026"/>
            </a:xfrm>
          </p:grpSpPr>
          <p:sp>
            <p:nvSpPr>
              <p:cNvPr id="27" name="TextBox 26"/>
              <p:cNvSpPr txBox="1"/>
              <p:nvPr/>
            </p:nvSpPr>
            <p:spPr>
              <a:xfrm>
                <a:off x="803640" y="3579862"/>
                <a:ext cx="205965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Accesso al sito della Regione Molise</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Portale Web</a:t>
                </a:r>
                <a:endParaRPr lang="ko-KR" altLang="en-US" sz="1200" b="1" dirty="0">
                  <a:solidFill>
                    <a:schemeClr val="tx1">
                      <a:lumMod val="75000"/>
                      <a:lumOff val="25000"/>
                    </a:schemeClr>
                  </a:solidFill>
                  <a:cs typeface="Arial" pitchFamily="34" charset="0"/>
                </a:endParaRPr>
              </a:p>
            </p:txBody>
          </p:sp>
        </p:grpSp>
        <p:sp>
          <p:nvSpPr>
            <p:cNvPr id="29" name="Oval 28"/>
            <p:cNvSpPr/>
            <p:nvPr/>
          </p:nvSpPr>
          <p:spPr>
            <a:xfrm>
              <a:off x="632842" y="4004034"/>
              <a:ext cx="485364" cy="4853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7" name="Immagine 46">
              <a:extLst>
                <a:ext uri="{FF2B5EF4-FFF2-40B4-BE49-F238E27FC236}">
                  <a16:creationId xmlns:a16="http://schemas.microsoft.com/office/drawing/2014/main" id="{E3B3F30A-10E2-089D-A9AC-CB28B3275B8D}"/>
                </a:ext>
              </a:extLst>
            </p:cNvPr>
            <p:cNvPicPr>
              <a:picLocks noChangeAspect="1"/>
            </p:cNvPicPr>
            <p:nvPr/>
          </p:nvPicPr>
          <p:blipFill>
            <a:blip r:embed="rId4"/>
            <a:stretch>
              <a:fillRect/>
            </a:stretch>
          </p:blipFill>
          <p:spPr>
            <a:xfrm>
              <a:off x="683406" y="1492338"/>
              <a:ext cx="359695" cy="365792"/>
            </a:xfrm>
            <a:prstGeom prst="rect">
              <a:avLst/>
            </a:prstGeom>
          </p:spPr>
        </p:pic>
        <p:pic>
          <p:nvPicPr>
            <p:cNvPr id="48" name="Immagine 47">
              <a:extLst>
                <a:ext uri="{FF2B5EF4-FFF2-40B4-BE49-F238E27FC236}">
                  <a16:creationId xmlns:a16="http://schemas.microsoft.com/office/drawing/2014/main" id="{2370D947-2B68-79C4-FAB1-C9E28DAA4EF3}"/>
                </a:ext>
              </a:extLst>
            </p:cNvPr>
            <p:cNvPicPr>
              <a:picLocks noChangeAspect="1"/>
            </p:cNvPicPr>
            <p:nvPr/>
          </p:nvPicPr>
          <p:blipFill>
            <a:blip r:embed="rId5"/>
            <a:stretch>
              <a:fillRect/>
            </a:stretch>
          </p:blipFill>
          <p:spPr>
            <a:xfrm>
              <a:off x="743407" y="2109344"/>
              <a:ext cx="262151" cy="359695"/>
            </a:xfrm>
            <a:prstGeom prst="rect">
              <a:avLst/>
            </a:prstGeom>
          </p:spPr>
        </p:pic>
        <p:grpSp>
          <p:nvGrpSpPr>
            <p:cNvPr id="49" name="Google Shape;12886;p142">
              <a:extLst>
                <a:ext uri="{FF2B5EF4-FFF2-40B4-BE49-F238E27FC236}">
                  <a16:creationId xmlns:a16="http://schemas.microsoft.com/office/drawing/2014/main" id="{2C048B82-7A70-2F2D-4B7B-76109DF204B2}"/>
                </a:ext>
              </a:extLst>
            </p:cNvPr>
            <p:cNvGrpSpPr/>
            <p:nvPr/>
          </p:nvGrpSpPr>
          <p:grpSpPr>
            <a:xfrm>
              <a:off x="709457" y="4100591"/>
              <a:ext cx="349749" cy="292249"/>
              <a:chOff x="1006125" y="3065780"/>
              <a:chExt cx="348877" cy="291491"/>
            </a:xfrm>
            <a:solidFill>
              <a:srgbClr val="FFFFFF"/>
            </a:solidFill>
          </p:grpSpPr>
          <p:sp>
            <p:nvSpPr>
              <p:cNvPr id="50" name="Google Shape;12887;p142">
                <a:extLst>
                  <a:ext uri="{FF2B5EF4-FFF2-40B4-BE49-F238E27FC236}">
                    <a16:creationId xmlns:a16="http://schemas.microsoft.com/office/drawing/2014/main" id="{CE941760-A674-8FDA-A910-C5F5CB9F534A}"/>
                  </a:ext>
                </a:extLst>
              </p:cNvPr>
              <p:cNvSpPr/>
              <p:nvPr/>
            </p:nvSpPr>
            <p:spPr>
              <a:xfrm>
                <a:off x="1027055" y="3113857"/>
                <a:ext cx="307012" cy="176746"/>
              </a:xfrm>
              <a:custGeom>
                <a:avLst/>
                <a:gdLst/>
                <a:ahLst/>
                <a:cxnLst/>
                <a:rect l="l" t="t" r="r" b="b"/>
                <a:pathLst>
                  <a:path w="9432" h="5430" extrusionOk="0">
                    <a:moveTo>
                      <a:pt x="1" y="0"/>
                    </a:moveTo>
                    <a:lnTo>
                      <a:pt x="1" y="5430"/>
                    </a:lnTo>
                    <a:lnTo>
                      <a:pt x="882" y="5430"/>
                    </a:lnTo>
                    <a:lnTo>
                      <a:pt x="882" y="5168"/>
                    </a:lnTo>
                    <a:cubicBezTo>
                      <a:pt x="882" y="4430"/>
                      <a:pt x="1287" y="3763"/>
                      <a:pt x="1930" y="3453"/>
                    </a:cubicBezTo>
                    <a:cubicBezTo>
                      <a:pt x="1739" y="3215"/>
                      <a:pt x="1620" y="2882"/>
                      <a:pt x="1644" y="2572"/>
                    </a:cubicBezTo>
                    <a:cubicBezTo>
                      <a:pt x="1682" y="1923"/>
                      <a:pt x="2225" y="1458"/>
                      <a:pt x="2831" y="1458"/>
                    </a:cubicBezTo>
                    <a:cubicBezTo>
                      <a:pt x="2982" y="1458"/>
                      <a:pt x="3136" y="1487"/>
                      <a:pt x="3287" y="1548"/>
                    </a:cubicBezTo>
                    <a:cubicBezTo>
                      <a:pt x="4049" y="1882"/>
                      <a:pt x="4264" y="2834"/>
                      <a:pt x="3716" y="3453"/>
                    </a:cubicBezTo>
                    <a:cubicBezTo>
                      <a:pt x="4359" y="3787"/>
                      <a:pt x="4764" y="4430"/>
                      <a:pt x="4764" y="5168"/>
                    </a:cubicBezTo>
                    <a:lnTo>
                      <a:pt x="4764" y="5430"/>
                    </a:lnTo>
                    <a:lnTo>
                      <a:pt x="9431" y="5430"/>
                    </a:lnTo>
                    <a:lnTo>
                      <a:pt x="9431" y="2263"/>
                    </a:lnTo>
                    <a:lnTo>
                      <a:pt x="7645" y="2263"/>
                    </a:lnTo>
                    <a:lnTo>
                      <a:pt x="5788" y="3477"/>
                    </a:lnTo>
                    <a:lnTo>
                      <a:pt x="5788" y="2263"/>
                    </a:lnTo>
                    <a:lnTo>
                      <a:pt x="5693" y="2263"/>
                    </a:lnTo>
                    <a:cubicBezTo>
                      <a:pt x="5192" y="2263"/>
                      <a:pt x="4788" y="1858"/>
                      <a:pt x="4788" y="1358"/>
                    </a:cubicBezTo>
                    <a:lnTo>
                      <a:pt x="4788" y="0"/>
                    </a:ln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51" name="Google Shape;12888;p142">
                <a:extLst>
                  <a:ext uri="{FF2B5EF4-FFF2-40B4-BE49-F238E27FC236}">
                    <a16:creationId xmlns:a16="http://schemas.microsoft.com/office/drawing/2014/main" id="{8D12095D-220E-E414-770E-53A4C2AEC51B}"/>
                  </a:ext>
                </a:extLst>
              </p:cNvPr>
              <p:cNvSpPr/>
              <p:nvPr/>
            </p:nvSpPr>
            <p:spPr>
              <a:xfrm>
                <a:off x="1203026" y="3065780"/>
                <a:ext cx="151976" cy="123299"/>
              </a:xfrm>
              <a:custGeom>
                <a:avLst/>
                <a:gdLst/>
                <a:ahLst/>
                <a:cxnLst/>
                <a:rect l="l" t="t" r="r" b="b"/>
                <a:pathLst>
                  <a:path w="4669" h="3788" extrusionOk="0">
                    <a:moveTo>
                      <a:pt x="1406" y="1168"/>
                    </a:moveTo>
                    <a:lnTo>
                      <a:pt x="1406" y="1763"/>
                    </a:lnTo>
                    <a:lnTo>
                      <a:pt x="763" y="1763"/>
                    </a:lnTo>
                    <a:lnTo>
                      <a:pt x="763" y="1168"/>
                    </a:lnTo>
                    <a:close/>
                    <a:moveTo>
                      <a:pt x="2644" y="1168"/>
                    </a:moveTo>
                    <a:lnTo>
                      <a:pt x="2644" y="1763"/>
                    </a:lnTo>
                    <a:lnTo>
                      <a:pt x="2025" y="1763"/>
                    </a:lnTo>
                    <a:lnTo>
                      <a:pt x="2025" y="1168"/>
                    </a:lnTo>
                    <a:close/>
                    <a:moveTo>
                      <a:pt x="3906" y="1168"/>
                    </a:moveTo>
                    <a:lnTo>
                      <a:pt x="3906" y="1763"/>
                    </a:lnTo>
                    <a:lnTo>
                      <a:pt x="3287" y="1763"/>
                    </a:lnTo>
                    <a:lnTo>
                      <a:pt x="3287" y="1168"/>
                    </a:lnTo>
                    <a:close/>
                    <a:moveTo>
                      <a:pt x="287" y="1"/>
                    </a:moveTo>
                    <a:cubicBezTo>
                      <a:pt x="120" y="1"/>
                      <a:pt x="1" y="120"/>
                      <a:pt x="1" y="287"/>
                    </a:cubicBezTo>
                    <a:lnTo>
                      <a:pt x="1" y="2835"/>
                    </a:lnTo>
                    <a:cubicBezTo>
                      <a:pt x="1" y="2978"/>
                      <a:pt x="120" y="3097"/>
                      <a:pt x="287" y="3097"/>
                    </a:cubicBezTo>
                    <a:lnTo>
                      <a:pt x="1001" y="3097"/>
                    </a:lnTo>
                    <a:lnTo>
                      <a:pt x="1001" y="3787"/>
                    </a:lnTo>
                    <a:lnTo>
                      <a:pt x="2025" y="3097"/>
                    </a:lnTo>
                    <a:lnTo>
                      <a:pt x="4383" y="3097"/>
                    </a:lnTo>
                    <a:cubicBezTo>
                      <a:pt x="4549" y="3097"/>
                      <a:pt x="4668" y="2978"/>
                      <a:pt x="4668" y="2835"/>
                    </a:cubicBezTo>
                    <a:lnTo>
                      <a:pt x="4668" y="287"/>
                    </a:lnTo>
                    <a:cubicBezTo>
                      <a:pt x="4668" y="120"/>
                      <a:pt x="4549" y="1"/>
                      <a:pt x="4383"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52" name="Google Shape;12889;p142">
                <a:extLst>
                  <a:ext uri="{FF2B5EF4-FFF2-40B4-BE49-F238E27FC236}">
                    <a16:creationId xmlns:a16="http://schemas.microsoft.com/office/drawing/2014/main" id="{5BBFEABC-8A4E-2F25-8156-D57FC8B0A9A6}"/>
                  </a:ext>
                </a:extLst>
              </p:cNvPr>
              <p:cNvSpPr/>
              <p:nvPr/>
            </p:nvSpPr>
            <p:spPr>
              <a:xfrm>
                <a:off x="1006125" y="3310757"/>
                <a:ext cx="348871" cy="46514"/>
              </a:xfrm>
              <a:custGeom>
                <a:avLst/>
                <a:gdLst/>
                <a:ahLst/>
                <a:cxnLst/>
                <a:rect l="l" t="t" r="r" b="b"/>
                <a:pathLst>
                  <a:path w="10718" h="1429" extrusionOk="0">
                    <a:moveTo>
                      <a:pt x="1" y="0"/>
                    </a:moveTo>
                    <a:lnTo>
                      <a:pt x="1" y="405"/>
                    </a:lnTo>
                    <a:cubicBezTo>
                      <a:pt x="1" y="977"/>
                      <a:pt x="453" y="1429"/>
                      <a:pt x="1025" y="1429"/>
                    </a:cubicBezTo>
                    <a:lnTo>
                      <a:pt x="9693" y="1429"/>
                    </a:lnTo>
                    <a:cubicBezTo>
                      <a:pt x="10241" y="1429"/>
                      <a:pt x="10717" y="977"/>
                      <a:pt x="10717" y="405"/>
                    </a:cubicBezTo>
                    <a:lnTo>
                      <a:pt x="10717" y="0"/>
                    </a:ln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53" name="Google Shape;12890;p142">
                <a:extLst>
                  <a:ext uri="{FF2B5EF4-FFF2-40B4-BE49-F238E27FC236}">
                    <a16:creationId xmlns:a16="http://schemas.microsoft.com/office/drawing/2014/main" id="{E2D403BE-0241-7D2F-08DD-4EE8C50043CE}"/>
                  </a:ext>
                </a:extLst>
              </p:cNvPr>
              <p:cNvSpPr/>
              <p:nvPr/>
            </p:nvSpPr>
            <p:spPr>
              <a:xfrm>
                <a:off x="1075133" y="3237094"/>
                <a:ext cx="88015" cy="53512"/>
              </a:xfrm>
              <a:custGeom>
                <a:avLst/>
                <a:gdLst/>
                <a:ahLst/>
                <a:cxnLst/>
                <a:rect l="l" t="t" r="r" b="b"/>
                <a:pathLst>
                  <a:path w="2704" h="1644" extrusionOk="0">
                    <a:moveTo>
                      <a:pt x="1362" y="1"/>
                    </a:moveTo>
                    <a:cubicBezTo>
                      <a:pt x="682" y="1"/>
                      <a:pt x="0" y="471"/>
                      <a:pt x="48" y="1406"/>
                    </a:cubicBezTo>
                    <a:lnTo>
                      <a:pt x="48" y="1644"/>
                    </a:lnTo>
                    <a:lnTo>
                      <a:pt x="2668" y="1644"/>
                    </a:lnTo>
                    <a:lnTo>
                      <a:pt x="2668" y="1382"/>
                    </a:lnTo>
                    <a:cubicBezTo>
                      <a:pt x="2703" y="459"/>
                      <a:pt x="2033" y="1"/>
                      <a:pt x="1362"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54" name="Google Shape;12891;p142">
                <a:extLst>
                  <a:ext uri="{FF2B5EF4-FFF2-40B4-BE49-F238E27FC236}">
                    <a16:creationId xmlns:a16="http://schemas.microsoft.com/office/drawing/2014/main" id="{49A012BE-2016-C7C2-0581-38CFDCA7CAE1}"/>
                  </a:ext>
                </a:extLst>
              </p:cNvPr>
              <p:cNvSpPr/>
              <p:nvPr/>
            </p:nvSpPr>
            <p:spPr>
              <a:xfrm>
                <a:off x="1094501" y="3181335"/>
                <a:ext cx="43454" cy="37205"/>
              </a:xfrm>
              <a:custGeom>
                <a:avLst/>
                <a:gdLst/>
                <a:ahLst/>
                <a:cxnLst/>
                <a:rect l="l" t="t" r="r" b="b"/>
                <a:pathLst>
                  <a:path w="1335" h="1143" extrusionOk="0">
                    <a:moveTo>
                      <a:pt x="752" y="1"/>
                    </a:moveTo>
                    <a:cubicBezTo>
                      <a:pt x="613" y="1"/>
                      <a:pt x="472" y="52"/>
                      <a:pt x="358" y="166"/>
                    </a:cubicBezTo>
                    <a:cubicBezTo>
                      <a:pt x="1" y="523"/>
                      <a:pt x="263" y="1142"/>
                      <a:pt x="763" y="1142"/>
                    </a:cubicBezTo>
                    <a:cubicBezTo>
                      <a:pt x="1072" y="1142"/>
                      <a:pt x="1334" y="880"/>
                      <a:pt x="1334" y="571"/>
                    </a:cubicBezTo>
                    <a:cubicBezTo>
                      <a:pt x="1334" y="231"/>
                      <a:pt x="1048" y="1"/>
                      <a:pt x="752"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grpSp>
        <p:grpSp>
          <p:nvGrpSpPr>
            <p:cNvPr id="55" name="Google Shape;13365;p144">
              <a:extLst>
                <a:ext uri="{FF2B5EF4-FFF2-40B4-BE49-F238E27FC236}">
                  <a16:creationId xmlns:a16="http://schemas.microsoft.com/office/drawing/2014/main" id="{346260BB-9CCE-8718-FE96-0E4A70A34AE0}"/>
                </a:ext>
              </a:extLst>
            </p:cNvPr>
            <p:cNvGrpSpPr/>
            <p:nvPr/>
          </p:nvGrpSpPr>
          <p:grpSpPr>
            <a:xfrm>
              <a:off x="683406" y="2784891"/>
              <a:ext cx="330230" cy="350425"/>
              <a:chOff x="3954375" y="2364825"/>
              <a:chExt cx="253050" cy="268525"/>
            </a:xfrm>
            <a:solidFill>
              <a:srgbClr val="FFFFFF"/>
            </a:solidFill>
          </p:grpSpPr>
          <p:sp>
            <p:nvSpPr>
              <p:cNvPr id="56" name="Google Shape;13366;p144">
                <a:extLst>
                  <a:ext uri="{FF2B5EF4-FFF2-40B4-BE49-F238E27FC236}">
                    <a16:creationId xmlns:a16="http://schemas.microsoft.com/office/drawing/2014/main" id="{90FF0FF1-8B5C-8FE4-4DFC-054C46D68895}"/>
                  </a:ext>
                </a:extLst>
              </p:cNvPr>
              <p:cNvSpPr/>
              <p:nvPr/>
            </p:nvSpPr>
            <p:spPr>
              <a:xfrm>
                <a:off x="3954375" y="2364825"/>
                <a:ext cx="222075" cy="120300"/>
              </a:xfrm>
              <a:custGeom>
                <a:avLst/>
                <a:gdLst/>
                <a:ahLst/>
                <a:cxnLst/>
                <a:rect l="l" t="t" r="r" b="b"/>
                <a:pathLst>
                  <a:path w="8883" h="4812" extrusionOk="0">
                    <a:moveTo>
                      <a:pt x="1881" y="1"/>
                    </a:moveTo>
                    <a:cubicBezTo>
                      <a:pt x="1691" y="1"/>
                      <a:pt x="1548" y="144"/>
                      <a:pt x="1548" y="310"/>
                    </a:cubicBezTo>
                    <a:lnTo>
                      <a:pt x="1548" y="2525"/>
                    </a:lnTo>
                    <a:lnTo>
                      <a:pt x="1453" y="2525"/>
                    </a:lnTo>
                    <a:cubicBezTo>
                      <a:pt x="0" y="2596"/>
                      <a:pt x="0" y="4740"/>
                      <a:pt x="1453" y="4811"/>
                    </a:cubicBezTo>
                    <a:lnTo>
                      <a:pt x="1548" y="4811"/>
                    </a:lnTo>
                    <a:lnTo>
                      <a:pt x="1548" y="4192"/>
                    </a:lnTo>
                    <a:lnTo>
                      <a:pt x="1453" y="4192"/>
                    </a:lnTo>
                    <a:cubicBezTo>
                      <a:pt x="1437" y="4193"/>
                      <a:pt x="1423" y="4193"/>
                      <a:pt x="1408" y="4193"/>
                    </a:cubicBezTo>
                    <a:cubicBezTo>
                      <a:pt x="713" y="4193"/>
                      <a:pt x="706" y="3141"/>
                      <a:pt x="1387" y="3141"/>
                    </a:cubicBezTo>
                    <a:cubicBezTo>
                      <a:pt x="1408" y="3141"/>
                      <a:pt x="1430" y="3142"/>
                      <a:pt x="1453" y="3144"/>
                    </a:cubicBezTo>
                    <a:lnTo>
                      <a:pt x="1548" y="3144"/>
                    </a:lnTo>
                    <a:lnTo>
                      <a:pt x="1548" y="4192"/>
                    </a:lnTo>
                    <a:lnTo>
                      <a:pt x="2191" y="4192"/>
                    </a:lnTo>
                    <a:lnTo>
                      <a:pt x="2191" y="2835"/>
                    </a:lnTo>
                    <a:lnTo>
                      <a:pt x="2191" y="1572"/>
                    </a:lnTo>
                    <a:cubicBezTo>
                      <a:pt x="2191" y="1048"/>
                      <a:pt x="2596" y="620"/>
                      <a:pt x="3120" y="620"/>
                    </a:cubicBezTo>
                    <a:lnTo>
                      <a:pt x="8883" y="620"/>
                    </a:lnTo>
                    <a:lnTo>
                      <a:pt x="8883" y="310"/>
                    </a:lnTo>
                    <a:cubicBezTo>
                      <a:pt x="8883" y="144"/>
                      <a:pt x="8740" y="1"/>
                      <a:pt x="8573"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57" name="Google Shape;13367;p144">
                <a:extLst>
                  <a:ext uri="{FF2B5EF4-FFF2-40B4-BE49-F238E27FC236}">
                    <a16:creationId xmlns:a16="http://schemas.microsoft.com/office/drawing/2014/main" id="{F2840B38-7717-31F2-117E-9956AA74AFF1}"/>
                  </a:ext>
                </a:extLst>
              </p:cNvPr>
              <p:cNvSpPr/>
              <p:nvPr/>
            </p:nvSpPr>
            <p:spPr>
              <a:xfrm>
                <a:off x="3993050" y="2485100"/>
                <a:ext cx="16100" cy="116100"/>
              </a:xfrm>
              <a:custGeom>
                <a:avLst/>
                <a:gdLst/>
                <a:ahLst/>
                <a:cxnLst/>
                <a:rect l="l" t="t" r="r" b="b"/>
                <a:pathLst>
                  <a:path w="644" h="4644" extrusionOk="0">
                    <a:moveTo>
                      <a:pt x="1" y="0"/>
                    </a:moveTo>
                    <a:lnTo>
                      <a:pt x="1" y="4334"/>
                    </a:lnTo>
                    <a:cubicBezTo>
                      <a:pt x="1" y="4501"/>
                      <a:pt x="144" y="4644"/>
                      <a:pt x="334" y="4644"/>
                    </a:cubicBezTo>
                    <a:lnTo>
                      <a:pt x="644" y="4644"/>
                    </a:lnTo>
                    <a:lnTo>
                      <a:pt x="644" y="0"/>
                    </a:ln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58" name="Google Shape;13368;p144">
                <a:extLst>
                  <a:ext uri="{FF2B5EF4-FFF2-40B4-BE49-F238E27FC236}">
                    <a16:creationId xmlns:a16="http://schemas.microsoft.com/office/drawing/2014/main" id="{F7D70DD4-4F69-E129-4803-625633C9E8F9}"/>
                  </a:ext>
                </a:extLst>
              </p:cNvPr>
              <p:cNvSpPr/>
              <p:nvPr/>
            </p:nvSpPr>
            <p:spPr>
              <a:xfrm>
                <a:off x="4024625" y="2443425"/>
                <a:ext cx="31575" cy="26200"/>
              </a:xfrm>
              <a:custGeom>
                <a:avLst/>
                <a:gdLst/>
                <a:ahLst/>
                <a:cxnLst/>
                <a:rect l="l" t="t" r="r" b="b"/>
                <a:pathLst>
                  <a:path w="1263" h="1048" extrusionOk="0">
                    <a:moveTo>
                      <a:pt x="0" y="0"/>
                    </a:moveTo>
                    <a:lnTo>
                      <a:pt x="0" y="1048"/>
                    </a:lnTo>
                    <a:lnTo>
                      <a:pt x="738" y="1048"/>
                    </a:lnTo>
                    <a:cubicBezTo>
                      <a:pt x="1024" y="1048"/>
                      <a:pt x="1262" y="810"/>
                      <a:pt x="1262" y="524"/>
                    </a:cubicBezTo>
                    <a:cubicBezTo>
                      <a:pt x="1238" y="238"/>
                      <a:pt x="1024" y="0"/>
                      <a:pt x="738"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59" name="Google Shape;13369;p144">
                <a:extLst>
                  <a:ext uri="{FF2B5EF4-FFF2-40B4-BE49-F238E27FC236}">
                    <a16:creationId xmlns:a16="http://schemas.microsoft.com/office/drawing/2014/main" id="{BC43D6ED-025D-18D2-6C41-3E0709D4807C}"/>
                  </a:ext>
                </a:extLst>
              </p:cNvPr>
              <p:cNvSpPr/>
              <p:nvPr/>
            </p:nvSpPr>
            <p:spPr>
              <a:xfrm>
                <a:off x="4093075" y="2490450"/>
                <a:ext cx="67300" cy="31575"/>
              </a:xfrm>
              <a:custGeom>
                <a:avLst/>
                <a:gdLst/>
                <a:ahLst/>
                <a:cxnLst/>
                <a:rect l="l" t="t" r="r" b="b"/>
                <a:pathLst>
                  <a:path w="2692" h="1263" extrusionOk="0">
                    <a:moveTo>
                      <a:pt x="1334" y="0"/>
                    </a:moveTo>
                    <a:cubicBezTo>
                      <a:pt x="644" y="0"/>
                      <a:pt x="48" y="548"/>
                      <a:pt x="1" y="1263"/>
                    </a:cubicBezTo>
                    <a:lnTo>
                      <a:pt x="2692" y="1263"/>
                    </a:lnTo>
                    <a:cubicBezTo>
                      <a:pt x="2644" y="548"/>
                      <a:pt x="2049" y="0"/>
                      <a:pt x="1334"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60" name="Google Shape;13370;p144">
                <a:extLst>
                  <a:ext uri="{FF2B5EF4-FFF2-40B4-BE49-F238E27FC236}">
                    <a16:creationId xmlns:a16="http://schemas.microsoft.com/office/drawing/2014/main" id="{5D839035-364D-2664-A7C6-0E696FB07F95}"/>
                  </a:ext>
                </a:extLst>
              </p:cNvPr>
              <p:cNvSpPr/>
              <p:nvPr/>
            </p:nvSpPr>
            <p:spPr>
              <a:xfrm>
                <a:off x="4024625" y="2396375"/>
                <a:ext cx="182800" cy="236975"/>
              </a:xfrm>
              <a:custGeom>
                <a:avLst/>
                <a:gdLst/>
                <a:ahLst/>
                <a:cxnLst/>
                <a:rect l="l" t="t" r="r" b="b"/>
                <a:pathLst>
                  <a:path w="7312" h="9479" extrusionOk="0">
                    <a:moveTo>
                      <a:pt x="4072" y="1239"/>
                    </a:moveTo>
                    <a:cubicBezTo>
                      <a:pt x="5168" y="1239"/>
                      <a:pt x="5739" y="2549"/>
                      <a:pt x="5001" y="3359"/>
                    </a:cubicBezTo>
                    <a:cubicBezTo>
                      <a:pt x="5668" y="3692"/>
                      <a:pt x="6073" y="4383"/>
                      <a:pt x="6073" y="5121"/>
                    </a:cubicBezTo>
                    <a:lnTo>
                      <a:pt x="6073" y="5335"/>
                    </a:lnTo>
                    <a:cubicBezTo>
                      <a:pt x="6073" y="5490"/>
                      <a:pt x="5950" y="5624"/>
                      <a:pt x="5800" y="5624"/>
                    </a:cubicBezTo>
                    <a:cubicBezTo>
                      <a:pt x="5788" y="5624"/>
                      <a:pt x="5776" y="5623"/>
                      <a:pt x="5763" y="5621"/>
                    </a:cubicBezTo>
                    <a:lnTo>
                      <a:pt x="2405" y="5621"/>
                    </a:lnTo>
                    <a:cubicBezTo>
                      <a:pt x="2239" y="5621"/>
                      <a:pt x="2096" y="5502"/>
                      <a:pt x="2096" y="5335"/>
                    </a:cubicBezTo>
                    <a:lnTo>
                      <a:pt x="2096" y="5121"/>
                    </a:lnTo>
                    <a:cubicBezTo>
                      <a:pt x="2096" y="4383"/>
                      <a:pt x="2501" y="3692"/>
                      <a:pt x="3167" y="3359"/>
                    </a:cubicBezTo>
                    <a:cubicBezTo>
                      <a:pt x="2405" y="2549"/>
                      <a:pt x="2977" y="1239"/>
                      <a:pt x="4072" y="1239"/>
                    </a:cubicBezTo>
                    <a:close/>
                    <a:moveTo>
                      <a:pt x="3626" y="6262"/>
                    </a:moveTo>
                    <a:cubicBezTo>
                      <a:pt x="3640" y="6262"/>
                      <a:pt x="3653" y="6262"/>
                      <a:pt x="3668" y="6264"/>
                    </a:cubicBezTo>
                    <a:lnTo>
                      <a:pt x="5763" y="6264"/>
                    </a:lnTo>
                    <a:cubicBezTo>
                      <a:pt x="6144" y="6312"/>
                      <a:pt x="6144" y="6859"/>
                      <a:pt x="5763" y="6907"/>
                    </a:cubicBezTo>
                    <a:lnTo>
                      <a:pt x="3668" y="6907"/>
                    </a:lnTo>
                    <a:cubicBezTo>
                      <a:pt x="3653" y="6908"/>
                      <a:pt x="3640" y="6909"/>
                      <a:pt x="3626" y="6909"/>
                    </a:cubicBezTo>
                    <a:cubicBezTo>
                      <a:pt x="3229" y="6909"/>
                      <a:pt x="3229" y="6262"/>
                      <a:pt x="3626" y="6262"/>
                    </a:cubicBezTo>
                    <a:close/>
                    <a:moveTo>
                      <a:pt x="1529" y="7524"/>
                    </a:moveTo>
                    <a:cubicBezTo>
                      <a:pt x="1543" y="7524"/>
                      <a:pt x="1557" y="7525"/>
                      <a:pt x="1572" y="7526"/>
                    </a:cubicBezTo>
                    <a:lnTo>
                      <a:pt x="5763" y="7526"/>
                    </a:lnTo>
                    <a:cubicBezTo>
                      <a:pt x="6144" y="7574"/>
                      <a:pt x="6144" y="8121"/>
                      <a:pt x="5763" y="8169"/>
                    </a:cubicBezTo>
                    <a:lnTo>
                      <a:pt x="1572" y="8169"/>
                    </a:lnTo>
                    <a:cubicBezTo>
                      <a:pt x="1564" y="8169"/>
                      <a:pt x="1557" y="8170"/>
                      <a:pt x="1550" y="8170"/>
                    </a:cubicBezTo>
                    <a:cubicBezTo>
                      <a:pt x="1134" y="8170"/>
                      <a:pt x="1127" y="7524"/>
                      <a:pt x="1529" y="7524"/>
                    </a:cubicBezTo>
                    <a:close/>
                    <a:moveTo>
                      <a:pt x="310" y="1"/>
                    </a:moveTo>
                    <a:cubicBezTo>
                      <a:pt x="143" y="1"/>
                      <a:pt x="0" y="144"/>
                      <a:pt x="0" y="310"/>
                    </a:cubicBezTo>
                    <a:lnTo>
                      <a:pt x="0" y="1263"/>
                    </a:lnTo>
                    <a:lnTo>
                      <a:pt x="738" y="1263"/>
                    </a:lnTo>
                    <a:cubicBezTo>
                      <a:pt x="766" y="1261"/>
                      <a:pt x="793" y="1260"/>
                      <a:pt x="820" y="1260"/>
                    </a:cubicBezTo>
                    <a:cubicBezTo>
                      <a:pt x="1429" y="1260"/>
                      <a:pt x="1953" y="1767"/>
                      <a:pt x="1953" y="2406"/>
                    </a:cubicBezTo>
                    <a:cubicBezTo>
                      <a:pt x="1953" y="3023"/>
                      <a:pt x="1427" y="3552"/>
                      <a:pt x="816" y="3552"/>
                    </a:cubicBezTo>
                    <a:cubicBezTo>
                      <a:pt x="791" y="3552"/>
                      <a:pt x="765" y="3551"/>
                      <a:pt x="738" y="3549"/>
                    </a:cubicBezTo>
                    <a:lnTo>
                      <a:pt x="0" y="3549"/>
                    </a:lnTo>
                    <a:lnTo>
                      <a:pt x="0" y="9169"/>
                    </a:lnTo>
                    <a:cubicBezTo>
                      <a:pt x="0" y="9336"/>
                      <a:pt x="143" y="9479"/>
                      <a:pt x="310" y="9479"/>
                    </a:cubicBezTo>
                    <a:lnTo>
                      <a:pt x="7025" y="9479"/>
                    </a:lnTo>
                    <a:cubicBezTo>
                      <a:pt x="7192" y="9479"/>
                      <a:pt x="7311" y="9336"/>
                      <a:pt x="7311" y="9169"/>
                    </a:cubicBezTo>
                    <a:lnTo>
                      <a:pt x="7311" y="310"/>
                    </a:lnTo>
                    <a:cubicBezTo>
                      <a:pt x="7311" y="144"/>
                      <a:pt x="7192" y="1"/>
                      <a:pt x="7025"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61" name="Google Shape;13371;p144">
                <a:extLst>
                  <a:ext uri="{FF2B5EF4-FFF2-40B4-BE49-F238E27FC236}">
                    <a16:creationId xmlns:a16="http://schemas.microsoft.com/office/drawing/2014/main" id="{61D8F165-77E6-E725-17E6-B30216BEF3CE}"/>
                  </a:ext>
                </a:extLst>
              </p:cNvPr>
              <p:cNvSpPr/>
              <p:nvPr/>
            </p:nvSpPr>
            <p:spPr>
              <a:xfrm>
                <a:off x="4110950" y="2443425"/>
                <a:ext cx="31575" cy="31575"/>
              </a:xfrm>
              <a:custGeom>
                <a:avLst/>
                <a:gdLst/>
                <a:ahLst/>
                <a:cxnLst/>
                <a:rect l="l" t="t" r="r" b="b"/>
                <a:pathLst>
                  <a:path w="1263" h="1263" extrusionOk="0">
                    <a:moveTo>
                      <a:pt x="619" y="0"/>
                    </a:moveTo>
                    <a:cubicBezTo>
                      <a:pt x="286" y="0"/>
                      <a:pt x="0" y="286"/>
                      <a:pt x="0" y="619"/>
                    </a:cubicBezTo>
                    <a:cubicBezTo>
                      <a:pt x="0" y="977"/>
                      <a:pt x="286" y="1262"/>
                      <a:pt x="619" y="1262"/>
                    </a:cubicBezTo>
                    <a:cubicBezTo>
                      <a:pt x="977" y="1262"/>
                      <a:pt x="1262" y="977"/>
                      <a:pt x="1262" y="619"/>
                    </a:cubicBezTo>
                    <a:cubicBezTo>
                      <a:pt x="1262" y="286"/>
                      <a:pt x="977" y="0"/>
                      <a:pt x="61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grpSp>
        <p:pic>
          <p:nvPicPr>
            <p:cNvPr id="62" name="Immagine 61">
              <a:extLst>
                <a:ext uri="{FF2B5EF4-FFF2-40B4-BE49-F238E27FC236}">
                  <a16:creationId xmlns:a16="http://schemas.microsoft.com/office/drawing/2014/main" id="{7691075C-EB10-B4B5-7A61-2A5FF627865A}"/>
                </a:ext>
              </a:extLst>
            </p:cNvPr>
            <p:cNvPicPr>
              <a:picLocks noChangeAspect="1"/>
            </p:cNvPicPr>
            <p:nvPr/>
          </p:nvPicPr>
          <p:blipFill>
            <a:blip r:embed="rId6"/>
            <a:stretch>
              <a:fillRect/>
            </a:stretch>
          </p:blipFill>
          <p:spPr>
            <a:xfrm>
              <a:off x="695599" y="3450784"/>
              <a:ext cx="347502" cy="329213"/>
            </a:xfrm>
            <a:prstGeom prst="rect">
              <a:avLst/>
            </a:prstGeom>
          </p:spPr>
        </p:pic>
      </p:grpSp>
      <p:sp>
        <p:nvSpPr>
          <p:cNvPr id="64" name="CasellaDiTesto 63">
            <a:extLst>
              <a:ext uri="{FF2B5EF4-FFF2-40B4-BE49-F238E27FC236}">
                <a16:creationId xmlns:a16="http://schemas.microsoft.com/office/drawing/2014/main" id="{F2DB5973-9C46-88C7-F19C-50B4D3683097}"/>
              </a:ext>
            </a:extLst>
          </p:cNvPr>
          <p:cNvSpPr txBox="1"/>
          <p:nvPr/>
        </p:nvSpPr>
        <p:spPr>
          <a:xfrm>
            <a:off x="4393276" y="199622"/>
            <a:ext cx="1293551" cy="461665"/>
          </a:xfrm>
          <a:prstGeom prst="rect">
            <a:avLst/>
          </a:prstGeom>
          <a:noFill/>
        </p:spPr>
        <p:txBody>
          <a:bodyPr wrap="square" rtlCol="0">
            <a:spAutoFit/>
          </a:bodyPr>
          <a:lstStyle/>
          <a:p>
            <a:r>
              <a:rPr lang="it-IT" sz="2400" dirty="0">
                <a:solidFill>
                  <a:srgbClr val="FF0000"/>
                </a:solidFill>
              </a:rPr>
              <a:t>RMMG</a:t>
            </a:r>
          </a:p>
        </p:txBody>
      </p:sp>
    </p:spTree>
    <p:extLst>
      <p:ext uri="{BB962C8B-B14F-4D97-AF65-F5344CB8AC3E}">
        <p14:creationId xmlns:p14="http://schemas.microsoft.com/office/powerpoint/2010/main" val="495074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A1E64A2F-7D1E-2B0F-B385-7E7E81893E0D}"/>
              </a:ext>
            </a:extLst>
          </p:cNvPr>
          <p:cNvSpPr>
            <a:spLocks noGrp="1" noRot="1" noMove="1" noResize="1" noEditPoints="1" noAdjustHandles="1" noChangeArrowheads="1" noChangeShapeType="1"/>
          </p:cNvSpPr>
          <p:nvPr/>
        </p:nvSpPr>
        <p:spPr>
          <a:xfrm>
            <a:off x="4716016" y="1059582"/>
            <a:ext cx="4320480" cy="3816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ext Placeholder 1"/>
          <p:cNvSpPr>
            <a:spLocks noGrp="1"/>
          </p:cNvSpPr>
          <p:nvPr>
            <p:ph type="body" sz="quarter" idx="10"/>
          </p:nvPr>
        </p:nvSpPr>
        <p:spPr>
          <a:xfrm>
            <a:off x="323528" y="123478"/>
            <a:ext cx="3960440" cy="576064"/>
          </a:xfrm>
          <a:prstGeom prst="rect">
            <a:avLst/>
          </a:prstGeom>
        </p:spPr>
        <p:txBody>
          <a:bodyPr/>
          <a:lstStyle/>
          <a:p>
            <a:r>
              <a:rPr lang="en-US" altLang="ko-KR" dirty="0">
                <a:solidFill>
                  <a:schemeClr val="tx1"/>
                </a:solidFill>
              </a:rPr>
              <a:t>Progetto</a:t>
            </a:r>
            <a:r>
              <a:rPr lang="en-US" altLang="ko-KR" dirty="0">
                <a:solidFill>
                  <a:schemeClr val="accent1"/>
                </a:solidFill>
              </a:rPr>
              <a:t> APQ SI – </a:t>
            </a:r>
            <a:endParaRPr lang="ko-KR" altLang="en-US" sz="1600" dirty="0"/>
          </a:p>
        </p:txBody>
      </p:sp>
      <p:sp>
        <p:nvSpPr>
          <p:cNvPr id="5" name="CasellaDiTesto 4">
            <a:extLst>
              <a:ext uri="{FF2B5EF4-FFF2-40B4-BE49-F238E27FC236}">
                <a16:creationId xmlns:a16="http://schemas.microsoft.com/office/drawing/2014/main" id="{190BEEC2-0BA7-1E54-C15D-5D10EB091A3F}"/>
              </a:ext>
            </a:extLst>
          </p:cNvPr>
          <p:cNvSpPr txBox="1"/>
          <p:nvPr/>
        </p:nvSpPr>
        <p:spPr>
          <a:xfrm>
            <a:off x="4355976" y="123478"/>
            <a:ext cx="1911420" cy="646331"/>
          </a:xfrm>
          <a:prstGeom prst="rect">
            <a:avLst/>
          </a:prstGeom>
          <a:noFill/>
        </p:spPr>
        <p:txBody>
          <a:bodyPr wrap="square">
            <a:spAutoFit/>
          </a:bodyPr>
          <a:lstStyle/>
          <a:p>
            <a:r>
              <a:rPr lang="it-IT" dirty="0">
                <a:solidFill>
                  <a:srgbClr val="FF0000"/>
                </a:solidFill>
              </a:rPr>
              <a:t>TELEMEDICINA </a:t>
            </a:r>
            <a:br>
              <a:rPr lang="it-IT" dirty="0">
                <a:solidFill>
                  <a:srgbClr val="FF0000"/>
                </a:solidFill>
              </a:rPr>
            </a:br>
            <a:r>
              <a:rPr lang="it-IT" dirty="0">
                <a:solidFill>
                  <a:srgbClr val="FF0000"/>
                </a:solidFill>
              </a:rPr>
              <a:t>SPECIALIZZATA </a:t>
            </a:r>
          </a:p>
        </p:txBody>
      </p:sp>
      <p:sp>
        <p:nvSpPr>
          <p:cNvPr id="64" name="CasellaDiTesto 63">
            <a:extLst>
              <a:ext uri="{FF2B5EF4-FFF2-40B4-BE49-F238E27FC236}">
                <a16:creationId xmlns:a16="http://schemas.microsoft.com/office/drawing/2014/main" id="{EA4E6034-856E-5E98-4DE1-E72A7C17F1E4}"/>
              </a:ext>
            </a:extLst>
          </p:cNvPr>
          <p:cNvSpPr txBox="1"/>
          <p:nvPr/>
        </p:nvSpPr>
        <p:spPr>
          <a:xfrm>
            <a:off x="1763688" y="1059582"/>
            <a:ext cx="5688632" cy="3611245"/>
          </a:xfrm>
          <a:prstGeom prst="rect">
            <a:avLst/>
          </a:prstGeom>
          <a:noFill/>
        </p:spPr>
        <p:txBody>
          <a:bodyPr wrap="square">
            <a:spAutoFit/>
          </a:bodyPr>
          <a:lstStyle/>
          <a:p>
            <a:pPr algn="l">
              <a:lnSpc>
                <a:spcPct val="150000"/>
              </a:lnSpc>
              <a:spcAft>
                <a:spcPts val="800"/>
              </a:spcAft>
            </a:pPr>
            <a:r>
              <a:rPr lang="it-IT" sz="1150" kern="100" dirty="0">
                <a:effectLst/>
                <a:latin typeface="Calibri" panose="020F0502020204030204" pitchFamily="34" charset="0"/>
                <a:ea typeface="Times New Roman" panose="02020603050405020304" pitchFamily="18" charset="0"/>
                <a:cs typeface="Times New Roman" panose="02020603050405020304" pitchFamily="18" charset="0"/>
              </a:rPr>
              <a:t>Il </a:t>
            </a:r>
            <a:r>
              <a:rPr lang="it-IT" sz="1150" b="1" kern="1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FSE</a:t>
            </a:r>
            <a:r>
              <a:rPr lang="it-IT" sz="1150" kern="100" dirty="0">
                <a:effectLst/>
                <a:latin typeface="Calibri" panose="020F0502020204030204" pitchFamily="34" charset="0"/>
                <a:ea typeface="Times New Roman" panose="02020603050405020304" pitchFamily="18" charset="0"/>
                <a:cs typeface="Times New Roman" panose="02020603050405020304" pitchFamily="18" charset="0"/>
              </a:rPr>
              <a:t> della regione Molise deve rispettare le </a:t>
            </a:r>
            <a:r>
              <a:rPr lang="it-IT" sz="1150" b="1" kern="1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linee guida ministeriali </a:t>
            </a:r>
            <a:r>
              <a:rPr lang="it-IT" sz="1150" kern="100" dirty="0">
                <a:effectLst/>
                <a:latin typeface="Calibri" panose="020F0502020204030204" pitchFamily="34" charset="0"/>
                <a:ea typeface="Times New Roman" panose="02020603050405020304" pitchFamily="18" charset="0"/>
                <a:cs typeface="Times New Roman" panose="02020603050405020304" pitchFamily="18" charset="0"/>
              </a:rPr>
              <a:t>(Ministero della Salute), ovvero:</a:t>
            </a:r>
            <a:endParaRPr lang="it-IT"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la </a:t>
            </a:r>
            <a:r>
              <a:rPr lang="it-IT" sz="115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localizzazione</a:t>
            </a: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e la </a:t>
            </a:r>
            <a:r>
              <a:rPr lang="it-IT" sz="115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disponibilità</a:t>
            </a: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delle informazioni sanitarie; </a:t>
            </a:r>
            <a:endParaRPr lang="it-IT" sz="1200" dirty="0">
              <a:solidFill>
                <a:srgbClr val="000000"/>
              </a:solidFill>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supportare adeguatamente i </a:t>
            </a:r>
            <a:r>
              <a:rPr lang="it-IT" sz="115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processi sanitari</a:t>
            </a: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it-IT" sz="1200" dirty="0">
              <a:solidFill>
                <a:srgbClr val="000000"/>
              </a:solidFill>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supportare la </a:t>
            </a:r>
            <a:r>
              <a:rPr lang="it-IT" sz="115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natura federata del SSN</a:t>
            </a: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it-IT" sz="1200" dirty="0">
              <a:solidFill>
                <a:srgbClr val="000000"/>
              </a:solidFill>
              <a:effectLst/>
              <a:latin typeface="Arial" panose="020B0604020202020204" pitchFamily="34" charset="0"/>
              <a:ea typeface="Calibri" panose="020F0502020204030204" pitchFamily="34" charset="0"/>
            </a:endParaRPr>
          </a:p>
          <a:p>
            <a:pPr marL="342900" lvl="0" indent="-342900">
              <a:spcAft>
                <a:spcPts val="275"/>
              </a:spcAft>
              <a:buFont typeface="Symbol" panose="05050102010706020507" pitchFamily="18" charset="2"/>
              <a:buChar char=""/>
            </a:pP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consentire una </a:t>
            </a:r>
            <a:r>
              <a:rPr lang="it-IT" sz="115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facile integrazione </a:t>
            </a: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 sistemi e infrastrutture preesistenti</a:t>
            </a:r>
            <a:b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 maniera tale da renderli interoperabili; </a:t>
            </a:r>
            <a:endParaRPr lang="it-IT" sz="1200" dirty="0">
              <a:solidFill>
                <a:srgbClr val="000000"/>
              </a:solidFill>
              <a:effectLst/>
              <a:latin typeface="Arial" panose="020B0604020202020204" pitchFamily="34" charset="0"/>
              <a:ea typeface="Calibri" panose="020F0502020204030204" pitchFamily="34" charset="0"/>
            </a:endParaRPr>
          </a:p>
          <a:p>
            <a:pPr marL="342900" lvl="0" indent="-342900">
              <a:spcAft>
                <a:spcPts val="275"/>
              </a:spcAft>
              <a:buFont typeface="Symbol" panose="05050102010706020507" pitchFamily="18" charset="2"/>
              <a:buChar char=""/>
            </a:pP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essere basato su </a:t>
            </a:r>
            <a:r>
              <a:rPr lang="it-IT" sz="115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standard aperti</a:t>
            </a: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it-IT" sz="1200" dirty="0">
              <a:solidFill>
                <a:srgbClr val="000000"/>
              </a:solidFill>
              <a:effectLst/>
              <a:latin typeface="Arial" panose="020B0604020202020204" pitchFamily="34" charset="0"/>
              <a:ea typeface="Calibri" panose="020F0502020204030204" pitchFamily="34" charset="0"/>
            </a:endParaRPr>
          </a:p>
          <a:p>
            <a:pPr marL="342900" lvl="0" indent="-342900">
              <a:spcAft>
                <a:spcPts val="275"/>
              </a:spcAft>
              <a:buFont typeface="Symbol" panose="05050102010706020507" pitchFamily="18" charset="2"/>
              <a:buChar char=""/>
            </a:pP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presentare caratteristiche di </a:t>
            </a:r>
            <a:r>
              <a:rPr lang="it-IT" sz="115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scalabilità</a:t>
            </a: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e </a:t>
            </a:r>
            <a:r>
              <a:rPr lang="it-IT" sz="115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modularità</a:t>
            </a: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che ne consentano uno sviluppo incrementale e distribuito; </a:t>
            </a:r>
            <a:endParaRPr lang="it-IT" sz="1200" dirty="0">
              <a:solidFill>
                <a:srgbClr val="000000"/>
              </a:solidFill>
              <a:effectLst/>
              <a:latin typeface="Arial" panose="020B0604020202020204" pitchFamily="34" charset="0"/>
              <a:ea typeface="Calibri" panose="020F0502020204030204" pitchFamily="34" charset="0"/>
            </a:endParaRPr>
          </a:p>
          <a:p>
            <a:pPr marL="342900" lvl="0" indent="-342900">
              <a:spcAft>
                <a:spcPts val="275"/>
              </a:spcAft>
              <a:buFont typeface="Symbol" panose="05050102010706020507" pitchFamily="18" charset="2"/>
              <a:buChar char=""/>
            </a:pP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fornire caratteristiche di </a:t>
            </a:r>
            <a:r>
              <a:rPr lang="it-IT" sz="115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affidabilità</a:t>
            </a: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che rendano l’infrastruttura </a:t>
            </a:r>
            <a:b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priva di single-point-of-failure; </a:t>
            </a:r>
            <a:endParaRPr lang="it-IT" sz="1200" dirty="0">
              <a:solidFill>
                <a:srgbClr val="000000"/>
              </a:solidFill>
              <a:effectLst/>
              <a:latin typeface="Arial" panose="020B0604020202020204" pitchFamily="34" charset="0"/>
              <a:ea typeface="Calibri" panose="020F0502020204030204" pitchFamily="34" charset="0"/>
            </a:endParaRPr>
          </a:p>
          <a:p>
            <a:pPr marL="342900" lvl="0" indent="-342900">
              <a:spcAft>
                <a:spcPts val="275"/>
              </a:spcAft>
              <a:buFont typeface="Symbol" panose="05050102010706020507" pitchFamily="18" charset="2"/>
              <a:buChar char=""/>
            </a:pP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fornire adeguate caratteristiche prestazionali in termini di </a:t>
            </a:r>
            <a:r>
              <a:rPr lang="it-IT" sz="115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accessibilità</a:t>
            </a: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ai documenti e dati sanitari; </a:t>
            </a:r>
            <a:endParaRPr lang="it-IT" sz="1200" dirty="0">
              <a:solidFill>
                <a:srgbClr val="000000"/>
              </a:solidFill>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garantire un </a:t>
            </a:r>
            <a:r>
              <a:rPr lang="it-IT" sz="115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elevato livello di sicurezza</a:t>
            </a: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it-IT" sz="1200" dirty="0">
              <a:solidFill>
                <a:srgbClr val="000000"/>
              </a:solidFill>
              <a:effectLst/>
              <a:latin typeface="Arial" panose="020B0604020202020204" pitchFamily="34" charset="0"/>
              <a:ea typeface="Calibri" panose="020F0502020204030204" pitchFamily="34" charset="0"/>
            </a:endParaRPr>
          </a:p>
          <a:p>
            <a:pPr marL="342900" lvl="0" indent="-342900">
              <a:spcAft>
                <a:spcPts val="285"/>
              </a:spcAft>
              <a:buFont typeface="Symbol" panose="05050102010706020507" pitchFamily="18" charset="2"/>
              <a:buChar char=""/>
            </a:pP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essere integrato con il </a:t>
            </a:r>
            <a:r>
              <a:rPr lang="it-IT" sz="115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Sistema Pubblico di Connettività (SPC)</a:t>
            </a: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it-IT" sz="1200" dirty="0">
              <a:solidFill>
                <a:srgbClr val="000000"/>
              </a:solidFill>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essere conforme alle indicazioni del </a:t>
            </a:r>
            <a:r>
              <a:rPr lang="it-IT" sz="115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Garante della Privacy</a:t>
            </a:r>
            <a:r>
              <a:rPr lang="it-IT" sz="11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in materia di sicurezza </a:t>
            </a:r>
            <a:endParaRPr lang="it-IT" sz="1200" dirty="0">
              <a:solidFill>
                <a:srgbClr val="000000"/>
              </a:solidFill>
              <a:effectLst/>
              <a:latin typeface="Arial" panose="020B0604020202020204" pitchFamily="34" charset="0"/>
              <a:ea typeface="Calibri" panose="020F0502020204030204" pitchFamily="34" charset="0"/>
            </a:endParaRPr>
          </a:p>
        </p:txBody>
      </p:sp>
      <p:pic>
        <p:nvPicPr>
          <p:cNvPr id="65" name="Immagine 64">
            <a:extLst>
              <a:ext uri="{FF2B5EF4-FFF2-40B4-BE49-F238E27FC236}">
                <a16:creationId xmlns:a16="http://schemas.microsoft.com/office/drawing/2014/main" id="{7E2ADB54-4F23-89DF-9C32-315D0F83EC42}"/>
              </a:ext>
            </a:extLst>
          </p:cNvPr>
          <p:cNvPicPr>
            <a:picLocks noChangeAspect="1"/>
          </p:cNvPicPr>
          <p:nvPr/>
        </p:nvPicPr>
        <p:blipFill>
          <a:blip r:embed="rId3"/>
          <a:stretch>
            <a:fillRect/>
          </a:stretch>
        </p:blipFill>
        <p:spPr>
          <a:xfrm>
            <a:off x="1835696" y="1718214"/>
            <a:ext cx="144013" cy="144013"/>
          </a:xfrm>
          <a:prstGeom prst="rect">
            <a:avLst/>
          </a:prstGeom>
        </p:spPr>
      </p:pic>
      <p:grpSp>
        <p:nvGrpSpPr>
          <p:cNvPr id="67" name="Group 13">
            <a:extLst>
              <a:ext uri="{FF2B5EF4-FFF2-40B4-BE49-F238E27FC236}">
                <a16:creationId xmlns:a16="http://schemas.microsoft.com/office/drawing/2014/main" id="{DB6BEE71-B5CD-B5AC-21A6-3F6DA43A8DF3}"/>
              </a:ext>
            </a:extLst>
          </p:cNvPr>
          <p:cNvGrpSpPr/>
          <p:nvPr/>
        </p:nvGrpSpPr>
        <p:grpSpPr>
          <a:xfrm>
            <a:off x="395536" y="950822"/>
            <a:ext cx="8136904" cy="4069200"/>
            <a:chOff x="1475656" y="817270"/>
            <a:chExt cx="7056784" cy="3914720"/>
          </a:xfrm>
        </p:grpSpPr>
        <p:cxnSp>
          <p:nvCxnSpPr>
            <p:cNvPr id="68" name="Straight Connector 3">
              <a:extLst>
                <a:ext uri="{FF2B5EF4-FFF2-40B4-BE49-F238E27FC236}">
                  <a16:creationId xmlns:a16="http://schemas.microsoft.com/office/drawing/2014/main" id="{CA9E9586-1EBF-F013-37AA-EC537CBB5C68}"/>
                </a:ext>
              </a:extLst>
            </p:cNvPr>
            <p:cNvCxnSpPr/>
            <p:nvPr/>
          </p:nvCxnSpPr>
          <p:spPr>
            <a:xfrm>
              <a:off x="2123728" y="817270"/>
              <a:ext cx="6408712"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4">
              <a:extLst>
                <a:ext uri="{FF2B5EF4-FFF2-40B4-BE49-F238E27FC236}">
                  <a16:creationId xmlns:a16="http://schemas.microsoft.com/office/drawing/2014/main" id="{96FAAF92-E9CB-3841-E2CD-5B175E099C87}"/>
                </a:ext>
              </a:extLst>
            </p:cNvPr>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5">
              <a:extLst>
                <a:ext uri="{FF2B5EF4-FFF2-40B4-BE49-F238E27FC236}">
                  <a16:creationId xmlns:a16="http://schemas.microsoft.com/office/drawing/2014/main" id="{6CAE46F5-4EF0-D857-2DF3-FBA62CFC4EFC}"/>
                </a:ext>
              </a:extLst>
            </p:cNvPr>
            <p:cNvCxnSpPr/>
            <p:nvPr/>
          </p:nvCxnSpPr>
          <p:spPr>
            <a:xfrm>
              <a:off x="1475656" y="4731990"/>
              <a:ext cx="705678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
              <a:extLst>
                <a:ext uri="{FF2B5EF4-FFF2-40B4-BE49-F238E27FC236}">
                  <a16:creationId xmlns:a16="http://schemas.microsoft.com/office/drawing/2014/main" id="{2F74C79F-AC49-4B7B-9FEB-36EF20154CCB}"/>
                </a:ext>
              </a:extLst>
            </p:cNvPr>
            <p:cNvCxnSpPr/>
            <p:nvPr/>
          </p:nvCxnSpPr>
          <p:spPr>
            <a:xfrm>
              <a:off x="2129388" y="8172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Oval 11">
              <a:extLst>
                <a:ext uri="{FF2B5EF4-FFF2-40B4-BE49-F238E27FC236}">
                  <a16:creationId xmlns:a16="http://schemas.microsoft.com/office/drawing/2014/main" id="{A715773A-7E8C-3557-333F-6F4192087A47}"/>
                </a:ext>
              </a:extLst>
            </p:cNvPr>
            <p:cNvSpPr/>
            <p:nvPr/>
          </p:nvSpPr>
          <p:spPr>
            <a:xfrm>
              <a:off x="2057380" y="228371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Oval 12">
              <a:extLst>
                <a:ext uri="{FF2B5EF4-FFF2-40B4-BE49-F238E27FC236}">
                  <a16:creationId xmlns:a16="http://schemas.microsoft.com/office/drawing/2014/main" id="{B1A210BD-7527-4DFF-0211-B120BCFAD1E0}"/>
                </a:ext>
              </a:extLst>
            </p:cNvPr>
            <p:cNvSpPr/>
            <p:nvPr/>
          </p:nvSpPr>
          <p:spPr>
            <a:xfrm>
              <a:off x="1992394" y="2226352"/>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77" name="Immagine 76">
            <a:extLst>
              <a:ext uri="{FF2B5EF4-FFF2-40B4-BE49-F238E27FC236}">
                <a16:creationId xmlns:a16="http://schemas.microsoft.com/office/drawing/2014/main" id="{8D4D813C-B75D-409A-C268-6AA12B6200D9}"/>
              </a:ext>
            </a:extLst>
          </p:cNvPr>
          <p:cNvPicPr>
            <a:picLocks noChangeAspect="1"/>
          </p:cNvPicPr>
          <p:nvPr/>
        </p:nvPicPr>
        <p:blipFill>
          <a:blip r:embed="rId4"/>
          <a:stretch>
            <a:fillRect/>
          </a:stretch>
        </p:blipFill>
        <p:spPr>
          <a:xfrm>
            <a:off x="1835696" y="1936133"/>
            <a:ext cx="146317" cy="140220"/>
          </a:xfrm>
          <a:prstGeom prst="rect">
            <a:avLst/>
          </a:prstGeom>
        </p:spPr>
      </p:pic>
      <p:pic>
        <p:nvPicPr>
          <p:cNvPr id="78" name="Immagine 77">
            <a:extLst>
              <a:ext uri="{FF2B5EF4-FFF2-40B4-BE49-F238E27FC236}">
                <a16:creationId xmlns:a16="http://schemas.microsoft.com/office/drawing/2014/main" id="{E55C4C53-7ACF-DEB3-E271-D530C692B462}"/>
              </a:ext>
            </a:extLst>
          </p:cNvPr>
          <p:cNvPicPr>
            <a:picLocks noChangeAspect="1"/>
          </p:cNvPicPr>
          <p:nvPr/>
        </p:nvPicPr>
        <p:blipFill>
          <a:blip r:embed="rId4"/>
          <a:stretch>
            <a:fillRect/>
          </a:stretch>
        </p:blipFill>
        <p:spPr>
          <a:xfrm>
            <a:off x="1835696" y="2115002"/>
            <a:ext cx="146317" cy="140220"/>
          </a:xfrm>
          <a:prstGeom prst="rect">
            <a:avLst/>
          </a:prstGeom>
        </p:spPr>
      </p:pic>
      <p:pic>
        <p:nvPicPr>
          <p:cNvPr id="79" name="Immagine 78">
            <a:extLst>
              <a:ext uri="{FF2B5EF4-FFF2-40B4-BE49-F238E27FC236}">
                <a16:creationId xmlns:a16="http://schemas.microsoft.com/office/drawing/2014/main" id="{24D38612-1DBD-2D20-9306-83E8B6377A58}"/>
              </a:ext>
            </a:extLst>
          </p:cNvPr>
          <p:cNvPicPr>
            <a:picLocks noChangeAspect="1"/>
          </p:cNvPicPr>
          <p:nvPr/>
        </p:nvPicPr>
        <p:blipFill>
          <a:blip r:embed="rId4"/>
          <a:stretch>
            <a:fillRect/>
          </a:stretch>
        </p:blipFill>
        <p:spPr>
          <a:xfrm>
            <a:off x="1835696" y="2289599"/>
            <a:ext cx="146317" cy="140220"/>
          </a:xfrm>
          <a:prstGeom prst="rect">
            <a:avLst/>
          </a:prstGeom>
        </p:spPr>
      </p:pic>
      <p:pic>
        <p:nvPicPr>
          <p:cNvPr id="80" name="Immagine 79">
            <a:extLst>
              <a:ext uri="{FF2B5EF4-FFF2-40B4-BE49-F238E27FC236}">
                <a16:creationId xmlns:a16="http://schemas.microsoft.com/office/drawing/2014/main" id="{2865B0E8-8700-E7DC-6F5B-D8296EDB39D6}"/>
              </a:ext>
            </a:extLst>
          </p:cNvPr>
          <p:cNvPicPr>
            <a:picLocks noChangeAspect="1"/>
          </p:cNvPicPr>
          <p:nvPr/>
        </p:nvPicPr>
        <p:blipFill>
          <a:blip r:embed="rId4"/>
          <a:stretch>
            <a:fillRect/>
          </a:stretch>
        </p:blipFill>
        <p:spPr>
          <a:xfrm>
            <a:off x="1833392" y="2668668"/>
            <a:ext cx="146317" cy="140220"/>
          </a:xfrm>
          <a:prstGeom prst="rect">
            <a:avLst/>
          </a:prstGeom>
        </p:spPr>
      </p:pic>
      <p:pic>
        <p:nvPicPr>
          <p:cNvPr id="81" name="Immagine 80">
            <a:extLst>
              <a:ext uri="{FF2B5EF4-FFF2-40B4-BE49-F238E27FC236}">
                <a16:creationId xmlns:a16="http://schemas.microsoft.com/office/drawing/2014/main" id="{97BE4A13-8C43-C7ED-6752-3E224618C7C8}"/>
              </a:ext>
            </a:extLst>
          </p:cNvPr>
          <p:cNvPicPr>
            <a:picLocks noChangeAspect="1"/>
          </p:cNvPicPr>
          <p:nvPr/>
        </p:nvPicPr>
        <p:blipFill>
          <a:blip r:embed="rId4"/>
          <a:stretch>
            <a:fillRect/>
          </a:stretch>
        </p:blipFill>
        <p:spPr>
          <a:xfrm>
            <a:off x="1833391" y="2897684"/>
            <a:ext cx="146317" cy="140220"/>
          </a:xfrm>
          <a:prstGeom prst="rect">
            <a:avLst/>
          </a:prstGeom>
        </p:spPr>
      </p:pic>
      <p:pic>
        <p:nvPicPr>
          <p:cNvPr id="82" name="Immagine 81">
            <a:extLst>
              <a:ext uri="{FF2B5EF4-FFF2-40B4-BE49-F238E27FC236}">
                <a16:creationId xmlns:a16="http://schemas.microsoft.com/office/drawing/2014/main" id="{D779F76E-2882-02D8-1795-5B9A276EA862}"/>
              </a:ext>
            </a:extLst>
          </p:cNvPr>
          <p:cNvPicPr>
            <a:picLocks noChangeAspect="1"/>
          </p:cNvPicPr>
          <p:nvPr/>
        </p:nvPicPr>
        <p:blipFill>
          <a:blip r:embed="rId4"/>
          <a:stretch>
            <a:fillRect/>
          </a:stretch>
        </p:blipFill>
        <p:spPr>
          <a:xfrm>
            <a:off x="1840825" y="3251150"/>
            <a:ext cx="146317" cy="140220"/>
          </a:xfrm>
          <a:prstGeom prst="rect">
            <a:avLst/>
          </a:prstGeom>
        </p:spPr>
      </p:pic>
      <p:pic>
        <p:nvPicPr>
          <p:cNvPr id="83" name="Immagine 82">
            <a:extLst>
              <a:ext uri="{FF2B5EF4-FFF2-40B4-BE49-F238E27FC236}">
                <a16:creationId xmlns:a16="http://schemas.microsoft.com/office/drawing/2014/main" id="{B4761149-B807-8EF4-63F2-39351DC27DBF}"/>
              </a:ext>
            </a:extLst>
          </p:cNvPr>
          <p:cNvPicPr>
            <a:picLocks noChangeAspect="1"/>
          </p:cNvPicPr>
          <p:nvPr/>
        </p:nvPicPr>
        <p:blipFill>
          <a:blip r:embed="rId4"/>
          <a:stretch>
            <a:fillRect/>
          </a:stretch>
        </p:blipFill>
        <p:spPr>
          <a:xfrm>
            <a:off x="1833390" y="3657724"/>
            <a:ext cx="146317" cy="140220"/>
          </a:xfrm>
          <a:prstGeom prst="rect">
            <a:avLst/>
          </a:prstGeom>
        </p:spPr>
      </p:pic>
      <p:pic>
        <p:nvPicPr>
          <p:cNvPr id="84" name="Immagine 83">
            <a:extLst>
              <a:ext uri="{FF2B5EF4-FFF2-40B4-BE49-F238E27FC236}">
                <a16:creationId xmlns:a16="http://schemas.microsoft.com/office/drawing/2014/main" id="{A523523D-FE1F-F5E3-3003-5F38258F0C6E}"/>
              </a:ext>
            </a:extLst>
          </p:cNvPr>
          <p:cNvPicPr>
            <a:picLocks noChangeAspect="1"/>
          </p:cNvPicPr>
          <p:nvPr/>
        </p:nvPicPr>
        <p:blipFill>
          <a:blip r:embed="rId4"/>
          <a:stretch>
            <a:fillRect/>
          </a:stretch>
        </p:blipFill>
        <p:spPr>
          <a:xfrm>
            <a:off x="1833389" y="4011190"/>
            <a:ext cx="146317" cy="140220"/>
          </a:xfrm>
          <a:prstGeom prst="rect">
            <a:avLst/>
          </a:prstGeom>
        </p:spPr>
      </p:pic>
      <p:pic>
        <p:nvPicPr>
          <p:cNvPr id="85" name="Immagine 84">
            <a:extLst>
              <a:ext uri="{FF2B5EF4-FFF2-40B4-BE49-F238E27FC236}">
                <a16:creationId xmlns:a16="http://schemas.microsoft.com/office/drawing/2014/main" id="{38DA7B94-5009-1973-41D5-6CFFB00478CD}"/>
              </a:ext>
            </a:extLst>
          </p:cNvPr>
          <p:cNvPicPr>
            <a:picLocks noChangeAspect="1"/>
          </p:cNvPicPr>
          <p:nvPr/>
        </p:nvPicPr>
        <p:blipFill>
          <a:blip r:embed="rId4"/>
          <a:stretch>
            <a:fillRect/>
          </a:stretch>
        </p:blipFill>
        <p:spPr>
          <a:xfrm>
            <a:off x="1833389" y="4217876"/>
            <a:ext cx="146317" cy="140220"/>
          </a:xfrm>
          <a:prstGeom prst="rect">
            <a:avLst/>
          </a:prstGeom>
        </p:spPr>
      </p:pic>
      <p:pic>
        <p:nvPicPr>
          <p:cNvPr id="86" name="Immagine 85">
            <a:extLst>
              <a:ext uri="{FF2B5EF4-FFF2-40B4-BE49-F238E27FC236}">
                <a16:creationId xmlns:a16="http://schemas.microsoft.com/office/drawing/2014/main" id="{566036AA-FA86-47EF-A4E3-08E3C8A1B512}"/>
              </a:ext>
            </a:extLst>
          </p:cNvPr>
          <p:cNvPicPr>
            <a:picLocks noChangeAspect="1"/>
          </p:cNvPicPr>
          <p:nvPr/>
        </p:nvPicPr>
        <p:blipFill>
          <a:blip r:embed="rId4"/>
          <a:stretch>
            <a:fillRect/>
          </a:stretch>
        </p:blipFill>
        <p:spPr>
          <a:xfrm>
            <a:off x="1840824" y="4440406"/>
            <a:ext cx="146317" cy="140220"/>
          </a:xfrm>
          <a:prstGeom prst="rect">
            <a:avLst/>
          </a:prstGeom>
        </p:spPr>
      </p:pic>
    </p:spTree>
    <p:extLst>
      <p:ext uri="{BB962C8B-B14F-4D97-AF65-F5344CB8AC3E}">
        <p14:creationId xmlns:p14="http://schemas.microsoft.com/office/powerpoint/2010/main" val="4169511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A1E64A2F-7D1E-2B0F-B385-7E7E81893E0D}"/>
              </a:ext>
            </a:extLst>
          </p:cNvPr>
          <p:cNvSpPr>
            <a:spLocks noGrp="1" noRot="1" noMove="1" noResize="1" noEditPoints="1" noAdjustHandles="1" noChangeArrowheads="1" noChangeShapeType="1"/>
          </p:cNvSpPr>
          <p:nvPr/>
        </p:nvSpPr>
        <p:spPr>
          <a:xfrm>
            <a:off x="4716016" y="1059582"/>
            <a:ext cx="4320480" cy="3816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ext Placeholder 1"/>
          <p:cNvSpPr>
            <a:spLocks noGrp="1"/>
          </p:cNvSpPr>
          <p:nvPr>
            <p:ph type="body" sz="quarter" idx="10"/>
          </p:nvPr>
        </p:nvSpPr>
        <p:spPr>
          <a:xfrm>
            <a:off x="323528" y="123478"/>
            <a:ext cx="3960440" cy="576064"/>
          </a:xfrm>
          <a:prstGeom prst="rect">
            <a:avLst/>
          </a:prstGeom>
        </p:spPr>
        <p:txBody>
          <a:bodyPr/>
          <a:lstStyle/>
          <a:p>
            <a:r>
              <a:rPr lang="en-US" altLang="ko-KR" dirty="0">
                <a:solidFill>
                  <a:schemeClr val="tx1"/>
                </a:solidFill>
              </a:rPr>
              <a:t>Progetto</a:t>
            </a:r>
            <a:r>
              <a:rPr lang="en-US" altLang="ko-KR" dirty="0">
                <a:solidFill>
                  <a:schemeClr val="accent1"/>
                </a:solidFill>
              </a:rPr>
              <a:t> APQ SI – </a:t>
            </a:r>
            <a:endParaRPr lang="ko-KR" altLang="en-US" sz="1600" dirty="0"/>
          </a:p>
        </p:txBody>
      </p:sp>
      <p:sp>
        <p:nvSpPr>
          <p:cNvPr id="5" name="CasellaDiTesto 4">
            <a:extLst>
              <a:ext uri="{FF2B5EF4-FFF2-40B4-BE49-F238E27FC236}">
                <a16:creationId xmlns:a16="http://schemas.microsoft.com/office/drawing/2014/main" id="{190BEEC2-0BA7-1E54-C15D-5D10EB091A3F}"/>
              </a:ext>
            </a:extLst>
          </p:cNvPr>
          <p:cNvSpPr txBox="1"/>
          <p:nvPr/>
        </p:nvSpPr>
        <p:spPr>
          <a:xfrm>
            <a:off x="4355976" y="123478"/>
            <a:ext cx="1911420" cy="646331"/>
          </a:xfrm>
          <a:prstGeom prst="rect">
            <a:avLst/>
          </a:prstGeom>
          <a:noFill/>
        </p:spPr>
        <p:txBody>
          <a:bodyPr wrap="square">
            <a:spAutoFit/>
          </a:bodyPr>
          <a:lstStyle/>
          <a:p>
            <a:r>
              <a:rPr lang="it-IT" dirty="0">
                <a:solidFill>
                  <a:srgbClr val="FF0000"/>
                </a:solidFill>
              </a:rPr>
              <a:t>TELEMEDICINA </a:t>
            </a:r>
            <a:br>
              <a:rPr lang="it-IT" dirty="0">
                <a:solidFill>
                  <a:srgbClr val="FF0000"/>
                </a:solidFill>
              </a:rPr>
            </a:br>
            <a:r>
              <a:rPr lang="it-IT" dirty="0">
                <a:solidFill>
                  <a:srgbClr val="FF0000"/>
                </a:solidFill>
              </a:rPr>
              <a:t>SPECIALIZZATA </a:t>
            </a:r>
          </a:p>
        </p:txBody>
      </p:sp>
      <p:sp>
        <p:nvSpPr>
          <p:cNvPr id="23" name="CasellaDiTesto 22">
            <a:extLst>
              <a:ext uri="{FF2B5EF4-FFF2-40B4-BE49-F238E27FC236}">
                <a16:creationId xmlns:a16="http://schemas.microsoft.com/office/drawing/2014/main" id="{D3A5942E-A27E-77D9-99E9-59876D949D04}"/>
              </a:ext>
            </a:extLst>
          </p:cNvPr>
          <p:cNvSpPr txBox="1"/>
          <p:nvPr/>
        </p:nvSpPr>
        <p:spPr>
          <a:xfrm>
            <a:off x="452840" y="1456962"/>
            <a:ext cx="3701816" cy="889154"/>
          </a:xfrm>
          <a:prstGeom prst="rect">
            <a:avLst/>
          </a:prstGeom>
          <a:noFill/>
        </p:spPr>
        <p:txBody>
          <a:bodyPr wrap="square">
            <a:spAutoFit/>
          </a:bodyPr>
          <a:lstStyle/>
          <a:p>
            <a:pPr>
              <a:lnSpc>
                <a:spcPct val="150000"/>
              </a:lnSpc>
            </a:pPr>
            <a:r>
              <a:rPr lang="it-IT" sz="1200" dirty="0"/>
              <a:t>In connessione con il progetto RMMG, </a:t>
            </a:r>
            <a:br>
              <a:rPr lang="it-IT" sz="1200" dirty="0"/>
            </a:br>
            <a:r>
              <a:rPr lang="it-IT" sz="1200" b="1" dirty="0"/>
              <a:t>l’implementazione del FSE-Molise </a:t>
            </a:r>
            <a:r>
              <a:rPr lang="it-IT" sz="1200" dirty="0"/>
              <a:t>è affidata</a:t>
            </a:r>
            <a:br>
              <a:rPr lang="it-IT" sz="1200" dirty="0"/>
            </a:br>
            <a:r>
              <a:rPr lang="it-IT" sz="1200" dirty="0"/>
              <a:t> ad un progetto avente come </a:t>
            </a:r>
            <a:r>
              <a:rPr lang="it-IT" sz="1200" i="1" dirty="0"/>
              <a:t>obiettivi</a:t>
            </a:r>
            <a:r>
              <a:rPr lang="it-IT" sz="1200" dirty="0"/>
              <a:t>:</a:t>
            </a:r>
          </a:p>
        </p:txBody>
      </p:sp>
      <p:sp>
        <p:nvSpPr>
          <p:cNvPr id="38" name="Freccia in giù 37">
            <a:extLst>
              <a:ext uri="{FF2B5EF4-FFF2-40B4-BE49-F238E27FC236}">
                <a16:creationId xmlns:a16="http://schemas.microsoft.com/office/drawing/2014/main" id="{D8F69D65-30A2-68CA-6290-FAA2D90635AA}"/>
              </a:ext>
            </a:extLst>
          </p:cNvPr>
          <p:cNvSpPr/>
          <p:nvPr/>
        </p:nvSpPr>
        <p:spPr>
          <a:xfrm>
            <a:off x="1691680" y="2715766"/>
            <a:ext cx="360040" cy="50405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CasellaDiTesto 39">
            <a:extLst>
              <a:ext uri="{FF2B5EF4-FFF2-40B4-BE49-F238E27FC236}">
                <a16:creationId xmlns:a16="http://schemas.microsoft.com/office/drawing/2014/main" id="{5AA70737-49A2-492B-794E-A5C75EDD64CE}"/>
              </a:ext>
            </a:extLst>
          </p:cNvPr>
          <p:cNvSpPr txBox="1"/>
          <p:nvPr/>
        </p:nvSpPr>
        <p:spPr>
          <a:xfrm>
            <a:off x="719572" y="3297084"/>
            <a:ext cx="2304256" cy="584775"/>
          </a:xfrm>
          <a:prstGeom prst="rect">
            <a:avLst/>
          </a:prstGeom>
          <a:noFill/>
        </p:spPr>
        <p:txBody>
          <a:bodyPr wrap="square">
            <a:spAutoFit/>
          </a:bodyPr>
          <a:lstStyle/>
          <a:p>
            <a:pPr algn="ctr"/>
            <a:r>
              <a:rPr lang="it-IT" sz="1600" dirty="0"/>
              <a:t>copertura del </a:t>
            </a:r>
            <a:r>
              <a:rPr lang="it-IT" sz="1600" b="1" dirty="0">
                <a:solidFill>
                  <a:srgbClr val="FF0000"/>
                </a:solidFill>
              </a:rPr>
              <a:t>94.93%</a:t>
            </a:r>
            <a:br>
              <a:rPr lang="it-IT" sz="1600" dirty="0"/>
            </a:br>
            <a:r>
              <a:rPr lang="it-IT" sz="1600" dirty="0"/>
              <a:t> dei </a:t>
            </a:r>
            <a:r>
              <a:rPr lang="it-IT" sz="1600" i="1" dirty="0"/>
              <a:t>medici molisani</a:t>
            </a:r>
          </a:p>
        </p:txBody>
      </p:sp>
      <p:sp>
        <p:nvSpPr>
          <p:cNvPr id="42" name="CasellaDiTesto 41">
            <a:extLst>
              <a:ext uri="{FF2B5EF4-FFF2-40B4-BE49-F238E27FC236}">
                <a16:creationId xmlns:a16="http://schemas.microsoft.com/office/drawing/2014/main" id="{85DA6B73-04A4-FB16-23F3-5D4892D2B285}"/>
              </a:ext>
            </a:extLst>
          </p:cNvPr>
          <p:cNvSpPr txBox="1"/>
          <p:nvPr/>
        </p:nvSpPr>
        <p:spPr>
          <a:xfrm>
            <a:off x="3755315" y="2831403"/>
            <a:ext cx="5024162" cy="1754326"/>
          </a:xfrm>
          <a:prstGeom prst="rect">
            <a:avLst/>
          </a:prstGeom>
          <a:noFill/>
        </p:spPr>
        <p:txBody>
          <a:bodyPr wrap="square">
            <a:spAutoFit/>
          </a:bodyPr>
          <a:lstStyle/>
          <a:p>
            <a:r>
              <a:rPr lang="it-IT" sz="1200" dirty="0"/>
              <a:t>Il progetto prevede di connettere </a:t>
            </a:r>
            <a:r>
              <a:rPr lang="it-IT" sz="1200" b="1" dirty="0"/>
              <a:t>vari servizi </a:t>
            </a:r>
            <a:r>
              <a:rPr lang="it-IT" sz="1200" dirty="0"/>
              <a:t>e di importare</a:t>
            </a:r>
            <a:r>
              <a:rPr lang="it-IT" sz="1200" b="1" dirty="0"/>
              <a:t> all’interno del FSE </a:t>
            </a:r>
            <a:r>
              <a:rPr lang="it-IT" sz="1200" dirty="0"/>
              <a:t>la seguente </a:t>
            </a:r>
            <a:r>
              <a:rPr lang="it-IT" sz="1200" b="1" dirty="0"/>
              <a:t>documentazione</a:t>
            </a:r>
            <a:r>
              <a:rPr lang="it-IT" sz="1200" dirty="0"/>
              <a:t>:</a:t>
            </a:r>
          </a:p>
          <a:p>
            <a:endParaRPr lang="it-IT" sz="1200" dirty="0"/>
          </a:p>
          <a:p>
            <a:pPr marL="342900" lvl="0" indent="-342900">
              <a:buFont typeface="Symbol" panose="05050102010706020507" pitchFamily="18" charset="2"/>
              <a:buChar char=""/>
            </a:pPr>
            <a:r>
              <a:rPr lang="it-IT" sz="1200" dirty="0"/>
              <a:t>di </a:t>
            </a:r>
            <a:r>
              <a:rPr lang="it-IT" sz="1200" i="1" dirty="0"/>
              <a:t>prescrizione</a:t>
            </a:r>
            <a:r>
              <a:rPr lang="it-IT" sz="1200" dirty="0"/>
              <a:t> farmaceutica, specialistica, di ricovero; </a:t>
            </a:r>
          </a:p>
          <a:p>
            <a:pPr marL="342900" lvl="0" indent="-342900">
              <a:buFont typeface="Symbol" panose="05050102010706020507" pitchFamily="18" charset="2"/>
              <a:buChar char=""/>
            </a:pPr>
            <a:r>
              <a:rPr lang="it-IT" sz="1200" dirty="0"/>
              <a:t>di integrazione con il </a:t>
            </a:r>
            <a:r>
              <a:rPr lang="it-IT" sz="1200" i="1" dirty="0"/>
              <a:t>Portale WEB </a:t>
            </a:r>
            <a:r>
              <a:rPr lang="it-IT" sz="1200" dirty="0"/>
              <a:t>della Regione Molise; </a:t>
            </a:r>
          </a:p>
          <a:p>
            <a:pPr marL="342900" lvl="0" indent="-342900">
              <a:buFont typeface="Symbol" panose="05050102010706020507" pitchFamily="18" charset="2"/>
              <a:buChar char=""/>
            </a:pPr>
            <a:r>
              <a:rPr lang="it-IT" sz="1200" dirty="0"/>
              <a:t>di integrazione con il software di </a:t>
            </a:r>
            <a:r>
              <a:rPr lang="it-IT" sz="1200" i="1" dirty="0"/>
              <a:t>cartella clinica ospedaliera (ADT)</a:t>
            </a:r>
            <a:br>
              <a:rPr lang="it-IT" sz="1200" dirty="0"/>
            </a:br>
            <a:r>
              <a:rPr lang="it-IT" sz="1200" dirty="0"/>
              <a:t>presente presso i P.O. della Regione Molise</a:t>
            </a:r>
          </a:p>
          <a:p>
            <a:pPr marL="342900" lvl="0" indent="-342900">
              <a:buFont typeface="Symbol" panose="05050102010706020507" pitchFamily="18" charset="2"/>
              <a:buChar char=""/>
            </a:pPr>
            <a:r>
              <a:rPr lang="it-IT" sz="1200" dirty="0"/>
              <a:t>di </a:t>
            </a:r>
            <a:r>
              <a:rPr lang="it-IT" sz="1200" i="1" dirty="0"/>
              <a:t>assistenza domiciliare</a:t>
            </a:r>
          </a:p>
          <a:p>
            <a:pPr marL="342900" lvl="0" indent="-342900">
              <a:buFont typeface="Symbol" panose="05050102010706020507" pitchFamily="18" charset="2"/>
              <a:buChar char=""/>
            </a:pPr>
            <a:r>
              <a:rPr lang="it-IT" sz="1200" dirty="0"/>
              <a:t>di </a:t>
            </a:r>
            <a:r>
              <a:rPr lang="it-IT" sz="1200" i="1" dirty="0"/>
              <a:t>presidi</a:t>
            </a:r>
            <a:r>
              <a:rPr lang="it-IT" sz="1200" dirty="0"/>
              <a:t> di </a:t>
            </a:r>
            <a:r>
              <a:rPr lang="it-IT" sz="1200" i="1" dirty="0"/>
              <a:t>protesica minore</a:t>
            </a:r>
            <a:r>
              <a:rPr lang="it-IT" sz="1200" dirty="0"/>
              <a:t> e </a:t>
            </a:r>
            <a:r>
              <a:rPr lang="it-IT" sz="1200" i="1" dirty="0"/>
              <a:t>maggiore</a:t>
            </a:r>
            <a:r>
              <a:rPr lang="it-IT" sz="1200" dirty="0"/>
              <a:t> </a:t>
            </a:r>
          </a:p>
        </p:txBody>
      </p:sp>
      <p:graphicFrame>
        <p:nvGraphicFramePr>
          <p:cNvPr id="45" name="Table 19">
            <a:extLst>
              <a:ext uri="{FF2B5EF4-FFF2-40B4-BE49-F238E27FC236}">
                <a16:creationId xmlns:a16="http://schemas.microsoft.com/office/drawing/2014/main" id="{34EE1059-502F-50B3-1BAD-6E51428EDC00}"/>
              </a:ext>
            </a:extLst>
          </p:cNvPr>
          <p:cNvGraphicFramePr>
            <a:graphicFrameLocks noGrp="1"/>
          </p:cNvGraphicFramePr>
          <p:nvPr/>
        </p:nvGraphicFramePr>
        <p:xfrm>
          <a:off x="3923928" y="1356026"/>
          <a:ext cx="4320480" cy="1097280"/>
        </p:xfrm>
        <a:graphic>
          <a:graphicData uri="http://schemas.openxmlformats.org/drawingml/2006/table">
            <a:tbl>
              <a:tblPr firstRow="1" bandRow="1">
                <a:tableStyleId>{5940675A-B579-460E-94D1-54222C63F5DA}</a:tableStyleId>
              </a:tblPr>
              <a:tblGrid>
                <a:gridCol w="512601">
                  <a:extLst>
                    <a:ext uri="{9D8B030D-6E8A-4147-A177-3AD203B41FA5}">
                      <a16:colId xmlns:a16="http://schemas.microsoft.com/office/drawing/2014/main" val="20000"/>
                    </a:ext>
                  </a:extLst>
                </a:gridCol>
                <a:gridCol w="3295278">
                  <a:extLst>
                    <a:ext uri="{9D8B030D-6E8A-4147-A177-3AD203B41FA5}">
                      <a16:colId xmlns:a16="http://schemas.microsoft.com/office/drawing/2014/main" val="20001"/>
                    </a:ext>
                  </a:extLst>
                </a:gridCol>
                <a:gridCol w="512601">
                  <a:extLst>
                    <a:ext uri="{9D8B030D-6E8A-4147-A177-3AD203B41FA5}">
                      <a16:colId xmlns:a16="http://schemas.microsoft.com/office/drawing/2014/main" val="20002"/>
                    </a:ext>
                  </a:extLst>
                </a:gridCol>
              </a:tblGrid>
              <a:tr h="255671">
                <a:tc>
                  <a:txBody>
                    <a:bodyPr/>
                    <a:lstStyle/>
                    <a:p>
                      <a:pPr latinLnBrk="1"/>
                      <a:endParaRPr lang="ko-KR" altLang="en-US" dirty="0">
                        <a:latin typeface="+mn-lt"/>
                        <a:cs typeface="Arial" pitchFamily="34" charset="0"/>
                      </a:endParaRPr>
                    </a:p>
                  </a:txBody>
                  <a:tcP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t-IT" sz="1200" dirty="0"/>
                        <a:t>realizzazione di un </a:t>
                      </a:r>
                      <a:r>
                        <a:rPr lang="it-IT" sz="1200" i="1" dirty="0"/>
                        <a:t>servizio di refertazione</a:t>
                      </a: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2700">
                <a:tc>
                  <a:txBody>
                    <a:bodyPr/>
                    <a:lstStyle/>
                    <a:p>
                      <a:pPr latinLnBrk="1"/>
                      <a:endParaRPr lang="ko-KR" altLang="en-US" dirty="0">
                        <a:latin typeface="+mn-lt"/>
                        <a:cs typeface="Arial" pitchFamily="34" charset="0"/>
                      </a:endParaRPr>
                    </a:p>
                  </a:txBody>
                  <a:tcP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t-IT" sz="1200" i="1" dirty="0"/>
                        <a:t>integrazione software </a:t>
                      </a:r>
                      <a:r>
                        <a:rPr lang="it-IT" sz="1200" dirty="0"/>
                        <a:t>con LIS, RIS, PS</a:t>
                      </a:r>
                      <a:endParaRPr lang="en-US" altLang="ko-KR" sz="4000" b="1"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52700">
                <a:tc>
                  <a:txBody>
                    <a:bodyPr/>
                    <a:lstStyle/>
                    <a:p>
                      <a:pPr latinLnBrk="1"/>
                      <a:endParaRPr lang="ko-KR" altLang="en-US" dirty="0">
                        <a:latin typeface="+mn-lt"/>
                        <a:cs typeface="Arial" pitchFamily="34" charset="0"/>
                      </a:endParaRPr>
                    </a:p>
                  </a:txBody>
                  <a:tcP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t-IT" sz="1200" dirty="0"/>
                        <a:t>integrazione con i software di </a:t>
                      </a:r>
                      <a:r>
                        <a:rPr lang="it-IT" sz="1200" i="1" dirty="0"/>
                        <a:t>cartella clinica</a:t>
                      </a:r>
                      <a:endParaRPr lang="en-US" altLang="ko-KR" sz="4000" b="1"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47276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A1E64A2F-7D1E-2B0F-B385-7E7E81893E0D}"/>
              </a:ext>
            </a:extLst>
          </p:cNvPr>
          <p:cNvSpPr>
            <a:spLocks noGrp="1" noRot="1" noMove="1" noResize="1" noEditPoints="1" noAdjustHandles="1" noChangeArrowheads="1" noChangeShapeType="1"/>
          </p:cNvSpPr>
          <p:nvPr/>
        </p:nvSpPr>
        <p:spPr>
          <a:xfrm>
            <a:off x="4716016" y="1059582"/>
            <a:ext cx="4320480" cy="3816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ext Placeholder 1"/>
          <p:cNvSpPr>
            <a:spLocks noGrp="1"/>
          </p:cNvSpPr>
          <p:nvPr>
            <p:ph type="body" sz="quarter" idx="10"/>
          </p:nvPr>
        </p:nvSpPr>
        <p:spPr>
          <a:xfrm>
            <a:off x="323528" y="123478"/>
            <a:ext cx="3960440" cy="576064"/>
          </a:xfrm>
          <a:prstGeom prst="rect">
            <a:avLst/>
          </a:prstGeom>
        </p:spPr>
        <p:txBody>
          <a:bodyPr/>
          <a:lstStyle/>
          <a:p>
            <a:r>
              <a:rPr lang="en-US" altLang="ko-KR" dirty="0">
                <a:solidFill>
                  <a:schemeClr val="tx1"/>
                </a:solidFill>
              </a:rPr>
              <a:t>Progetto</a:t>
            </a:r>
            <a:r>
              <a:rPr lang="en-US" altLang="ko-KR" dirty="0">
                <a:solidFill>
                  <a:schemeClr val="accent1"/>
                </a:solidFill>
              </a:rPr>
              <a:t> APQ SI – </a:t>
            </a:r>
            <a:endParaRPr lang="ko-KR" altLang="en-US" sz="1600" dirty="0"/>
          </a:p>
        </p:txBody>
      </p:sp>
      <p:sp>
        <p:nvSpPr>
          <p:cNvPr id="5" name="CasellaDiTesto 4">
            <a:extLst>
              <a:ext uri="{FF2B5EF4-FFF2-40B4-BE49-F238E27FC236}">
                <a16:creationId xmlns:a16="http://schemas.microsoft.com/office/drawing/2014/main" id="{190BEEC2-0BA7-1E54-C15D-5D10EB091A3F}"/>
              </a:ext>
            </a:extLst>
          </p:cNvPr>
          <p:cNvSpPr txBox="1"/>
          <p:nvPr/>
        </p:nvSpPr>
        <p:spPr>
          <a:xfrm>
            <a:off x="4355976" y="123478"/>
            <a:ext cx="1911420" cy="646331"/>
          </a:xfrm>
          <a:prstGeom prst="rect">
            <a:avLst/>
          </a:prstGeom>
          <a:noFill/>
        </p:spPr>
        <p:txBody>
          <a:bodyPr wrap="square">
            <a:spAutoFit/>
          </a:bodyPr>
          <a:lstStyle/>
          <a:p>
            <a:r>
              <a:rPr lang="it-IT" dirty="0">
                <a:solidFill>
                  <a:srgbClr val="FF0000"/>
                </a:solidFill>
              </a:rPr>
              <a:t>TELEMEDICINA </a:t>
            </a:r>
            <a:br>
              <a:rPr lang="it-IT" dirty="0">
                <a:solidFill>
                  <a:srgbClr val="FF0000"/>
                </a:solidFill>
              </a:rPr>
            </a:br>
            <a:r>
              <a:rPr lang="it-IT" dirty="0">
                <a:solidFill>
                  <a:srgbClr val="FF0000"/>
                </a:solidFill>
              </a:rPr>
              <a:t>SPECIALIZZATA </a:t>
            </a:r>
          </a:p>
        </p:txBody>
      </p:sp>
      <p:sp>
        <p:nvSpPr>
          <p:cNvPr id="6" name="CasellaDiTesto 5">
            <a:extLst>
              <a:ext uri="{FF2B5EF4-FFF2-40B4-BE49-F238E27FC236}">
                <a16:creationId xmlns:a16="http://schemas.microsoft.com/office/drawing/2014/main" id="{1D7A4931-BB2C-8D86-2A41-1FFD79F67386}"/>
              </a:ext>
            </a:extLst>
          </p:cNvPr>
          <p:cNvSpPr txBox="1"/>
          <p:nvPr/>
        </p:nvSpPr>
        <p:spPr>
          <a:xfrm>
            <a:off x="431541" y="989315"/>
            <a:ext cx="7992888" cy="335156"/>
          </a:xfrm>
          <a:prstGeom prst="rect">
            <a:avLst/>
          </a:prstGeom>
          <a:noFill/>
        </p:spPr>
        <p:txBody>
          <a:bodyPr wrap="square">
            <a:spAutoFit/>
          </a:bodyPr>
          <a:lstStyle/>
          <a:p>
            <a:pPr marL="228600" algn="ctr">
              <a:lnSpc>
                <a:spcPct val="150000"/>
              </a:lnSpc>
            </a:pPr>
            <a:r>
              <a:rPr lang="it-IT" sz="1200" dirty="0"/>
              <a:t>In collaborazione con il progetto di “</a:t>
            </a:r>
            <a:r>
              <a:rPr lang="it-IT" sz="1200" dirty="0">
                <a:solidFill>
                  <a:srgbClr val="FF0000"/>
                </a:solidFill>
              </a:rPr>
              <a:t>Evoluzione e Interoperabilità Tecnologica del FSE</a:t>
            </a:r>
            <a:r>
              <a:rPr lang="it-IT" sz="1200" dirty="0"/>
              <a:t>”</a:t>
            </a:r>
          </a:p>
        </p:txBody>
      </p:sp>
      <p:sp>
        <p:nvSpPr>
          <p:cNvPr id="10" name="CasellaDiTesto 9">
            <a:extLst>
              <a:ext uri="{FF2B5EF4-FFF2-40B4-BE49-F238E27FC236}">
                <a16:creationId xmlns:a16="http://schemas.microsoft.com/office/drawing/2014/main" id="{C983E916-5FE8-DB83-C6EB-15D3851FDC08}"/>
              </a:ext>
            </a:extLst>
          </p:cNvPr>
          <p:cNvSpPr txBox="1"/>
          <p:nvPr/>
        </p:nvSpPr>
        <p:spPr>
          <a:xfrm>
            <a:off x="4594630" y="1760285"/>
            <a:ext cx="3384376" cy="646331"/>
          </a:xfrm>
          <a:prstGeom prst="rect">
            <a:avLst/>
          </a:prstGeom>
          <a:noFill/>
          <a:ln w="19050">
            <a:solidFill>
              <a:srgbClr val="FF0000"/>
            </a:solidFill>
          </a:ln>
        </p:spPr>
        <p:txBody>
          <a:bodyPr wrap="square">
            <a:spAutoFit/>
          </a:bodyPr>
          <a:lstStyle/>
          <a:p>
            <a:pPr algn="ctr"/>
            <a:r>
              <a:rPr lang="it-IT" sz="1200" b="1" dirty="0"/>
              <a:t>Interoperabilità</a:t>
            </a:r>
            <a:r>
              <a:rPr lang="it-IT" sz="1200" dirty="0"/>
              <a:t> Nazionale con</a:t>
            </a:r>
            <a:br>
              <a:rPr lang="it-IT" sz="1200" dirty="0"/>
            </a:br>
            <a:r>
              <a:rPr lang="it-IT" sz="1200" dirty="0"/>
              <a:t>altri </a:t>
            </a:r>
            <a:r>
              <a:rPr lang="it-IT" sz="1200" b="1" dirty="0"/>
              <a:t>sistemi regionali </a:t>
            </a:r>
            <a:r>
              <a:rPr lang="it-IT" sz="1200" dirty="0"/>
              <a:t>di FSE </a:t>
            </a:r>
            <a:br>
              <a:rPr lang="it-IT" sz="1200" dirty="0"/>
            </a:br>
            <a:r>
              <a:rPr lang="it-IT" sz="1200" dirty="0"/>
              <a:t>conformi al profilo IHE-XDS</a:t>
            </a:r>
          </a:p>
        </p:txBody>
      </p:sp>
      <p:sp>
        <p:nvSpPr>
          <p:cNvPr id="8" name="CasellaDiTesto 7">
            <a:extLst>
              <a:ext uri="{FF2B5EF4-FFF2-40B4-BE49-F238E27FC236}">
                <a16:creationId xmlns:a16="http://schemas.microsoft.com/office/drawing/2014/main" id="{15E4EB5E-8B02-6CCC-1AC6-F6C4C2C1C069}"/>
              </a:ext>
            </a:extLst>
          </p:cNvPr>
          <p:cNvSpPr txBox="1"/>
          <p:nvPr/>
        </p:nvSpPr>
        <p:spPr>
          <a:xfrm>
            <a:off x="306127" y="1753604"/>
            <a:ext cx="3096344" cy="612155"/>
          </a:xfrm>
          <a:prstGeom prst="rect">
            <a:avLst/>
          </a:prstGeom>
          <a:noFill/>
          <a:ln w="19050">
            <a:solidFill>
              <a:srgbClr val="FF0000"/>
            </a:solidFill>
          </a:ln>
        </p:spPr>
        <p:txBody>
          <a:bodyPr wrap="square">
            <a:spAutoFit/>
          </a:bodyPr>
          <a:lstStyle/>
          <a:p>
            <a:pPr lvl="0" algn="ctr">
              <a:lnSpc>
                <a:spcPct val="150000"/>
              </a:lnSpc>
            </a:pPr>
            <a:r>
              <a:rPr lang="it-IT" sz="1200" b="1" dirty="0"/>
              <a:t>Interoperabilità</a:t>
            </a:r>
            <a:r>
              <a:rPr lang="it-IT" sz="1200" dirty="0"/>
              <a:t> con il Sistema Nazionale</a:t>
            </a:r>
            <a:br>
              <a:rPr lang="it-IT" sz="1200" dirty="0"/>
            </a:br>
            <a:r>
              <a:rPr lang="it-IT" sz="1200" dirty="0"/>
              <a:t>di Identità Digitale (</a:t>
            </a:r>
            <a:r>
              <a:rPr lang="it-IT" sz="1200" b="1" dirty="0"/>
              <a:t>SPID</a:t>
            </a:r>
            <a:r>
              <a:rPr lang="it-IT" sz="1200" dirty="0"/>
              <a:t>)</a:t>
            </a:r>
          </a:p>
        </p:txBody>
      </p:sp>
      <p:sp>
        <p:nvSpPr>
          <p:cNvPr id="17" name="CasellaDiTesto 16">
            <a:extLst>
              <a:ext uri="{FF2B5EF4-FFF2-40B4-BE49-F238E27FC236}">
                <a16:creationId xmlns:a16="http://schemas.microsoft.com/office/drawing/2014/main" id="{75A988B7-5E5D-9214-B7B4-C3B26C82907A}"/>
              </a:ext>
            </a:extLst>
          </p:cNvPr>
          <p:cNvSpPr txBox="1"/>
          <p:nvPr/>
        </p:nvSpPr>
        <p:spPr>
          <a:xfrm>
            <a:off x="313501" y="2768142"/>
            <a:ext cx="3229086" cy="1569660"/>
          </a:xfrm>
          <a:prstGeom prst="rect">
            <a:avLst/>
          </a:prstGeom>
          <a:noFill/>
        </p:spPr>
        <p:txBody>
          <a:bodyPr wrap="square">
            <a:spAutoFit/>
          </a:bodyPr>
          <a:lstStyle/>
          <a:p>
            <a:r>
              <a:rPr lang="it-IT" sz="1200" dirty="0"/>
              <a:t>- </a:t>
            </a:r>
            <a:r>
              <a:rPr lang="it-IT" sz="1200" i="1" dirty="0"/>
              <a:t>Autenticazione</a:t>
            </a:r>
            <a:r>
              <a:rPr lang="it-IT" sz="1200" dirty="0"/>
              <a:t> sicura e certa </a:t>
            </a:r>
            <a:br>
              <a:rPr lang="it-IT" sz="1200" dirty="0"/>
            </a:br>
            <a:r>
              <a:rPr lang="it-IT" sz="1200" dirty="0"/>
              <a:t>mediante Identità Digitale; </a:t>
            </a:r>
            <a:br>
              <a:rPr lang="it-IT" sz="1200" dirty="0"/>
            </a:br>
            <a:endParaRPr lang="it-IT" sz="1200" dirty="0"/>
          </a:p>
          <a:p>
            <a:r>
              <a:rPr lang="it-IT" sz="1200" dirty="0"/>
              <a:t>- </a:t>
            </a:r>
            <a:r>
              <a:rPr lang="it-IT" sz="1200" i="1" dirty="0"/>
              <a:t>Verifica</a:t>
            </a:r>
            <a:r>
              <a:rPr lang="it-IT" sz="1200" dirty="0"/>
              <a:t> della accessibilità consultando</a:t>
            </a:r>
            <a:br>
              <a:rPr lang="it-IT" sz="1200" dirty="0"/>
            </a:br>
            <a:r>
              <a:rPr lang="it-IT" sz="1200" dirty="0"/>
              <a:t>il registro delle richieste di autenticazione;</a:t>
            </a:r>
            <a:br>
              <a:rPr lang="it-IT" sz="1200" dirty="0"/>
            </a:br>
            <a:r>
              <a:rPr lang="it-IT" sz="1200" dirty="0"/>
              <a:t> </a:t>
            </a:r>
          </a:p>
          <a:p>
            <a:r>
              <a:rPr lang="it-IT" sz="1200" dirty="0"/>
              <a:t>- </a:t>
            </a:r>
            <a:r>
              <a:rPr lang="it-IT" sz="1200" i="1" dirty="0"/>
              <a:t>Partecipazione</a:t>
            </a:r>
            <a:r>
              <a:rPr lang="it-IT" sz="1200" dirty="0"/>
              <a:t> ad un sistema pubblico</a:t>
            </a:r>
            <a:br>
              <a:rPr lang="it-IT" sz="1200" dirty="0"/>
            </a:br>
            <a:r>
              <a:rPr lang="it-IT" sz="1200" dirty="0"/>
              <a:t>di servizi in maniera uniforme e trasparente. </a:t>
            </a:r>
          </a:p>
        </p:txBody>
      </p:sp>
      <p:grpSp>
        <p:nvGrpSpPr>
          <p:cNvPr id="18" name="Gruppo 17">
            <a:extLst>
              <a:ext uri="{FF2B5EF4-FFF2-40B4-BE49-F238E27FC236}">
                <a16:creationId xmlns:a16="http://schemas.microsoft.com/office/drawing/2014/main" id="{86A99EC8-D838-0D3A-4350-CC12A03B4785}"/>
              </a:ext>
            </a:extLst>
          </p:cNvPr>
          <p:cNvGrpSpPr/>
          <p:nvPr/>
        </p:nvGrpSpPr>
        <p:grpSpPr>
          <a:xfrm>
            <a:off x="3262255" y="2613965"/>
            <a:ext cx="5831883" cy="2585206"/>
            <a:chOff x="511459" y="1628662"/>
            <a:chExt cx="7829442" cy="3086724"/>
          </a:xfrm>
        </p:grpSpPr>
        <p:sp>
          <p:nvSpPr>
            <p:cNvPr id="19" name="Google Shape;2906;p94">
              <a:extLst>
                <a:ext uri="{FF2B5EF4-FFF2-40B4-BE49-F238E27FC236}">
                  <a16:creationId xmlns:a16="http://schemas.microsoft.com/office/drawing/2014/main" id="{81E623B2-4D9D-E327-575F-03EECE068FF2}"/>
                </a:ext>
              </a:extLst>
            </p:cNvPr>
            <p:cNvSpPr txBox="1"/>
            <p:nvPr/>
          </p:nvSpPr>
          <p:spPr>
            <a:xfrm>
              <a:off x="2232858" y="1630325"/>
              <a:ext cx="2004600" cy="576300"/>
            </a:xfrm>
            <a:prstGeom prst="rect">
              <a:avLst/>
            </a:prstGeom>
            <a:noFill/>
            <a:ln>
              <a:noFill/>
            </a:ln>
          </p:spPr>
          <p:txBody>
            <a:bodyPr spcFirstLastPara="1" wrap="square" lIns="91425" tIns="162000" rIns="91425" bIns="0" anchor="ctr" anchorCtr="0">
              <a:noAutofit/>
            </a:bodyPr>
            <a:lstStyle/>
            <a:p>
              <a:pPr marL="0" marR="0" lvl="0" indent="0" algn="ctr" defTabSz="914400" eaLnBrk="1" fontAlgn="auto" latinLnBrk="0" hangingPunct="1">
                <a:lnSpc>
                  <a:spcPct val="100000"/>
                </a:lnSpc>
                <a:spcBef>
                  <a:spcPts val="0"/>
                </a:spcBef>
                <a:spcAft>
                  <a:spcPts val="1600"/>
                </a:spcAft>
                <a:buClr>
                  <a:srgbClr val="000000"/>
                </a:buClr>
                <a:buSzTx/>
                <a:buFont typeface="Arial"/>
                <a:buNone/>
                <a:tabLst/>
                <a:defRPr/>
              </a:pPr>
              <a:endParaRPr kumimoji="0" sz="1300" b="0" i="0" u="none" strike="noStrike" kern="0" cap="none" spc="0" normalizeH="0" baseline="0" noProof="0" dirty="0">
                <a:ln>
                  <a:noFill/>
                </a:ln>
                <a:solidFill>
                  <a:srgbClr val="666666"/>
                </a:solidFill>
                <a:effectLst/>
                <a:uLnTx/>
                <a:uFillTx/>
                <a:latin typeface="Montserrat"/>
                <a:ea typeface="Montserrat"/>
                <a:cs typeface="Montserrat"/>
                <a:sym typeface="Montserrat"/>
              </a:endParaRPr>
            </a:p>
          </p:txBody>
        </p:sp>
        <p:sp>
          <p:nvSpPr>
            <p:cNvPr id="20" name="Google Shape;2908;p94">
              <a:extLst>
                <a:ext uri="{FF2B5EF4-FFF2-40B4-BE49-F238E27FC236}">
                  <a16:creationId xmlns:a16="http://schemas.microsoft.com/office/drawing/2014/main" id="{A3235557-6C39-06C9-412A-34DF43FF4754}"/>
                </a:ext>
              </a:extLst>
            </p:cNvPr>
            <p:cNvSpPr txBox="1"/>
            <p:nvPr/>
          </p:nvSpPr>
          <p:spPr>
            <a:xfrm>
              <a:off x="901925" y="4139086"/>
              <a:ext cx="2004600" cy="576300"/>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300" b="0" i="0" u="none" strike="noStrike" kern="0" cap="none" spc="0" normalizeH="0" baseline="0" noProof="0" dirty="0">
                <a:ln>
                  <a:noFill/>
                </a:ln>
                <a:solidFill>
                  <a:srgbClr val="666666"/>
                </a:solidFill>
                <a:effectLst/>
                <a:uLnTx/>
                <a:uFillTx/>
                <a:latin typeface="Montserrat"/>
                <a:ea typeface="Montserrat"/>
                <a:cs typeface="Montserrat"/>
                <a:sym typeface="Montserrat"/>
              </a:endParaRPr>
            </a:p>
          </p:txBody>
        </p:sp>
        <p:sp>
          <p:nvSpPr>
            <p:cNvPr id="21" name="Google Shape;2909;p94">
              <a:extLst>
                <a:ext uri="{FF2B5EF4-FFF2-40B4-BE49-F238E27FC236}">
                  <a16:creationId xmlns:a16="http://schemas.microsoft.com/office/drawing/2014/main" id="{380A6CAA-F73D-F392-917C-D6156F04FF74}"/>
                </a:ext>
              </a:extLst>
            </p:cNvPr>
            <p:cNvSpPr txBox="1"/>
            <p:nvPr/>
          </p:nvSpPr>
          <p:spPr>
            <a:xfrm>
              <a:off x="3569707" y="4139086"/>
              <a:ext cx="2004600" cy="576300"/>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300" b="0" i="0" u="none" strike="noStrike" kern="0" cap="none" spc="0" normalizeH="0" baseline="0" noProof="0" dirty="0">
                <a:ln>
                  <a:noFill/>
                </a:ln>
                <a:solidFill>
                  <a:srgbClr val="666666"/>
                </a:solidFill>
                <a:effectLst/>
                <a:uLnTx/>
                <a:uFillTx/>
                <a:latin typeface="Montserrat"/>
                <a:ea typeface="Montserrat"/>
                <a:cs typeface="Montserrat"/>
                <a:sym typeface="Montserrat"/>
              </a:endParaRPr>
            </a:p>
          </p:txBody>
        </p:sp>
        <p:sp>
          <p:nvSpPr>
            <p:cNvPr id="22" name="Google Shape;2910;p94">
              <a:extLst>
                <a:ext uri="{FF2B5EF4-FFF2-40B4-BE49-F238E27FC236}">
                  <a16:creationId xmlns:a16="http://schemas.microsoft.com/office/drawing/2014/main" id="{A6D8E430-AC99-5157-1C69-0005BD72A644}"/>
                </a:ext>
              </a:extLst>
            </p:cNvPr>
            <p:cNvSpPr txBox="1"/>
            <p:nvPr/>
          </p:nvSpPr>
          <p:spPr>
            <a:xfrm>
              <a:off x="6243300" y="4139086"/>
              <a:ext cx="2004600" cy="5763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300" b="0" i="0" u="none" strike="noStrike" kern="0" cap="none" spc="0" normalizeH="0" baseline="0" noProof="0" dirty="0">
                <a:ln>
                  <a:noFill/>
                </a:ln>
                <a:solidFill>
                  <a:srgbClr val="666666"/>
                </a:solidFill>
                <a:effectLst/>
                <a:uLnTx/>
                <a:uFillTx/>
                <a:latin typeface="Montserrat"/>
                <a:ea typeface="Montserrat"/>
                <a:cs typeface="Montserrat"/>
                <a:sym typeface="Montserrat"/>
              </a:endParaRPr>
            </a:p>
          </p:txBody>
        </p:sp>
        <p:sp>
          <p:nvSpPr>
            <p:cNvPr id="24" name="Google Shape;2911;p94">
              <a:extLst>
                <a:ext uri="{FF2B5EF4-FFF2-40B4-BE49-F238E27FC236}">
                  <a16:creationId xmlns:a16="http://schemas.microsoft.com/office/drawing/2014/main" id="{E4C022B1-395F-86B2-47E4-6867CD14DC5A}"/>
                </a:ext>
              </a:extLst>
            </p:cNvPr>
            <p:cNvSpPr txBox="1"/>
            <p:nvPr/>
          </p:nvSpPr>
          <p:spPr>
            <a:xfrm>
              <a:off x="4984858" y="1628662"/>
              <a:ext cx="2004600" cy="576300"/>
            </a:xfrm>
            <a:prstGeom prst="rect">
              <a:avLst/>
            </a:prstGeom>
            <a:noFill/>
            <a:ln>
              <a:noFill/>
            </a:ln>
          </p:spPr>
          <p:txBody>
            <a:bodyPr spcFirstLastPara="1" wrap="square" lIns="91425" tIns="162000" rIns="91425" bIns="0" anchor="ctr" anchorCtr="0">
              <a:noAutofit/>
            </a:bodyPr>
            <a:lstStyle/>
            <a:p>
              <a:pPr marL="0" marR="0" lvl="0" indent="0" algn="ctr" defTabSz="914400" eaLnBrk="1" fontAlgn="auto" latinLnBrk="0" hangingPunct="1">
                <a:lnSpc>
                  <a:spcPct val="100000"/>
                </a:lnSpc>
                <a:spcBef>
                  <a:spcPts val="0"/>
                </a:spcBef>
                <a:spcAft>
                  <a:spcPts val="1600"/>
                </a:spcAft>
                <a:buClr>
                  <a:srgbClr val="000000"/>
                </a:buClr>
                <a:buSzTx/>
                <a:buFont typeface="Arial"/>
                <a:buNone/>
                <a:tabLst/>
                <a:defRPr/>
              </a:pPr>
              <a:endParaRPr kumimoji="0" sz="1300" b="0" i="0" u="none" strike="noStrike" kern="0" cap="none" spc="0" normalizeH="0" baseline="0" noProof="0" dirty="0">
                <a:ln>
                  <a:noFill/>
                </a:ln>
                <a:solidFill>
                  <a:srgbClr val="666666"/>
                </a:solidFill>
                <a:effectLst/>
                <a:uLnTx/>
                <a:uFillTx/>
                <a:latin typeface="Montserrat"/>
                <a:ea typeface="Montserrat"/>
                <a:cs typeface="Montserrat"/>
                <a:sym typeface="Montserrat"/>
              </a:endParaRPr>
            </a:p>
          </p:txBody>
        </p:sp>
        <p:sp>
          <p:nvSpPr>
            <p:cNvPr id="30" name="Google Shape;2917;p94">
              <a:extLst>
                <a:ext uri="{FF2B5EF4-FFF2-40B4-BE49-F238E27FC236}">
                  <a16:creationId xmlns:a16="http://schemas.microsoft.com/office/drawing/2014/main" id="{B4C5A222-CA7D-FB88-D90E-36AA3085AF98}"/>
                </a:ext>
              </a:extLst>
            </p:cNvPr>
            <p:cNvSpPr/>
            <p:nvPr/>
          </p:nvSpPr>
          <p:spPr>
            <a:xfrm>
              <a:off x="1558383" y="2597186"/>
              <a:ext cx="638100" cy="638100"/>
            </a:xfrm>
            <a:prstGeom prst="ellipse">
              <a:avLst/>
            </a:pr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32" name="Google Shape;2928;p94">
              <a:extLst>
                <a:ext uri="{FF2B5EF4-FFF2-40B4-BE49-F238E27FC236}">
                  <a16:creationId xmlns:a16="http://schemas.microsoft.com/office/drawing/2014/main" id="{E4A43E7E-86F4-5C5C-9DE4-868B78639B1F}"/>
                </a:ext>
              </a:extLst>
            </p:cNvPr>
            <p:cNvSpPr/>
            <p:nvPr/>
          </p:nvSpPr>
          <p:spPr>
            <a:xfrm>
              <a:off x="2916088" y="2819343"/>
              <a:ext cx="638100" cy="638100"/>
            </a:xfrm>
            <a:prstGeom prst="ellipse">
              <a:avLst/>
            </a:pr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33" name="Google Shape;2929;p94">
              <a:extLst>
                <a:ext uri="{FF2B5EF4-FFF2-40B4-BE49-F238E27FC236}">
                  <a16:creationId xmlns:a16="http://schemas.microsoft.com/office/drawing/2014/main" id="{AFE0C2A9-A9B5-6F2C-DA2F-0DC7E0208BD8}"/>
                </a:ext>
              </a:extLst>
            </p:cNvPr>
            <p:cNvSpPr/>
            <p:nvPr/>
          </p:nvSpPr>
          <p:spPr>
            <a:xfrm>
              <a:off x="5589738" y="2819343"/>
              <a:ext cx="638100" cy="638100"/>
            </a:xfrm>
            <a:prstGeom prst="ellipse">
              <a:avLst/>
            </a:pr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34" name="Google Shape;2930;p94">
              <a:extLst>
                <a:ext uri="{FF2B5EF4-FFF2-40B4-BE49-F238E27FC236}">
                  <a16:creationId xmlns:a16="http://schemas.microsoft.com/office/drawing/2014/main" id="{8BED0D06-CB94-3B5F-1E01-B8BB1FD91A72}"/>
                </a:ext>
              </a:extLst>
            </p:cNvPr>
            <p:cNvSpPr/>
            <p:nvPr/>
          </p:nvSpPr>
          <p:spPr>
            <a:xfrm>
              <a:off x="4268755" y="2570086"/>
              <a:ext cx="638100" cy="638100"/>
            </a:xfrm>
            <a:prstGeom prst="ellipse">
              <a:avLst/>
            </a:pr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35" name="Google Shape;2931;p94">
              <a:extLst>
                <a:ext uri="{FF2B5EF4-FFF2-40B4-BE49-F238E27FC236}">
                  <a16:creationId xmlns:a16="http://schemas.microsoft.com/office/drawing/2014/main" id="{43E3F628-ECF0-110E-5060-19F5BB3883FA}"/>
                </a:ext>
              </a:extLst>
            </p:cNvPr>
            <p:cNvSpPr/>
            <p:nvPr/>
          </p:nvSpPr>
          <p:spPr>
            <a:xfrm>
              <a:off x="6926563" y="2533168"/>
              <a:ext cx="638100" cy="638100"/>
            </a:xfrm>
            <a:prstGeom prst="ellipse">
              <a:avLst/>
            </a:pr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43" name="Google Shape;2958;p94">
              <a:extLst>
                <a:ext uri="{FF2B5EF4-FFF2-40B4-BE49-F238E27FC236}">
                  <a16:creationId xmlns:a16="http://schemas.microsoft.com/office/drawing/2014/main" id="{8D149DA9-2C2A-CF20-62A1-1A05DE9E3970}"/>
                </a:ext>
              </a:extLst>
            </p:cNvPr>
            <p:cNvSpPr txBox="1"/>
            <p:nvPr/>
          </p:nvSpPr>
          <p:spPr>
            <a:xfrm>
              <a:off x="2104915" y="1964529"/>
              <a:ext cx="2253802" cy="725172"/>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sz="1400" b="1" kern="0" dirty="0">
                  <a:latin typeface="Alata"/>
                  <a:sym typeface="Alata"/>
                </a:rPr>
                <a:t>Identificazione</a:t>
              </a:r>
              <a:endParaRPr sz="1400" b="1" kern="0" dirty="0">
                <a:latin typeface="Alata"/>
                <a:sym typeface="Alata"/>
              </a:endParaRPr>
            </a:p>
          </p:txBody>
        </p:sp>
        <p:sp>
          <p:nvSpPr>
            <p:cNvPr id="44" name="Google Shape;2959;p94">
              <a:extLst>
                <a:ext uri="{FF2B5EF4-FFF2-40B4-BE49-F238E27FC236}">
                  <a16:creationId xmlns:a16="http://schemas.microsoft.com/office/drawing/2014/main" id="{857279AE-7386-46F1-5D82-3A23B33EE660}"/>
                </a:ext>
              </a:extLst>
            </p:cNvPr>
            <p:cNvSpPr txBox="1"/>
            <p:nvPr/>
          </p:nvSpPr>
          <p:spPr>
            <a:xfrm>
              <a:off x="4716970" y="1952851"/>
              <a:ext cx="2287145" cy="446745"/>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sz="1400" b="1" kern="0" dirty="0">
                  <a:latin typeface="Alata"/>
                  <a:sym typeface="Alata"/>
                </a:rPr>
                <a:t>Recupero</a:t>
              </a:r>
              <a:endParaRPr sz="1400" b="1" kern="0" dirty="0">
                <a:latin typeface="Alata"/>
                <a:sym typeface="Alata"/>
              </a:endParaRPr>
            </a:p>
          </p:txBody>
        </p:sp>
        <p:cxnSp>
          <p:nvCxnSpPr>
            <p:cNvPr id="46" name="Google Shape;2960;p94">
              <a:extLst>
                <a:ext uri="{FF2B5EF4-FFF2-40B4-BE49-F238E27FC236}">
                  <a16:creationId xmlns:a16="http://schemas.microsoft.com/office/drawing/2014/main" id="{8881D074-E52C-49D8-CDBA-C64AC1D3A3F2}"/>
                </a:ext>
              </a:extLst>
            </p:cNvPr>
            <p:cNvCxnSpPr>
              <a:stCxn id="30" idx="6"/>
              <a:endCxn id="32" idx="2"/>
            </p:cNvCxnSpPr>
            <p:nvPr/>
          </p:nvCxnSpPr>
          <p:spPr>
            <a:xfrm>
              <a:off x="2196483" y="2916236"/>
              <a:ext cx="719605" cy="222157"/>
            </a:xfrm>
            <a:prstGeom prst="straightConnector1">
              <a:avLst/>
            </a:prstGeom>
            <a:noFill/>
            <a:ln w="19050" cap="flat" cmpd="sng">
              <a:solidFill>
                <a:schemeClr val="tx1"/>
              </a:solidFill>
              <a:prstDash val="solid"/>
              <a:round/>
              <a:headEnd type="none" w="med" len="med"/>
              <a:tailEnd type="none" w="med" len="med"/>
            </a:ln>
          </p:spPr>
        </p:cxnSp>
        <p:cxnSp>
          <p:nvCxnSpPr>
            <p:cNvPr id="47" name="Google Shape;2961;p94">
              <a:extLst>
                <a:ext uri="{FF2B5EF4-FFF2-40B4-BE49-F238E27FC236}">
                  <a16:creationId xmlns:a16="http://schemas.microsoft.com/office/drawing/2014/main" id="{E0F108B4-4319-D6EF-6E91-230E60A1FDF3}"/>
                </a:ext>
              </a:extLst>
            </p:cNvPr>
            <p:cNvCxnSpPr>
              <a:stCxn id="32" idx="6"/>
              <a:endCxn id="34" idx="2"/>
            </p:cNvCxnSpPr>
            <p:nvPr/>
          </p:nvCxnSpPr>
          <p:spPr>
            <a:xfrm flipV="1">
              <a:off x="3554189" y="2889135"/>
              <a:ext cx="714566" cy="249257"/>
            </a:xfrm>
            <a:prstGeom prst="straightConnector1">
              <a:avLst/>
            </a:prstGeom>
            <a:noFill/>
            <a:ln w="19050" cap="flat" cmpd="sng">
              <a:solidFill>
                <a:schemeClr val="tx1"/>
              </a:solidFill>
              <a:prstDash val="solid"/>
              <a:round/>
              <a:headEnd type="none" w="med" len="med"/>
              <a:tailEnd type="none" w="med" len="med"/>
            </a:ln>
          </p:spPr>
        </p:cxnSp>
        <p:cxnSp>
          <p:nvCxnSpPr>
            <p:cNvPr id="48" name="Google Shape;2962;p94">
              <a:extLst>
                <a:ext uri="{FF2B5EF4-FFF2-40B4-BE49-F238E27FC236}">
                  <a16:creationId xmlns:a16="http://schemas.microsoft.com/office/drawing/2014/main" id="{0475BCFB-F5E1-C4FF-5F59-27BD14F6462A}"/>
                </a:ext>
              </a:extLst>
            </p:cNvPr>
            <p:cNvCxnSpPr>
              <a:stCxn id="34" idx="6"/>
              <a:endCxn id="33" idx="2"/>
            </p:cNvCxnSpPr>
            <p:nvPr/>
          </p:nvCxnSpPr>
          <p:spPr>
            <a:xfrm>
              <a:off x="4906855" y="2889135"/>
              <a:ext cx="682883" cy="249257"/>
            </a:xfrm>
            <a:prstGeom prst="straightConnector1">
              <a:avLst/>
            </a:prstGeom>
            <a:noFill/>
            <a:ln w="19050" cap="flat" cmpd="sng">
              <a:solidFill>
                <a:schemeClr val="tx1"/>
              </a:solidFill>
              <a:prstDash val="solid"/>
              <a:round/>
              <a:headEnd type="none" w="med" len="med"/>
              <a:tailEnd type="none" w="med" len="med"/>
            </a:ln>
          </p:spPr>
        </p:cxnSp>
        <p:cxnSp>
          <p:nvCxnSpPr>
            <p:cNvPr id="49" name="Google Shape;2963;p94">
              <a:extLst>
                <a:ext uri="{FF2B5EF4-FFF2-40B4-BE49-F238E27FC236}">
                  <a16:creationId xmlns:a16="http://schemas.microsoft.com/office/drawing/2014/main" id="{636225BD-8F55-455E-673C-AE80FC6FC200}"/>
                </a:ext>
              </a:extLst>
            </p:cNvPr>
            <p:cNvCxnSpPr>
              <a:cxnSpLocks/>
              <a:stCxn id="33" idx="6"/>
              <a:endCxn id="35" idx="2"/>
            </p:cNvCxnSpPr>
            <p:nvPr/>
          </p:nvCxnSpPr>
          <p:spPr>
            <a:xfrm rot="10800000" flipH="1">
              <a:off x="6227838" y="2852193"/>
              <a:ext cx="698700" cy="286200"/>
            </a:xfrm>
            <a:prstGeom prst="straightConnector1">
              <a:avLst/>
            </a:prstGeom>
            <a:noFill/>
            <a:ln w="19050" cap="flat" cmpd="sng">
              <a:solidFill>
                <a:schemeClr val="tx1"/>
              </a:solidFill>
              <a:prstDash val="solid"/>
              <a:round/>
              <a:headEnd type="none" w="med" len="med"/>
              <a:tailEnd type="none" w="med" len="med"/>
            </a:ln>
          </p:spPr>
        </p:cxnSp>
        <p:sp>
          <p:nvSpPr>
            <p:cNvPr id="50" name="Google Shape;2964;p94">
              <a:extLst>
                <a:ext uri="{FF2B5EF4-FFF2-40B4-BE49-F238E27FC236}">
                  <a16:creationId xmlns:a16="http://schemas.microsoft.com/office/drawing/2014/main" id="{A337809E-72F2-C710-E12E-5877599727DF}"/>
                </a:ext>
              </a:extLst>
            </p:cNvPr>
            <p:cNvSpPr txBox="1"/>
            <p:nvPr/>
          </p:nvSpPr>
          <p:spPr>
            <a:xfrm>
              <a:off x="511459" y="3687419"/>
              <a:ext cx="2437120" cy="485883"/>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dirty="0">
                  <a:ln>
                    <a:noFill/>
                  </a:ln>
                  <a:effectLst/>
                  <a:uLnTx/>
                  <a:uFillTx/>
                  <a:latin typeface="Alata"/>
                  <a:ea typeface="Alata"/>
                  <a:cs typeface="Alata"/>
                  <a:sym typeface="Alata"/>
                </a:rPr>
                <a:t>Autenticazione</a:t>
              </a:r>
              <a:endParaRPr kumimoji="0" sz="1400" b="1" i="0" u="none" strike="noStrike" kern="0" cap="none" spc="0" normalizeH="0" baseline="0" noProof="0" dirty="0">
                <a:ln>
                  <a:noFill/>
                </a:ln>
                <a:effectLst/>
                <a:uLnTx/>
                <a:uFillTx/>
                <a:latin typeface="Alata"/>
                <a:ea typeface="Alata"/>
                <a:cs typeface="Alata"/>
                <a:sym typeface="Alata"/>
              </a:endParaRPr>
            </a:p>
          </p:txBody>
        </p:sp>
        <p:sp>
          <p:nvSpPr>
            <p:cNvPr id="51" name="Google Shape;2965;p94">
              <a:extLst>
                <a:ext uri="{FF2B5EF4-FFF2-40B4-BE49-F238E27FC236}">
                  <a16:creationId xmlns:a16="http://schemas.microsoft.com/office/drawing/2014/main" id="{F4F48D4D-B138-7CE1-47BB-723486022B97}"/>
                </a:ext>
              </a:extLst>
            </p:cNvPr>
            <p:cNvSpPr txBox="1"/>
            <p:nvPr/>
          </p:nvSpPr>
          <p:spPr>
            <a:xfrm>
              <a:off x="3593639" y="3706659"/>
              <a:ext cx="2004600" cy="371399"/>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sz="1400" b="1" kern="0" dirty="0">
                  <a:latin typeface="Alata"/>
                  <a:sym typeface="Alata"/>
                </a:rPr>
                <a:t>Indirizzamento</a:t>
              </a:r>
              <a:endParaRPr sz="1400" b="1" kern="0" dirty="0">
                <a:latin typeface="Alata"/>
                <a:sym typeface="Alata"/>
              </a:endParaRPr>
            </a:p>
          </p:txBody>
        </p:sp>
        <p:sp>
          <p:nvSpPr>
            <p:cNvPr id="52" name="Google Shape;2966;p94">
              <a:extLst>
                <a:ext uri="{FF2B5EF4-FFF2-40B4-BE49-F238E27FC236}">
                  <a16:creationId xmlns:a16="http://schemas.microsoft.com/office/drawing/2014/main" id="{5F267323-5A20-AB04-DBF1-DD788EEDE211}"/>
                </a:ext>
              </a:extLst>
            </p:cNvPr>
            <p:cNvSpPr txBox="1"/>
            <p:nvPr/>
          </p:nvSpPr>
          <p:spPr>
            <a:xfrm>
              <a:off x="6150297" y="3682483"/>
              <a:ext cx="2190604" cy="488194"/>
            </a:xfrm>
            <a:prstGeom prst="rect">
              <a:avLst/>
            </a:prstGeom>
            <a:noFill/>
            <a:ln>
              <a:noFill/>
            </a:ln>
          </p:spPr>
          <p:txBody>
            <a:bodyPr spcFirstLastPara="1" wrap="square" lIns="91425" tIns="91425" rIns="91425" bIns="91425" anchor="t" anchorCtr="0">
              <a:noAutofit/>
            </a:bodyPr>
            <a:lstStyle/>
            <a:p>
              <a:pPr algn="ctr" latinLnBrk="0">
                <a:buClr>
                  <a:srgbClr val="000000"/>
                </a:buClr>
              </a:pPr>
              <a:r>
                <a:rPr lang="it-IT" sz="1400" b="1" kern="0" dirty="0">
                  <a:latin typeface="Alata"/>
                  <a:sym typeface="Alata"/>
                </a:rPr>
                <a:t>Trasferimento</a:t>
              </a:r>
            </a:p>
          </p:txBody>
        </p:sp>
        <p:sp>
          <p:nvSpPr>
            <p:cNvPr id="25" name="Google Shape;2912;p94">
              <a:extLst>
                <a:ext uri="{FF2B5EF4-FFF2-40B4-BE49-F238E27FC236}">
                  <a16:creationId xmlns:a16="http://schemas.microsoft.com/office/drawing/2014/main" id="{03025B0C-1039-899B-E767-C67B3E3065A7}"/>
                </a:ext>
              </a:extLst>
            </p:cNvPr>
            <p:cNvSpPr txBox="1"/>
            <p:nvPr/>
          </p:nvSpPr>
          <p:spPr>
            <a:xfrm>
              <a:off x="1226960" y="2718085"/>
              <a:ext cx="1328700" cy="3963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3200" b="1" i="0" u="none" strike="noStrike" kern="0" cap="none" spc="0" normalizeH="0" baseline="0" noProof="0" dirty="0">
                  <a:ln>
                    <a:noFill/>
                  </a:ln>
                  <a:solidFill>
                    <a:schemeClr val="bg1"/>
                  </a:solidFill>
                  <a:effectLst/>
                  <a:uLnTx/>
                  <a:uFillTx/>
                  <a:latin typeface="Alata"/>
                  <a:ea typeface="Alata"/>
                  <a:cs typeface="Alata"/>
                  <a:sym typeface="Alata"/>
                </a:rPr>
                <a:t>01</a:t>
              </a:r>
              <a:endParaRPr kumimoji="0" sz="3200" b="1" i="0" u="none" strike="noStrike" kern="0" cap="none" spc="0" normalizeH="0" baseline="0" noProof="0" dirty="0">
                <a:ln>
                  <a:noFill/>
                </a:ln>
                <a:solidFill>
                  <a:schemeClr val="bg1"/>
                </a:solidFill>
                <a:effectLst/>
                <a:uLnTx/>
                <a:uFillTx/>
                <a:latin typeface="Alata"/>
                <a:ea typeface="Alata"/>
                <a:cs typeface="Alata"/>
                <a:sym typeface="Alata"/>
              </a:endParaRPr>
            </a:p>
          </p:txBody>
        </p:sp>
        <p:sp>
          <p:nvSpPr>
            <p:cNvPr id="28" name="Google Shape;2915;p94">
              <a:extLst>
                <a:ext uri="{FF2B5EF4-FFF2-40B4-BE49-F238E27FC236}">
                  <a16:creationId xmlns:a16="http://schemas.microsoft.com/office/drawing/2014/main" id="{D7196651-9BA6-9EAB-29C5-BD68142F6418}"/>
                </a:ext>
              </a:extLst>
            </p:cNvPr>
            <p:cNvSpPr txBox="1"/>
            <p:nvPr/>
          </p:nvSpPr>
          <p:spPr>
            <a:xfrm>
              <a:off x="2573907" y="2945795"/>
              <a:ext cx="1328700" cy="3963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3200" b="1" i="0" u="none" strike="noStrike" kern="0" cap="none" spc="0" normalizeH="0" baseline="0" noProof="0" dirty="0">
                  <a:ln>
                    <a:noFill/>
                  </a:ln>
                  <a:solidFill>
                    <a:schemeClr val="bg1"/>
                  </a:solidFill>
                  <a:effectLst/>
                  <a:uLnTx/>
                  <a:uFillTx/>
                  <a:latin typeface="Alata"/>
                  <a:ea typeface="Alata"/>
                  <a:cs typeface="Alata"/>
                  <a:sym typeface="Alata"/>
                </a:rPr>
                <a:t>02</a:t>
              </a:r>
              <a:endParaRPr kumimoji="0" sz="3200" b="1" i="0" u="none" strike="noStrike" kern="0" cap="none" spc="0" normalizeH="0" baseline="0" noProof="0" dirty="0">
                <a:ln>
                  <a:noFill/>
                </a:ln>
                <a:solidFill>
                  <a:schemeClr val="bg1"/>
                </a:solidFill>
                <a:effectLst/>
                <a:uLnTx/>
                <a:uFillTx/>
                <a:latin typeface="Alata"/>
                <a:ea typeface="Alata"/>
                <a:cs typeface="Alata"/>
                <a:sym typeface="Alata"/>
              </a:endParaRPr>
            </a:p>
          </p:txBody>
        </p:sp>
        <p:sp>
          <p:nvSpPr>
            <p:cNvPr id="26" name="Google Shape;2913;p94">
              <a:extLst>
                <a:ext uri="{FF2B5EF4-FFF2-40B4-BE49-F238E27FC236}">
                  <a16:creationId xmlns:a16="http://schemas.microsoft.com/office/drawing/2014/main" id="{77F54381-0098-2E35-0912-1EDACBEFA239}"/>
                </a:ext>
              </a:extLst>
            </p:cNvPr>
            <p:cNvSpPr txBox="1"/>
            <p:nvPr/>
          </p:nvSpPr>
          <p:spPr>
            <a:xfrm>
              <a:off x="3930669" y="2690985"/>
              <a:ext cx="1328700" cy="3963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3200" b="1" i="0" u="none" strike="noStrike" kern="0" cap="none" spc="0" normalizeH="0" baseline="0" noProof="0" dirty="0">
                  <a:ln>
                    <a:noFill/>
                  </a:ln>
                  <a:solidFill>
                    <a:schemeClr val="bg1"/>
                  </a:solidFill>
                  <a:effectLst/>
                  <a:uLnTx/>
                  <a:uFillTx/>
                  <a:latin typeface="Alata"/>
                  <a:ea typeface="Alata"/>
                  <a:cs typeface="Alata"/>
                  <a:sym typeface="Alata"/>
                </a:rPr>
                <a:t>03</a:t>
              </a:r>
              <a:endParaRPr kumimoji="0" sz="3200" b="1" i="0" u="none" strike="noStrike" kern="0" cap="none" spc="0" normalizeH="0" baseline="0" noProof="0" dirty="0">
                <a:ln>
                  <a:noFill/>
                </a:ln>
                <a:solidFill>
                  <a:schemeClr val="bg1"/>
                </a:solidFill>
                <a:effectLst/>
                <a:uLnTx/>
                <a:uFillTx/>
                <a:latin typeface="Alata"/>
                <a:ea typeface="Alata"/>
                <a:cs typeface="Alata"/>
                <a:sym typeface="Alata"/>
              </a:endParaRPr>
            </a:p>
          </p:txBody>
        </p:sp>
        <p:sp>
          <p:nvSpPr>
            <p:cNvPr id="29" name="Google Shape;2916;p94">
              <a:extLst>
                <a:ext uri="{FF2B5EF4-FFF2-40B4-BE49-F238E27FC236}">
                  <a16:creationId xmlns:a16="http://schemas.microsoft.com/office/drawing/2014/main" id="{E8C3C66B-FF42-D468-E301-4EF63C107CA9}"/>
                </a:ext>
              </a:extLst>
            </p:cNvPr>
            <p:cNvSpPr txBox="1"/>
            <p:nvPr/>
          </p:nvSpPr>
          <p:spPr>
            <a:xfrm>
              <a:off x="5250950" y="2935515"/>
              <a:ext cx="1328700" cy="3963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3200" b="1" i="0" u="none" strike="noStrike" kern="0" cap="none" spc="0" normalizeH="0" baseline="0" noProof="0" dirty="0">
                  <a:ln>
                    <a:noFill/>
                  </a:ln>
                  <a:solidFill>
                    <a:schemeClr val="bg1"/>
                  </a:solidFill>
                  <a:effectLst/>
                  <a:uLnTx/>
                  <a:uFillTx/>
                  <a:latin typeface="Alata"/>
                  <a:ea typeface="Alata"/>
                  <a:cs typeface="Alata"/>
                  <a:sym typeface="Alata"/>
                </a:rPr>
                <a:t>04</a:t>
              </a:r>
              <a:endParaRPr kumimoji="0" sz="3200" b="1" i="0" u="none" strike="noStrike" kern="0" cap="none" spc="0" normalizeH="0" baseline="0" noProof="0" dirty="0">
                <a:ln>
                  <a:noFill/>
                </a:ln>
                <a:solidFill>
                  <a:schemeClr val="bg1"/>
                </a:solidFill>
                <a:effectLst/>
                <a:uLnTx/>
                <a:uFillTx/>
                <a:latin typeface="Alata"/>
                <a:ea typeface="Alata"/>
                <a:cs typeface="Alata"/>
                <a:sym typeface="Alata"/>
              </a:endParaRPr>
            </a:p>
          </p:txBody>
        </p:sp>
        <p:sp>
          <p:nvSpPr>
            <p:cNvPr id="27" name="Google Shape;2914;p94">
              <a:extLst>
                <a:ext uri="{FF2B5EF4-FFF2-40B4-BE49-F238E27FC236}">
                  <a16:creationId xmlns:a16="http://schemas.microsoft.com/office/drawing/2014/main" id="{71E2A025-83A9-E625-CA08-B46D8B16A9C5}"/>
                </a:ext>
              </a:extLst>
            </p:cNvPr>
            <p:cNvSpPr txBox="1"/>
            <p:nvPr/>
          </p:nvSpPr>
          <p:spPr>
            <a:xfrm>
              <a:off x="6581250" y="2647847"/>
              <a:ext cx="1328700" cy="3963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3200" b="1" i="0" u="none" strike="noStrike" kern="0" cap="none" spc="0" normalizeH="0" baseline="0" noProof="0" dirty="0">
                  <a:ln>
                    <a:noFill/>
                  </a:ln>
                  <a:solidFill>
                    <a:schemeClr val="bg1"/>
                  </a:solidFill>
                  <a:effectLst/>
                  <a:uLnTx/>
                  <a:uFillTx/>
                  <a:latin typeface="Alata"/>
                  <a:ea typeface="Alata"/>
                  <a:cs typeface="Alata"/>
                  <a:sym typeface="Alata"/>
                </a:rPr>
                <a:t>05</a:t>
              </a:r>
              <a:endParaRPr kumimoji="0" sz="3200" b="1" i="0" u="none" strike="noStrike" kern="0" cap="none" spc="0" normalizeH="0" baseline="0" noProof="0" dirty="0">
                <a:ln>
                  <a:noFill/>
                </a:ln>
                <a:solidFill>
                  <a:schemeClr val="bg1"/>
                </a:solidFill>
                <a:effectLst/>
                <a:uLnTx/>
                <a:uFillTx/>
                <a:latin typeface="Alata"/>
                <a:ea typeface="Alata"/>
                <a:cs typeface="Alata"/>
                <a:sym typeface="Alata"/>
              </a:endParaRPr>
            </a:p>
          </p:txBody>
        </p:sp>
      </p:grpSp>
    </p:spTree>
    <p:extLst>
      <p:ext uri="{BB962C8B-B14F-4D97-AF65-F5344CB8AC3E}">
        <p14:creationId xmlns:p14="http://schemas.microsoft.com/office/powerpoint/2010/main" val="1622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A1E64A2F-7D1E-2B0F-B385-7E7E81893E0D}"/>
              </a:ext>
            </a:extLst>
          </p:cNvPr>
          <p:cNvSpPr>
            <a:spLocks noGrp="1" noRot="1" noMove="1" noResize="1" noEditPoints="1" noAdjustHandles="1" noChangeArrowheads="1" noChangeShapeType="1"/>
          </p:cNvSpPr>
          <p:nvPr/>
        </p:nvSpPr>
        <p:spPr>
          <a:xfrm>
            <a:off x="4716016" y="1059582"/>
            <a:ext cx="4320480" cy="3816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ext Placeholder 1"/>
          <p:cNvSpPr>
            <a:spLocks noGrp="1"/>
          </p:cNvSpPr>
          <p:nvPr>
            <p:ph type="body" sz="quarter" idx="10"/>
          </p:nvPr>
        </p:nvSpPr>
        <p:spPr>
          <a:xfrm>
            <a:off x="323528" y="123478"/>
            <a:ext cx="3960440" cy="576064"/>
          </a:xfrm>
          <a:prstGeom prst="rect">
            <a:avLst/>
          </a:prstGeom>
        </p:spPr>
        <p:txBody>
          <a:bodyPr/>
          <a:lstStyle/>
          <a:p>
            <a:r>
              <a:rPr lang="en-US" altLang="ko-KR" dirty="0">
                <a:solidFill>
                  <a:schemeClr val="tx1"/>
                </a:solidFill>
              </a:rPr>
              <a:t>Progetto</a:t>
            </a:r>
            <a:r>
              <a:rPr lang="en-US" altLang="ko-KR" dirty="0">
                <a:solidFill>
                  <a:schemeClr val="accent1"/>
                </a:solidFill>
              </a:rPr>
              <a:t> APQ SI – </a:t>
            </a:r>
            <a:endParaRPr lang="ko-KR" altLang="en-US" sz="1600" dirty="0"/>
          </a:p>
        </p:txBody>
      </p:sp>
      <p:sp>
        <p:nvSpPr>
          <p:cNvPr id="5" name="CasellaDiTesto 4">
            <a:extLst>
              <a:ext uri="{FF2B5EF4-FFF2-40B4-BE49-F238E27FC236}">
                <a16:creationId xmlns:a16="http://schemas.microsoft.com/office/drawing/2014/main" id="{190BEEC2-0BA7-1E54-C15D-5D10EB091A3F}"/>
              </a:ext>
            </a:extLst>
          </p:cNvPr>
          <p:cNvSpPr txBox="1"/>
          <p:nvPr/>
        </p:nvSpPr>
        <p:spPr>
          <a:xfrm>
            <a:off x="4355976" y="123478"/>
            <a:ext cx="1911420" cy="646331"/>
          </a:xfrm>
          <a:prstGeom prst="rect">
            <a:avLst/>
          </a:prstGeom>
          <a:noFill/>
        </p:spPr>
        <p:txBody>
          <a:bodyPr wrap="square">
            <a:spAutoFit/>
          </a:bodyPr>
          <a:lstStyle/>
          <a:p>
            <a:r>
              <a:rPr lang="it-IT" dirty="0">
                <a:solidFill>
                  <a:srgbClr val="FF0000"/>
                </a:solidFill>
              </a:rPr>
              <a:t>TELEMEDICINA </a:t>
            </a:r>
            <a:br>
              <a:rPr lang="it-IT" dirty="0">
                <a:solidFill>
                  <a:srgbClr val="FF0000"/>
                </a:solidFill>
              </a:rPr>
            </a:br>
            <a:r>
              <a:rPr lang="it-IT" dirty="0">
                <a:solidFill>
                  <a:srgbClr val="FF0000"/>
                </a:solidFill>
              </a:rPr>
              <a:t>SPECIALIZZATA </a:t>
            </a:r>
          </a:p>
        </p:txBody>
      </p:sp>
      <p:grpSp>
        <p:nvGrpSpPr>
          <p:cNvPr id="27" name="Gruppo 26">
            <a:extLst>
              <a:ext uri="{FF2B5EF4-FFF2-40B4-BE49-F238E27FC236}">
                <a16:creationId xmlns:a16="http://schemas.microsoft.com/office/drawing/2014/main" id="{EB48EE93-371B-E6BB-551B-5B54DDB94343}"/>
              </a:ext>
            </a:extLst>
          </p:cNvPr>
          <p:cNvGrpSpPr/>
          <p:nvPr/>
        </p:nvGrpSpPr>
        <p:grpSpPr>
          <a:xfrm>
            <a:off x="539552" y="1722522"/>
            <a:ext cx="8068656" cy="3359806"/>
            <a:chOff x="667117" y="1422098"/>
            <a:chExt cx="8068656" cy="3359806"/>
          </a:xfrm>
        </p:grpSpPr>
        <p:sp>
          <p:nvSpPr>
            <p:cNvPr id="6" name="Right Arrow 2">
              <a:extLst>
                <a:ext uri="{FF2B5EF4-FFF2-40B4-BE49-F238E27FC236}">
                  <a16:creationId xmlns:a16="http://schemas.microsoft.com/office/drawing/2014/main" id="{34490ED5-1493-477A-8A9E-8A38469B51A7}"/>
                </a:ext>
              </a:extLst>
            </p:cNvPr>
            <p:cNvSpPr/>
            <p:nvPr/>
          </p:nvSpPr>
          <p:spPr>
            <a:xfrm>
              <a:off x="778104" y="3147813"/>
              <a:ext cx="2575015" cy="1558484"/>
            </a:xfrm>
            <a:prstGeom prst="rightArrow">
              <a:avLst>
                <a:gd name="adj1" fmla="val 78163"/>
                <a:gd name="adj2" fmla="val 4389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TextBox 17">
              <a:extLst>
                <a:ext uri="{FF2B5EF4-FFF2-40B4-BE49-F238E27FC236}">
                  <a16:creationId xmlns:a16="http://schemas.microsoft.com/office/drawing/2014/main" id="{F50804AA-23C8-3369-F3FE-FAD0F71D0CB8}"/>
                </a:ext>
              </a:extLst>
            </p:cNvPr>
            <p:cNvSpPr txBox="1"/>
            <p:nvPr/>
          </p:nvSpPr>
          <p:spPr>
            <a:xfrm>
              <a:off x="894472" y="3579413"/>
              <a:ext cx="2063950" cy="677108"/>
            </a:xfrm>
            <a:prstGeom prst="rect">
              <a:avLst/>
            </a:prstGeom>
            <a:noFill/>
          </p:spPr>
          <p:txBody>
            <a:bodyPr wrap="square" rtlCol="0">
              <a:spAutoFit/>
            </a:bodyPr>
            <a:lstStyle/>
            <a:p>
              <a:r>
                <a:rPr lang="it-IT" altLang="ko-KR" sz="1200" dirty="0">
                  <a:solidFill>
                    <a:schemeClr val="bg1"/>
                  </a:solidFill>
                  <a:cs typeface="Arial" pitchFamily="34" charset="0"/>
                </a:rPr>
                <a:t>Soluzione applicativa adottata per interfacciare </a:t>
              </a:r>
              <a:r>
                <a:rPr lang="it-IT" altLang="ko-KR" sz="1400" b="1" dirty="0">
                  <a:solidFill>
                    <a:schemeClr val="bg1"/>
                  </a:solidFill>
                  <a:cs typeface="Arial" pitchFamily="34" charset="0"/>
                </a:rPr>
                <a:t>software</a:t>
              </a:r>
              <a:r>
                <a:rPr lang="it-IT" altLang="ko-KR" sz="1200" b="1" dirty="0">
                  <a:solidFill>
                    <a:schemeClr val="bg1"/>
                  </a:solidFill>
                  <a:cs typeface="Arial" pitchFamily="34" charset="0"/>
                </a:rPr>
                <a:t> </a:t>
              </a:r>
              <a:r>
                <a:rPr lang="it-IT" altLang="ko-KR" sz="1400" b="1" dirty="0">
                  <a:solidFill>
                    <a:schemeClr val="bg1"/>
                  </a:solidFill>
                  <a:cs typeface="Arial" pitchFamily="34" charset="0"/>
                </a:rPr>
                <a:t>di terze parti</a:t>
              </a:r>
              <a:endParaRPr lang="ko-KR" altLang="en-US" sz="1400" b="1" dirty="0">
                <a:solidFill>
                  <a:schemeClr val="bg1"/>
                </a:solidFill>
                <a:cs typeface="Arial" pitchFamily="34" charset="0"/>
              </a:endParaRPr>
            </a:p>
          </p:txBody>
        </p:sp>
        <p:sp>
          <p:nvSpPr>
            <p:cNvPr id="10" name="Donut 15">
              <a:extLst>
                <a:ext uri="{FF2B5EF4-FFF2-40B4-BE49-F238E27FC236}">
                  <a16:creationId xmlns:a16="http://schemas.microsoft.com/office/drawing/2014/main" id="{3EF5D9F0-29A8-9D41-D753-981BC1C6EDCC}"/>
                </a:ext>
              </a:extLst>
            </p:cNvPr>
            <p:cNvSpPr/>
            <p:nvPr/>
          </p:nvSpPr>
          <p:spPr>
            <a:xfrm>
              <a:off x="3546615" y="3215479"/>
              <a:ext cx="1423153" cy="1423153"/>
            </a:xfrm>
            <a:prstGeom prst="donut">
              <a:avLst>
                <a:gd name="adj" fmla="val 486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TextBox 21">
              <a:extLst>
                <a:ext uri="{FF2B5EF4-FFF2-40B4-BE49-F238E27FC236}">
                  <a16:creationId xmlns:a16="http://schemas.microsoft.com/office/drawing/2014/main" id="{20649B08-61BC-2630-6063-3D2143F213F9}"/>
                </a:ext>
              </a:extLst>
            </p:cNvPr>
            <p:cNvSpPr txBox="1"/>
            <p:nvPr/>
          </p:nvSpPr>
          <p:spPr>
            <a:xfrm>
              <a:off x="3726635" y="3450000"/>
              <a:ext cx="1080120" cy="954107"/>
            </a:xfrm>
            <a:prstGeom prst="rect">
              <a:avLst/>
            </a:prstGeom>
            <a:noFill/>
          </p:spPr>
          <p:txBody>
            <a:bodyPr wrap="square" rtlCol="0">
              <a:spAutoFit/>
            </a:bodyPr>
            <a:lstStyle/>
            <a:p>
              <a:pPr algn="ctr"/>
              <a:r>
                <a:rPr lang="it-IT" altLang="ko-KR" sz="1400" b="1" dirty="0">
                  <a:solidFill>
                    <a:schemeClr val="tx1">
                      <a:lumMod val="75000"/>
                      <a:lumOff val="25000"/>
                    </a:schemeClr>
                  </a:solidFill>
                  <a:cs typeface="Arial" pitchFamily="34" charset="0"/>
                </a:rPr>
                <a:t>Plug-in</a:t>
              </a:r>
              <a:r>
                <a:rPr lang="it-IT" altLang="ko-KR" sz="1400" b="1" i="1" dirty="0">
                  <a:solidFill>
                    <a:schemeClr val="tx1">
                      <a:lumMod val="75000"/>
                      <a:lumOff val="25000"/>
                    </a:schemeClr>
                  </a:solidFill>
                  <a:cs typeface="Arial" pitchFamily="34" charset="0"/>
                </a:rPr>
                <a:t> </a:t>
              </a:r>
              <a:r>
                <a:rPr lang="it-IT" altLang="ko-KR" sz="1400" dirty="0">
                  <a:solidFill>
                    <a:schemeClr val="tx1">
                      <a:lumMod val="75000"/>
                      <a:lumOff val="25000"/>
                    </a:schemeClr>
                  </a:solidFill>
                  <a:cs typeface="Arial" pitchFamily="34" charset="0"/>
                </a:rPr>
                <a:t>con</a:t>
              </a:r>
              <a:r>
                <a:rPr lang="it-IT" altLang="ko-KR" sz="1400" b="1" dirty="0">
                  <a:solidFill>
                    <a:schemeClr val="tx1">
                      <a:lumMod val="75000"/>
                      <a:lumOff val="25000"/>
                    </a:schemeClr>
                  </a:solidFill>
                  <a:cs typeface="Arial" pitchFamily="34" charset="0"/>
                </a:rPr>
                <a:t> modalità batch</a:t>
              </a:r>
              <a:endParaRPr lang="ko-KR" altLang="en-US" sz="1400" b="1" dirty="0">
                <a:solidFill>
                  <a:schemeClr val="tx1">
                    <a:lumMod val="75000"/>
                    <a:lumOff val="25000"/>
                  </a:schemeClr>
                </a:solidFill>
                <a:cs typeface="Arial" pitchFamily="34" charset="0"/>
              </a:endParaRPr>
            </a:p>
          </p:txBody>
        </p:sp>
        <p:sp>
          <p:nvSpPr>
            <p:cNvPr id="13" name="TextBox 22">
              <a:extLst>
                <a:ext uri="{FF2B5EF4-FFF2-40B4-BE49-F238E27FC236}">
                  <a16:creationId xmlns:a16="http://schemas.microsoft.com/office/drawing/2014/main" id="{E14C5405-F85E-C346-F439-F8F38C8903C3}"/>
                </a:ext>
              </a:extLst>
            </p:cNvPr>
            <p:cNvSpPr txBox="1"/>
            <p:nvPr/>
          </p:nvSpPr>
          <p:spPr>
            <a:xfrm>
              <a:off x="5201882" y="3212244"/>
              <a:ext cx="3533891" cy="1569660"/>
            </a:xfrm>
            <a:prstGeom prst="rect">
              <a:avLst/>
            </a:prstGeom>
            <a:noFill/>
          </p:spPr>
          <p:txBody>
            <a:bodyPr wrap="square" rtlCol="0">
              <a:spAutoFit/>
            </a:bodyPr>
            <a:lstStyle/>
            <a:p>
              <a:pPr algn="ctr"/>
              <a:r>
                <a:rPr lang="it-IT" altLang="ko-KR" sz="1200" dirty="0">
                  <a:solidFill>
                    <a:schemeClr val="tx1">
                      <a:lumMod val="75000"/>
                      <a:lumOff val="25000"/>
                    </a:schemeClr>
                  </a:solidFill>
                  <a:cs typeface="Arial" pitchFamily="34" charset="0"/>
                </a:rPr>
                <a:t>Tale progetto da un </a:t>
              </a:r>
              <a:r>
                <a:rPr lang="it-IT" altLang="ko-KR" sz="1200" b="1" dirty="0">
                  <a:solidFill>
                    <a:srgbClr val="FF0000"/>
                  </a:solidFill>
                  <a:cs typeface="Arial" pitchFamily="34" charset="0"/>
                </a:rPr>
                <a:t>punto di vista tecnologico </a:t>
              </a:r>
              <a:r>
                <a:rPr lang="it-IT" altLang="ko-KR" sz="1200" dirty="0">
                  <a:solidFill>
                    <a:schemeClr val="tx1">
                      <a:lumMod val="75000"/>
                      <a:lumOff val="25000"/>
                    </a:schemeClr>
                  </a:solidFill>
                  <a:cs typeface="Arial" pitchFamily="34" charset="0"/>
                </a:rPr>
                <a:t>prevede l’utilizzo sia di </a:t>
              </a:r>
              <a:r>
                <a:rPr lang="it-IT" altLang="ko-KR" sz="1200" i="1" dirty="0">
                  <a:solidFill>
                    <a:schemeClr val="tx1">
                      <a:lumMod val="75000"/>
                      <a:lumOff val="25000"/>
                    </a:schemeClr>
                  </a:solidFill>
                  <a:cs typeface="Arial" pitchFamily="34" charset="0"/>
                </a:rPr>
                <a:t>front-end</a:t>
              </a:r>
              <a:r>
                <a:rPr lang="it-IT" altLang="ko-KR" sz="1200" dirty="0">
                  <a:solidFill>
                    <a:schemeClr val="tx1">
                      <a:lumMod val="75000"/>
                      <a:lumOff val="25000"/>
                    </a:schemeClr>
                  </a:solidFill>
                  <a:cs typeface="Arial" pitchFamily="34" charset="0"/>
                </a:rPr>
                <a:t> che di</a:t>
              </a:r>
              <a:br>
                <a:rPr lang="it-IT" altLang="ko-KR" sz="1200" dirty="0">
                  <a:solidFill>
                    <a:schemeClr val="tx1">
                      <a:lumMod val="75000"/>
                      <a:lumOff val="25000"/>
                    </a:schemeClr>
                  </a:solidFill>
                  <a:cs typeface="Arial" pitchFamily="34" charset="0"/>
                </a:rPr>
              </a:br>
              <a:r>
                <a:rPr lang="it-IT" altLang="ko-KR" sz="1200" i="1" dirty="0">
                  <a:solidFill>
                    <a:schemeClr val="tx1">
                      <a:lumMod val="75000"/>
                      <a:lumOff val="25000"/>
                    </a:schemeClr>
                  </a:solidFill>
                  <a:cs typeface="Arial" pitchFamily="34" charset="0"/>
                </a:rPr>
                <a:t>banche dati</a:t>
              </a:r>
              <a:r>
                <a:rPr lang="it-IT" altLang="ko-KR" sz="1200" dirty="0">
                  <a:solidFill>
                    <a:schemeClr val="tx1">
                      <a:lumMod val="75000"/>
                      <a:lumOff val="25000"/>
                    </a:schemeClr>
                  </a:solidFill>
                  <a:cs typeface="Arial" pitchFamily="34" charset="0"/>
                </a:rPr>
                <a:t>, in alta affidabilità e disponibilità.</a:t>
              </a:r>
              <a:br>
                <a:rPr lang="it-IT" altLang="ko-KR" sz="1200" dirty="0">
                  <a:solidFill>
                    <a:schemeClr val="tx1">
                      <a:lumMod val="75000"/>
                      <a:lumOff val="25000"/>
                    </a:schemeClr>
                  </a:solidFill>
                  <a:cs typeface="Arial" pitchFamily="34" charset="0"/>
                </a:rPr>
              </a:br>
              <a:br>
                <a:rPr lang="it-IT" altLang="ko-KR" sz="1200" dirty="0">
                  <a:solidFill>
                    <a:schemeClr val="tx1">
                      <a:lumMod val="75000"/>
                      <a:lumOff val="25000"/>
                    </a:schemeClr>
                  </a:solidFill>
                  <a:cs typeface="Arial" pitchFamily="34" charset="0"/>
                </a:rPr>
              </a:br>
              <a:r>
                <a:rPr lang="it-IT" altLang="ko-KR" sz="1200" dirty="0">
                  <a:solidFill>
                    <a:schemeClr val="tx1">
                      <a:lumMod val="75000"/>
                      <a:lumOff val="25000"/>
                    </a:schemeClr>
                  </a:solidFill>
                  <a:cs typeface="Arial" pitchFamily="34" charset="0"/>
                </a:rPr>
                <a:t> Sono stati messi a disposizione</a:t>
              </a:r>
              <a:br>
                <a:rPr lang="it-IT" altLang="ko-KR" sz="1200" dirty="0">
                  <a:solidFill>
                    <a:schemeClr val="tx1">
                      <a:lumMod val="75000"/>
                      <a:lumOff val="25000"/>
                    </a:schemeClr>
                  </a:solidFill>
                  <a:cs typeface="Arial" pitchFamily="34" charset="0"/>
                </a:rPr>
              </a:br>
              <a:r>
                <a:rPr lang="it-IT" altLang="ko-KR" sz="1200" dirty="0">
                  <a:solidFill>
                    <a:schemeClr val="tx1">
                      <a:lumMod val="75000"/>
                      <a:lumOff val="25000"/>
                    </a:schemeClr>
                  </a:solidFill>
                  <a:cs typeface="Arial" pitchFamily="34" charset="0"/>
                </a:rPr>
                <a:t> </a:t>
              </a:r>
              <a:r>
                <a:rPr lang="it-IT" altLang="ko-KR" sz="1200" b="1" dirty="0">
                  <a:solidFill>
                    <a:schemeClr val="tx1">
                      <a:lumMod val="75000"/>
                      <a:lumOff val="25000"/>
                    </a:schemeClr>
                  </a:solidFill>
                  <a:cs typeface="Arial" pitchFamily="34" charset="0"/>
                </a:rPr>
                <a:t>4 server virtuali in cluster attivo/passivo</a:t>
              </a:r>
              <a:br>
                <a:rPr lang="it-IT" altLang="ko-KR" sz="1200" b="1" dirty="0">
                  <a:solidFill>
                    <a:schemeClr val="tx1">
                      <a:lumMod val="75000"/>
                      <a:lumOff val="25000"/>
                    </a:schemeClr>
                  </a:solidFill>
                  <a:cs typeface="Arial" pitchFamily="34" charset="0"/>
                </a:rPr>
              </a:br>
              <a:r>
                <a:rPr lang="it-IT" altLang="ko-KR" sz="1200" dirty="0">
                  <a:solidFill>
                    <a:schemeClr val="tx1">
                      <a:lumMod val="75000"/>
                      <a:lumOff val="25000"/>
                    </a:schemeClr>
                  </a:solidFill>
                  <a:cs typeface="Arial" pitchFamily="34" charset="0"/>
                </a:rPr>
                <a:t>su piattaforma </a:t>
              </a:r>
              <a:r>
                <a:rPr lang="it-IT" altLang="ko-KR" sz="1200" b="1" dirty="0">
                  <a:solidFill>
                    <a:schemeClr val="tx1">
                      <a:lumMod val="75000"/>
                      <a:lumOff val="25000"/>
                    </a:schemeClr>
                  </a:solidFill>
                  <a:cs typeface="Arial" pitchFamily="34" charset="0"/>
                </a:rPr>
                <a:t>VMWare ESX 3.5</a:t>
              </a:r>
              <a:r>
                <a:rPr lang="it-IT" altLang="ko-KR" sz="1200" dirty="0">
                  <a:solidFill>
                    <a:schemeClr val="tx1">
                      <a:lumMod val="75000"/>
                      <a:lumOff val="25000"/>
                    </a:schemeClr>
                  </a:solidFill>
                  <a:cs typeface="Arial" pitchFamily="34" charset="0"/>
                </a:rPr>
                <a:t>.</a:t>
              </a:r>
            </a:p>
            <a:p>
              <a:pPr algn="ctr"/>
              <a:r>
                <a:rPr lang="en-US" altLang="ko-KR" sz="1200" dirty="0">
                  <a:solidFill>
                    <a:schemeClr val="tx1">
                      <a:lumMod val="75000"/>
                      <a:lumOff val="25000"/>
                    </a:schemeClr>
                  </a:solidFill>
                  <a:cs typeface="Arial" pitchFamily="34" charset="0"/>
                </a:rPr>
                <a:t> </a:t>
              </a:r>
            </a:p>
          </p:txBody>
        </p:sp>
        <p:graphicFrame>
          <p:nvGraphicFramePr>
            <p:cNvPr id="14" name="Chart 7">
              <a:extLst>
                <a:ext uri="{FF2B5EF4-FFF2-40B4-BE49-F238E27FC236}">
                  <a16:creationId xmlns:a16="http://schemas.microsoft.com/office/drawing/2014/main" id="{04380A52-5B99-1E00-954E-3D6F064DC976}"/>
                </a:ext>
              </a:extLst>
            </p:cNvPr>
            <p:cNvGraphicFramePr/>
            <p:nvPr/>
          </p:nvGraphicFramePr>
          <p:xfrm>
            <a:off x="7003821" y="1422098"/>
            <a:ext cx="1456611" cy="15096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7">
              <a:extLst>
                <a:ext uri="{FF2B5EF4-FFF2-40B4-BE49-F238E27FC236}">
                  <a16:creationId xmlns:a16="http://schemas.microsoft.com/office/drawing/2014/main" id="{E913F2B1-AEA7-82EC-99BC-9155D00390B5}"/>
                </a:ext>
              </a:extLst>
            </p:cNvPr>
            <p:cNvGraphicFramePr/>
            <p:nvPr/>
          </p:nvGraphicFramePr>
          <p:xfrm>
            <a:off x="667117" y="1422098"/>
            <a:ext cx="1456611" cy="1509692"/>
          </p:xfrm>
          <a:graphic>
            <a:graphicData uri="http://schemas.openxmlformats.org/drawingml/2006/chart">
              <c:chart xmlns:c="http://schemas.openxmlformats.org/drawingml/2006/chart" xmlns:r="http://schemas.openxmlformats.org/officeDocument/2006/relationships" r:id="rId4"/>
            </a:graphicData>
          </a:graphic>
        </p:graphicFrame>
        <p:sp>
          <p:nvSpPr>
            <p:cNvPr id="16" name="Oval 13">
              <a:extLst>
                <a:ext uri="{FF2B5EF4-FFF2-40B4-BE49-F238E27FC236}">
                  <a16:creationId xmlns:a16="http://schemas.microsoft.com/office/drawing/2014/main" id="{5BF57ED0-155E-461B-BDF4-5329C61935F8}"/>
                </a:ext>
              </a:extLst>
            </p:cNvPr>
            <p:cNvSpPr/>
            <p:nvPr/>
          </p:nvSpPr>
          <p:spPr>
            <a:xfrm>
              <a:off x="7331101" y="1762271"/>
              <a:ext cx="802051" cy="8020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Oval 14">
              <a:extLst>
                <a:ext uri="{FF2B5EF4-FFF2-40B4-BE49-F238E27FC236}">
                  <a16:creationId xmlns:a16="http://schemas.microsoft.com/office/drawing/2014/main" id="{AC96FF2E-71A6-4BE4-E099-F7FDB4D55917}"/>
                </a:ext>
              </a:extLst>
            </p:cNvPr>
            <p:cNvSpPr/>
            <p:nvPr/>
          </p:nvSpPr>
          <p:spPr>
            <a:xfrm>
              <a:off x="994397" y="1762271"/>
              <a:ext cx="802051" cy="8020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TextBox 27">
              <a:extLst>
                <a:ext uri="{FF2B5EF4-FFF2-40B4-BE49-F238E27FC236}">
                  <a16:creationId xmlns:a16="http://schemas.microsoft.com/office/drawing/2014/main" id="{9C224116-C48F-7BF1-7C3E-813B3BFC91F4}"/>
                </a:ext>
              </a:extLst>
            </p:cNvPr>
            <p:cNvSpPr txBox="1"/>
            <p:nvPr/>
          </p:nvSpPr>
          <p:spPr>
            <a:xfrm>
              <a:off x="7321582" y="1939288"/>
              <a:ext cx="821088" cy="461665"/>
            </a:xfrm>
            <a:prstGeom prst="rect">
              <a:avLst/>
            </a:prstGeom>
            <a:noFill/>
          </p:spPr>
          <p:txBody>
            <a:bodyPr wrap="square" rtlCol="0" anchor="ctr">
              <a:spAutoFit/>
            </a:bodyPr>
            <a:lstStyle/>
            <a:p>
              <a:pPr algn="ctr"/>
              <a:endParaRPr lang="ko-KR" altLang="en-US" sz="2400" b="1" dirty="0">
                <a:solidFill>
                  <a:schemeClr val="bg1"/>
                </a:solidFill>
                <a:cs typeface="Arial" pitchFamily="34" charset="0"/>
              </a:endParaRPr>
            </a:p>
          </p:txBody>
        </p:sp>
        <p:sp>
          <p:nvSpPr>
            <p:cNvPr id="19" name="TextBox 28">
              <a:extLst>
                <a:ext uri="{FF2B5EF4-FFF2-40B4-BE49-F238E27FC236}">
                  <a16:creationId xmlns:a16="http://schemas.microsoft.com/office/drawing/2014/main" id="{BEF5530E-8A54-1BE4-65E5-27D70D5CF0E2}"/>
                </a:ext>
              </a:extLst>
            </p:cNvPr>
            <p:cNvSpPr txBox="1"/>
            <p:nvPr/>
          </p:nvSpPr>
          <p:spPr>
            <a:xfrm>
              <a:off x="984878" y="1939288"/>
              <a:ext cx="821088" cy="461665"/>
            </a:xfrm>
            <a:prstGeom prst="rect">
              <a:avLst/>
            </a:prstGeom>
            <a:noFill/>
          </p:spPr>
          <p:txBody>
            <a:bodyPr wrap="square" rtlCol="0" anchor="ctr">
              <a:spAutoFit/>
            </a:bodyPr>
            <a:lstStyle/>
            <a:p>
              <a:pPr algn="ctr"/>
              <a:endParaRPr lang="ko-KR" altLang="en-US" sz="2400" b="1" dirty="0">
                <a:solidFill>
                  <a:schemeClr val="bg1"/>
                </a:solidFill>
                <a:cs typeface="Arial" pitchFamily="34" charset="0"/>
              </a:endParaRPr>
            </a:p>
          </p:txBody>
        </p:sp>
        <p:graphicFrame>
          <p:nvGraphicFramePr>
            <p:cNvPr id="20" name="Chart 7">
              <a:extLst>
                <a:ext uri="{FF2B5EF4-FFF2-40B4-BE49-F238E27FC236}">
                  <a16:creationId xmlns:a16="http://schemas.microsoft.com/office/drawing/2014/main" id="{17A6C56E-55AB-7F60-68AA-8845D82BA23E}"/>
                </a:ext>
              </a:extLst>
            </p:cNvPr>
            <p:cNvGraphicFramePr/>
            <p:nvPr/>
          </p:nvGraphicFramePr>
          <p:xfrm>
            <a:off x="2779352" y="1422098"/>
            <a:ext cx="1456611" cy="1509692"/>
          </p:xfrm>
          <a:graphic>
            <a:graphicData uri="http://schemas.openxmlformats.org/drawingml/2006/chart">
              <c:chart xmlns:c="http://schemas.openxmlformats.org/drawingml/2006/chart" xmlns:r="http://schemas.openxmlformats.org/officeDocument/2006/relationships" r:id="rId5"/>
            </a:graphicData>
          </a:graphic>
        </p:graphicFrame>
        <p:sp>
          <p:nvSpPr>
            <p:cNvPr id="21" name="Oval 11">
              <a:extLst>
                <a:ext uri="{FF2B5EF4-FFF2-40B4-BE49-F238E27FC236}">
                  <a16:creationId xmlns:a16="http://schemas.microsoft.com/office/drawing/2014/main" id="{A083FDDB-5FDA-3929-5F6F-5988806E40B9}"/>
                </a:ext>
              </a:extLst>
            </p:cNvPr>
            <p:cNvSpPr/>
            <p:nvPr/>
          </p:nvSpPr>
          <p:spPr>
            <a:xfrm>
              <a:off x="3106632" y="1762271"/>
              <a:ext cx="802051" cy="802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31">
              <a:extLst>
                <a:ext uri="{FF2B5EF4-FFF2-40B4-BE49-F238E27FC236}">
                  <a16:creationId xmlns:a16="http://schemas.microsoft.com/office/drawing/2014/main" id="{16358CE9-3ABD-4E2E-A28D-0DF2FD970F6B}"/>
                </a:ext>
              </a:extLst>
            </p:cNvPr>
            <p:cNvSpPr txBox="1"/>
            <p:nvPr/>
          </p:nvSpPr>
          <p:spPr>
            <a:xfrm>
              <a:off x="3097113" y="1939288"/>
              <a:ext cx="821088" cy="461665"/>
            </a:xfrm>
            <a:prstGeom prst="rect">
              <a:avLst/>
            </a:prstGeom>
            <a:noFill/>
          </p:spPr>
          <p:txBody>
            <a:bodyPr wrap="square" rtlCol="0" anchor="ctr">
              <a:spAutoFit/>
            </a:bodyPr>
            <a:lstStyle/>
            <a:p>
              <a:pPr algn="ctr"/>
              <a:endParaRPr lang="ko-KR" altLang="en-US" sz="2400" b="1" dirty="0">
                <a:solidFill>
                  <a:schemeClr val="bg1"/>
                </a:solidFill>
                <a:cs typeface="Arial" pitchFamily="34" charset="0"/>
              </a:endParaRPr>
            </a:p>
          </p:txBody>
        </p:sp>
        <p:graphicFrame>
          <p:nvGraphicFramePr>
            <p:cNvPr id="24" name="Chart 7">
              <a:extLst>
                <a:ext uri="{FF2B5EF4-FFF2-40B4-BE49-F238E27FC236}">
                  <a16:creationId xmlns:a16="http://schemas.microsoft.com/office/drawing/2014/main" id="{21D2F0BA-731D-104B-AD1E-4716CE5A3812}"/>
                </a:ext>
              </a:extLst>
            </p:cNvPr>
            <p:cNvGraphicFramePr/>
            <p:nvPr/>
          </p:nvGraphicFramePr>
          <p:xfrm>
            <a:off x="4891587" y="1422098"/>
            <a:ext cx="1456611" cy="1509692"/>
          </p:xfrm>
          <a:graphic>
            <a:graphicData uri="http://schemas.openxmlformats.org/drawingml/2006/chart">
              <c:chart xmlns:c="http://schemas.openxmlformats.org/drawingml/2006/chart" xmlns:r="http://schemas.openxmlformats.org/officeDocument/2006/relationships" r:id="rId6"/>
            </a:graphicData>
          </a:graphic>
        </p:graphicFrame>
        <p:sp>
          <p:nvSpPr>
            <p:cNvPr id="25" name="Oval 12">
              <a:extLst>
                <a:ext uri="{FF2B5EF4-FFF2-40B4-BE49-F238E27FC236}">
                  <a16:creationId xmlns:a16="http://schemas.microsoft.com/office/drawing/2014/main" id="{87BC008A-43CB-BB98-933D-90FA99CA1F42}"/>
                </a:ext>
              </a:extLst>
            </p:cNvPr>
            <p:cNvSpPr/>
            <p:nvPr/>
          </p:nvSpPr>
          <p:spPr>
            <a:xfrm>
              <a:off x="5218867" y="1762271"/>
              <a:ext cx="802051" cy="8020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34">
              <a:extLst>
                <a:ext uri="{FF2B5EF4-FFF2-40B4-BE49-F238E27FC236}">
                  <a16:creationId xmlns:a16="http://schemas.microsoft.com/office/drawing/2014/main" id="{C4E7F6FC-F676-EA10-658F-B516DBC9BAA2}"/>
                </a:ext>
              </a:extLst>
            </p:cNvPr>
            <p:cNvSpPr txBox="1"/>
            <p:nvPr/>
          </p:nvSpPr>
          <p:spPr>
            <a:xfrm>
              <a:off x="5209348" y="1939288"/>
              <a:ext cx="821088" cy="461665"/>
            </a:xfrm>
            <a:prstGeom prst="rect">
              <a:avLst/>
            </a:prstGeom>
            <a:noFill/>
          </p:spPr>
          <p:txBody>
            <a:bodyPr wrap="square" rtlCol="0" anchor="ctr">
              <a:spAutoFit/>
            </a:bodyPr>
            <a:lstStyle/>
            <a:p>
              <a:pPr algn="ctr"/>
              <a:endParaRPr lang="ko-KR" altLang="en-US" sz="2400" b="1" dirty="0">
                <a:solidFill>
                  <a:schemeClr val="bg1"/>
                </a:solidFill>
                <a:cs typeface="Arial" pitchFamily="34" charset="0"/>
              </a:endParaRPr>
            </a:p>
          </p:txBody>
        </p:sp>
      </p:grpSp>
      <p:sp>
        <p:nvSpPr>
          <p:cNvPr id="28" name="Parentesi graffa chiusa 27">
            <a:extLst>
              <a:ext uri="{FF2B5EF4-FFF2-40B4-BE49-F238E27FC236}">
                <a16:creationId xmlns:a16="http://schemas.microsoft.com/office/drawing/2014/main" id="{64EFC699-BA37-DC8B-9F96-943541FD46E2}"/>
              </a:ext>
            </a:extLst>
          </p:cNvPr>
          <p:cNvSpPr/>
          <p:nvPr/>
        </p:nvSpPr>
        <p:spPr>
          <a:xfrm rot="16200000">
            <a:off x="2087144" y="82437"/>
            <a:ext cx="476916" cy="2869105"/>
          </a:xfrm>
          <a:prstGeom prst="rightBrace">
            <a:avLst>
              <a:gd name="adj1" fmla="val 8333"/>
              <a:gd name="adj2" fmla="val 48704"/>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pic>
        <p:nvPicPr>
          <p:cNvPr id="29" name="Immagine 28">
            <a:extLst>
              <a:ext uri="{FF2B5EF4-FFF2-40B4-BE49-F238E27FC236}">
                <a16:creationId xmlns:a16="http://schemas.microsoft.com/office/drawing/2014/main" id="{9E887A10-0923-99DA-6EAC-18E38524F1FA}"/>
              </a:ext>
            </a:extLst>
          </p:cNvPr>
          <p:cNvPicPr>
            <a:picLocks noChangeAspect="1"/>
          </p:cNvPicPr>
          <p:nvPr/>
        </p:nvPicPr>
        <p:blipFill>
          <a:blip r:embed="rId7"/>
          <a:stretch>
            <a:fillRect/>
          </a:stretch>
        </p:blipFill>
        <p:spPr>
          <a:xfrm>
            <a:off x="5081783" y="1298756"/>
            <a:ext cx="2883658" cy="481626"/>
          </a:xfrm>
          <a:prstGeom prst="rect">
            <a:avLst/>
          </a:prstGeom>
        </p:spPr>
      </p:pic>
      <p:sp>
        <p:nvSpPr>
          <p:cNvPr id="30" name="CasellaDiTesto 29">
            <a:extLst>
              <a:ext uri="{FF2B5EF4-FFF2-40B4-BE49-F238E27FC236}">
                <a16:creationId xmlns:a16="http://schemas.microsoft.com/office/drawing/2014/main" id="{36A86648-972E-27C3-E35B-762542F3DFA0}"/>
              </a:ext>
            </a:extLst>
          </p:cNvPr>
          <p:cNvSpPr txBox="1"/>
          <p:nvPr/>
        </p:nvSpPr>
        <p:spPr>
          <a:xfrm>
            <a:off x="1003332" y="949472"/>
            <a:ext cx="2644539" cy="307777"/>
          </a:xfrm>
          <a:prstGeom prst="rect">
            <a:avLst/>
          </a:prstGeom>
          <a:noFill/>
        </p:spPr>
        <p:txBody>
          <a:bodyPr wrap="square" rtlCol="0">
            <a:spAutoFit/>
          </a:bodyPr>
          <a:lstStyle/>
          <a:p>
            <a:pPr algn="ctr"/>
            <a:r>
              <a:rPr lang="it-IT" sz="1400" b="1" dirty="0"/>
              <a:t>Front-end applicativo</a:t>
            </a:r>
          </a:p>
        </p:txBody>
      </p:sp>
      <p:sp>
        <p:nvSpPr>
          <p:cNvPr id="31" name="CasellaDiTesto 30">
            <a:extLst>
              <a:ext uri="{FF2B5EF4-FFF2-40B4-BE49-F238E27FC236}">
                <a16:creationId xmlns:a16="http://schemas.microsoft.com/office/drawing/2014/main" id="{3EEA5DA2-D708-64DC-A151-25F8CD04D8D8}"/>
              </a:ext>
            </a:extLst>
          </p:cNvPr>
          <p:cNvSpPr txBox="1"/>
          <p:nvPr/>
        </p:nvSpPr>
        <p:spPr>
          <a:xfrm>
            <a:off x="6002148" y="972131"/>
            <a:ext cx="1191869" cy="307777"/>
          </a:xfrm>
          <a:prstGeom prst="rect">
            <a:avLst/>
          </a:prstGeom>
          <a:noFill/>
        </p:spPr>
        <p:txBody>
          <a:bodyPr wrap="square" rtlCol="0">
            <a:spAutoFit/>
          </a:bodyPr>
          <a:lstStyle/>
          <a:p>
            <a:r>
              <a:rPr lang="it-IT" sz="1400" b="1" dirty="0"/>
              <a:t>Data Base</a:t>
            </a:r>
          </a:p>
        </p:txBody>
      </p:sp>
      <p:sp>
        <p:nvSpPr>
          <p:cNvPr id="32" name="CasellaDiTesto 31">
            <a:extLst>
              <a:ext uri="{FF2B5EF4-FFF2-40B4-BE49-F238E27FC236}">
                <a16:creationId xmlns:a16="http://schemas.microsoft.com/office/drawing/2014/main" id="{C6A5FD52-281A-8493-7648-A4534A08B9C4}"/>
              </a:ext>
            </a:extLst>
          </p:cNvPr>
          <p:cNvSpPr txBox="1"/>
          <p:nvPr/>
        </p:nvSpPr>
        <p:spPr>
          <a:xfrm>
            <a:off x="576499" y="2184571"/>
            <a:ext cx="1345892" cy="523220"/>
          </a:xfrm>
          <a:prstGeom prst="rect">
            <a:avLst/>
          </a:prstGeom>
          <a:noFill/>
        </p:spPr>
        <p:txBody>
          <a:bodyPr wrap="square" rtlCol="0">
            <a:spAutoFit/>
          </a:bodyPr>
          <a:lstStyle/>
          <a:p>
            <a:pPr algn="ctr"/>
            <a:r>
              <a:rPr lang="it-IT" sz="1400" dirty="0">
                <a:solidFill>
                  <a:schemeClr val="bg1"/>
                </a:solidFill>
              </a:rPr>
              <a:t>Server</a:t>
            </a:r>
          </a:p>
          <a:p>
            <a:pPr algn="ctr"/>
            <a:r>
              <a:rPr lang="it-IT" sz="1400" dirty="0">
                <a:solidFill>
                  <a:schemeClr val="bg1"/>
                </a:solidFill>
              </a:rPr>
              <a:t> attivo</a:t>
            </a:r>
          </a:p>
        </p:txBody>
      </p:sp>
      <p:sp>
        <p:nvSpPr>
          <p:cNvPr id="33" name="CasellaDiTesto 32">
            <a:extLst>
              <a:ext uri="{FF2B5EF4-FFF2-40B4-BE49-F238E27FC236}">
                <a16:creationId xmlns:a16="http://schemas.microsoft.com/office/drawing/2014/main" id="{8F64033B-D937-6997-B0A4-2AA530BCB641}"/>
              </a:ext>
            </a:extLst>
          </p:cNvPr>
          <p:cNvSpPr txBox="1"/>
          <p:nvPr/>
        </p:nvSpPr>
        <p:spPr>
          <a:xfrm>
            <a:off x="2830857" y="2163289"/>
            <a:ext cx="1099029" cy="523220"/>
          </a:xfrm>
          <a:prstGeom prst="rect">
            <a:avLst/>
          </a:prstGeom>
          <a:noFill/>
        </p:spPr>
        <p:txBody>
          <a:bodyPr wrap="square" rtlCol="0">
            <a:spAutoFit/>
          </a:bodyPr>
          <a:lstStyle/>
          <a:p>
            <a:pPr algn="ctr"/>
            <a:r>
              <a:rPr lang="it-IT" sz="1400" dirty="0">
                <a:solidFill>
                  <a:schemeClr val="bg1"/>
                </a:solidFill>
              </a:rPr>
              <a:t>Server</a:t>
            </a:r>
            <a:br>
              <a:rPr lang="it-IT" sz="1400" dirty="0">
                <a:solidFill>
                  <a:schemeClr val="bg1"/>
                </a:solidFill>
              </a:rPr>
            </a:br>
            <a:r>
              <a:rPr lang="it-IT" sz="1400" dirty="0">
                <a:solidFill>
                  <a:schemeClr val="bg1"/>
                </a:solidFill>
              </a:rPr>
              <a:t>passivo</a:t>
            </a:r>
          </a:p>
        </p:txBody>
      </p:sp>
      <p:pic>
        <p:nvPicPr>
          <p:cNvPr id="34" name="Immagine 33">
            <a:extLst>
              <a:ext uri="{FF2B5EF4-FFF2-40B4-BE49-F238E27FC236}">
                <a16:creationId xmlns:a16="http://schemas.microsoft.com/office/drawing/2014/main" id="{9ECA25D2-B02E-EE5C-1BA1-54B364997240}"/>
              </a:ext>
            </a:extLst>
          </p:cNvPr>
          <p:cNvPicPr>
            <a:picLocks noChangeAspect="1"/>
          </p:cNvPicPr>
          <p:nvPr/>
        </p:nvPicPr>
        <p:blipFill>
          <a:blip r:embed="rId8"/>
          <a:stretch>
            <a:fillRect/>
          </a:stretch>
        </p:blipFill>
        <p:spPr>
          <a:xfrm>
            <a:off x="4821709" y="2163289"/>
            <a:ext cx="1341236" cy="591363"/>
          </a:xfrm>
          <a:prstGeom prst="rect">
            <a:avLst/>
          </a:prstGeom>
        </p:spPr>
      </p:pic>
      <p:pic>
        <p:nvPicPr>
          <p:cNvPr id="36" name="Immagine 35">
            <a:extLst>
              <a:ext uri="{FF2B5EF4-FFF2-40B4-BE49-F238E27FC236}">
                <a16:creationId xmlns:a16="http://schemas.microsoft.com/office/drawing/2014/main" id="{36E0C3A9-BCEB-B4C1-4E35-3BB1785B93F0}"/>
              </a:ext>
            </a:extLst>
          </p:cNvPr>
          <p:cNvPicPr>
            <a:picLocks noChangeAspect="1"/>
          </p:cNvPicPr>
          <p:nvPr/>
        </p:nvPicPr>
        <p:blipFill>
          <a:blip r:embed="rId9"/>
          <a:stretch>
            <a:fillRect/>
          </a:stretch>
        </p:blipFill>
        <p:spPr>
          <a:xfrm>
            <a:off x="7052825" y="2163690"/>
            <a:ext cx="1103472" cy="591363"/>
          </a:xfrm>
          <a:prstGeom prst="rect">
            <a:avLst/>
          </a:prstGeom>
        </p:spPr>
      </p:pic>
    </p:spTree>
    <p:extLst>
      <p:ext uri="{BB962C8B-B14F-4D97-AF65-F5344CB8AC3E}">
        <p14:creationId xmlns:p14="http://schemas.microsoft.com/office/powerpoint/2010/main" val="2673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07904" y="2283718"/>
            <a:ext cx="5436096" cy="576064"/>
          </a:xfrm>
        </p:spPr>
        <p:txBody>
          <a:bodyPr/>
          <a:lstStyle/>
          <a:p>
            <a:r>
              <a:rPr lang="it-IT" altLang="ko-KR" sz="3200" dirty="0">
                <a:solidFill>
                  <a:srgbClr val="FF0000"/>
                </a:solidFill>
                <a:latin typeface="+mn-lt"/>
              </a:rPr>
              <a:t>CUP</a:t>
            </a:r>
            <a:endParaRPr lang="ko-KR" altLang="en-US" sz="3200" dirty="0">
              <a:solidFill>
                <a:srgbClr val="FF0000"/>
              </a:solidFill>
              <a:latin typeface="+mn-lt"/>
            </a:endParaRPr>
          </a:p>
        </p:txBody>
      </p:sp>
    </p:spTree>
    <p:extLst>
      <p:ext uri="{BB962C8B-B14F-4D97-AF65-F5344CB8AC3E}">
        <p14:creationId xmlns:p14="http://schemas.microsoft.com/office/powerpoint/2010/main" val="55350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altLang="ko-KR" sz="3200" dirty="0"/>
              <a:t>Centro Unico di Prenotazione: </a:t>
            </a:r>
            <a:r>
              <a:rPr lang="it-IT" altLang="ko-KR" sz="3200" dirty="0">
                <a:solidFill>
                  <a:srgbClr val="FF0000"/>
                </a:solidFill>
              </a:rPr>
              <a:t>CUP</a:t>
            </a:r>
            <a:endParaRPr lang="ko-KR" altLang="en-US" sz="3200" dirty="0">
              <a:solidFill>
                <a:srgbClr val="FF0000"/>
              </a:solidFill>
            </a:endParaRPr>
          </a:p>
        </p:txBody>
      </p:sp>
      <p:grpSp>
        <p:nvGrpSpPr>
          <p:cNvPr id="10" name="Group 9"/>
          <p:cNvGrpSpPr/>
          <p:nvPr/>
        </p:nvGrpSpPr>
        <p:grpSpPr>
          <a:xfrm>
            <a:off x="1694735" y="1012846"/>
            <a:ext cx="1908212" cy="1576013"/>
            <a:chOff x="752576" y="2545388"/>
            <a:chExt cx="1908212" cy="1576013"/>
          </a:xfrm>
        </p:grpSpPr>
        <p:sp>
          <p:nvSpPr>
            <p:cNvPr id="7" name="Text Placeholder 17"/>
            <p:cNvSpPr txBox="1">
              <a:spLocks/>
            </p:cNvSpPr>
            <p:nvPr/>
          </p:nvSpPr>
          <p:spPr>
            <a:xfrm>
              <a:off x="1076612" y="2545388"/>
              <a:ext cx="1584176"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tx1">
                      <a:lumMod val="75000"/>
                      <a:lumOff val="25000"/>
                    </a:schemeClr>
                  </a:solidFill>
                  <a:cs typeface="Arial" pitchFamily="34" charset="0"/>
                </a:rPr>
                <a:t>Situazione attuale </a:t>
              </a:r>
            </a:p>
          </p:txBody>
        </p:sp>
        <p:sp>
          <p:nvSpPr>
            <p:cNvPr id="9" name="TextBox 8"/>
            <p:cNvSpPr txBox="1"/>
            <p:nvPr/>
          </p:nvSpPr>
          <p:spPr>
            <a:xfrm>
              <a:off x="752576" y="3844402"/>
              <a:ext cx="158417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27" name="Rectangle 26"/>
          <p:cNvSpPr/>
          <p:nvPr/>
        </p:nvSpPr>
        <p:spPr>
          <a:xfrm>
            <a:off x="1622727" y="1004859"/>
            <a:ext cx="2376264" cy="236196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CasellaDiTesto 2">
            <a:extLst>
              <a:ext uri="{FF2B5EF4-FFF2-40B4-BE49-F238E27FC236}">
                <a16:creationId xmlns:a16="http://schemas.microsoft.com/office/drawing/2014/main" id="{B92B6427-9C85-3BF3-7927-9492CBD7F4CF}"/>
              </a:ext>
            </a:extLst>
          </p:cNvPr>
          <p:cNvSpPr txBox="1"/>
          <p:nvPr/>
        </p:nvSpPr>
        <p:spPr>
          <a:xfrm>
            <a:off x="1727649" y="1357150"/>
            <a:ext cx="2271341" cy="430887"/>
          </a:xfrm>
          <a:prstGeom prst="rect">
            <a:avLst/>
          </a:prstGeom>
          <a:noFill/>
        </p:spPr>
        <p:txBody>
          <a:bodyPr wrap="square" rtlCol="0">
            <a:spAutoFit/>
          </a:bodyPr>
          <a:lstStyle/>
          <a:p>
            <a:r>
              <a:rPr lang="it-IT" sz="1100" dirty="0"/>
              <a:t>CUP di vecchia generazione, </a:t>
            </a:r>
          </a:p>
          <a:p>
            <a:r>
              <a:rPr lang="it-IT" sz="1100" dirty="0"/>
              <a:t>basata su un’interfaccia testuale</a:t>
            </a:r>
          </a:p>
        </p:txBody>
      </p:sp>
      <p:sp>
        <p:nvSpPr>
          <p:cNvPr id="5" name="Oval 47">
            <a:extLst>
              <a:ext uri="{FF2B5EF4-FFF2-40B4-BE49-F238E27FC236}">
                <a16:creationId xmlns:a16="http://schemas.microsoft.com/office/drawing/2014/main" id="{9DD7EA8D-603D-6880-ABB5-E6B6042AAAC2}"/>
              </a:ext>
            </a:extLst>
          </p:cNvPr>
          <p:cNvSpPr>
            <a:spLocks noChangeAspect="1"/>
          </p:cNvSpPr>
          <p:nvPr/>
        </p:nvSpPr>
        <p:spPr>
          <a:xfrm>
            <a:off x="1665443" y="1422651"/>
            <a:ext cx="124409" cy="124409"/>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CasellaDiTesto 22">
            <a:extLst>
              <a:ext uri="{FF2B5EF4-FFF2-40B4-BE49-F238E27FC236}">
                <a16:creationId xmlns:a16="http://schemas.microsoft.com/office/drawing/2014/main" id="{1E5733C6-D1C1-FB14-5589-0908F83DFBDE}"/>
              </a:ext>
            </a:extLst>
          </p:cNvPr>
          <p:cNvSpPr txBox="1"/>
          <p:nvPr/>
        </p:nvSpPr>
        <p:spPr>
          <a:xfrm>
            <a:off x="1727649" y="1891165"/>
            <a:ext cx="2271341" cy="600164"/>
          </a:xfrm>
          <a:prstGeom prst="rect">
            <a:avLst/>
          </a:prstGeom>
          <a:noFill/>
        </p:spPr>
        <p:txBody>
          <a:bodyPr wrap="square" rtlCol="0">
            <a:spAutoFit/>
          </a:bodyPr>
          <a:lstStyle/>
          <a:p>
            <a:r>
              <a:rPr lang="it-IT" sz="1100" dirty="0"/>
              <a:t>La procedura è stata riadattata in seguito all’unificazione delle ASL nell’unica ASReM</a:t>
            </a:r>
          </a:p>
        </p:txBody>
      </p:sp>
      <p:sp>
        <p:nvSpPr>
          <p:cNvPr id="25" name="Oval 47">
            <a:extLst>
              <a:ext uri="{FF2B5EF4-FFF2-40B4-BE49-F238E27FC236}">
                <a16:creationId xmlns:a16="http://schemas.microsoft.com/office/drawing/2014/main" id="{AE637039-A9E0-41EA-B163-6AD3DBF4EC5F}"/>
              </a:ext>
            </a:extLst>
          </p:cNvPr>
          <p:cNvSpPr>
            <a:spLocks noChangeAspect="1"/>
          </p:cNvSpPr>
          <p:nvPr/>
        </p:nvSpPr>
        <p:spPr>
          <a:xfrm>
            <a:off x="1665443" y="1964852"/>
            <a:ext cx="124409" cy="124409"/>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CasellaDiTesto 30">
            <a:extLst>
              <a:ext uri="{FF2B5EF4-FFF2-40B4-BE49-F238E27FC236}">
                <a16:creationId xmlns:a16="http://schemas.microsoft.com/office/drawing/2014/main" id="{F24001D8-C4F0-4295-5E07-4D9E7490E2B9}"/>
              </a:ext>
            </a:extLst>
          </p:cNvPr>
          <p:cNvSpPr txBox="1"/>
          <p:nvPr/>
        </p:nvSpPr>
        <p:spPr>
          <a:xfrm>
            <a:off x="1727649" y="2565016"/>
            <a:ext cx="2271341" cy="769441"/>
          </a:xfrm>
          <a:prstGeom prst="rect">
            <a:avLst/>
          </a:prstGeom>
          <a:noFill/>
        </p:spPr>
        <p:txBody>
          <a:bodyPr wrap="square" rtlCol="0">
            <a:spAutoFit/>
          </a:bodyPr>
          <a:lstStyle/>
          <a:p>
            <a:r>
              <a:rPr lang="it-IT" sz="1100" dirty="0"/>
              <a:t>La prenotazione fatta da uno sportello di una zona della vecchia ASL, verso ambulatori di altre zone è laboriosa  </a:t>
            </a:r>
          </a:p>
        </p:txBody>
      </p:sp>
      <p:sp>
        <p:nvSpPr>
          <p:cNvPr id="32" name="Oval 47">
            <a:extLst>
              <a:ext uri="{FF2B5EF4-FFF2-40B4-BE49-F238E27FC236}">
                <a16:creationId xmlns:a16="http://schemas.microsoft.com/office/drawing/2014/main" id="{1E4D54EE-F0E4-F9B1-B45C-BB0B0072E52F}"/>
              </a:ext>
            </a:extLst>
          </p:cNvPr>
          <p:cNvSpPr>
            <a:spLocks noChangeAspect="1"/>
          </p:cNvSpPr>
          <p:nvPr/>
        </p:nvSpPr>
        <p:spPr>
          <a:xfrm>
            <a:off x="1665443" y="2651723"/>
            <a:ext cx="124409" cy="124409"/>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Rectangle 26">
            <a:extLst>
              <a:ext uri="{FF2B5EF4-FFF2-40B4-BE49-F238E27FC236}">
                <a16:creationId xmlns:a16="http://schemas.microsoft.com/office/drawing/2014/main" id="{EAC7C45B-5D93-D9A8-54DA-B9B3DB9E9A90}"/>
              </a:ext>
            </a:extLst>
          </p:cNvPr>
          <p:cNvSpPr/>
          <p:nvPr/>
        </p:nvSpPr>
        <p:spPr>
          <a:xfrm>
            <a:off x="4572000" y="1001871"/>
            <a:ext cx="2376264" cy="401815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CasellaDiTesto 33">
            <a:extLst>
              <a:ext uri="{FF2B5EF4-FFF2-40B4-BE49-F238E27FC236}">
                <a16:creationId xmlns:a16="http://schemas.microsoft.com/office/drawing/2014/main" id="{3B691B0A-B1BE-9341-3E31-386685C6981E}"/>
              </a:ext>
            </a:extLst>
          </p:cNvPr>
          <p:cNvSpPr txBox="1"/>
          <p:nvPr/>
        </p:nvSpPr>
        <p:spPr>
          <a:xfrm>
            <a:off x="5359220" y="979301"/>
            <a:ext cx="801823" cy="276999"/>
          </a:xfrm>
          <a:prstGeom prst="rect">
            <a:avLst/>
          </a:prstGeom>
          <a:noFill/>
        </p:spPr>
        <p:txBody>
          <a:bodyPr wrap="none" rtlCol="0">
            <a:spAutoFit/>
          </a:bodyPr>
          <a:lstStyle/>
          <a:p>
            <a:pPr algn="ctr">
              <a:spcBef>
                <a:spcPct val="20000"/>
              </a:spcBef>
            </a:pPr>
            <a:r>
              <a:rPr lang="it-IT" sz="1200" b="1" dirty="0">
                <a:solidFill>
                  <a:schemeClr val="tx1">
                    <a:lumMod val="75000"/>
                    <a:lumOff val="25000"/>
                  </a:schemeClr>
                </a:solidFill>
                <a:cs typeface="Arial" pitchFamily="34" charset="0"/>
              </a:rPr>
              <a:t>Obiettivi</a:t>
            </a:r>
          </a:p>
        </p:txBody>
      </p:sp>
      <p:sp>
        <p:nvSpPr>
          <p:cNvPr id="35" name="CasellaDiTesto 34">
            <a:extLst>
              <a:ext uri="{FF2B5EF4-FFF2-40B4-BE49-F238E27FC236}">
                <a16:creationId xmlns:a16="http://schemas.microsoft.com/office/drawing/2014/main" id="{8D863DCE-D3BB-A8F2-C860-9E72F96FBF0F}"/>
              </a:ext>
            </a:extLst>
          </p:cNvPr>
          <p:cNvSpPr txBox="1"/>
          <p:nvPr/>
        </p:nvSpPr>
        <p:spPr>
          <a:xfrm>
            <a:off x="4725289" y="1281630"/>
            <a:ext cx="2160769" cy="600164"/>
          </a:xfrm>
          <a:prstGeom prst="rect">
            <a:avLst/>
          </a:prstGeom>
          <a:noFill/>
        </p:spPr>
        <p:txBody>
          <a:bodyPr wrap="square" rtlCol="0">
            <a:spAutoFit/>
          </a:bodyPr>
          <a:lstStyle/>
          <a:p>
            <a:r>
              <a:rPr lang="it-IT" sz="1100" dirty="0">
                <a:ea typeface="Calibri" panose="020F0502020204030204" pitchFamily="34" charset="0"/>
                <a:cs typeface="Times New Roman" panose="02020603050405020304" pitchFamily="18" charset="0"/>
              </a:rPr>
              <a:t>P</a:t>
            </a:r>
            <a:r>
              <a:rPr lang="it-IT" sz="1100" dirty="0">
                <a:effectLst/>
                <a:ea typeface="Calibri" panose="020F0502020204030204" pitchFamily="34" charset="0"/>
                <a:cs typeface="Times New Roman" panose="02020603050405020304" pitchFamily="18" charset="0"/>
              </a:rPr>
              <a:t>renotare da ogni postazione le prestazioni di qualunque </a:t>
            </a:r>
          </a:p>
          <a:p>
            <a:r>
              <a:rPr lang="it-IT" sz="1100" dirty="0">
                <a:effectLst/>
                <a:ea typeface="Calibri" panose="020F0502020204030204" pitchFamily="34" charset="0"/>
                <a:cs typeface="Times New Roman" panose="02020603050405020304" pitchFamily="18" charset="0"/>
              </a:rPr>
              <a:t>ambulatorio del territorio</a:t>
            </a:r>
            <a:endParaRPr lang="it-IT" sz="1100" dirty="0"/>
          </a:p>
        </p:txBody>
      </p:sp>
      <p:sp>
        <p:nvSpPr>
          <p:cNvPr id="36" name="CasellaDiTesto 35">
            <a:extLst>
              <a:ext uri="{FF2B5EF4-FFF2-40B4-BE49-F238E27FC236}">
                <a16:creationId xmlns:a16="http://schemas.microsoft.com/office/drawing/2014/main" id="{C27FC8EB-004B-FEB1-D9DC-3727D46C3329}"/>
              </a:ext>
            </a:extLst>
          </p:cNvPr>
          <p:cNvSpPr txBox="1"/>
          <p:nvPr/>
        </p:nvSpPr>
        <p:spPr>
          <a:xfrm>
            <a:off x="4725891" y="1893155"/>
            <a:ext cx="2208227" cy="600164"/>
          </a:xfrm>
          <a:prstGeom prst="rect">
            <a:avLst/>
          </a:prstGeom>
          <a:noFill/>
        </p:spPr>
        <p:txBody>
          <a:bodyPr wrap="square" rtlCol="0">
            <a:spAutoFit/>
          </a:bodyPr>
          <a:lstStyle/>
          <a:p>
            <a:r>
              <a:rPr lang="it-IT" sz="1100" dirty="0">
                <a:ea typeface="Calibri" panose="020F0502020204030204" pitchFamily="34" charset="0"/>
                <a:cs typeface="Times New Roman" panose="02020603050405020304" pitchFamily="18" charset="0"/>
              </a:rPr>
              <a:t>G</a:t>
            </a:r>
            <a:r>
              <a:rPr lang="it-IT" sz="1100" dirty="0">
                <a:effectLst/>
                <a:ea typeface="Calibri" panose="020F0502020204030204" pitchFamily="34" charset="0"/>
                <a:cs typeface="Times New Roman" panose="02020603050405020304" pitchFamily="18" charset="0"/>
              </a:rPr>
              <a:t>estire anche le prestazioni erogate dai privati in regime di accreditamento</a:t>
            </a:r>
            <a:endParaRPr lang="it-IT" sz="1100" dirty="0"/>
          </a:p>
        </p:txBody>
      </p:sp>
      <p:sp>
        <p:nvSpPr>
          <p:cNvPr id="37" name="CasellaDiTesto 36">
            <a:extLst>
              <a:ext uri="{FF2B5EF4-FFF2-40B4-BE49-F238E27FC236}">
                <a16:creationId xmlns:a16="http://schemas.microsoft.com/office/drawing/2014/main" id="{E68F2F17-1236-6E1A-DC53-BA6B08B28978}"/>
              </a:ext>
            </a:extLst>
          </p:cNvPr>
          <p:cNvSpPr txBox="1"/>
          <p:nvPr/>
        </p:nvSpPr>
        <p:spPr>
          <a:xfrm>
            <a:off x="4725289" y="2588859"/>
            <a:ext cx="2160769" cy="600164"/>
          </a:xfrm>
          <a:prstGeom prst="rect">
            <a:avLst/>
          </a:prstGeom>
          <a:noFill/>
        </p:spPr>
        <p:txBody>
          <a:bodyPr wrap="square" rtlCol="0">
            <a:spAutoFit/>
          </a:bodyPr>
          <a:lstStyle/>
          <a:p>
            <a:r>
              <a:rPr lang="it-IT" sz="1100" dirty="0">
                <a:ea typeface="Calibri" panose="020F0502020204030204" pitchFamily="34" charset="0"/>
                <a:cs typeface="Times New Roman" panose="02020603050405020304" pitchFamily="18" charset="0"/>
              </a:rPr>
              <a:t>C</a:t>
            </a:r>
            <a:r>
              <a:rPr lang="it-IT" sz="1100" dirty="0">
                <a:effectLst/>
                <a:ea typeface="Calibri" panose="020F0502020204030204" pitchFamily="34" charset="0"/>
                <a:cs typeface="Times New Roman" panose="02020603050405020304" pitchFamily="18" charset="0"/>
              </a:rPr>
              <a:t>onsentire l'effettuazione </a:t>
            </a:r>
          </a:p>
          <a:p>
            <a:r>
              <a:rPr lang="it-IT" sz="1100" dirty="0">
                <a:effectLst/>
                <a:ea typeface="Calibri" panose="020F0502020204030204" pitchFamily="34" charset="0"/>
                <a:cs typeface="Times New Roman" panose="02020603050405020304" pitchFamily="18" charset="0"/>
              </a:rPr>
              <a:t>delle prenotazioni anche </a:t>
            </a:r>
          </a:p>
          <a:p>
            <a:r>
              <a:rPr lang="it-IT" sz="1100" dirty="0">
                <a:effectLst/>
                <a:ea typeface="Calibri" panose="020F0502020204030204" pitchFamily="34" charset="0"/>
                <a:cs typeface="Times New Roman" panose="02020603050405020304" pitchFamily="18" charset="0"/>
              </a:rPr>
              <a:t>dagli ambulatori dei MMG/PLS</a:t>
            </a:r>
            <a:r>
              <a:rPr lang="it-IT" sz="1100" dirty="0">
                <a:effectLst/>
              </a:rPr>
              <a:t> </a:t>
            </a:r>
            <a:endParaRPr lang="it-IT" sz="1100" dirty="0"/>
          </a:p>
        </p:txBody>
      </p:sp>
      <p:sp>
        <p:nvSpPr>
          <p:cNvPr id="38" name="CasellaDiTesto 37">
            <a:extLst>
              <a:ext uri="{FF2B5EF4-FFF2-40B4-BE49-F238E27FC236}">
                <a16:creationId xmlns:a16="http://schemas.microsoft.com/office/drawing/2014/main" id="{62177CE4-BF88-50D7-3CA8-1F5D1AEBA895}"/>
              </a:ext>
            </a:extLst>
          </p:cNvPr>
          <p:cNvSpPr txBox="1"/>
          <p:nvPr/>
        </p:nvSpPr>
        <p:spPr>
          <a:xfrm>
            <a:off x="4725289" y="3272934"/>
            <a:ext cx="2160769" cy="600164"/>
          </a:xfrm>
          <a:prstGeom prst="rect">
            <a:avLst/>
          </a:prstGeom>
          <a:noFill/>
        </p:spPr>
        <p:txBody>
          <a:bodyPr wrap="square" rtlCol="0">
            <a:spAutoFit/>
          </a:bodyPr>
          <a:lstStyle/>
          <a:p>
            <a:r>
              <a:rPr lang="it-IT" sz="1100" dirty="0">
                <a:ea typeface="Calibri" panose="020F0502020204030204" pitchFamily="34" charset="0"/>
                <a:cs typeface="Times New Roman" panose="02020603050405020304" pitchFamily="18" charset="0"/>
              </a:rPr>
              <a:t>C</a:t>
            </a:r>
            <a:r>
              <a:rPr lang="it-IT" sz="1100" dirty="0">
                <a:effectLst/>
                <a:ea typeface="Calibri" panose="020F0502020204030204" pitchFamily="34" charset="0"/>
                <a:cs typeface="Times New Roman" panose="02020603050405020304" pitchFamily="18" charset="0"/>
              </a:rPr>
              <a:t>onsentire la prenotazione </a:t>
            </a:r>
          </a:p>
          <a:p>
            <a:r>
              <a:rPr lang="it-IT" sz="1100" dirty="0">
                <a:effectLst/>
                <a:ea typeface="Calibri" panose="020F0502020204030204" pitchFamily="34" charset="0"/>
                <a:cs typeface="Times New Roman" panose="02020603050405020304" pitchFamily="18" charset="0"/>
              </a:rPr>
              <a:t>anche dalle farmacie e dai</a:t>
            </a:r>
          </a:p>
          <a:p>
            <a:r>
              <a:rPr lang="it-IT" sz="1100" dirty="0">
                <a:effectLst/>
                <a:ea typeface="Calibri" panose="020F0502020204030204" pitchFamily="34" charset="0"/>
                <a:cs typeface="Times New Roman" panose="02020603050405020304" pitchFamily="18" charset="0"/>
              </a:rPr>
              <a:t>comuni, come oggi già avviene</a:t>
            </a:r>
            <a:r>
              <a:rPr lang="it-IT" sz="1100" dirty="0">
                <a:effectLst/>
              </a:rPr>
              <a:t> </a:t>
            </a:r>
            <a:endParaRPr lang="it-IT" sz="1100" dirty="0"/>
          </a:p>
        </p:txBody>
      </p:sp>
      <p:sp>
        <p:nvSpPr>
          <p:cNvPr id="39" name="CasellaDiTesto 38">
            <a:extLst>
              <a:ext uri="{FF2B5EF4-FFF2-40B4-BE49-F238E27FC236}">
                <a16:creationId xmlns:a16="http://schemas.microsoft.com/office/drawing/2014/main" id="{1EE67FE9-746D-B947-F5A6-EE331DB4595C}"/>
              </a:ext>
            </a:extLst>
          </p:cNvPr>
          <p:cNvSpPr txBox="1"/>
          <p:nvPr/>
        </p:nvSpPr>
        <p:spPr>
          <a:xfrm>
            <a:off x="4725289" y="3936311"/>
            <a:ext cx="2208227" cy="1215717"/>
          </a:xfrm>
          <a:prstGeom prst="rect">
            <a:avLst/>
          </a:prstGeom>
          <a:noFill/>
        </p:spPr>
        <p:txBody>
          <a:bodyPr wrap="square" rtlCol="0">
            <a:spAutoFit/>
          </a:bodyPr>
          <a:lstStyle/>
          <a:p>
            <a:r>
              <a:rPr lang="it-IT" sz="1100" dirty="0">
                <a:ea typeface="Calibri" panose="020F0502020204030204" pitchFamily="34" charset="0"/>
                <a:cs typeface="Times New Roman" panose="02020603050405020304" pitchFamily="18" charset="0"/>
              </a:rPr>
              <a:t>D</a:t>
            </a:r>
            <a:r>
              <a:rPr lang="it-IT" sz="1100" dirty="0">
                <a:effectLst/>
                <a:ea typeface="Calibri" panose="020F0502020204030204" pitchFamily="34" charset="0"/>
                <a:cs typeface="Times New Roman" panose="02020603050405020304" pitchFamily="18" charset="0"/>
              </a:rPr>
              <a:t>isporre di reportistica adeguata per l'analisi dei dati </a:t>
            </a:r>
          </a:p>
          <a:p>
            <a:r>
              <a:rPr lang="it-IT" sz="1100" dirty="0">
                <a:effectLst/>
                <a:ea typeface="Calibri" panose="020F0502020204030204" pitchFamily="34" charset="0"/>
                <a:cs typeface="Times New Roman" panose="02020603050405020304" pitchFamily="18" charset="0"/>
              </a:rPr>
              <a:t>interfacciandosi anche con il</a:t>
            </a:r>
          </a:p>
          <a:p>
            <a:r>
              <a:rPr lang="it-IT" sz="1100" dirty="0">
                <a:effectLst/>
                <a:ea typeface="Calibri" panose="020F0502020204030204" pitchFamily="34" charset="0"/>
                <a:cs typeface="Times New Roman" panose="02020603050405020304" pitchFamily="18" charset="0"/>
              </a:rPr>
              <a:t>sistema generale regionale per il controllo di gestione</a:t>
            </a:r>
          </a:p>
          <a:p>
            <a:endParaRPr lang="it-IT" dirty="0"/>
          </a:p>
        </p:txBody>
      </p:sp>
      <p:sp>
        <p:nvSpPr>
          <p:cNvPr id="40" name="Donut 24">
            <a:extLst>
              <a:ext uri="{FF2B5EF4-FFF2-40B4-BE49-F238E27FC236}">
                <a16:creationId xmlns:a16="http://schemas.microsoft.com/office/drawing/2014/main" id="{D3B45A1C-E38D-AB25-9249-F08ADE9A7FD3}"/>
              </a:ext>
            </a:extLst>
          </p:cNvPr>
          <p:cNvSpPr/>
          <p:nvPr/>
        </p:nvSpPr>
        <p:spPr>
          <a:xfrm>
            <a:off x="4603913" y="1326126"/>
            <a:ext cx="183582" cy="1870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1" name="Donut 24">
            <a:extLst>
              <a:ext uri="{FF2B5EF4-FFF2-40B4-BE49-F238E27FC236}">
                <a16:creationId xmlns:a16="http://schemas.microsoft.com/office/drawing/2014/main" id="{E5CE92E8-DE08-3B51-5C4C-DA22D074ABB8}"/>
              </a:ext>
            </a:extLst>
          </p:cNvPr>
          <p:cNvSpPr/>
          <p:nvPr/>
        </p:nvSpPr>
        <p:spPr>
          <a:xfrm>
            <a:off x="4603913" y="1935009"/>
            <a:ext cx="183582" cy="1870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2" name="Donut 24">
            <a:extLst>
              <a:ext uri="{FF2B5EF4-FFF2-40B4-BE49-F238E27FC236}">
                <a16:creationId xmlns:a16="http://schemas.microsoft.com/office/drawing/2014/main" id="{B60E11BA-5851-6F1D-C214-52A164E4B261}"/>
              </a:ext>
            </a:extLst>
          </p:cNvPr>
          <p:cNvSpPr/>
          <p:nvPr/>
        </p:nvSpPr>
        <p:spPr>
          <a:xfrm>
            <a:off x="4603913" y="2648736"/>
            <a:ext cx="183582" cy="1870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3" name="Donut 24">
            <a:extLst>
              <a:ext uri="{FF2B5EF4-FFF2-40B4-BE49-F238E27FC236}">
                <a16:creationId xmlns:a16="http://schemas.microsoft.com/office/drawing/2014/main" id="{83E0FFA7-374B-F00B-730F-C3182844CB53}"/>
              </a:ext>
            </a:extLst>
          </p:cNvPr>
          <p:cNvSpPr/>
          <p:nvPr/>
        </p:nvSpPr>
        <p:spPr>
          <a:xfrm>
            <a:off x="4600424" y="3331470"/>
            <a:ext cx="183582" cy="1870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4" name="Donut 24">
            <a:extLst>
              <a:ext uri="{FF2B5EF4-FFF2-40B4-BE49-F238E27FC236}">
                <a16:creationId xmlns:a16="http://schemas.microsoft.com/office/drawing/2014/main" id="{60549AF2-9022-B966-FD57-12A4FDDB773B}"/>
              </a:ext>
            </a:extLst>
          </p:cNvPr>
          <p:cNvSpPr/>
          <p:nvPr/>
        </p:nvSpPr>
        <p:spPr>
          <a:xfrm>
            <a:off x="4600424" y="3979581"/>
            <a:ext cx="183582" cy="1870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p14="http://schemas.microsoft.com/office/powerpoint/2010/main" val="1400711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694735" y="1041013"/>
            <a:ext cx="1908212" cy="1547846"/>
            <a:chOff x="752576" y="2573555"/>
            <a:chExt cx="1908212" cy="1547846"/>
          </a:xfrm>
        </p:grpSpPr>
        <p:sp>
          <p:nvSpPr>
            <p:cNvPr id="7" name="Text Placeholder 17"/>
            <p:cNvSpPr txBox="1">
              <a:spLocks/>
            </p:cNvSpPr>
            <p:nvPr/>
          </p:nvSpPr>
          <p:spPr>
            <a:xfrm>
              <a:off x="1076612" y="2573555"/>
              <a:ext cx="1584176"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tx1">
                      <a:lumMod val="75000"/>
                      <a:lumOff val="25000"/>
                    </a:schemeClr>
                  </a:solidFill>
                  <a:cs typeface="Arial" pitchFamily="34" charset="0"/>
                </a:rPr>
                <a:t>Specifiche </a:t>
              </a:r>
            </a:p>
          </p:txBody>
        </p:sp>
        <p:sp>
          <p:nvSpPr>
            <p:cNvPr id="9" name="TextBox 8"/>
            <p:cNvSpPr txBox="1"/>
            <p:nvPr/>
          </p:nvSpPr>
          <p:spPr>
            <a:xfrm>
              <a:off x="752576" y="3844402"/>
              <a:ext cx="158417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27" name="Rectangle 26"/>
          <p:cNvSpPr/>
          <p:nvPr/>
        </p:nvSpPr>
        <p:spPr>
          <a:xfrm>
            <a:off x="1622727" y="1004859"/>
            <a:ext cx="2376264" cy="156689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CasellaDiTesto 22">
            <a:extLst>
              <a:ext uri="{FF2B5EF4-FFF2-40B4-BE49-F238E27FC236}">
                <a16:creationId xmlns:a16="http://schemas.microsoft.com/office/drawing/2014/main" id="{1E5733C6-D1C1-FB14-5589-0908F83DFBDE}"/>
              </a:ext>
            </a:extLst>
          </p:cNvPr>
          <p:cNvSpPr txBox="1"/>
          <p:nvPr/>
        </p:nvSpPr>
        <p:spPr>
          <a:xfrm>
            <a:off x="1883424" y="1320263"/>
            <a:ext cx="2141996" cy="600164"/>
          </a:xfrm>
          <a:prstGeom prst="rect">
            <a:avLst/>
          </a:prstGeom>
          <a:noFill/>
        </p:spPr>
        <p:txBody>
          <a:bodyPr wrap="square" rtlCol="0">
            <a:spAutoFit/>
          </a:bodyPr>
          <a:lstStyle/>
          <a:p>
            <a:r>
              <a:rPr lang="it-IT" sz="1100" dirty="0"/>
              <a:t>Acquisto di soluzioni </a:t>
            </a:r>
          </a:p>
          <a:p>
            <a:r>
              <a:rPr lang="it-IT" sz="1100" dirty="0"/>
              <a:t>commerciali attraverso </a:t>
            </a:r>
          </a:p>
          <a:p>
            <a:r>
              <a:rPr lang="it-IT" sz="1100" dirty="0"/>
              <a:t>procedure di evidenza pubblica</a:t>
            </a:r>
          </a:p>
        </p:txBody>
      </p:sp>
      <p:sp>
        <p:nvSpPr>
          <p:cNvPr id="33" name="Rectangle 26">
            <a:extLst>
              <a:ext uri="{FF2B5EF4-FFF2-40B4-BE49-F238E27FC236}">
                <a16:creationId xmlns:a16="http://schemas.microsoft.com/office/drawing/2014/main" id="{EAC7C45B-5D93-D9A8-54DA-B9B3DB9E9A90}"/>
              </a:ext>
            </a:extLst>
          </p:cNvPr>
          <p:cNvSpPr/>
          <p:nvPr/>
        </p:nvSpPr>
        <p:spPr>
          <a:xfrm>
            <a:off x="4572000" y="1001871"/>
            <a:ext cx="2376264" cy="20739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CasellaDiTesto 33">
            <a:extLst>
              <a:ext uri="{FF2B5EF4-FFF2-40B4-BE49-F238E27FC236}">
                <a16:creationId xmlns:a16="http://schemas.microsoft.com/office/drawing/2014/main" id="{3B691B0A-B1BE-9341-3E31-386685C6981E}"/>
              </a:ext>
            </a:extLst>
          </p:cNvPr>
          <p:cNvSpPr txBox="1"/>
          <p:nvPr/>
        </p:nvSpPr>
        <p:spPr>
          <a:xfrm>
            <a:off x="4763711" y="1024765"/>
            <a:ext cx="1992853" cy="276999"/>
          </a:xfrm>
          <a:prstGeom prst="rect">
            <a:avLst/>
          </a:prstGeom>
          <a:noFill/>
        </p:spPr>
        <p:txBody>
          <a:bodyPr wrap="none" rtlCol="0">
            <a:spAutoFit/>
          </a:bodyPr>
          <a:lstStyle/>
          <a:p>
            <a:pPr algn="ctr">
              <a:spcBef>
                <a:spcPct val="20000"/>
              </a:spcBef>
            </a:pPr>
            <a:r>
              <a:rPr lang="it-IT" sz="1200" b="1" dirty="0">
                <a:solidFill>
                  <a:schemeClr val="tx1">
                    <a:lumMod val="75000"/>
                    <a:lumOff val="25000"/>
                  </a:schemeClr>
                </a:solidFill>
                <a:cs typeface="Arial" pitchFamily="34" charset="0"/>
              </a:rPr>
              <a:t>Piano costi ed attuazioni</a:t>
            </a:r>
          </a:p>
        </p:txBody>
      </p:sp>
      <p:sp>
        <p:nvSpPr>
          <p:cNvPr id="39" name="CasellaDiTesto 38">
            <a:extLst>
              <a:ext uri="{FF2B5EF4-FFF2-40B4-BE49-F238E27FC236}">
                <a16:creationId xmlns:a16="http://schemas.microsoft.com/office/drawing/2014/main" id="{1EE67FE9-746D-B947-F5A6-EE331DB4595C}"/>
              </a:ext>
            </a:extLst>
          </p:cNvPr>
          <p:cNvSpPr txBox="1"/>
          <p:nvPr/>
        </p:nvSpPr>
        <p:spPr>
          <a:xfrm>
            <a:off x="4955422" y="1298008"/>
            <a:ext cx="2208227" cy="261610"/>
          </a:xfrm>
          <a:prstGeom prst="rect">
            <a:avLst/>
          </a:prstGeom>
          <a:noFill/>
        </p:spPr>
        <p:txBody>
          <a:bodyPr wrap="square" rtlCol="0">
            <a:spAutoFit/>
          </a:bodyPr>
          <a:lstStyle/>
          <a:p>
            <a:r>
              <a:rPr lang="it-IT" sz="1100" dirty="0">
                <a:cs typeface="Times New Roman" panose="02020603050405020304" pitchFamily="18" charset="0"/>
              </a:rPr>
              <a:t>€700.000,00</a:t>
            </a:r>
            <a:endParaRPr lang="it-IT" dirty="0"/>
          </a:p>
        </p:txBody>
      </p:sp>
      <p:pic>
        <p:nvPicPr>
          <p:cNvPr id="11" name="Elemento grafico 10" descr="Internet">
            <a:extLst>
              <a:ext uri="{FF2B5EF4-FFF2-40B4-BE49-F238E27FC236}">
                <a16:creationId xmlns:a16="http://schemas.microsoft.com/office/drawing/2014/main" id="{9310279E-48E1-F605-9CD4-1A9C74F5D4C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69848" y="1320263"/>
            <a:ext cx="240005" cy="240005"/>
          </a:xfrm>
          <a:prstGeom prst="rect">
            <a:avLst/>
          </a:prstGeom>
        </p:spPr>
      </p:pic>
      <p:pic>
        <p:nvPicPr>
          <p:cNvPr id="16" name="Elemento grafico 15" descr="Internet">
            <a:extLst>
              <a:ext uri="{FF2B5EF4-FFF2-40B4-BE49-F238E27FC236}">
                <a16:creationId xmlns:a16="http://schemas.microsoft.com/office/drawing/2014/main" id="{B3BD9CED-5B9C-E621-C1ED-52F7E4C3192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69849" y="2101485"/>
            <a:ext cx="240005" cy="240005"/>
          </a:xfrm>
          <a:prstGeom prst="rect">
            <a:avLst/>
          </a:prstGeom>
        </p:spPr>
      </p:pic>
      <p:sp>
        <p:nvSpPr>
          <p:cNvPr id="17" name="CasellaDiTesto 16">
            <a:extLst>
              <a:ext uri="{FF2B5EF4-FFF2-40B4-BE49-F238E27FC236}">
                <a16:creationId xmlns:a16="http://schemas.microsoft.com/office/drawing/2014/main" id="{D30053BC-0634-B70C-D4BF-13A6BF8D1B2A}"/>
              </a:ext>
            </a:extLst>
          </p:cNvPr>
          <p:cNvSpPr txBox="1"/>
          <p:nvPr/>
        </p:nvSpPr>
        <p:spPr>
          <a:xfrm>
            <a:off x="1883424" y="2062432"/>
            <a:ext cx="2141996" cy="430887"/>
          </a:xfrm>
          <a:prstGeom prst="rect">
            <a:avLst/>
          </a:prstGeom>
          <a:noFill/>
        </p:spPr>
        <p:txBody>
          <a:bodyPr wrap="square" rtlCol="0">
            <a:spAutoFit/>
          </a:bodyPr>
          <a:lstStyle/>
          <a:p>
            <a:r>
              <a:rPr lang="it-IT" sz="1100" dirty="0"/>
              <a:t>Riuso di software gestionali già in uso presso altre Regioni </a:t>
            </a:r>
          </a:p>
        </p:txBody>
      </p:sp>
      <p:pic>
        <p:nvPicPr>
          <p:cNvPr id="19" name="Elemento grafico 18" descr="Monete">
            <a:extLst>
              <a:ext uri="{FF2B5EF4-FFF2-40B4-BE49-F238E27FC236}">
                <a16:creationId xmlns:a16="http://schemas.microsoft.com/office/drawing/2014/main" id="{B725702B-0726-AD4C-72FA-B1CB41DEF43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43123" y="1317127"/>
            <a:ext cx="241176" cy="241176"/>
          </a:xfrm>
          <a:prstGeom prst="rect">
            <a:avLst/>
          </a:prstGeom>
        </p:spPr>
      </p:pic>
      <p:pic>
        <p:nvPicPr>
          <p:cNvPr id="20" name="Elemento grafico 19" descr="Monete">
            <a:extLst>
              <a:ext uri="{FF2B5EF4-FFF2-40B4-BE49-F238E27FC236}">
                <a16:creationId xmlns:a16="http://schemas.microsoft.com/office/drawing/2014/main" id="{28E9AE13-A208-3DC0-63F7-3F3D172133B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43123" y="1679251"/>
            <a:ext cx="241176" cy="241176"/>
          </a:xfrm>
          <a:prstGeom prst="rect">
            <a:avLst/>
          </a:prstGeom>
        </p:spPr>
      </p:pic>
      <p:sp>
        <p:nvSpPr>
          <p:cNvPr id="21" name="CasellaDiTesto 20">
            <a:extLst>
              <a:ext uri="{FF2B5EF4-FFF2-40B4-BE49-F238E27FC236}">
                <a16:creationId xmlns:a16="http://schemas.microsoft.com/office/drawing/2014/main" id="{0DD6ED47-B18A-4633-D6F5-5C7EB5FB613C}"/>
              </a:ext>
            </a:extLst>
          </p:cNvPr>
          <p:cNvSpPr txBox="1"/>
          <p:nvPr/>
        </p:nvSpPr>
        <p:spPr>
          <a:xfrm>
            <a:off x="4955422" y="1668507"/>
            <a:ext cx="1055097" cy="261610"/>
          </a:xfrm>
          <a:prstGeom prst="rect">
            <a:avLst/>
          </a:prstGeom>
          <a:noFill/>
        </p:spPr>
        <p:txBody>
          <a:bodyPr wrap="none" rtlCol="0">
            <a:spAutoFit/>
          </a:bodyPr>
          <a:lstStyle/>
          <a:p>
            <a:r>
              <a:rPr lang="it-IT" sz="1100" dirty="0"/>
              <a:t>Progettazione</a:t>
            </a:r>
          </a:p>
        </p:txBody>
      </p:sp>
      <p:sp>
        <p:nvSpPr>
          <p:cNvPr id="22" name="CasellaDiTesto 21">
            <a:extLst>
              <a:ext uri="{FF2B5EF4-FFF2-40B4-BE49-F238E27FC236}">
                <a16:creationId xmlns:a16="http://schemas.microsoft.com/office/drawing/2014/main" id="{60EA575F-B51C-0930-D2C3-BB294A01E965}"/>
              </a:ext>
            </a:extLst>
          </p:cNvPr>
          <p:cNvSpPr txBox="1"/>
          <p:nvPr/>
        </p:nvSpPr>
        <p:spPr>
          <a:xfrm>
            <a:off x="4955422" y="2016265"/>
            <a:ext cx="979755" cy="261610"/>
          </a:xfrm>
          <a:prstGeom prst="rect">
            <a:avLst/>
          </a:prstGeom>
          <a:noFill/>
        </p:spPr>
        <p:txBody>
          <a:bodyPr wrap="none" rtlCol="0">
            <a:spAutoFit/>
          </a:bodyPr>
          <a:lstStyle/>
          <a:p>
            <a:r>
              <a:rPr lang="it-IT" sz="1100" dirty="0"/>
              <a:t>Acquisizione</a:t>
            </a:r>
          </a:p>
        </p:txBody>
      </p:sp>
      <p:sp>
        <p:nvSpPr>
          <p:cNvPr id="24" name="CasellaDiTesto 23">
            <a:extLst>
              <a:ext uri="{FF2B5EF4-FFF2-40B4-BE49-F238E27FC236}">
                <a16:creationId xmlns:a16="http://schemas.microsoft.com/office/drawing/2014/main" id="{5DC91551-116C-9D7B-B563-AE4D5DF8BC77}"/>
              </a:ext>
            </a:extLst>
          </p:cNvPr>
          <p:cNvSpPr txBox="1"/>
          <p:nvPr/>
        </p:nvSpPr>
        <p:spPr>
          <a:xfrm>
            <a:off x="4945078" y="2393282"/>
            <a:ext cx="938077" cy="261610"/>
          </a:xfrm>
          <a:prstGeom prst="rect">
            <a:avLst/>
          </a:prstGeom>
          <a:noFill/>
        </p:spPr>
        <p:txBody>
          <a:bodyPr wrap="none" rtlCol="0">
            <a:spAutoFit/>
          </a:bodyPr>
          <a:lstStyle/>
          <a:p>
            <a:r>
              <a:rPr lang="it-IT" sz="1100" dirty="0"/>
              <a:t>Deployment</a:t>
            </a:r>
          </a:p>
        </p:txBody>
      </p:sp>
      <p:sp>
        <p:nvSpPr>
          <p:cNvPr id="26" name="CasellaDiTesto 25">
            <a:extLst>
              <a:ext uri="{FF2B5EF4-FFF2-40B4-BE49-F238E27FC236}">
                <a16:creationId xmlns:a16="http://schemas.microsoft.com/office/drawing/2014/main" id="{A99CE1FD-238B-C725-EB33-35EE97760774}"/>
              </a:ext>
            </a:extLst>
          </p:cNvPr>
          <p:cNvSpPr txBox="1"/>
          <p:nvPr/>
        </p:nvSpPr>
        <p:spPr>
          <a:xfrm>
            <a:off x="4945078" y="2760454"/>
            <a:ext cx="1345240" cy="261610"/>
          </a:xfrm>
          <a:prstGeom prst="rect">
            <a:avLst/>
          </a:prstGeom>
          <a:noFill/>
        </p:spPr>
        <p:txBody>
          <a:bodyPr wrap="none" rtlCol="0">
            <a:spAutoFit/>
          </a:bodyPr>
          <a:lstStyle/>
          <a:p>
            <a:r>
              <a:rPr lang="it-IT" sz="1100" dirty="0"/>
              <a:t>Messa in esercizio</a:t>
            </a:r>
          </a:p>
        </p:txBody>
      </p:sp>
      <p:pic>
        <p:nvPicPr>
          <p:cNvPr id="28" name="Elemento grafico 27" descr="Monete">
            <a:extLst>
              <a:ext uri="{FF2B5EF4-FFF2-40B4-BE49-F238E27FC236}">
                <a16:creationId xmlns:a16="http://schemas.microsoft.com/office/drawing/2014/main" id="{311198B8-FD6F-887B-9935-63E4293DD67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43123" y="2041375"/>
            <a:ext cx="241176" cy="241176"/>
          </a:xfrm>
          <a:prstGeom prst="rect">
            <a:avLst/>
          </a:prstGeom>
        </p:spPr>
      </p:pic>
      <p:pic>
        <p:nvPicPr>
          <p:cNvPr id="29" name="Elemento grafico 28" descr="Monete">
            <a:extLst>
              <a:ext uri="{FF2B5EF4-FFF2-40B4-BE49-F238E27FC236}">
                <a16:creationId xmlns:a16="http://schemas.microsoft.com/office/drawing/2014/main" id="{F257C252-5FAE-AD7B-9825-F5EF3650A85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43123" y="2403499"/>
            <a:ext cx="241176" cy="241176"/>
          </a:xfrm>
          <a:prstGeom prst="rect">
            <a:avLst/>
          </a:prstGeom>
        </p:spPr>
      </p:pic>
      <p:pic>
        <p:nvPicPr>
          <p:cNvPr id="30" name="Elemento grafico 29" descr="Monete">
            <a:extLst>
              <a:ext uri="{FF2B5EF4-FFF2-40B4-BE49-F238E27FC236}">
                <a16:creationId xmlns:a16="http://schemas.microsoft.com/office/drawing/2014/main" id="{93A738F1-2B4F-92E5-76BF-6E017DA6945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46895" y="2769770"/>
            <a:ext cx="241176" cy="241176"/>
          </a:xfrm>
          <a:prstGeom prst="rect">
            <a:avLst/>
          </a:prstGeom>
        </p:spPr>
      </p:pic>
    </p:spTree>
    <p:extLst>
      <p:ext uri="{BB962C8B-B14F-4D97-AF65-F5344CB8AC3E}">
        <p14:creationId xmlns:p14="http://schemas.microsoft.com/office/powerpoint/2010/main" val="1952285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12347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2800" dirty="0">
                <a:solidFill>
                  <a:schemeClr val="accent1"/>
                </a:solidFill>
                <a:cs typeface="Arial" pitchFamily="34" charset="0"/>
              </a:rPr>
              <a:t>INDICE</a:t>
            </a:r>
            <a:endParaRPr lang="en-US" sz="2800" dirty="0">
              <a:solidFill>
                <a:schemeClr val="tx1">
                  <a:lumMod val="75000"/>
                  <a:lumOff val="25000"/>
                </a:schemeClr>
              </a:solidFill>
              <a:cs typeface="Arial" pitchFamily="34" charset="0"/>
            </a:endParaRPr>
          </a:p>
        </p:txBody>
      </p:sp>
      <p:pic>
        <p:nvPicPr>
          <p:cNvPr id="4" name="Picture 2" descr="E:\002-KIMS BUSINESS\007-02-Fullslidesppt-Contents\20161216\Stethoscope as symbol of medicine PowerPoint Templates\main-item-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67494"/>
            <a:ext cx="1816547" cy="134822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1"/>
          <p:cNvSpPr/>
          <p:nvPr/>
        </p:nvSpPr>
        <p:spPr>
          <a:xfrm>
            <a:off x="1943100" y="259080"/>
            <a:ext cx="365760" cy="4610100"/>
          </a:xfrm>
          <a:custGeom>
            <a:avLst/>
            <a:gdLst>
              <a:gd name="connsiteX0" fmla="*/ 0 w 365760"/>
              <a:gd name="connsiteY0" fmla="*/ 0 h 5013960"/>
              <a:gd name="connsiteX1" fmla="*/ 0 w 365760"/>
              <a:gd name="connsiteY1" fmla="*/ 502920 h 5013960"/>
              <a:gd name="connsiteX2" fmla="*/ 365760 w 365760"/>
              <a:gd name="connsiteY2" fmla="*/ 502920 h 5013960"/>
              <a:gd name="connsiteX3" fmla="*/ 365760 w 365760"/>
              <a:gd name="connsiteY3" fmla="*/ 1249680 h 5013960"/>
              <a:gd name="connsiteX4" fmla="*/ 7620 w 365760"/>
              <a:gd name="connsiteY4" fmla="*/ 1249680 h 5013960"/>
              <a:gd name="connsiteX5" fmla="*/ 7620 w 365760"/>
              <a:gd name="connsiteY5" fmla="*/ 5013960 h 5013960"/>
              <a:gd name="connsiteX0" fmla="*/ 0 w 365760"/>
              <a:gd name="connsiteY0" fmla="*/ 0 h 4762500"/>
              <a:gd name="connsiteX1" fmla="*/ 0 w 365760"/>
              <a:gd name="connsiteY1" fmla="*/ 251460 h 4762500"/>
              <a:gd name="connsiteX2" fmla="*/ 365760 w 365760"/>
              <a:gd name="connsiteY2" fmla="*/ 251460 h 4762500"/>
              <a:gd name="connsiteX3" fmla="*/ 365760 w 365760"/>
              <a:gd name="connsiteY3" fmla="*/ 998220 h 4762500"/>
              <a:gd name="connsiteX4" fmla="*/ 7620 w 365760"/>
              <a:gd name="connsiteY4" fmla="*/ 998220 h 4762500"/>
              <a:gd name="connsiteX5" fmla="*/ 7620 w 365760"/>
              <a:gd name="connsiteY5" fmla="*/ 4762500 h 4762500"/>
              <a:gd name="connsiteX0" fmla="*/ 0 w 365760"/>
              <a:gd name="connsiteY0" fmla="*/ 0 h 4610100"/>
              <a:gd name="connsiteX1" fmla="*/ 0 w 365760"/>
              <a:gd name="connsiteY1" fmla="*/ 251460 h 4610100"/>
              <a:gd name="connsiteX2" fmla="*/ 365760 w 365760"/>
              <a:gd name="connsiteY2" fmla="*/ 251460 h 4610100"/>
              <a:gd name="connsiteX3" fmla="*/ 365760 w 365760"/>
              <a:gd name="connsiteY3" fmla="*/ 998220 h 4610100"/>
              <a:gd name="connsiteX4" fmla="*/ 7620 w 365760"/>
              <a:gd name="connsiteY4" fmla="*/ 998220 h 4610100"/>
              <a:gd name="connsiteX5" fmla="*/ 7620 w 365760"/>
              <a:gd name="connsiteY5" fmla="*/ 4610100 h 461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 h="4610100">
                <a:moveTo>
                  <a:pt x="0" y="0"/>
                </a:moveTo>
                <a:lnTo>
                  <a:pt x="0" y="251460"/>
                </a:lnTo>
                <a:lnTo>
                  <a:pt x="365760" y="251460"/>
                </a:lnTo>
                <a:lnTo>
                  <a:pt x="365760" y="998220"/>
                </a:lnTo>
                <a:lnTo>
                  <a:pt x="7620" y="998220"/>
                </a:lnTo>
                <a:lnTo>
                  <a:pt x="7620" y="4610100"/>
                </a:lnTo>
              </a:path>
            </a:pathLst>
          </a:custGeom>
          <a:ln w="34925">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5" name="Rectangle 4"/>
          <p:cNvSpPr/>
          <p:nvPr/>
        </p:nvSpPr>
        <p:spPr>
          <a:xfrm>
            <a:off x="2612916" y="33469"/>
            <a:ext cx="6516216"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2620350" y="95024"/>
            <a:ext cx="6516216" cy="720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2935230" y="771550"/>
            <a:ext cx="862528" cy="523220"/>
          </a:xfrm>
          <a:prstGeom prst="rect">
            <a:avLst/>
          </a:prstGeom>
          <a:noFill/>
        </p:spPr>
        <p:txBody>
          <a:bodyPr wrap="square" rtlCol="0">
            <a:spAutoFit/>
          </a:bodyPr>
          <a:lstStyle/>
          <a:p>
            <a:pPr algn="ctr"/>
            <a:r>
              <a:rPr lang="en-US" altLang="ko-KR" sz="2800" b="1" dirty="0">
                <a:solidFill>
                  <a:schemeClr val="tx1">
                    <a:lumMod val="75000"/>
                    <a:lumOff val="25000"/>
                  </a:schemeClr>
                </a:solidFill>
                <a:cs typeface="Arial" pitchFamily="34" charset="0"/>
              </a:rPr>
              <a:t>01</a:t>
            </a:r>
            <a:endParaRPr lang="ko-KR" altLang="en-US" sz="2800" b="1" dirty="0">
              <a:solidFill>
                <a:schemeClr val="tx1">
                  <a:lumMod val="75000"/>
                  <a:lumOff val="25000"/>
                </a:schemeClr>
              </a:solidFill>
              <a:cs typeface="Arial" pitchFamily="34" charset="0"/>
            </a:endParaRPr>
          </a:p>
        </p:txBody>
      </p:sp>
      <p:sp>
        <p:nvSpPr>
          <p:cNvPr id="8" name="TextBox 7"/>
          <p:cNvSpPr txBox="1"/>
          <p:nvPr/>
        </p:nvSpPr>
        <p:spPr>
          <a:xfrm>
            <a:off x="2915816" y="1266315"/>
            <a:ext cx="862528" cy="523220"/>
          </a:xfrm>
          <a:prstGeom prst="rect">
            <a:avLst/>
          </a:prstGeom>
          <a:noFill/>
        </p:spPr>
        <p:txBody>
          <a:bodyPr wrap="square" rtlCol="0">
            <a:spAutoFit/>
          </a:bodyPr>
          <a:lstStyle/>
          <a:p>
            <a:pPr algn="ctr"/>
            <a:r>
              <a:rPr lang="en-US" altLang="ko-KR" sz="2800" b="1" dirty="0">
                <a:solidFill>
                  <a:schemeClr val="tx1">
                    <a:lumMod val="75000"/>
                    <a:lumOff val="25000"/>
                  </a:schemeClr>
                </a:solidFill>
                <a:cs typeface="Arial" pitchFamily="34" charset="0"/>
              </a:rPr>
              <a:t>02</a:t>
            </a:r>
            <a:endParaRPr lang="ko-KR" altLang="en-US" sz="2800" b="1" dirty="0">
              <a:solidFill>
                <a:schemeClr val="tx1">
                  <a:lumMod val="75000"/>
                  <a:lumOff val="25000"/>
                </a:schemeClr>
              </a:solidFill>
              <a:cs typeface="Arial" pitchFamily="34" charset="0"/>
            </a:endParaRPr>
          </a:p>
        </p:txBody>
      </p:sp>
      <p:sp>
        <p:nvSpPr>
          <p:cNvPr id="9" name="TextBox 8"/>
          <p:cNvSpPr txBox="1"/>
          <p:nvPr/>
        </p:nvSpPr>
        <p:spPr>
          <a:xfrm>
            <a:off x="2935230" y="1790446"/>
            <a:ext cx="862528" cy="523220"/>
          </a:xfrm>
          <a:prstGeom prst="rect">
            <a:avLst/>
          </a:prstGeom>
          <a:noFill/>
        </p:spPr>
        <p:txBody>
          <a:bodyPr wrap="square" rtlCol="0">
            <a:spAutoFit/>
          </a:bodyPr>
          <a:lstStyle/>
          <a:p>
            <a:pPr algn="ctr"/>
            <a:r>
              <a:rPr lang="en-US" altLang="ko-KR" sz="2800" b="1" dirty="0">
                <a:solidFill>
                  <a:schemeClr val="tx1">
                    <a:lumMod val="75000"/>
                    <a:lumOff val="25000"/>
                  </a:schemeClr>
                </a:solidFill>
                <a:cs typeface="Arial" pitchFamily="34" charset="0"/>
              </a:rPr>
              <a:t>03</a:t>
            </a:r>
            <a:endParaRPr lang="ko-KR" altLang="en-US" sz="2800" b="1" dirty="0">
              <a:solidFill>
                <a:schemeClr val="tx1">
                  <a:lumMod val="75000"/>
                  <a:lumOff val="25000"/>
                </a:schemeClr>
              </a:solidFill>
              <a:cs typeface="Arial" pitchFamily="34" charset="0"/>
            </a:endParaRPr>
          </a:p>
        </p:txBody>
      </p:sp>
      <p:sp>
        <p:nvSpPr>
          <p:cNvPr id="12" name="TextBox 11"/>
          <p:cNvSpPr txBox="1"/>
          <p:nvPr/>
        </p:nvSpPr>
        <p:spPr>
          <a:xfrm>
            <a:off x="3707904" y="699542"/>
            <a:ext cx="4896544" cy="553998"/>
          </a:xfrm>
          <a:prstGeom prst="rect">
            <a:avLst/>
          </a:prstGeom>
          <a:noFill/>
        </p:spPr>
        <p:txBody>
          <a:bodyPr wrap="square" rtlCol="0">
            <a:spAutoFit/>
          </a:bodyPr>
          <a:lstStyle/>
          <a:p>
            <a:r>
              <a:rPr lang="it-IT" altLang="ko-KR" b="1" dirty="0">
                <a:solidFill>
                  <a:schemeClr val="tx1">
                    <a:lumMod val="75000"/>
                    <a:lumOff val="25000"/>
                  </a:schemeClr>
                </a:solidFill>
                <a:latin typeface="+mj-lt"/>
                <a:ea typeface="맑은 고딕" pitchFamily="50" charset="-127"/>
                <a:cs typeface="Arial" pitchFamily="34" charset="0"/>
              </a:rPr>
              <a:t>D</a:t>
            </a:r>
            <a:r>
              <a:rPr lang="en-US" altLang="ko-KR" b="1" dirty="0">
                <a:solidFill>
                  <a:schemeClr val="tx1">
                    <a:lumMod val="75000"/>
                    <a:lumOff val="25000"/>
                  </a:schemeClr>
                </a:solidFill>
                <a:latin typeface="+mj-lt"/>
                <a:ea typeface="맑은 고딕" pitchFamily="50" charset="-127"/>
                <a:cs typeface="Arial" pitchFamily="34" charset="0"/>
              </a:rPr>
              <a:t>igitalizzazione </a:t>
            </a:r>
          </a:p>
          <a:p>
            <a:r>
              <a:rPr lang="en-US" altLang="ko-KR" sz="1200" dirty="0"/>
              <a:t>Quadro normativo ed applicativo </a:t>
            </a:r>
          </a:p>
        </p:txBody>
      </p:sp>
      <p:sp>
        <p:nvSpPr>
          <p:cNvPr id="13" name="TextBox 12"/>
          <p:cNvSpPr txBox="1"/>
          <p:nvPr/>
        </p:nvSpPr>
        <p:spPr>
          <a:xfrm>
            <a:off x="3702576" y="1278469"/>
            <a:ext cx="4896544" cy="553998"/>
          </a:xfrm>
          <a:prstGeom prst="rect">
            <a:avLst/>
          </a:prstGeom>
          <a:noFill/>
        </p:spPr>
        <p:txBody>
          <a:bodyPr wrap="square" rtlCol="0">
            <a:spAutoFit/>
          </a:bodyPr>
          <a:lstStyle/>
          <a:p>
            <a:r>
              <a:rPr lang="it-IT" altLang="ko-KR" b="1" dirty="0">
                <a:solidFill>
                  <a:schemeClr val="tx1">
                    <a:lumMod val="75000"/>
                    <a:lumOff val="25000"/>
                  </a:schemeClr>
                </a:solidFill>
                <a:latin typeface="+mj-lt"/>
                <a:ea typeface="맑은 고딕" pitchFamily="50" charset="-127"/>
                <a:cs typeface="Arial" pitchFamily="34" charset="0"/>
              </a:rPr>
              <a:t>Interoperabilità del FSE Molise</a:t>
            </a:r>
          </a:p>
          <a:p>
            <a:r>
              <a:rPr lang="it-IT" altLang="ko-KR" sz="1200" dirty="0">
                <a:solidFill>
                  <a:schemeClr val="tx1">
                    <a:lumMod val="75000"/>
                    <a:lumOff val="25000"/>
                  </a:schemeClr>
                </a:solidFill>
                <a:cs typeface="Arial" pitchFamily="34" charset="0"/>
              </a:rPr>
              <a:t>Piano APQ </a:t>
            </a:r>
            <a:endParaRPr lang="en-US" altLang="ko-KR" sz="1200" dirty="0">
              <a:solidFill>
                <a:schemeClr val="tx1">
                  <a:lumMod val="75000"/>
                  <a:lumOff val="25000"/>
                </a:schemeClr>
              </a:solidFill>
              <a:cs typeface="Arial" pitchFamily="34" charset="0"/>
            </a:endParaRPr>
          </a:p>
        </p:txBody>
      </p:sp>
      <p:sp>
        <p:nvSpPr>
          <p:cNvPr id="14" name="TextBox 13"/>
          <p:cNvSpPr txBox="1"/>
          <p:nvPr/>
        </p:nvSpPr>
        <p:spPr>
          <a:xfrm>
            <a:off x="3700676" y="1885110"/>
            <a:ext cx="4896544" cy="369332"/>
          </a:xfrm>
          <a:prstGeom prst="rect">
            <a:avLst/>
          </a:prstGeom>
          <a:noFill/>
        </p:spPr>
        <p:txBody>
          <a:bodyPr wrap="square" rtlCol="0">
            <a:spAutoFit/>
          </a:bodyPr>
          <a:lstStyle/>
          <a:p>
            <a:r>
              <a:rPr lang="it-IT" altLang="ko-KR" b="1" dirty="0">
                <a:solidFill>
                  <a:schemeClr val="tx1">
                    <a:lumMod val="75000"/>
                    <a:lumOff val="25000"/>
                  </a:schemeClr>
                </a:solidFill>
                <a:latin typeface="+mj-lt"/>
                <a:ea typeface="맑은 고딕" pitchFamily="50" charset="-127"/>
                <a:cs typeface="Arial" pitchFamily="34" charset="0"/>
              </a:rPr>
              <a:t>C</a:t>
            </a:r>
            <a:r>
              <a:rPr lang="en-US" altLang="ko-KR" b="1" dirty="0">
                <a:solidFill>
                  <a:schemeClr val="tx1">
                    <a:lumMod val="75000"/>
                    <a:lumOff val="25000"/>
                  </a:schemeClr>
                </a:solidFill>
                <a:latin typeface="+mj-lt"/>
                <a:ea typeface="맑은 고딕" pitchFamily="50" charset="-127"/>
                <a:cs typeface="Arial" pitchFamily="34" charset="0"/>
              </a:rPr>
              <a:t>UP </a:t>
            </a:r>
          </a:p>
        </p:txBody>
      </p:sp>
      <p:sp>
        <p:nvSpPr>
          <p:cNvPr id="15" name="TextBox 11">
            <a:extLst>
              <a:ext uri="{FF2B5EF4-FFF2-40B4-BE49-F238E27FC236}">
                <a16:creationId xmlns:a16="http://schemas.microsoft.com/office/drawing/2014/main" id="{D37B9939-49E4-0338-6583-727C0379FABC}"/>
              </a:ext>
            </a:extLst>
          </p:cNvPr>
          <p:cNvSpPr txBox="1"/>
          <p:nvPr/>
        </p:nvSpPr>
        <p:spPr>
          <a:xfrm>
            <a:off x="3707904" y="2959716"/>
            <a:ext cx="4896544" cy="369332"/>
          </a:xfrm>
          <a:prstGeom prst="rect">
            <a:avLst/>
          </a:prstGeom>
          <a:noFill/>
        </p:spPr>
        <p:txBody>
          <a:bodyPr wrap="square" rtlCol="0">
            <a:spAutoFit/>
          </a:bodyPr>
          <a:lstStyle/>
          <a:p>
            <a:r>
              <a:rPr lang="it-IT" altLang="ko-KR" b="1" dirty="0">
                <a:solidFill>
                  <a:schemeClr val="tx1">
                    <a:lumMod val="75000"/>
                    <a:lumOff val="25000"/>
                  </a:schemeClr>
                </a:solidFill>
                <a:latin typeface="+mj-lt"/>
                <a:ea typeface="맑은 고딕" pitchFamily="50" charset="-127"/>
                <a:cs typeface="Arial" pitchFamily="34" charset="0"/>
              </a:rPr>
              <a:t>Laboratorio Logico Unico </a:t>
            </a:r>
          </a:p>
        </p:txBody>
      </p:sp>
      <p:sp>
        <p:nvSpPr>
          <p:cNvPr id="16" name="TextBox 12">
            <a:extLst>
              <a:ext uri="{FF2B5EF4-FFF2-40B4-BE49-F238E27FC236}">
                <a16:creationId xmlns:a16="http://schemas.microsoft.com/office/drawing/2014/main" id="{0E0999AD-A03A-3707-D30F-D5D08050E2D8}"/>
              </a:ext>
            </a:extLst>
          </p:cNvPr>
          <p:cNvSpPr txBox="1"/>
          <p:nvPr/>
        </p:nvSpPr>
        <p:spPr>
          <a:xfrm>
            <a:off x="3707904" y="3849839"/>
            <a:ext cx="4896544" cy="584775"/>
          </a:xfrm>
          <a:prstGeom prst="rect">
            <a:avLst/>
          </a:prstGeom>
          <a:noFill/>
        </p:spPr>
        <p:txBody>
          <a:bodyPr wrap="square" rtlCol="0">
            <a:spAutoFit/>
          </a:bodyPr>
          <a:lstStyle/>
          <a:p>
            <a:r>
              <a:rPr lang="it-IT" altLang="ko-KR" b="1" dirty="0">
                <a:solidFill>
                  <a:schemeClr val="tx1">
                    <a:lumMod val="75000"/>
                    <a:lumOff val="25000"/>
                  </a:schemeClr>
                </a:solidFill>
                <a:latin typeface="+mj-lt"/>
                <a:ea typeface="맑은 고딕" pitchFamily="50" charset="-127"/>
                <a:cs typeface="Arial" pitchFamily="34" charset="0"/>
              </a:rPr>
              <a:t>Telemedicina</a:t>
            </a:r>
            <a:r>
              <a:rPr lang="it-IT" altLang="ko-KR" sz="2000" b="1" dirty="0">
                <a:solidFill>
                  <a:schemeClr val="tx1">
                    <a:lumMod val="75000"/>
                    <a:lumOff val="25000"/>
                  </a:schemeClr>
                </a:solidFill>
                <a:latin typeface="+mj-lt"/>
                <a:ea typeface="맑은 고딕" pitchFamily="50" charset="-127"/>
                <a:cs typeface="Arial" pitchFamily="34" charset="0"/>
              </a:rPr>
              <a:t> </a:t>
            </a:r>
          </a:p>
          <a:p>
            <a:r>
              <a:rPr lang="it-IT" altLang="ko-KR" sz="1200" dirty="0">
                <a:solidFill>
                  <a:schemeClr val="tx1">
                    <a:lumMod val="75000"/>
                    <a:lumOff val="25000"/>
                  </a:schemeClr>
                </a:solidFill>
                <a:cs typeface="Arial" pitchFamily="34" charset="0"/>
              </a:rPr>
              <a:t>Cartella Clinica Integrata: caso studio</a:t>
            </a:r>
            <a:endParaRPr lang="en-US" altLang="ko-KR" sz="1200" dirty="0">
              <a:solidFill>
                <a:schemeClr val="tx1">
                  <a:lumMod val="75000"/>
                  <a:lumOff val="25000"/>
                </a:schemeClr>
              </a:solidFill>
              <a:cs typeface="Arial" pitchFamily="34" charset="0"/>
            </a:endParaRPr>
          </a:p>
        </p:txBody>
      </p:sp>
      <p:sp>
        <p:nvSpPr>
          <p:cNvPr id="18" name="TextBox 13">
            <a:extLst>
              <a:ext uri="{FF2B5EF4-FFF2-40B4-BE49-F238E27FC236}">
                <a16:creationId xmlns:a16="http://schemas.microsoft.com/office/drawing/2014/main" id="{70BA166C-1654-684A-EE0E-3A12A9380E64}"/>
              </a:ext>
            </a:extLst>
          </p:cNvPr>
          <p:cNvSpPr txBox="1"/>
          <p:nvPr/>
        </p:nvSpPr>
        <p:spPr>
          <a:xfrm>
            <a:off x="3707904" y="4427220"/>
            <a:ext cx="4896544" cy="553998"/>
          </a:xfrm>
          <a:prstGeom prst="rect">
            <a:avLst/>
          </a:prstGeom>
          <a:noFill/>
        </p:spPr>
        <p:txBody>
          <a:bodyPr wrap="square" rtlCol="0">
            <a:spAutoFit/>
          </a:bodyPr>
          <a:lstStyle/>
          <a:p>
            <a:r>
              <a:rPr lang="it-IT" altLang="ko-KR" b="1" dirty="0">
                <a:solidFill>
                  <a:schemeClr val="tx1">
                    <a:lumMod val="75000"/>
                    <a:lumOff val="25000"/>
                  </a:schemeClr>
                </a:solidFill>
                <a:latin typeface="+mj-lt"/>
                <a:ea typeface="맑은 고딕" pitchFamily="50" charset="-127"/>
                <a:cs typeface="Arial" pitchFamily="34" charset="0"/>
              </a:rPr>
              <a:t>Case della Salute </a:t>
            </a:r>
          </a:p>
          <a:p>
            <a:r>
              <a:rPr lang="it-IT" altLang="ko-KR" sz="1200" dirty="0">
                <a:solidFill>
                  <a:schemeClr val="tx1">
                    <a:lumMod val="75000"/>
                    <a:lumOff val="25000"/>
                  </a:schemeClr>
                </a:solidFill>
                <a:cs typeface="Arial" pitchFamily="34" charset="0"/>
              </a:rPr>
              <a:t>Ospedale di Comunità</a:t>
            </a:r>
            <a:endParaRPr lang="en-US" altLang="ko-KR" sz="1200" dirty="0">
              <a:solidFill>
                <a:schemeClr val="accent1"/>
              </a:solidFill>
              <a:cs typeface="Arial" pitchFamily="34" charset="0"/>
            </a:endParaRPr>
          </a:p>
        </p:txBody>
      </p:sp>
      <p:sp>
        <p:nvSpPr>
          <p:cNvPr id="19" name="TextBox 8">
            <a:extLst>
              <a:ext uri="{FF2B5EF4-FFF2-40B4-BE49-F238E27FC236}">
                <a16:creationId xmlns:a16="http://schemas.microsoft.com/office/drawing/2014/main" id="{977724E4-CBF8-8983-B958-379FEAD8AEEB}"/>
              </a:ext>
            </a:extLst>
          </p:cNvPr>
          <p:cNvSpPr txBox="1"/>
          <p:nvPr/>
        </p:nvSpPr>
        <p:spPr>
          <a:xfrm>
            <a:off x="2934160" y="2259429"/>
            <a:ext cx="862528" cy="523220"/>
          </a:xfrm>
          <a:prstGeom prst="rect">
            <a:avLst/>
          </a:prstGeom>
          <a:noFill/>
        </p:spPr>
        <p:txBody>
          <a:bodyPr wrap="square" rtlCol="0">
            <a:spAutoFit/>
          </a:bodyPr>
          <a:lstStyle/>
          <a:p>
            <a:pPr algn="ctr"/>
            <a:r>
              <a:rPr lang="en-US" altLang="ko-KR" sz="2800" b="1" dirty="0">
                <a:solidFill>
                  <a:schemeClr val="tx1">
                    <a:lumMod val="75000"/>
                    <a:lumOff val="25000"/>
                  </a:schemeClr>
                </a:solidFill>
                <a:cs typeface="Arial" pitchFamily="34" charset="0"/>
              </a:rPr>
              <a:t>04</a:t>
            </a:r>
            <a:endParaRPr lang="ko-KR" altLang="en-US" sz="2800" b="1" dirty="0">
              <a:solidFill>
                <a:schemeClr val="tx1">
                  <a:lumMod val="75000"/>
                  <a:lumOff val="25000"/>
                </a:schemeClr>
              </a:solidFill>
              <a:cs typeface="Arial" pitchFamily="34" charset="0"/>
            </a:endParaRPr>
          </a:p>
        </p:txBody>
      </p:sp>
      <p:sp>
        <p:nvSpPr>
          <p:cNvPr id="20" name="TextBox 8">
            <a:extLst>
              <a:ext uri="{FF2B5EF4-FFF2-40B4-BE49-F238E27FC236}">
                <a16:creationId xmlns:a16="http://schemas.microsoft.com/office/drawing/2014/main" id="{13BFED29-81E8-F7F7-1BE5-AEFA5F4EC2F5}"/>
              </a:ext>
            </a:extLst>
          </p:cNvPr>
          <p:cNvSpPr txBox="1"/>
          <p:nvPr/>
        </p:nvSpPr>
        <p:spPr>
          <a:xfrm>
            <a:off x="2944912" y="3343254"/>
            <a:ext cx="862528" cy="523220"/>
          </a:xfrm>
          <a:prstGeom prst="rect">
            <a:avLst/>
          </a:prstGeom>
          <a:noFill/>
        </p:spPr>
        <p:txBody>
          <a:bodyPr wrap="square" rtlCol="0">
            <a:spAutoFit/>
          </a:bodyPr>
          <a:lstStyle/>
          <a:p>
            <a:pPr algn="ctr"/>
            <a:r>
              <a:rPr lang="en-US" altLang="ko-KR" sz="2800" b="1" dirty="0">
                <a:solidFill>
                  <a:schemeClr val="tx1">
                    <a:lumMod val="75000"/>
                    <a:lumOff val="25000"/>
                  </a:schemeClr>
                </a:solidFill>
                <a:cs typeface="Arial" pitchFamily="34" charset="0"/>
              </a:rPr>
              <a:t>06</a:t>
            </a:r>
            <a:endParaRPr lang="ko-KR" altLang="en-US" sz="2800" b="1" dirty="0">
              <a:solidFill>
                <a:schemeClr val="tx1">
                  <a:lumMod val="75000"/>
                  <a:lumOff val="25000"/>
                </a:schemeClr>
              </a:solidFill>
              <a:cs typeface="Arial" pitchFamily="34" charset="0"/>
            </a:endParaRPr>
          </a:p>
        </p:txBody>
      </p:sp>
      <p:sp>
        <p:nvSpPr>
          <p:cNvPr id="21" name="TextBox 8">
            <a:extLst>
              <a:ext uri="{FF2B5EF4-FFF2-40B4-BE49-F238E27FC236}">
                <a16:creationId xmlns:a16="http://schemas.microsoft.com/office/drawing/2014/main" id="{87DCFA69-0E56-B7F6-F7F8-7DD5323C8EAD}"/>
              </a:ext>
            </a:extLst>
          </p:cNvPr>
          <p:cNvSpPr txBox="1"/>
          <p:nvPr/>
        </p:nvSpPr>
        <p:spPr>
          <a:xfrm>
            <a:off x="2935230" y="2874358"/>
            <a:ext cx="862528" cy="523220"/>
          </a:xfrm>
          <a:prstGeom prst="rect">
            <a:avLst/>
          </a:prstGeom>
          <a:noFill/>
        </p:spPr>
        <p:txBody>
          <a:bodyPr wrap="square" rtlCol="0">
            <a:spAutoFit/>
          </a:bodyPr>
          <a:lstStyle/>
          <a:p>
            <a:pPr algn="ctr"/>
            <a:r>
              <a:rPr lang="en-US" altLang="ko-KR" sz="2800" b="1" dirty="0">
                <a:solidFill>
                  <a:schemeClr val="tx1">
                    <a:lumMod val="75000"/>
                    <a:lumOff val="25000"/>
                  </a:schemeClr>
                </a:solidFill>
                <a:cs typeface="Arial" pitchFamily="34" charset="0"/>
              </a:rPr>
              <a:t>05</a:t>
            </a:r>
            <a:endParaRPr lang="ko-KR" altLang="en-US" sz="2800" b="1" dirty="0">
              <a:solidFill>
                <a:schemeClr val="tx1">
                  <a:lumMod val="75000"/>
                  <a:lumOff val="25000"/>
                </a:schemeClr>
              </a:solidFill>
              <a:cs typeface="Arial" pitchFamily="34" charset="0"/>
            </a:endParaRPr>
          </a:p>
        </p:txBody>
      </p:sp>
      <p:sp>
        <p:nvSpPr>
          <p:cNvPr id="10" name="TextBox 8">
            <a:extLst>
              <a:ext uri="{FF2B5EF4-FFF2-40B4-BE49-F238E27FC236}">
                <a16:creationId xmlns:a16="http://schemas.microsoft.com/office/drawing/2014/main" id="{8A92C646-D3C9-CDF9-7F27-19FB336B3FB4}"/>
              </a:ext>
            </a:extLst>
          </p:cNvPr>
          <p:cNvSpPr txBox="1"/>
          <p:nvPr/>
        </p:nvSpPr>
        <p:spPr>
          <a:xfrm>
            <a:off x="2954594" y="3844632"/>
            <a:ext cx="862528" cy="523220"/>
          </a:xfrm>
          <a:prstGeom prst="rect">
            <a:avLst/>
          </a:prstGeom>
          <a:noFill/>
        </p:spPr>
        <p:txBody>
          <a:bodyPr wrap="square" rtlCol="0">
            <a:spAutoFit/>
          </a:bodyPr>
          <a:lstStyle/>
          <a:p>
            <a:pPr algn="ctr"/>
            <a:r>
              <a:rPr lang="en-US" altLang="ko-KR" sz="2800" b="1" dirty="0">
                <a:solidFill>
                  <a:schemeClr val="tx1">
                    <a:lumMod val="75000"/>
                    <a:lumOff val="25000"/>
                  </a:schemeClr>
                </a:solidFill>
                <a:cs typeface="Arial" pitchFamily="34" charset="0"/>
              </a:rPr>
              <a:t>07</a:t>
            </a:r>
            <a:endParaRPr lang="ko-KR" altLang="en-US" sz="2800" b="1" dirty="0">
              <a:solidFill>
                <a:schemeClr val="tx1">
                  <a:lumMod val="75000"/>
                  <a:lumOff val="25000"/>
                </a:schemeClr>
              </a:solidFill>
              <a:cs typeface="Arial" pitchFamily="34" charset="0"/>
            </a:endParaRPr>
          </a:p>
        </p:txBody>
      </p:sp>
      <p:sp>
        <p:nvSpPr>
          <p:cNvPr id="22" name="TextBox 12">
            <a:extLst>
              <a:ext uri="{FF2B5EF4-FFF2-40B4-BE49-F238E27FC236}">
                <a16:creationId xmlns:a16="http://schemas.microsoft.com/office/drawing/2014/main" id="{9A595F8F-A906-4AB7-E1F1-5BD362D7F80A}"/>
              </a:ext>
            </a:extLst>
          </p:cNvPr>
          <p:cNvSpPr txBox="1"/>
          <p:nvPr/>
        </p:nvSpPr>
        <p:spPr>
          <a:xfrm>
            <a:off x="3710836" y="3436439"/>
            <a:ext cx="4896544" cy="369332"/>
          </a:xfrm>
          <a:prstGeom prst="rect">
            <a:avLst/>
          </a:prstGeom>
          <a:noFill/>
        </p:spPr>
        <p:txBody>
          <a:bodyPr wrap="square" rtlCol="0">
            <a:spAutoFit/>
          </a:bodyPr>
          <a:lstStyle/>
          <a:p>
            <a:r>
              <a:rPr lang="it-IT" altLang="ko-KR" b="1" dirty="0">
                <a:solidFill>
                  <a:schemeClr val="tx1">
                    <a:lumMod val="75000"/>
                    <a:lumOff val="25000"/>
                  </a:schemeClr>
                </a:solidFill>
                <a:latin typeface="+mj-lt"/>
                <a:ea typeface="맑은 고딕" pitchFamily="50" charset="-127"/>
                <a:cs typeface="Arial" pitchFamily="34" charset="0"/>
              </a:rPr>
              <a:t>Registro tumori</a:t>
            </a:r>
          </a:p>
        </p:txBody>
      </p:sp>
      <p:sp>
        <p:nvSpPr>
          <p:cNvPr id="24" name="CasellaDiTesto 23">
            <a:extLst>
              <a:ext uri="{FF2B5EF4-FFF2-40B4-BE49-F238E27FC236}">
                <a16:creationId xmlns:a16="http://schemas.microsoft.com/office/drawing/2014/main" id="{780E0BCB-227F-803B-9621-86B2113AE5BF}"/>
              </a:ext>
            </a:extLst>
          </p:cNvPr>
          <p:cNvSpPr txBox="1"/>
          <p:nvPr/>
        </p:nvSpPr>
        <p:spPr>
          <a:xfrm>
            <a:off x="3700676" y="2307086"/>
            <a:ext cx="5767868" cy="646331"/>
          </a:xfrm>
          <a:prstGeom prst="rect">
            <a:avLst/>
          </a:prstGeom>
          <a:noFill/>
        </p:spPr>
        <p:txBody>
          <a:bodyPr wrap="square">
            <a:spAutoFit/>
          </a:bodyPr>
          <a:lstStyle/>
          <a:p>
            <a:r>
              <a:rPr lang="en-US" altLang="ko-KR" b="1" dirty="0">
                <a:solidFill>
                  <a:schemeClr val="tx1">
                    <a:lumMod val="75000"/>
                    <a:lumOff val="25000"/>
                  </a:schemeClr>
                </a:solidFill>
                <a:latin typeface="+mj-lt"/>
                <a:ea typeface="맑은 고딕" pitchFamily="50" charset="-127"/>
                <a:cs typeface="Arial" pitchFamily="34" charset="0"/>
              </a:rPr>
              <a:t>Nuovo Sistema Informativo</a:t>
            </a:r>
            <a:br>
              <a:rPr lang="en-US" altLang="ko-KR" b="1" dirty="0">
                <a:solidFill>
                  <a:schemeClr val="tx1">
                    <a:lumMod val="75000"/>
                    <a:lumOff val="25000"/>
                  </a:schemeClr>
                </a:solidFill>
                <a:latin typeface="+mj-lt"/>
                <a:ea typeface="맑은 고딕" pitchFamily="50" charset="-127"/>
                <a:cs typeface="Arial" pitchFamily="34" charset="0"/>
              </a:rPr>
            </a:br>
            <a:r>
              <a:rPr lang="en-US" altLang="ko-KR" b="1" dirty="0">
                <a:solidFill>
                  <a:schemeClr val="tx1">
                    <a:lumMod val="75000"/>
                    <a:lumOff val="25000"/>
                  </a:schemeClr>
                </a:solidFill>
                <a:latin typeface="+mj-lt"/>
                <a:ea typeface="맑은 고딕" pitchFamily="50" charset="-127"/>
                <a:cs typeface="Arial" pitchFamily="34" charset="0"/>
              </a:rPr>
              <a:t>Ospedale unico Molise</a:t>
            </a:r>
          </a:p>
        </p:txBody>
      </p:sp>
      <p:sp>
        <p:nvSpPr>
          <p:cNvPr id="25" name="CasellaDiTesto 24">
            <a:extLst>
              <a:ext uri="{FF2B5EF4-FFF2-40B4-BE49-F238E27FC236}">
                <a16:creationId xmlns:a16="http://schemas.microsoft.com/office/drawing/2014/main" id="{67FC2BD0-1154-6A16-C334-4A8FECD4ABCA}"/>
              </a:ext>
            </a:extLst>
          </p:cNvPr>
          <p:cNvSpPr txBox="1"/>
          <p:nvPr/>
        </p:nvSpPr>
        <p:spPr>
          <a:xfrm>
            <a:off x="3089152" y="4371924"/>
            <a:ext cx="618752" cy="523220"/>
          </a:xfrm>
          <a:prstGeom prst="rect">
            <a:avLst/>
          </a:prstGeom>
          <a:noFill/>
        </p:spPr>
        <p:txBody>
          <a:bodyPr wrap="square" rtlCol="0">
            <a:spAutoFit/>
          </a:bodyPr>
          <a:lstStyle/>
          <a:p>
            <a:r>
              <a:rPr lang="it-IT" sz="2800" b="1" dirty="0">
                <a:solidFill>
                  <a:schemeClr val="tx1">
                    <a:lumMod val="75000"/>
                    <a:lumOff val="25000"/>
                  </a:schemeClr>
                </a:solidFill>
                <a:cs typeface="Arial" pitchFamily="34" charset="0"/>
              </a:rPr>
              <a:t>08</a:t>
            </a:r>
          </a:p>
        </p:txBody>
      </p:sp>
    </p:spTree>
    <p:extLst>
      <p:ext uri="{BB962C8B-B14F-4D97-AF65-F5344CB8AC3E}">
        <p14:creationId xmlns:p14="http://schemas.microsoft.com/office/powerpoint/2010/main" val="3211714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63888" y="2565400"/>
            <a:ext cx="5436096" cy="576064"/>
          </a:xfrm>
        </p:spPr>
        <p:txBody>
          <a:bodyPr/>
          <a:lstStyle/>
          <a:p>
            <a:r>
              <a:rPr lang="it-IT" altLang="ko-KR" sz="3200" dirty="0">
                <a:solidFill>
                  <a:srgbClr val="FF0000"/>
                </a:solidFill>
                <a:latin typeface="+mn-lt"/>
              </a:rPr>
              <a:t>Nuovo Sistema Informativo Ospedale unico Molise</a:t>
            </a:r>
          </a:p>
          <a:p>
            <a:endParaRPr lang="ko-KR" altLang="en-US" sz="3200" dirty="0">
              <a:solidFill>
                <a:srgbClr val="FF0000"/>
              </a:solidFill>
              <a:latin typeface="+mn-lt"/>
            </a:endParaRPr>
          </a:p>
        </p:txBody>
      </p:sp>
    </p:spTree>
    <p:extLst>
      <p:ext uri="{BB962C8B-B14F-4D97-AF65-F5344CB8AC3E}">
        <p14:creationId xmlns:p14="http://schemas.microsoft.com/office/powerpoint/2010/main" val="3038378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55" y="173931"/>
            <a:ext cx="8352928" cy="576064"/>
          </a:xfrm>
        </p:spPr>
        <p:txBody>
          <a:bodyPr/>
          <a:lstStyle/>
          <a:p>
            <a:r>
              <a:rPr lang="it-IT" altLang="ko-KR" sz="2400" dirty="0"/>
              <a:t>Nuovo </a:t>
            </a:r>
            <a:r>
              <a:rPr lang="it-IT" altLang="ko-KR" sz="2400" dirty="0">
                <a:solidFill>
                  <a:schemeClr val="accent1"/>
                </a:solidFill>
              </a:rPr>
              <a:t>Sistema Informativo Ospedale </a:t>
            </a:r>
            <a:r>
              <a:rPr lang="it-IT" altLang="ko-KR" sz="2400" dirty="0"/>
              <a:t>unico Molise </a:t>
            </a:r>
            <a:endParaRPr lang="ko-KR" altLang="en-US" sz="2400" dirty="0">
              <a:solidFill>
                <a:srgbClr val="FF0000"/>
              </a:solidFill>
            </a:endParaRPr>
          </a:p>
        </p:txBody>
      </p:sp>
      <p:sp>
        <p:nvSpPr>
          <p:cNvPr id="9" name="TextBox 8"/>
          <p:cNvSpPr txBox="1"/>
          <p:nvPr/>
        </p:nvSpPr>
        <p:spPr>
          <a:xfrm>
            <a:off x="1694735" y="2311860"/>
            <a:ext cx="158417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33" name="Rectangle 26">
            <a:extLst>
              <a:ext uri="{FF2B5EF4-FFF2-40B4-BE49-F238E27FC236}">
                <a16:creationId xmlns:a16="http://schemas.microsoft.com/office/drawing/2014/main" id="{EAC7C45B-5D93-D9A8-54DA-B9B3DB9E9A90}"/>
              </a:ext>
            </a:extLst>
          </p:cNvPr>
          <p:cNvSpPr/>
          <p:nvPr/>
        </p:nvSpPr>
        <p:spPr>
          <a:xfrm>
            <a:off x="5085883" y="1473725"/>
            <a:ext cx="2376264" cy="3226063"/>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CasellaDiTesto 33">
            <a:extLst>
              <a:ext uri="{FF2B5EF4-FFF2-40B4-BE49-F238E27FC236}">
                <a16:creationId xmlns:a16="http://schemas.microsoft.com/office/drawing/2014/main" id="{3B691B0A-B1BE-9341-3E31-386685C6981E}"/>
              </a:ext>
            </a:extLst>
          </p:cNvPr>
          <p:cNvSpPr txBox="1"/>
          <p:nvPr/>
        </p:nvSpPr>
        <p:spPr>
          <a:xfrm>
            <a:off x="5873103" y="1478762"/>
            <a:ext cx="801823" cy="276999"/>
          </a:xfrm>
          <a:prstGeom prst="rect">
            <a:avLst/>
          </a:prstGeom>
          <a:noFill/>
        </p:spPr>
        <p:txBody>
          <a:bodyPr wrap="none" rtlCol="0">
            <a:spAutoFit/>
          </a:bodyPr>
          <a:lstStyle/>
          <a:p>
            <a:pPr algn="ctr">
              <a:spcBef>
                <a:spcPct val="20000"/>
              </a:spcBef>
            </a:pPr>
            <a:r>
              <a:rPr lang="it-IT" sz="1200" b="1" dirty="0">
                <a:solidFill>
                  <a:schemeClr val="tx1">
                    <a:lumMod val="75000"/>
                    <a:lumOff val="25000"/>
                  </a:schemeClr>
                </a:solidFill>
                <a:cs typeface="Arial" pitchFamily="34" charset="0"/>
              </a:rPr>
              <a:t>Obiettivi</a:t>
            </a:r>
          </a:p>
        </p:txBody>
      </p:sp>
      <p:sp>
        <p:nvSpPr>
          <p:cNvPr id="35" name="CasellaDiTesto 34">
            <a:extLst>
              <a:ext uri="{FF2B5EF4-FFF2-40B4-BE49-F238E27FC236}">
                <a16:creationId xmlns:a16="http://schemas.microsoft.com/office/drawing/2014/main" id="{8D863DCE-D3BB-A8F2-C860-9E72F96FBF0F}"/>
              </a:ext>
            </a:extLst>
          </p:cNvPr>
          <p:cNvSpPr txBox="1"/>
          <p:nvPr/>
        </p:nvSpPr>
        <p:spPr>
          <a:xfrm>
            <a:off x="5239172" y="1753484"/>
            <a:ext cx="2254888" cy="600164"/>
          </a:xfrm>
          <a:prstGeom prst="rect">
            <a:avLst/>
          </a:prstGeom>
          <a:noFill/>
        </p:spPr>
        <p:txBody>
          <a:bodyPr wrap="square" rtlCol="0">
            <a:spAutoFit/>
          </a:bodyPr>
          <a:lstStyle/>
          <a:p>
            <a:r>
              <a:rPr lang="it-IT" sz="1100" dirty="0">
                <a:solidFill>
                  <a:srgbClr val="000000"/>
                </a:solidFill>
                <a:ea typeface="Calibri" panose="020F0502020204030204" pitchFamily="34" charset="0"/>
              </a:rPr>
              <a:t>P</a:t>
            </a:r>
            <a:r>
              <a:rPr lang="it-IT" sz="1100" dirty="0">
                <a:solidFill>
                  <a:srgbClr val="000000"/>
                </a:solidFill>
                <a:effectLst/>
                <a:ea typeface="Calibri" panose="020F0502020204030204" pitchFamily="34" charset="0"/>
              </a:rPr>
              <a:t>orre il paziente al centro del </a:t>
            </a:r>
          </a:p>
          <a:p>
            <a:r>
              <a:rPr lang="it-IT" sz="1100" dirty="0">
                <a:solidFill>
                  <a:srgbClr val="000000"/>
                </a:solidFill>
                <a:effectLst/>
                <a:ea typeface="Calibri" panose="020F0502020204030204" pitchFamily="34" charset="0"/>
              </a:rPr>
              <a:t>sistema organizzativo ed </a:t>
            </a:r>
          </a:p>
          <a:p>
            <a:r>
              <a:rPr lang="it-IT" sz="1100" dirty="0">
                <a:solidFill>
                  <a:srgbClr val="000000"/>
                </a:solidFill>
                <a:effectLst/>
                <a:ea typeface="Calibri" panose="020F0502020204030204" pitchFamily="34" charset="0"/>
              </a:rPr>
              <a:t>informativo</a:t>
            </a:r>
            <a:r>
              <a:rPr lang="it-IT" sz="1100" dirty="0">
                <a:effectLst/>
              </a:rPr>
              <a:t> </a:t>
            </a:r>
            <a:endParaRPr lang="it-IT" sz="1100" dirty="0"/>
          </a:p>
        </p:txBody>
      </p:sp>
      <p:sp>
        <p:nvSpPr>
          <p:cNvPr id="36" name="CasellaDiTesto 35">
            <a:extLst>
              <a:ext uri="{FF2B5EF4-FFF2-40B4-BE49-F238E27FC236}">
                <a16:creationId xmlns:a16="http://schemas.microsoft.com/office/drawing/2014/main" id="{C27FC8EB-004B-FEB1-D9DC-3727D46C3329}"/>
              </a:ext>
            </a:extLst>
          </p:cNvPr>
          <p:cNvSpPr txBox="1"/>
          <p:nvPr/>
        </p:nvSpPr>
        <p:spPr>
          <a:xfrm>
            <a:off x="5239774" y="2365009"/>
            <a:ext cx="2208227" cy="600164"/>
          </a:xfrm>
          <a:prstGeom prst="rect">
            <a:avLst/>
          </a:prstGeom>
          <a:noFill/>
        </p:spPr>
        <p:txBody>
          <a:bodyPr wrap="square" rtlCol="0">
            <a:spAutoFit/>
          </a:bodyPr>
          <a:lstStyle/>
          <a:p>
            <a:r>
              <a:rPr lang="it-IT" sz="1100" dirty="0">
                <a:solidFill>
                  <a:srgbClr val="000000"/>
                </a:solidFill>
                <a:ea typeface="Calibri" panose="020F0502020204030204" pitchFamily="34" charset="0"/>
              </a:rPr>
              <a:t>I</a:t>
            </a:r>
            <a:r>
              <a:rPr lang="it-IT" sz="1100" dirty="0">
                <a:solidFill>
                  <a:srgbClr val="000000"/>
                </a:solidFill>
                <a:effectLst/>
                <a:ea typeface="Calibri" panose="020F0502020204030204" pitchFamily="34" charset="0"/>
              </a:rPr>
              <a:t>ntrodurre una forte componente di innovazione tecnologica sul </a:t>
            </a:r>
          </a:p>
          <a:p>
            <a:r>
              <a:rPr lang="it-IT" sz="1100" dirty="0">
                <a:solidFill>
                  <a:srgbClr val="000000"/>
                </a:solidFill>
                <a:effectLst/>
                <a:ea typeface="Calibri" panose="020F0502020204030204" pitchFamily="34" charset="0"/>
              </a:rPr>
              <a:t>punto di cura </a:t>
            </a:r>
            <a:endParaRPr lang="it-IT" sz="1100" dirty="0"/>
          </a:p>
        </p:txBody>
      </p:sp>
      <p:sp>
        <p:nvSpPr>
          <p:cNvPr id="37" name="CasellaDiTesto 36">
            <a:extLst>
              <a:ext uri="{FF2B5EF4-FFF2-40B4-BE49-F238E27FC236}">
                <a16:creationId xmlns:a16="http://schemas.microsoft.com/office/drawing/2014/main" id="{E68F2F17-1236-6E1A-DC53-BA6B08B28978}"/>
              </a:ext>
            </a:extLst>
          </p:cNvPr>
          <p:cNvSpPr txBox="1"/>
          <p:nvPr/>
        </p:nvSpPr>
        <p:spPr>
          <a:xfrm>
            <a:off x="5239172" y="3060713"/>
            <a:ext cx="2160769" cy="938719"/>
          </a:xfrm>
          <a:prstGeom prst="rect">
            <a:avLst/>
          </a:prstGeom>
          <a:noFill/>
        </p:spPr>
        <p:txBody>
          <a:bodyPr wrap="square" rtlCol="0">
            <a:spAutoFit/>
          </a:bodyPr>
          <a:lstStyle/>
          <a:p>
            <a:r>
              <a:rPr lang="it-IT" sz="1100" dirty="0">
                <a:solidFill>
                  <a:srgbClr val="000000"/>
                </a:solidFill>
                <a:ea typeface="Calibri" panose="020F0502020204030204" pitchFamily="34" charset="0"/>
              </a:rPr>
              <a:t>M</a:t>
            </a:r>
            <a:r>
              <a:rPr lang="it-IT" sz="1100" dirty="0">
                <a:solidFill>
                  <a:srgbClr val="000000"/>
                </a:solidFill>
                <a:effectLst/>
                <a:ea typeface="Calibri" panose="020F0502020204030204" pitchFamily="34" charset="0"/>
              </a:rPr>
              <a:t>igliorare in modo decisivo </a:t>
            </a:r>
          </a:p>
          <a:p>
            <a:r>
              <a:rPr lang="it-IT" sz="1100" dirty="0">
                <a:solidFill>
                  <a:srgbClr val="000000"/>
                </a:solidFill>
                <a:effectLst/>
                <a:ea typeface="Calibri" panose="020F0502020204030204" pitchFamily="34" charset="0"/>
              </a:rPr>
              <a:t>l’efficacia delle cure, l’efficienza dei processi sanitari coinvolti, e la qualità complessiva del </a:t>
            </a:r>
          </a:p>
          <a:p>
            <a:r>
              <a:rPr lang="it-IT" sz="1100" dirty="0">
                <a:solidFill>
                  <a:srgbClr val="000000"/>
                </a:solidFill>
                <a:effectLst/>
                <a:ea typeface="Calibri" panose="020F0502020204030204" pitchFamily="34" charset="0"/>
              </a:rPr>
              <a:t>servizio</a:t>
            </a:r>
            <a:r>
              <a:rPr lang="it-IT" sz="1100" dirty="0">
                <a:effectLst/>
              </a:rPr>
              <a:t> </a:t>
            </a:r>
            <a:endParaRPr lang="it-IT" sz="1100" dirty="0"/>
          </a:p>
        </p:txBody>
      </p:sp>
      <p:sp>
        <p:nvSpPr>
          <p:cNvPr id="39" name="CasellaDiTesto 38">
            <a:extLst>
              <a:ext uri="{FF2B5EF4-FFF2-40B4-BE49-F238E27FC236}">
                <a16:creationId xmlns:a16="http://schemas.microsoft.com/office/drawing/2014/main" id="{1EE67FE9-746D-B947-F5A6-EE331DB4595C}"/>
              </a:ext>
            </a:extLst>
          </p:cNvPr>
          <p:cNvSpPr txBox="1"/>
          <p:nvPr/>
        </p:nvSpPr>
        <p:spPr>
          <a:xfrm>
            <a:off x="5239172" y="4028194"/>
            <a:ext cx="2208227" cy="600164"/>
          </a:xfrm>
          <a:prstGeom prst="rect">
            <a:avLst/>
          </a:prstGeom>
          <a:noFill/>
        </p:spPr>
        <p:txBody>
          <a:bodyPr wrap="square" rtlCol="0">
            <a:spAutoFit/>
          </a:bodyPr>
          <a:lstStyle/>
          <a:p>
            <a:r>
              <a:rPr lang="it-IT" sz="1100" dirty="0">
                <a:solidFill>
                  <a:srgbClr val="000000"/>
                </a:solidFill>
                <a:ea typeface="Calibri" panose="020F0502020204030204" pitchFamily="34" charset="0"/>
              </a:rPr>
              <a:t>M</a:t>
            </a:r>
            <a:r>
              <a:rPr lang="it-IT" sz="1100" dirty="0">
                <a:solidFill>
                  <a:srgbClr val="000000"/>
                </a:solidFill>
                <a:effectLst/>
                <a:ea typeface="Calibri" panose="020F0502020204030204" pitchFamily="34" charset="0"/>
              </a:rPr>
              <a:t>igliorare l’efficacia e l’efficienza dei processi amministrativi e gestionali interni</a:t>
            </a:r>
            <a:r>
              <a:rPr lang="it-IT" sz="1100" dirty="0">
                <a:effectLst/>
              </a:rPr>
              <a:t> </a:t>
            </a:r>
            <a:endParaRPr lang="it-IT" sz="1100" dirty="0"/>
          </a:p>
        </p:txBody>
      </p:sp>
      <p:sp>
        <p:nvSpPr>
          <p:cNvPr id="40" name="Donut 24">
            <a:extLst>
              <a:ext uri="{FF2B5EF4-FFF2-40B4-BE49-F238E27FC236}">
                <a16:creationId xmlns:a16="http://schemas.microsoft.com/office/drawing/2014/main" id="{D3B45A1C-E38D-AB25-9249-F08ADE9A7FD3}"/>
              </a:ext>
            </a:extLst>
          </p:cNvPr>
          <p:cNvSpPr/>
          <p:nvPr/>
        </p:nvSpPr>
        <p:spPr>
          <a:xfrm>
            <a:off x="5117796" y="1797980"/>
            <a:ext cx="183582" cy="1870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1" name="Donut 24">
            <a:extLst>
              <a:ext uri="{FF2B5EF4-FFF2-40B4-BE49-F238E27FC236}">
                <a16:creationId xmlns:a16="http://schemas.microsoft.com/office/drawing/2014/main" id="{E5CE92E8-DE08-3B51-5C4C-DA22D074ABB8}"/>
              </a:ext>
            </a:extLst>
          </p:cNvPr>
          <p:cNvSpPr/>
          <p:nvPr/>
        </p:nvSpPr>
        <p:spPr>
          <a:xfrm>
            <a:off x="5117796" y="2406863"/>
            <a:ext cx="183582" cy="1870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2" name="Donut 24">
            <a:extLst>
              <a:ext uri="{FF2B5EF4-FFF2-40B4-BE49-F238E27FC236}">
                <a16:creationId xmlns:a16="http://schemas.microsoft.com/office/drawing/2014/main" id="{B60E11BA-5851-6F1D-C214-52A164E4B261}"/>
              </a:ext>
            </a:extLst>
          </p:cNvPr>
          <p:cNvSpPr/>
          <p:nvPr/>
        </p:nvSpPr>
        <p:spPr>
          <a:xfrm>
            <a:off x="5117796" y="3120590"/>
            <a:ext cx="183582" cy="1870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4" name="Donut 24">
            <a:extLst>
              <a:ext uri="{FF2B5EF4-FFF2-40B4-BE49-F238E27FC236}">
                <a16:creationId xmlns:a16="http://schemas.microsoft.com/office/drawing/2014/main" id="{60549AF2-9022-B966-FD57-12A4FDDB773B}"/>
              </a:ext>
            </a:extLst>
          </p:cNvPr>
          <p:cNvSpPr/>
          <p:nvPr/>
        </p:nvSpPr>
        <p:spPr>
          <a:xfrm>
            <a:off x="5117796" y="4059309"/>
            <a:ext cx="183582" cy="1870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 name="CasellaDiTesto 3">
            <a:extLst>
              <a:ext uri="{FF2B5EF4-FFF2-40B4-BE49-F238E27FC236}">
                <a16:creationId xmlns:a16="http://schemas.microsoft.com/office/drawing/2014/main" id="{20FDBBA6-2AEB-3AA0-DBCE-BE226E44D4CF}"/>
              </a:ext>
            </a:extLst>
          </p:cNvPr>
          <p:cNvSpPr txBox="1"/>
          <p:nvPr/>
        </p:nvSpPr>
        <p:spPr>
          <a:xfrm>
            <a:off x="361645" y="1789660"/>
            <a:ext cx="3696474" cy="2092304"/>
          </a:xfrm>
          <a:prstGeom prst="rect">
            <a:avLst/>
          </a:prstGeom>
          <a:noFill/>
        </p:spPr>
        <p:txBody>
          <a:bodyPr wrap="square" rtlCol="0">
            <a:spAutoFit/>
          </a:bodyPr>
          <a:lstStyle/>
          <a:p>
            <a:pPr>
              <a:lnSpc>
                <a:spcPct val="150000"/>
              </a:lnSpc>
            </a:pPr>
            <a:r>
              <a:rPr lang="it-IT" sz="1100" kern="100" dirty="0">
                <a:solidFill>
                  <a:srgbClr val="000000"/>
                </a:solidFill>
                <a:effectLst/>
                <a:ea typeface="Times New Roman" panose="02020603050405020304" pitchFamily="18" charset="0"/>
              </a:rPr>
              <a:t>Il Nuovo piano operativo per la sanità in Molise impone </a:t>
            </a:r>
          </a:p>
          <a:p>
            <a:pPr>
              <a:lnSpc>
                <a:spcPct val="150000"/>
              </a:lnSpc>
            </a:pPr>
            <a:r>
              <a:rPr lang="it-IT" sz="1100" kern="100" dirty="0">
                <a:solidFill>
                  <a:srgbClr val="000000"/>
                </a:solidFill>
                <a:effectLst/>
                <a:ea typeface="Times New Roman" panose="02020603050405020304" pitchFamily="18" charset="0"/>
              </a:rPr>
              <a:t>di intervenire sul sistema informativo ospedaliero </a:t>
            </a:r>
          </a:p>
          <a:p>
            <a:pPr>
              <a:lnSpc>
                <a:spcPct val="150000"/>
              </a:lnSpc>
            </a:pPr>
            <a:r>
              <a:rPr lang="it-IT" sz="1100" kern="100" dirty="0">
                <a:solidFill>
                  <a:srgbClr val="000000"/>
                </a:solidFill>
                <a:effectLst/>
                <a:ea typeface="Times New Roman" panose="02020603050405020304" pitchFamily="18" charset="0"/>
              </a:rPr>
              <a:t>avendo come finalità quella di favorire una integrazione per processi basata sulla </a:t>
            </a:r>
            <a:r>
              <a:rPr lang="it-IT" sz="1100" b="1" kern="100" dirty="0">
                <a:solidFill>
                  <a:srgbClr val="000000"/>
                </a:solidFill>
                <a:effectLst/>
                <a:ea typeface="Times New Roman" panose="02020603050405020304" pitchFamily="18" charset="0"/>
              </a:rPr>
              <a:t>centralità del paziente </a:t>
            </a:r>
            <a:r>
              <a:rPr lang="it-IT" sz="1100" kern="100" dirty="0">
                <a:solidFill>
                  <a:srgbClr val="000000"/>
                </a:solidFill>
                <a:effectLst/>
                <a:ea typeface="Times New Roman" panose="02020603050405020304" pitchFamily="18" charset="0"/>
              </a:rPr>
              <a:t>e sulla </a:t>
            </a:r>
          </a:p>
          <a:p>
            <a:pPr>
              <a:lnSpc>
                <a:spcPct val="150000"/>
              </a:lnSpc>
            </a:pPr>
            <a:r>
              <a:rPr lang="it-IT" sz="1100" b="1" kern="100" dirty="0">
                <a:solidFill>
                  <a:srgbClr val="000000"/>
                </a:solidFill>
                <a:effectLst/>
                <a:ea typeface="Times New Roman" panose="02020603050405020304" pitchFamily="18" charset="0"/>
              </a:rPr>
              <a:t>condivisione delle informazioni</a:t>
            </a:r>
            <a:r>
              <a:rPr lang="it-IT" sz="1100" kern="100" dirty="0">
                <a:solidFill>
                  <a:srgbClr val="000000"/>
                </a:solidFill>
                <a:effectLst/>
                <a:ea typeface="Times New Roman" panose="02020603050405020304" pitchFamily="18" charset="0"/>
              </a:rPr>
              <a:t> come supporto alle </a:t>
            </a:r>
          </a:p>
          <a:p>
            <a:pPr>
              <a:lnSpc>
                <a:spcPct val="150000"/>
              </a:lnSpc>
            </a:pPr>
            <a:r>
              <a:rPr lang="it-IT" sz="1100" kern="100" dirty="0">
                <a:solidFill>
                  <a:srgbClr val="000000"/>
                </a:solidFill>
                <a:effectLst/>
                <a:ea typeface="Times New Roman" panose="02020603050405020304" pitchFamily="18" charset="0"/>
              </a:rPr>
              <a:t>decisioni cliniche e come punto di partenza per la </a:t>
            </a:r>
          </a:p>
          <a:p>
            <a:pPr>
              <a:lnSpc>
                <a:spcPct val="150000"/>
              </a:lnSpc>
            </a:pPr>
            <a:r>
              <a:rPr lang="it-IT" sz="1100" kern="100" dirty="0">
                <a:solidFill>
                  <a:srgbClr val="000000"/>
                </a:solidFill>
                <a:effectLst/>
                <a:ea typeface="Times New Roman" panose="02020603050405020304" pitchFamily="18" charset="0"/>
              </a:rPr>
              <a:t>definizione di obiettivi e strategie di programmazione </a:t>
            </a:r>
          </a:p>
          <a:p>
            <a:pPr>
              <a:lnSpc>
                <a:spcPct val="150000"/>
              </a:lnSpc>
            </a:pPr>
            <a:r>
              <a:rPr lang="it-IT" sz="1100" kern="100" dirty="0">
                <a:solidFill>
                  <a:srgbClr val="000000"/>
                </a:solidFill>
                <a:effectLst/>
                <a:ea typeface="Times New Roman" panose="02020603050405020304" pitchFamily="18" charset="0"/>
              </a:rPr>
              <a:t>sanitaria e sociale.</a:t>
            </a:r>
            <a:endParaRPr lang="it-IT" sz="1100" dirty="0">
              <a:solidFill>
                <a:srgbClr val="000000"/>
              </a:solidFill>
              <a:effectLst/>
              <a:ea typeface="Calibri" panose="020F0502020204030204" pitchFamily="34" charset="0"/>
            </a:endParaRPr>
          </a:p>
        </p:txBody>
      </p:sp>
    </p:spTree>
    <p:extLst>
      <p:ext uri="{BB962C8B-B14F-4D97-AF65-F5344CB8AC3E}">
        <p14:creationId xmlns:p14="http://schemas.microsoft.com/office/powerpoint/2010/main" val="2442356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E9E51D64-4B3B-8E3C-7A59-454381737EEC}"/>
              </a:ext>
            </a:extLst>
          </p:cNvPr>
          <p:cNvSpPr txBox="1"/>
          <p:nvPr/>
        </p:nvSpPr>
        <p:spPr>
          <a:xfrm>
            <a:off x="0" y="541913"/>
            <a:ext cx="9744478" cy="261610"/>
          </a:xfrm>
          <a:prstGeom prst="rect">
            <a:avLst/>
          </a:prstGeom>
          <a:noFill/>
        </p:spPr>
        <p:txBody>
          <a:bodyPr wrap="square">
            <a:spAutoFit/>
          </a:bodyPr>
          <a:lstStyle/>
          <a:p>
            <a:r>
              <a:rPr lang="it-IT" sz="1100" kern="100" dirty="0">
                <a:effectLst/>
                <a:ea typeface="Times New Roman" panose="02020603050405020304" pitchFamily="18" charset="0"/>
                <a:cs typeface="Times New Roman" panose="02020603050405020304" pitchFamily="18" charset="0"/>
              </a:rPr>
              <a:t>Il nuovo Sistema </a:t>
            </a:r>
            <a:r>
              <a:rPr lang="it-IT" sz="1100" kern="100" dirty="0">
                <a:ea typeface="Times New Roman" panose="02020603050405020304" pitchFamily="18" charset="0"/>
                <a:cs typeface="Times New Roman" panose="02020603050405020304" pitchFamily="18" charset="0"/>
              </a:rPr>
              <a:t>I</a:t>
            </a:r>
            <a:r>
              <a:rPr lang="it-IT" sz="1100" kern="100" dirty="0">
                <a:effectLst/>
                <a:ea typeface="Times New Roman" panose="02020603050405020304" pitchFamily="18" charset="0"/>
                <a:cs typeface="Times New Roman" panose="02020603050405020304" pitchFamily="18" charset="0"/>
              </a:rPr>
              <a:t>nformativo </a:t>
            </a:r>
            <a:r>
              <a:rPr lang="it-IT" sz="1100" kern="100" dirty="0">
                <a:ea typeface="Times New Roman" panose="02020603050405020304" pitchFamily="18" charset="0"/>
                <a:cs typeface="Times New Roman" panose="02020603050405020304" pitchFamily="18" charset="0"/>
              </a:rPr>
              <a:t>O</a:t>
            </a:r>
            <a:r>
              <a:rPr lang="it-IT" sz="1100" kern="100" dirty="0">
                <a:effectLst/>
                <a:ea typeface="Times New Roman" panose="02020603050405020304" pitchFamily="18" charset="0"/>
                <a:cs typeface="Times New Roman" panose="02020603050405020304" pitchFamily="18" charset="0"/>
              </a:rPr>
              <a:t>spedaliero sarà concettualmente formato da </a:t>
            </a:r>
            <a:r>
              <a:rPr lang="it-IT" sz="1100" b="1" kern="100" dirty="0">
                <a:solidFill>
                  <a:schemeClr val="accent1"/>
                </a:solidFill>
                <a:effectLst/>
                <a:ea typeface="Times New Roman" panose="02020603050405020304" pitchFamily="18" charset="0"/>
                <a:cs typeface="Times New Roman" panose="02020603050405020304" pitchFamily="18" charset="0"/>
              </a:rPr>
              <a:t>quattro grandi aree</a:t>
            </a:r>
            <a:r>
              <a:rPr lang="it-IT" sz="1100" kern="100" dirty="0">
                <a:effectLst/>
                <a:ea typeface="Times New Roman" panose="02020603050405020304" pitchFamily="18" charset="0"/>
                <a:cs typeface="Times New Roman" panose="02020603050405020304" pitchFamily="18" charset="0"/>
              </a:rPr>
              <a:t>:</a:t>
            </a:r>
            <a:r>
              <a:rPr lang="it-IT" sz="1100" dirty="0">
                <a:effectLst/>
              </a:rPr>
              <a:t> </a:t>
            </a:r>
            <a:endParaRPr lang="it-IT" sz="1100" dirty="0"/>
          </a:p>
        </p:txBody>
      </p:sp>
      <p:grpSp>
        <p:nvGrpSpPr>
          <p:cNvPr id="11" name="Group 5">
            <a:extLst>
              <a:ext uri="{FF2B5EF4-FFF2-40B4-BE49-F238E27FC236}">
                <a16:creationId xmlns:a16="http://schemas.microsoft.com/office/drawing/2014/main" id="{1D63A7D7-5F99-61B3-9439-95586281FB92}"/>
              </a:ext>
            </a:extLst>
          </p:cNvPr>
          <p:cNvGrpSpPr/>
          <p:nvPr/>
        </p:nvGrpSpPr>
        <p:grpSpPr>
          <a:xfrm>
            <a:off x="1023364" y="1189197"/>
            <a:ext cx="3550480" cy="494026"/>
            <a:chOff x="803640" y="3362835"/>
            <a:chExt cx="2059657" cy="494026"/>
          </a:xfrm>
        </p:grpSpPr>
        <p:sp>
          <p:nvSpPr>
            <p:cNvPr id="12" name="TextBox 6">
              <a:extLst>
                <a:ext uri="{FF2B5EF4-FFF2-40B4-BE49-F238E27FC236}">
                  <a16:creationId xmlns:a16="http://schemas.microsoft.com/office/drawing/2014/main" id="{3FA21A95-3733-6B87-09F4-8C3F29DE2EBE}"/>
                </a:ext>
              </a:extLst>
            </p:cNvPr>
            <p:cNvSpPr txBox="1"/>
            <p:nvPr/>
          </p:nvSpPr>
          <p:spPr>
            <a:xfrm>
              <a:off x="803640" y="3579862"/>
              <a:ext cx="205965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3" name="TextBox 7">
              <a:extLst>
                <a:ext uri="{FF2B5EF4-FFF2-40B4-BE49-F238E27FC236}">
                  <a16:creationId xmlns:a16="http://schemas.microsoft.com/office/drawing/2014/main" id="{D4E37A31-15AE-4D98-77DE-65BA0C485EC5}"/>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Area Clinico-Sanitaria</a:t>
              </a:r>
              <a:endParaRPr lang="ko-KR" altLang="en-US" sz="1200" b="1" dirty="0">
                <a:solidFill>
                  <a:schemeClr val="tx1">
                    <a:lumMod val="75000"/>
                    <a:lumOff val="25000"/>
                  </a:schemeClr>
                </a:solidFill>
                <a:cs typeface="Arial" pitchFamily="34" charset="0"/>
              </a:endParaRPr>
            </a:p>
          </p:txBody>
        </p:sp>
      </p:grpSp>
      <p:grpSp>
        <p:nvGrpSpPr>
          <p:cNvPr id="14" name="Group 8">
            <a:extLst>
              <a:ext uri="{FF2B5EF4-FFF2-40B4-BE49-F238E27FC236}">
                <a16:creationId xmlns:a16="http://schemas.microsoft.com/office/drawing/2014/main" id="{2C63D6CC-4989-3449-3302-EF4129357BDD}"/>
              </a:ext>
            </a:extLst>
          </p:cNvPr>
          <p:cNvGrpSpPr/>
          <p:nvPr/>
        </p:nvGrpSpPr>
        <p:grpSpPr>
          <a:xfrm>
            <a:off x="1023364" y="2098080"/>
            <a:ext cx="3550480" cy="494026"/>
            <a:chOff x="803640" y="3362835"/>
            <a:chExt cx="2059657" cy="494026"/>
          </a:xfrm>
        </p:grpSpPr>
        <p:sp>
          <p:nvSpPr>
            <p:cNvPr id="15" name="TextBox 9">
              <a:extLst>
                <a:ext uri="{FF2B5EF4-FFF2-40B4-BE49-F238E27FC236}">
                  <a16:creationId xmlns:a16="http://schemas.microsoft.com/office/drawing/2014/main" id="{25FAA893-BE6C-E216-CD43-BA57BD133329}"/>
                </a:ext>
              </a:extLst>
            </p:cNvPr>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16" name="TextBox 10">
              <a:extLst>
                <a:ext uri="{FF2B5EF4-FFF2-40B4-BE49-F238E27FC236}">
                  <a16:creationId xmlns:a16="http://schemas.microsoft.com/office/drawing/2014/main" id="{33F21577-45B3-2808-FF9E-C5F71102E3FE}"/>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Area Amministrativo-Contabile</a:t>
              </a:r>
              <a:endParaRPr lang="ko-KR" altLang="en-US" sz="1200" b="1" dirty="0">
                <a:solidFill>
                  <a:schemeClr val="tx1">
                    <a:lumMod val="75000"/>
                    <a:lumOff val="25000"/>
                  </a:schemeClr>
                </a:solidFill>
                <a:cs typeface="Arial" pitchFamily="34" charset="0"/>
              </a:endParaRPr>
            </a:p>
          </p:txBody>
        </p:sp>
      </p:grpSp>
      <p:grpSp>
        <p:nvGrpSpPr>
          <p:cNvPr id="17" name="Group 11">
            <a:extLst>
              <a:ext uri="{FF2B5EF4-FFF2-40B4-BE49-F238E27FC236}">
                <a16:creationId xmlns:a16="http://schemas.microsoft.com/office/drawing/2014/main" id="{76BCE551-0BFD-D183-243A-CEAABCA95214}"/>
              </a:ext>
            </a:extLst>
          </p:cNvPr>
          <p:cNvGrpSpPr/>
          <p:nvPr/>
        </p:nvGrpSpPr>
        <p:grpSpPr>
          <a:xfrm>
            <a:off x="1023364" y="3006963"/>
            <a:ext cx="6067800" cy="494026"/>
            <a:chOff x="803640" y="3362835"/>
            <a:chExt cx="2059657" cy="494026"/>
          </a:xfrm>
        </p:grpSpPr>
        <p:sp>
          <p:nvSpPr>
            <p:cNvPr id="18" name="TextBox 12">
              <a:extLst>
                <a:ext uri="{FF2B5EF4-FFF2-40B4-BE49-F238E27FC236}">
                  <a16:creationId xmlns:a16="http://schemas.microsoft.com/office/drawing/2014/main" id="{B06A12F1-7CDA-E159-5AA0-8B5B6355C8DB}"/>
                </a:ext>
              </a:extLst>
            </p:cNvPr>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19" name="TextBox 13">
              <a:extLst>
                <a:ext uri="{FF2B5EF4-FFF2-40B4-BE49-F238E27FC236}">
                  <a16:creationId xmlns:a16="http://schemas.microsoft.com/office/drawing/2014/main" id="{0EFEBDAD-15A1-EB43-8642-0F0FC5A7BF62}"/>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Area Direzionale</a:t>
              </a:r>
              <a:endParaRPr lang="ko-KR" altLang="en-US" sz="1200" b="1" dirty="0">
                <a:solidFill>
                  <a:schemeClr val="tx1">
                    <a:lumMod val="75000"/>
                    <a:lumOff val="25000"/>
                  </a:schemeClr>
                </a:solidFill>
                <a:cs typeface="Arial" pitchFamily="34" charset="0"/>
              </a:endParaRPr>
            </a:p>
          </p:txBody>
        </p:sp>
      </p:grpSp>
      <p:grpSp>
        <p:nvGrpSpPr>
          <p:cNvPr id="20" name="Group 14">
            <a:extLst>
              <a:ext uri="{FF2B5EF4-FFF2-40B4-BE49-F238E27FC236}">
                <a16:creationId xmlns:a16="http://schemas.microsoft.com/office/drawing/2014/main" id="{4C97E103-6F26-4CAF-8953-52BF95CAB77B}"/>
              </a:ext>
            </a:extLst>
          </p:cNvPr>
          <p:cNvGrpSpPr/>
          <p:nvPr/>
        </p:nvGrpSpPr>
        <p:grpSpPr>
          <a:xfrm>
            <a:off x="1023364" y="4138444"/>
            <a:ext cx="3550480" cy="494026"/>
            <a:chOff x="803640" y="3362835"/>
            <a:chExt cx="2059657" cy="494026"/>
          </a:xfrm>
        </p:grpSpPr>
        <p:sp>
          <p:nvSpPr>
            <p:cNvPr id="21" name="TextBox 15">
              <a:extLst>
                <a:ext uri="{FF2B5EF4-FFF2-40B4-BE49-F238E27FC236}">
                  <a16:creationId xmlns:a16="http://schemas.microsoft.com/office/drawing/2014/main" id="{89C6505F-A4BB-6581-1CFF-31FA7769859D}"/>
                </a:ext>
              </a:extLst>
            </p:cNvPr>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22" name="TextBox 16">
              <a:extLst>
                <a:ext uri="{FF2B5EF4-FFF2-40B4-BE49-F238E27FC236}">
                  <a16:creationId xmlns:a16="http://schemas.microsoft.com/office/drawing/2014/main" id="{3C4689B4-4A8E-724F-F7B1-1EE135F3165B}"/>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Area delle Relazioni Esterne</a:t>
              </a:r>
              <a:endParaRPr lang="ko-KR" altLang="en-US" sz="1200" b="1" dirty="0">
                <a:solidFill>
                  <a:schemeClr val="tx1">
                    <a:lumMod val="75000"/>
                    <a:lumOff val="25000"/>
                  </a:schemeClr>
                </a:solidFill>
                <a:cs typeface="Arial" pitchFamily="34" charset="0"/>
              </a:endParaRPr>
            </a:p>
          </p:txBody>
        </p:sp>
      </p:grpSp>
      <p:sp>
        <p:nvSpPr>
          <p:cNvPr id="23" name="Oval 17">
            <a:extLst>
              <a:ext uri="{FF2B5EF4-FFF2-40B4-BE49-F238E27FC236}">
                <a16:creationId xmlns:a16="http://schemas.microsoft.com/office/drawing/2014/main" id="{38B5337A-9F49-1FA1-7FF3-1287515D5340}"/>
              </a:ext>
            </a:extLst>
          </p:cNvPr>
          <p:cNvSpPr/>
          <p:nvPr/>
        </p:nvSpPr>
        <p:spPr>
          <a:xfrm>
            <a:off x="397380" y="3103627"/>
            <a:ext cx="485364" cy="485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Oval 18">
            <a:extLst>
              <a:ext uri="{FF2B5EF4-FFF2-40B4-BE49-F238E27FC236}">
                <a16:creationId xmlns:a16="http://schemas.microsoft.com/office/drawing/2014/main" id="{7FC1F96D-8480-CF27-3FA4-4C89F1783380}"/>
              </a:ext>
            </a:extLst>
          </p:cNvPr>
          <p:cNvSpPr/>
          <p:nvPr/>
        </p:nvSpPr>
        <p:spPr>
          <a:xfrm>
            <a:off x="397380" y="1285861"/>
            <a:ext cx="485364" cy="4853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Oval 19">
            <a:extLst>
              <a:ext uri="{FF2B5EF4-FFF2-40B4-BE49-F238E27FC236}">
                <a16:creationId xmlns:a16="http://schemas.microsoft.com/office/drawing/2014/main" id="{FE0F952D-9769-F52A-5753-CC4409D0A86D}"/>
              </a:ext>
            </a:extLst>
          </p:cNvPr>
          <p:cNvSpPr/>
          <p:nvPr/>
        </p:nvSpPr>
        <p:spPr>
          <a:xfrm>
            <a:off x="397380" y="4167456"/>
            <a:ext cx="485364" cy="4853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Oval 20">
            <a:extLst>
              <a:ext uri="{FF2B5EF4-FFF2-40B4-BE49-F238E27FC236}">
                <a16:creationId xmlns:a16="http://schemas.microsoft.com/office/drawing/2014/main" id="{299C30B3-6F50-78B9-DB48-B79532CBFFDD}"/>
              </a:ext>
            </a:extLst>
          </p:cNvPr>
          <p:cNvSpPr/>
          <p:nvPr/>
        </p:nvSpPr>
        <p:spPr>
          <a:xfrm>
            <a:off x="397380" y="2194744"/>
            <a:ext cx="485364" cy="4853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TextBox 21">
            <a:extLst>
              <a:ext uri="{FF2B5EF4-FFF2-40B4-BE49-F238E27FC236}">
                <a16:creationId xmlns:a16="http://schemas.microsoft.com/office/drawing/2014/main" id="{A4A06446-AB9A-5FA8-C647-F5F99D6CB9D2}"/>
              </a:ext>
            </a:extLst>
          </p:cNvPr>
          <p:cNvSpPr txBox="1"/>
          <p:nvPr/>
        </p:nvSpPr>
        <p:spPr>
          <a:xfrm>
            <a:off x="372221" y="1339592"/>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01</a:t>
            </a:r>
            <a:endParaRPr lang="ko-KR" altLang="en-US" b="1" dirty="0">
              <a:solidFill>
                <a:schemeClr val="bg1"/>
              </a:solidFill>
              <a:cs typeface="Arial" pitchFamily="34" charset="0"/>
            </a:endParaRPr>
          </a:p>
        </p:txBody>
      </p:sp>
      <p:sp>
        <p:nvSpPr>
          <p:cNvPr id="28" name="TextBox 22">
            <a:extLst>
              <a:ext uri="{FF2B5EF4-FFF2-40B4-BE49-F238E27FC236}">
                <a16:creationId xmlns:a16="http://schemas.microsoft.com/office/drawing/2014/main" id="{F55CAFFE-1BD7-5D4A-0B5F-4A0E6DD748AB}"/>
              </a:ext>
            </a:extLst>
          </p:cNvPr>
          <p:cNvSpPr txBox="1"/>
          <p:nvPr/>
        </p:nvSpPr>
        <p:spPr>
          <a:xfrm>
            <a:off x="365751" y="2252760"/>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02</a:t>
            </a:r>
            <a:endParaRPr lang="ko-KR" altLang="en-US" b="1" dirty="0">
              <a:solidFill>
                <a:schemeClr val="bg1"/>
              </a:solidFill>
              <a:cs typeface="Arial" pitchFamily="34" charset="0"/>
            </a:endParaRPr>
          </a:p>
        </p:txBody>
      </p:sp>
      <p:sp>
        <p:nvSpPr>
          <p:cNvPr id="29" name="TextBox 23">
            <a:extLst>
              <a:ext uri="{FF2B5EF4-FFF2-40B4-BE49-F238E27FC236}">
                <a16:creationId xmlns:a16="http://schemas.microsoft.com/office/drawing/2014/main" id="{45EE547E-925D-9D96-D084-BEC06786E1D4}"/>
              </a:ext>
            </a:extLst>
          </p:cNvPr>
          <p:cNvSpPr txBox="1"/>
          <p:nvPr/>
        </p:nvSpPr>
        <p:spPr>
          <a:xfrm>
            <a:off x="359281" y="3165928"/>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03</a:t>
            </a:r>
            <a:endParaRPr lang="ko-KR" altLang="en-US" b="1" dirty="0">
              <a:solidFill>
                <a:schemeClr val="bg1"/>
              </a:solidFill>
              <a:cs typeface="Arial" pitchFamily="34" charset="0"/>
            </a:endParaRPr>
          </a:p>
        </p:txBody>
      </p:sp>
      <p:sp>
        <p:nvSpPr>
          <p:cNvPr id="30" name="TextBox 24">
            <a:extLst>
              <a:ext uri="{FF2B5EF4-FFF2-40B4-BE49-F238E27FC236}">
                <a16:creationId xmlns:a16="http://schemas.microsoft.com/office/drawing/2014/main" id="{1F8F9F53-597C-9A24-ABC3-07F279AD7992}"/>
              </a:ext>
            </a:extLst>
          </p:cNvPr>
          <p:cNvSpPr txBox="1"/>
          <p:nvPr/>
        </p:nvSpPr>
        <p:spPr>
          <a:xfrm>
            <a:off x="372221" y="4229756"/>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32" name="CasellaDiTesto 31">
            <a:extLst>
              <a:ext uri="{FF2B5EF4-FFF2-40B4-BE49-F238E27FC236}">
                <a16:creationId xmlns:a16="http://schemas.microsoft.com/office/drawing/2014/main" id="{4715CCDA-1DC5-93CA-C168-5952EC7B6ACD}"/>
              </a:ext>
            </a:extLst>
          </p:cNvPr>
          <p:cNvSpPr txBox="1"/>
          <p:nvPr/>
        </p:nvSpPr>
        <p:spPr>
          <a:xfrm>
            <a:off x="1023364" y="1462429"/>
            <a:ext cx="7005020" cy="430887"/>
          </a:xfrm>
          <a:prstGeom prst="rect">
            <a:avLst/>
          </a:prstGeom>
          <a:noFill/>
        </p:spPr>
        <p:txBody>
          <a:bodyPr wrap="square">
            <a:spAutoFit/>
          </a:bodyPr>
          <a:lstStyle/>
          <a:p>
            <a:r>
              <a:rPr lang="it-IT" sz="1100" kern="100" dirty="0">
                <a:ea typeface="Times New Roman" panose="02020603050405020304" pitchFamily="18" charset="0"/>
                <a:cs typeface="Times New Roman" panose="02020603050405020304" pitchFamily="18" charset="0"/>
              </a:rPr>
              <a:t>R</a:t>
            </a:r>
            <a:r>
              <a:rPr lang="it-IT" sz="1100" kern="100" dirty="0">
                <a:effectLst/>
                <a:ea typeface="Times New Roman" panose="02020603050405020304" pitchFamily="18" charset="0"/>
                <a:cs typeface="Times New Roman" panose="02020603050405020304" pitchFamily="18" charset="0"/>
              </a:rPr>
              <a:t>esponsabile del supporto ai processi di gestione del paziente in ospedale e della gestione dei dati sanitari </a:t>
            </a:r>
          </a:p>
          <a:p>
            <a:r>
              <a:rPr lang="it-IT" sz="1100" kern="100" dirty="0">
                <a:effectLst/>
                <a:ea typeface="Times New Roman" panose="02020603050405020304" pitchFamily="18" charset="0"/>
                <a:cs typeface="Times New Roman" panose="02020603050405020304" pitchFamily="18" charset="0"/>
              </a:rPr>
              <a:t>generati durante i suoi contatti con l’Ospedale. </a:t>
            </a:r>
            <a:endParaRPr lang="it-IT" sz="1100" dirty="0"/>
          </a:p>
        </p:txBody>
      </p:sp>
      <p:sp>
        <p:nvSpPr>
          <p:cNvPr id="43" name="CasellaDiTesto 42">
            <a:extLst>
              <a:ext uri="{FF2B5EF4-FFF2-40B4-BE49-F238E27FC236}">
                <a16:creationId xmlns:a16="http://schemas.microsoft.com/office/drawing/2014/main" id="{F047EBBD-E5C3-62D4-6123-D89D597022B1}"/>
              </a:ext>
            </a:extLst>
          </p:cNvPr>
          <p:cNvSpPr txBox="1"/>
          <p:nvPr/>
        </p:nvSpPr>
        <p:spPr>
          <a:xfrm>
            <a:off x="1023364" y="2402908"/>
            <a:ext cx="7005020" cy="469359"/>
          </a:xfrm>
          <a:prstGeom prst="rect">
            <a:avLst/>
          </a:prstGeom>
          <a:noFill/>
        </p:spPr>
        <p:txBody>
          <a:bodyPr wrap="square">
            <a:spAutoFit/>
          </a:bodyPr>
          <a:lstStyle/>
          <a:p>
            <a:pPr>
              <a:spcAft>
                <a:spcPts val="280"/>
              </a:spcAft>
            </a:pPr>
            <a:r>
              <a:rPr lang="it-IT" sz="1100" kern="100" dirty="0">
                <a:solidFill>
                  <a:srgbClr val="000000"/>
                </a:solidFill>
                <a:ea typeface="Times New Roman" panose="02020603050405020304" pitchFamily="18" charset="0"/>
                <a:cs typeface="Times New Roman" panose="02020603050405020304" pitchFamily="18" charset="0"/>
              </a:rPr>
              <a:t>R</a:t>
            </a:r>
            <a:r>
              <a:rPr lang="it-IT" sz="1100" kern="100" dirty="0">
                <a:solidFill>
                  <a:srgbClr val="000000"/>
                </a:solidFill>
                <a:effectLst/>
                <a:ea typeface="Times New Roman" panose="02020603050405020304" pitchFamily="18" charset="0"/>
                <a:cs typeface="Times New Roman" panose="02020603050405020304" pitchFamily="18" charset="0"/>
              </a:rPr>
              <a:t>esponsabile del supporto alla gestione dei flussi logistici, della gestione del personale, degli </a:t>
            </a:r>
          </a:p>
          <a:p>
            <a:pPr>
              <a:spcAft>
                <a:spcPts val="280"/>
              </a:spcAft>
            </a:pPr>
            <a:r>
              <a:rPr lang="it-IT" sz="1100" kern="100" dirty="0">
                <a:solidFill>
                  <a:srgbClr val="000000"/>
                </a:solidFill>
                <a:effectLst/>
                <a:ea typeface="Times New Roman" panose="02020603050405020304" pitchFamily="18" charset="0"/>
                <a:cs typeface="Times New Roman" panose="02020603050405020304" pitchFamily="18" charset="0"/>
              </a:rPr>
              <a:t>acquisti, fino ai flussi di contabilità generale e di contabilità analitica dell’Azienda. </a:t>
            </a:r>
            <a:endParaRPr lang="it-IT" sz="1100" dirty="0">
              <a:solidFill>
                <a:srgbClr val="000000"/>
              </a:solidFill>
              <a:effectLst/>
              <a:ea typeface="Calibri" panose="020F0502020204030204" pitchFamily="34" charset="0"/>
            </a:endParaRPr>
          </a:p>
        </p:txBody>
      </p:sp>
      <p:sp>
        <p:nvSpPr>
          <p:cNvPr id="46" name="CasellaDiTesto 45">
            <a:extLst>
              <a:ext uri="{FF2B5EF4-FFF2-40B4-BE49-F238E27FC236}">
                <a16:creationId xmlns:a16="http://schemas.microsoft.com/office/drawing/2014/main" id="{4BED32D4-2B92-5947-44D7-9FCC25936817}"/>
              </a:ext>
            </a:extLst>
          </p:cNvPr>
          <p:cNvSpPr txBox="1"/>
          <p:nvPr/>
        </p:nvSpPr>
        <p:spPr>
          <a:xfrm>
            <a:off x="1023364" y="3316274"/>
            <a:ext cx="7005020" cy="769441"/>
          </a:xfrm>
          <a:prstGeom prst="rect">
            <a:avLst/>
          </a:prstGeom>
          <a:noFill/>
        </p:spPr>
        <p:txBody>
          <a:bodyPr wrap="square">
            <a:spAutoFit/>
          </a:bodyPr>
          <a:lstStyle/>
          <a:p>
            <a:r>
              <a:rPr lang="it-IT" sz="1100" kern="100" dirty="0">
                <a:ea typeface="Times New Roman" panose="02020603050405020304" pitchFamily="18" charset="0"/>
                <a:cs typeface="Times New Roman" panose="02020603050405020304" pitchFamily="18" charset="0"/>
              </a:rPr>
              <a:t>R</a:t>
            </a:r>
            <a:r>
              <a:rPr lang="it-IT" sz="1100" kern="100" dirty="0">
                <a:effectLst/>
                <a:ea typeface="Times New Roman" panose="02020603050405020304" pitchFamily="18" charset="0"/>
                <a:cs typeface="Times New Roman" panose="02020603050405020304" pitchFamily="18" charset="0"/>
              </a:rPr>
              <a:t>esponsabile del supporto alle attività manageriali del vertice strategico (controllo di gestione, pianificazione e supporto decisionale, controllo strategico) e della dirigenza aziendale, basata su uno specifico datawarehouse alimentato direttamente dalle aree Clinico Sanitaria e Amministrativo-Contabile, e  su un potente motore di </a:t>
            </a:r>
          </a:p>
          <a:p>
            <a:r>
              <a:rPr lang="it-IT" sz="1100" kern="100" dirty="0">
                <a:effectLst/>
                <a:ea typeface="Times New Roman" panose="02020603050405020304" pitchFamily="18" charset="0"/>
                <a:cs typeface="Times New Roman" panose="02020603050405020304" pitchFamily="18" charset="0"/>
              </a:rPr>
              <a:t>Business Intelligence per l’analisi dati. </a:t>
            </a:r>
            <a:endParaRPr lang="it-IT" sz="1100" dirty="0"/>
          </a:p>
        </p:txBody>
      </p:sp>
      <p:sp>
        <p:nvSpPr>
          <p:cNvPr id="48" name="CasellaDiTesto 47">
            <a:extLst>
              <a:ext uri="{FF2B5EF4-FFF2-40B4-BE49-F238E27FC236}">
                <a16:creationId xmlns:a16="http://schemas.microsoft.com/office/drawing/2014/main" id="{2C7519CD-4426-F9F4-B2E1-D0350657B31C}"/>
              </a:ext>
            </a:extLst>
          </p:cNvPr>
          <p:cNvSpPr txBox="1"/>
          <p:nvPr/>
        </p:nvSpPr>
        <p:spPr>
          <a:xfrm>
            <a:off x="1023364" y="4410138"/>
            <a:ext cx="6982727" cy="261610"/>
          </a:xfrm>
          <a:prstGeom prst="rect">
            <a:avLst/>
          </a:prstGeom>
          <a:noFill/>
        </p:spPr>
        <p:txBody>
          <a:bodyPr wrap="square">
            <a:spAutoFit/>
          </a:bodyPr>
          <a:lstStyle/>
          <a:p>
            <a:r>
              <a:rPr lang="it-IT" sz="1100" kern="100" dirty="0">
                <a:ea typeface="Times New Roman" panose="02020603050405020304" pitchFamily="18" charset="0"/>
                <a:cs typeface="Times New Roman" panose="02020603050405020304" pitchFamily="18" charset="0"/>
              </a:rPr>
              <a:t>R</a:t>
            </a:r>
            <a:r>
              <a:rPr lang="it-IT" sz="1100" kern="100" dirty="0">
                <a:effectLst/>
                <a:ea typeface="Times New Roman" panose="02020603050405020304" pitchFamily="18" charset="0"/>
                <a:cs typeface="Times New Roman" panose="02020603050405020304" pitchFamily="18" charset="0"/>
              </a:rPr>
              <a:t>esponsabile di fornire servizi information intensive a cittadini, professionisti e altri stakeholder aziendali. </a:t>
            </a:r>
            <a:endParaRPr lang="it-IT" sz="1100" dirty="0"/>
          </a:p>
        </p:txBody>
      </p:sp>
    </p:spTree>
    <p:extLst>
      <p:ext uri="{BB962C8B-B14F-4D97-AF65-F5344CB8AC3E}">
        <p14:creationId xmlns:p14="http://schemas.microsoft.com/office/powerpoint/2010/main" val="884819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5E3A7F-9FBA-CAA4-EDA8-7C8167C43D79}"/>
              </a:ext>
            </a:extLst>
          </p:cNvPr>
          <p:cNvSpPr>
            <a:spLocks noGrp="1"/>
          </p:cNvSpPr>
          <p:nvPr>
            <p:ph type="body" sz="quarter" idx="10"/>
          </p:nvPr>
        </p:nvSpPr>
        <p:spPr>
          <a:xfrm>
            <a:off x="0" y="379781"/>
            <a:ext cx="5004048" cy="576064"/>
          </a:xfrm>
        </p:spPr>
        <p:txBody>
          <a:bodyPr/>
          <a:lstStyle/>
          <a:p>
            <a:r>
              <a:rPr lang="it-IT" altLang="ko-KR" sz="1100" dirty="0">
                <a:solidFill>
                  <a:schemeClr val="tx1">
                    <a:lumMod val="75000"/>
                    <a:lumOff val="25000"/>
                  </a:schemeClr>
                </a:solidFill>
                <a:latin typeface="+mn-lt"/>
              </a:rPr>
              <a:t>Ch</a:t>
            </a:r>
            <a:r>
              <a:rPr lang="it-IT" altLang="ko-KR" sz="1100" dirty="0">
                <a:latin typeface="+mn-lt"/>
              </a:rPr>
              <a:t>e cosa riguarda, nello specifico, la </a:t>
            </a:r>
            <a:r>
              <a:rPr lang="it-IT" altLang="ko-KR" sz="1100" dirty="0">
                <a:solidFill>
                  <a:schemeClr val="accent1"/>
                </a:solidFill>
                <a:latin typeface="+mn-lt"/>
              </a:rPr>
              <a:t>fornitura</a:t>
            </a:r>
            <a:r>
              <a:rPr lang="it-IT" altLang="ko-KR" sz="1100" dirty="0">
                <a:latin typeface="+mn-lt"/>
              </a:rPr>
              <a:t>?</a:t>
            </a:r>
            <a:endParaRPr lang="ko-KR" altLang="en-US" sz="1100" dirty="0">
              <a:solidFill>
                <a:schemeClr val="tx1">
                  <a:lumMod val="75000"/>
                  <a:lumOff val="25000"/>
                </a:schemeClr>
              </a:solidFill>
              <a:latin typeface="+mn-lt"/>
            </a:endParaRPr>
          </a:p>
        </p:txBody>
      </p:sp>
      <p:grpSp>
        <p:nvGrpSpPr>
          <p:cNvPr id="3" name="Group 3">
            <a:extLst>
              <a:ext uri="{FF2B5EF4-FFF2-40B4-BE49-F238E27FC236}">
                <a16:creationId xmlns:a16="http://schemas.microsoft.com/office/drawing/2014/main" id="{DF749479-AC22-3169-46EB-2D860651F9AB}"/>
              </a:ext>
            </a:extLst>
          </p:cNvPr>
          <p:cNvGrpSpPr/>
          <p:nvPr/>
        </p:nvGrpSpPr>
        <p:grpSpPr>
          <a:xfrm>
            <a:off x="-288540" y="1856922"/>
            <a:ext cx="1944216" cy="2497166"/>
            <a:chOff x="-111763" y="957423"/>
            <a:chExt cx="2059657" cy="2497166"/>
          </a:xfrm>
        </p:grpSpPr>
        <p:sp>
          <p:nvSpPr>
            <p:cNvPr id="4" name="TextBox 4">
              <a:extLst>
                <a:ext uri="{FF2B5EF4-FFF2-40B4-BE49-F238E27FC236}">
                  <a16:creationId xmlns:a16="http://schemas.microsoft.com/office/drawing/2014/main" id="{EED98570-A87B-2325-4C4B-14ADA96A87EE}"/>
                </a:ext>
              </a:extLst>
            </p:cNvPr>
            <p:cNvSpPr txBox="1"/>
            <p:nvPr/>
          </p:nvSpPr>
          <p:spPr>
            <a:xfrm>
              <a:off x="173092" y="1700263"/>
              <a:ext cx="1514060" cy="1754326"/>
            </a:xfrm>
            <a:prstGeom prst="rect">
              <a:avLst/>
            </a:prstGeom>
            <a:noFill/>
          </p:spPr>
          <p:txBody>
            <a:bodyPr wrap="square" rtlCol="0">
              <a:spAutoFit/>
            </a:bodyPr>
            <a:lstStyle/>
            <a:p>
              <a:pPr algn="ctr"/>
              <a:r>
                <a:rPr lang="it-IT" altLang="ko-KR" sz="1200" dirty="0">
                  <a:solidFill>
                    <a:schemeClr val="tx1">
                      <a:lumMod val="75000"/>
                      <a:lumOff val="25000"/>
                    </a:schemeClr>
                  </a:solidFill>
                  <a:cs typeface="Arial" pitchFamily="34" charset="0"/>
                </a:rPr>
                <a:t>Contratto che sarà fornito a tempo illimitato, senza limitazione d’uso sulle singole postazioni di lavoro e per un numero di utenze illimitate</a:t>
              </a:r>
              <a:endParaRPr lang="ko-KR" altLang="en-US" sz="1200" dirty="0">
                <a:solidFill>
                  <a:schemeClr val="tx1">
                    <a:lumMod val="75000"/>
                    <a:lumOff val="25000"/>
                  </a:schemeClr>
                </a:solidFill>
                <a:cs typeface="Arial" pitchFamily="34" charset="0"/>
              </a:endParaRPr>
            </a:p>
          </p:txBody>
        </p:sp>
        <p:sp>
          <p:nvSpPr>
            <p:cNvPr id="5" name="TextBox 5">
              <a:extLst>
                <a:ext uri="{FF2B5EF4-FFF2-40B4-BE49-F238E27FC236}">
                  <a16:creationId xmlns:a16="http://schemas.microsoft.com/office/drawing/2014/main" id="{0C69459F-2505-5C27-47AE-D0A4F43D7DA2}"/>
                </a:ext>
              </a:extLst>
            </p:cNvPr>
            <p:cNvSpPr txBox="1"/>
            <p:nvPr/>
          </p:nvSpPr>
          <p:spPr>
            <a:xfrm>
              <a:off x="-111763" y="957423"/>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Licenza d’uso</a:t>
              </a:r>
              <a:endParaRPr lang="ko-KR" altLang="en-US" sz="1200" b="1" dirty="0">
                <a:solidFill>
                  <a:schemeClr val="tx1">
                    <a:lumMod val="75000"/>
                    <a:lumOff val="25000"/>
                  </a:schemeClr>
                </a:solidFill>
                <a:cs typeface="Arial" pitchFamily="34" charset="0"/>
              </a:endParaRPr>
            </a:p>
          </p:txBody>
        </p:sp>
      </p:grpSp>
      <p:sp>
        <p:nvSpPr>
          <p:cNvPr id="9" name="TextBox 8">
            <a:extLst>
              <a:ext uri="{FF2B5EF4-FFF2-40B4-BE49-F238E27FC236}">
                <a16:creationId xmlns:a16="http://schemas.microsoft.com/office/drawing/2014/main" id="{3FF7AF7E-89C5-9D38-D719-0934158DCEDA}"/>
              </a:ext>
            </a:extLst>
          </p:cNvPr>
          <p:cNvSpPr txBox="1"/>
          <p:nvPr/>
        </p:nvSpPr>
        <p:spPr>
          <a:xfrm>
            <a:off x="1391301" y="1862565"/>
            <a:ext cx="1944216"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Servizio di program management di project management</a:t>
            </a:r>
            <a:endParaRPr lang="ko-KR" altLang="en-US" sz="1200" b="1" dirty="0">
              <a:solidFill>
                <a:schemeClr val="tx1">
                  <a:lumMod val="75000"/>
                  <a:lumOff val="25000"/>
                </a:schemeClr>
              </a:solidFill>
              <a:cs typeface="Arial" pitchFamily="34" charset="0"/>
            </a:endParaRPr>
          </a:p>
        </p:txBody>
      </p:sp>
      <p:sp>
        <p:nvSpPr>
          <p:cNvPr id="36" name="TextBox 18">
            <a:extLst>
              <a:ext uri="{FF2B5EF4-FFF2-40B4-BE49-F238E27FC236}">
                <a16:creationId xmlns:a16="http://schemas.microsoft.com/office/drawing/2014/main" id="{25A5520F-311E-356C-EB80-25F3BEB155E7}"/>
              </a:ext>
            </a:extLst>
          </p:cNvPr>
          <p:cNvSpPr txBox="1"/>
          <p:nvPr/>
        </p:nvSpPr>
        <p:spPr>
          <a:xfrm>
            <a:off x="3335517" y="1833106"/>
            <a:ext cx="1944216" cy="1015663"/>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Serie di servizio professionali funzionali all’attivazione e alla gestione operative del nuovo SIO</a:t>
            </a:r>
            <a:endParaRPr lang="ko-KR" altLang="en-US" sz="1200" b="1" dirty="0">
              <a:solidFill>
                <a:schemeClr val="tx1">
                  <a:lumMod val="75000"/>
                  <a:lumOff val="25000"/>
                </a:schemeClr>
              </a:solidFill>
              <a:cs typeface="Arial" pitchFamily="34" charset="0"/>
            </a:endParaRPr>
          </a:p>
        </p:txBody>
      </p:sp>
      <p:pic>
        <p:nvPicPr>
          <p:cNvPr id="42" name="Elemento grafico 41" descr="Contratto">
            <a:extLst>
              <a:ext uri="{FF2B5EF4-FFF2-40B4-BE49-F238E27FC236}">
                <a16:creationId xmlns:a16="http://schemas.microsoft.com/office/drawing/2014/main" id="{22CE4066-C99B-B786-F398-A31FFF11F3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5536" y="1172872"/>
            <a:ext cx="576064" cy="576064"/>
          </a:xfrm>
          <a:prstGeom prst="rect">
            <a:avLst/>
          </a:prstGeom>
        </p:spPr>
      </p:pic>
      <p:pic>
        <p:nvPicPr>
          <p:cNvPr id="45" name="Elemento grafico 44" descr="Ingranaggi">
            <a:extLst>
              <a:ext uri="{FF2B5EF4-FFF2-40B4-BE49-F238E27FC236}">
                <a16:creationId xmlns:a16="http://schemas.microsoft.com/office/drawing/2014/main" id="{B7B41D9A-6AF5-1A21-7F36-7436C7B30E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92784" y="1175003"/>
            <a:ext cx="652460" cy="652460"/>
          </a:xfrm>
          <a:prstGeom prst="rect">
            <a:avLst/>
          </a:prstGeom>
        </p:spPr>
      </p:pic>
      <p:sp>
        <p:nvSpPr>
          <p:cNvPr id="49" name="CasellaDiTesto 48">
            <a:extLst>
              <a:ext uri="{FF2B5EF4-FFF2-40B4-BE49-F238E27FC236}">
                <a16:creationId xmlns:a16="http://schemas.microsoft.com/office/drawing/2014/main" id="{4204A744-9E0A-56F3-E4D4-FF2F36986813}"/>
              </a:ext>
            </a:extLst>
          </p:cNvPr>
          <p:cNvSpPr txBox="1"/>
          <p:nvPr/>
        </p:nvSpPr>
        <p:spPr>
          <a:xfrm>
            <a:off x="1531556" y="2605405"/>
            <a:ext cx="1793772" cy="1954381"/>
          </a:xfrm>
          <a:prstGeom prst="rect">
            <a:avLst/>
          </a:prstGeom>
          <a:noFill/>
        </p:spPr>
        <p:txBody>
          <a:bodyPr wrap="square">
            <a:spAutoFit/>
          </a:bodyPr>
          <a:lstStyle/>
          <a:p>
            <a:pPr algn="ctr"/>
            <a:r>
              <a:rPr lang="it-IT" sz="1100" dirty="0">
                <a:solidFill>
                  <a:srgbClr val="1F1F20"/>
                </a:solidFill>
                <a:ea typeface="Calibri" panose="020F0502020204030204" pitchFamily="34" charset="0"/>
              </a:rPr>
              <a:t>G</a:t>
            </a:r>
            <a:r>
              <a:rPr lang="it-IT" sz="1100" dirty="0">
                <a:solidFill>
                  <a:srgbClr val="1F1F20"/>
                </a:solidFill>
                <a:effectLst/>
                <a:ea typeface="Calibri" panose="020F0502020204030204" pitchFamily="34" charset="0"/>
              </a:rPr>
              <a:t>estisce la strategia del </a:t>
            </a:r>
          </a:p>
          <a:p>
            <a:pPr algn="ctr"/>
            <a:r>
              <a:rPr lang="it-IT" sz="1100" dirty="0">
                <a:solidFill>
                  <a:srgbClr val="1F1F20"/>
                </a:solidFill>
                <a:effectLst/>
                <a:ea typeface="Calibri" panose="020F0502020204030204" pitchFamily="34" charset="0"/>
              </a:rPr>
              <a:t>programma a lungo </a:t>
            </a:r>
          </a:p>
          <a:p>
            <a:pPr algn="ctr"/>
            <a:r>
              <a:rPr lang="it-IT" sz="1100" dirty="0">
                <a:solidFill>
                  <a:srgbClr val="1F1F20"/>
                </a:solidFill>
                <a:effectLst/>
                <a:ea typeface="Calibri" panose="020F0502020204030204" pitchFamily="34" charset="0"/>
              </a:rPr>
              <a:t>termine e le metriche di </a:t>
            </a:r>
          </a:p>
          <a:p>
            <a:pPr algn="ctr"/>
            <a:r>
              <a:rPr lang="it-IT" sz="1100" dirty="0">
                <a:solidFill>
                  <a:srgbClr val="1F1F20"/>
                </a:solidFill>
                <a:effectLst/>
                <a:ea typeface="Calibri" panose="020F0502020204030204" pitchFamily="34" charset="0"/>
              </a:rPr>
              <a:t>successo.</a:t>
            </a:r>
            <a:r>
              <a:rPr lang="it-IT" sz="1100" dirty="0">
                <a:effectLst/>
              </a:rPr>
              <a:t> </a:t>
            </a:r>
          </a:p>
          <a:p>
            <a:pPr algn="ctr"/>
            <a:endParaRPr lang="it-IT" sz="1100" dirty="0">
              <a:effectLst/>
            </a:endParaRPr>
          </a:p>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it-IT" sz="1100" dirty="0">
                <a:solidFill>
                  <a:srgbClr val="1F1F20"/>
                </a:solidFill>
                <a:ea typeface="Calibri" panose="020F0502020204030204" pitchFamily="34" charset="0"/>
                <a:cs typeface="Calibri" panose="020F0502020204030204" pitchFamily="34" charset="0"/>
              </a:rPr>
              <a:t>L</a:t>
            </a:r>
            <a:r>
              <a:rPr lang="it-IT" sz="1100" dirty="0">
                <a:solidFill>
                  <a:srgbClr val="1F1F20"/>
                </a:solidFill>
                <a:effectLst/>
                <a:ea typeface="Calibri" panose="020F0502020204030204" pitchFamily="34" charset="0"/>
                <a:cs typeface="Calibri" panose="020F0502020204030204" pitchFamily="34" charset="0"/>
              </a:rPr>
              <a:t>avora a progetti e attività quotidiane e aiuta a </a:t>
            </a:r>
          </a:p>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it-IT" sz="1100" dirty="0">
                <a:solidFill>
                  <a:srgbClr val="1F1F20"/>
                </a:solidFill>
                <a:effectLst/>
                <a:ea typeface="Calibri" panose="020F0502020204030204" pitchFamily="34" charset="0"/>
                <a:cs typeface="Calibri" panose="020F0502020204030204" pitchFamily="34" charset="0"/>
              </a:rPr>
              <a:t>mantenere i team </a:t>
            </a:r>
          </a:p>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it-IT" sz="1100" dirty="0">
                <a:solidFill>
                  <a:srgbClr val="1F1F20"/>
                </a:solidFill>
                <a:ea typeface="Calibri" panose="020F0502020204030204" pitchFamily="34" charset="0"/>
                <a:cs typeface="Calibri" panose="020F0502020204030204" pitchFamily="34" charset="0"/>
              </a:rPr>
              <a:t>o</a:t>
            </a:r>
            <a:r>
              <a:rPr lang="it-IT" sz="1100" dirty="0">
                <a:solidFill>
                  <a:srgbClr val="1F1F20"/>
                </a:solidFill>
                <a:effectLst/>
                <a:ea typeface="Calibri" panose="020F0502020204030204" pitchFamily="34" charset="0"/>
                <a:cs typeface="Calibri" panose="020F0502020204030204" pitchFamily="34" charset="0"/>
              </a:rPr>
              <a:t>rganizzati, </a:t>
            </a:r>
            <a:r>
              <a:rPr lang="it-IT" sz="1100" dirty="0">
                <a:solidFill>
                  <a:srgbClr val="1F1F20"/>
                </a:solidFill>
                <a:effectLst/>
                <a:ea typeface="Calibri" panose="020F0502020204030204" pitchFamily="34" charset="0"/>
              </a:rPr>
              <a:t>ottimizzando </a:t>
            </a:r>
          </a:p>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it-IT" sz="1100" dirty="0">
                <a:solidFill>
                  <a:srgbClr val="1F1F20"/>
                </a:solidFill>
                <a:effectLst/>
                <a:ea typeface="Calibri" panose="020F0502020204030204" pitchFamily="34" charset="0"/>
              </a:rPr>
              <a:t>la comunicazione sul </a:t>
            </a:r>
          </a:p>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it-IT" sz="1100" dirty="0">
                <a:solidFill>
                  <a:srgbClr val="1F1F20"/>
                </a:solidFill>
                <a:effectLst/>
                <a:ea typeface="Calibri" panose="020F0502020204030204" pitchFamily="34" charset="0"/>
              </a:rPr>
              <a:t>posto di lavoro</a:t>
            </a:r>
            <a:r>
              <a:rPr lang="it-IT" sz="1100" dirty="0">
                <a:effectLst/>
              </a:rPr>
              <a:t> </a:t>
            </a:r>
            <a:endParaRPr lang="it-IT" sz="1100" dirty="0"/>
          </a:p>
        </p:txBody>
      </p:sp>
      <p:pic>
        <p:nvPicPr>
          <p:cNvPr id="51" name="Elemento grafico 50" descr="Stetoscopio">
            <a:extLst>
              <a:ext uri="{FF2B5EF4-FFF2-40B4-BE49-F238E27FC236}">
                <a16:creationId xmlns:a16="http://schemas.microsoft.com/office/drawing/2014/main" id="{726C6570-518B-F269-EA9A-7B9F72A2D95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81395" y="1187039"/>
            <a:ext cx="652460" cy="652460"/>
          </a:xfrm>
          <a:prstGeom prst="rect">
            <a:avLst/>
          </a:prstGeom>
        </p:spPr>
      </p:pic>
      <p:pic>
        <p:nvPicPr>
          <p:cNvPr id="53" name="Elemento grafico 52" descr="Carta">
            <a:extLst>
              <a:ext uri="{FF2B5EF4-FFF2-40B4-BE49-F238E27FC236}">
                <a16:creationId xmlns:a16="http://schemas.microsoft.com/office/drawing/2014/main" id="{668A9A43-E371-EF66-73A3-02BAD6B8E84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65950" y="1163938"/>
            <a:ext cx="652460" cy="652460"/>
          </a:xfrm>
          <a:prstGeom prst="rect">
            <a:avLst/>
          </a:prstGeom>
        </p:spPr>
      </p:pic>
      <p:sp>
        <p:nvSpPr>
          <p:cNvPr id="55" name="TextBox 18">
            <a:extLst>
              <a:ext uri="{FF2B5EF4-FFF2-40B4-BE49-F238E27FC236}">
                <a16:creationId xmlns:a16="http://schemas.microsoft.com/office/drawing/2014/main" id="{E2BB5F87-AF56-EE87-0616-086B96F52958}"/>
              </a:ext>
            </a:extLst>
          </p:cNvPr>
          <p:cNvSpPr txBox="1"/>
          <p:nvPr/>
        </p:nvSpPr>
        <p:spPr>
          <a:xfrm>
            <a:off x="5220072" y="1816398"/>
            <a:ext cx="1944216" cy="138499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Servizio di conservazione in alta affidabilità per i documenti informatici clinici ed amministrativi e di immagini diagnostiche</a:t>
            </a:r>
            <a:endParaRPr lang="ko-KR" altLang="en-US" sz="1200" b="1" dirty="0">
              <a:solidFill>
                <a:schemeClr val="tx1">
                  <a:lumMod val="75000"/>
                  <a:lumOff val="25000"/>
                </a:schemeClr>
              </a:solidFill>
              <a:cs typeface="Arial" pitchFamily="34" charset="0"/>
            </a:endParaRPr>
          </a:p>
        </p:txBody>
      </p:sp>
      <p:sp>
        <p:nvSpPr>
          <p:cNvPr id="56" name="TextBox 18">
            <a:extLst>
              <a:ext uri="{FF2B5EF4-FFF2-40B4-BE49-F238E27FC236}">
                <a16:creationId xmlns:a16="http://schemas.microsoft.com/office/drawing/2014/main" id="{1A88A66C-2B61-2BD7-C37B-A7321E6D556D}"/>
              </a:ext>
            </a:extLst>
          </p:cNvPr>
          <p:cNvSpPr txBox="1"/>
          <p:nvPr/>
        </p:nvSpPr>
        <p:spPr>
          <a:xfrm>
            <a:off x="7223949" y="1856922"/>
            <a:ext cx="1824894" cy="1200329"/>
          </a:xfrm>
          <a:prstGeom prst="rect">
            <a:avLst/>
          </a:prstGeom>
          <a:noFill/>
        </p:spPr>
        <p:txBody>
          <a:bodyPr wrap="square" rtlCol="0">
            <a:spAutoFit/>
          </a:bodyPr>
          <a:lstStyle/>
          <a:p>
            <a:pPr lvl="0" algn="ctr"/>
            <a:r>
              <a:rPr lang="it-IT" sz="1200" b="1" dirty="0">
                <a:solidFill>
                  <a:schemeClr val="tx1">
                    <a:lumMod val="75000"/>
                    <a:lumOff val="25000"/>
                  </a:schemeClr>
                </a:solidFill>
                <a:cs typeface="Arial" pitchFamily="34" charset="0"/>
              </a:rPr>
              <a:t>Approvigionamento di componenti </a:t>
            </a:r>
          </a:p>
          <a:p>
            <a:pPr lvl="0" algn="ctr"/>
            <a:r>
              <a:rPr lang="it-IT" sz="1200" b="1" dirty="0">
                <a:solidFill>
                  <a:schemeClr val="tx1">
                    <a:lumMod val="75000"/>
                    <a:lumOff val="25000"/>
                  </a:schemeClr>
                </a:solidFill>
                <a:cs typeface="Arial" pitchFamily="34" charset="0"/>
              </a:rPr>
              <a:t>tecnologiche </a:t>
            </a:r>
          </a:p>
          <a:p>
            <a:pPr lvl="0" algn="ctr"/>
            <a:r>
              <a:rPr lang="it-IT" sz="1200" b="1" dirty="0">
                <a:solidFill>
                  <a:schemeClr val="tx1">
                    <a:lumMod val="75000"/>
                    <a:lumOff val="25000"/>
                  </a:schemeClr>
                </a:solidFill>
                <a:cs typeface="Arial" pitchFamily="34" charset="0"/>
              </a:rPr>
              <a:t>necessarie al corretto </a:t>
            </a:r>
          </a:p>
          <a:p>
            <a:pPr lvl="0" algn="ctr"/>
            <a:r>
              <a:rPr lang="it-IT" sz="1200" b="1" dirty="0">
                <a:solidFill>
                  <a:schemeClr val="tx1">
                    <a:lumMod val="75000"/>
                    <a:lumOff val="25000"/>
                  </a:schemeClr>
                </a:solidFill>
                <a:cs typeface="Arial" pitchFamily="34" charset="0"/>
              </a:rPr>
              <a:t>funzionamento del </a:t>
            </a:r>
          </a:p>
          <a:p>
            <a:pPr lvl="0" algn="ctr"/>
            <a:r>
              <a:rPr lang="it-IT" sz="1200" b="1" dirty="0">
                <a:solidFill>
                  <a:schemeClr val="tx1">
                    <a:lumMod val="75000"/>
                    <a:lumOff val="25000"/>
                  </a:schemeClr>
                </a:solidFill>
                <a:cs typeface="Arial" pitchFamily="34" charset="0"/>
              </a:rPr>
              <a:t>SIO</a:t>
            </a:r>
          </a:p>
        </p:txBody>
      </p:sp>
      <p:pic>
        <p:nvPicPr>
          <p:cNvPr id="58" name="Elemento grafico 57" descr="Laptop">
            <a:extLst>
              <a:ext uri="{FF2B5EF4-FFF2-40B4-BE49-F238E27FC236}">
                <a16:creationId xmlns:a16="http://schemas.microsoft.com/office/drawing/2014/main" id="{C051C8F2-8458-9ADE-2FC7-7EFA77AC687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10166" y="1163938"/>
            <a:ext cx="652460" cy="652460"/>
          </a:xfrm>
          <a:prstGeom prst="rect">
            <a:avLst/>
          </a:prstGeom>
        </p:spPr>
      </p:pic>
    </p:spTree>
    <p:extLst>
      <p:ext uri="{BB962C8B-B14F-4D97-AF65-F5344CB8AC3E}">
        <p14:creationId xmlns:p14="http://schemas.microsoft.com/office/powerpoint/2010/main" val="125009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709682" y="1103519"/>
            <a:ext cx="2172174" cy="1656935"/>
            <a:chOff x="752576" y="2464466"/>
            <a:chExt cx="1789913" cy="1656935"/>
          </a:xfrm>
        </p:grpSpPr>
        <p:sp>
          <p:nvSpPr>
            <p:cNvPr id="7" name="Text Placeholder 17"/>
            <p:cNvSpPr txBox="1">
              <a:spLocks/>
            </p:cNvSpPr>
            <p:nvPr/>
          </p:nvSpPr>
          <p:spPr>
            <a:xfrm>
              <a:off x="777444" y="2464466"/>
              <a:ext cx="1765045"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tx1">
                      <a:lumMod val="75000"/>
                      <a:lumOff val="25000"/>
                    </a:schemeClr>
                  </a:solidFill>
                  <a:cs typeface="Arial" pitchFamily="34" charset="0"/>
                </a:rPr>
                <a:t>Caratteristiche qualificanti della fornitura  </a:t>
              </a:r>
            </a:p>
          </p:txBody>
        </p:sp>
        <p:sp>
          <p:nvSpPr>
            <p:cNvPr id="9" name="TextBox 8"/>
            <p:cNvSpPr txBox="1"/>
            <p:nvPr/>
          </p:nvSpPr>
          <p:spPr>
            <a:xfrm>
              <a:off x="752576" y="3844402"/>
              <a:ext cx="158417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27" name="Rectangle 26"/>
          <p:cNvSpPr/>
          <p:nvPr/>
        </p:nvSpPr>
        <p:spPr>
          <a:xfrm>
            <a:off x="1622727" y="1004859"/>
            <a:ext cx="2376264" cy="243098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Rectangle 26">
            <a:extLst>
              <a:ext uri="{FF2B5EF4-FFF2-40B4-BE49-F238E27FC236}">
                <a16:creationId xmlns:a16="http://schemas.microsoft.com/office/drawing/2014/main" id="{EAC7C45B-5D93-D9A8-54DA-B9B3DB9E9A90}"/>
              </a:ext>
            </a:extLst>
          </p:cNvPr>
          <p:cNvSpPr/>
          <p:nvPr/>
        </p:nvSpPr>
        <p:spPr>
          <a:xfrm>
            <a:off x="4572000" y="1001871"/>
            <a:ext cx="2376264" cy="20739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CasellaDiTesto 33">
            <a:extLst>
              <a:ext uri="{FF2B5EF4-FFF2-40B4-BE49-F238E27FC236}">
                <a16:creationId xmlns:a16="http://schemas.microsoft.com/office/drawing/2014/main" id="{3B691B0A-B1BE-9341-3E31-386685C6981E}"/>
              </a:ext>
            </a:extLst>
          </p:cNvPr>
          <p:cNvSpPr txBox="1"/>
          <p:nvPr/>
        </p:nvSpPr>
        <p:spPr>
          <a:xfrm>
            <a:off x="4643123" y="1005079"/>
            <a:ext cx="2227273" cy="461665"/>
          </a:xfrm>
          <a:prstGeom prst="rect">
            <a:avLst/>
          </a:prstGeom>
          <a:noFill/>
        </p:spPr>
        <p:txBody>
          <a:bodyPr wrap="square" rtlCol="0">
            <a:spAutoFit/>
          </a:bodyPr>
          <a:lstStyle/>
          <a:p>
            <a:pPr algn="ctr">
              <a:spcBef>
                <a:spcPct val="20000"/>
              </a:spcBef>
            </a:pPr>
            <a:r>
              <a:rPr lang="it-IT" sz="1200" b="1" dirty="0">
                <a:solidFill>
                  <a:schemeClr val="tx1">
                    <a:lumMod val="75000"/>
                    <a:lumOff val="25000"/>
                  </a:schemeClr>
                </a:solidFill>
                <a:cs typeface="Arial" pitchFamily="34" charset="0"/>
              </a:rPr>
              <a:t>Durata contrattuale e costo stimato</a:t>
            </a:r>
          </a:p>
        </p:txBody>
      </p:sp>
      <p:pic>
        <p:nvPicPr>
          <p:cNvPr id="16" name="Elemento grafico 15" descr="Internet">
            <a:extLst>
              <a:ext uri="{FF2B5EF4-FFF2-40B4-BE49-F238E27FC236}">
                <a16:creationId xmlns:a16="http://schemas.microsoft.com/office/drawing/2014/main" id="{B3BD9CED-5B9C-E621-C1ED-52F7E4C3192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0780" y="1504152"/>
            <a:ext cx="240005" cy="240005"/>
          </a:xfrm>
          <a:prstGeom prst="rect">
            <a:avLst/>
          </a:prstGeom>
        </p:spPr>
      </p:pic>
      <p:sp>
        <p:nvSpPr>
          <p:cNvPr id="17" name="CasellaDiTesto 16">
            <a:extLst>
              <a:ext uri="{FF2B5EF4-FFF2-40B4-BE49-F238E27FC236}">
                <a16:creationId xmlns:a16="http://schemas.microsoft.com/office/drawing/2014/main" id="{D30053BC-0634-B70C-D4BF-13A6BF8D1B2A}"/>
              </a:ext>
            </a:extLst>
          </p:cNvPr>
          <p:cNvSpPr txBox="1"/>
          <p:nvPr/>
        </p:nvSpPr>
        <p:spPr>
          <a:xfrm>
            <a:off x="1856995" y="1486586"/>
            <a:ext cx="2141996" cy="1785104"/>
          </a:xfrm>
          <a:prstGeom prst="rect">
            <a:avLst/>
          </a:prstGeom>
          <a:noFill/>
        </p:spPr>
        <p:txBody>
          <a:bodyPr wrap="square" rtlCol="0">
            <a:spAutoFit/>
          </a:bodyPr>
          <a:lstStyle/>
          <a:p>
            <a:r>
              <a:rPr lang="it-IT" sz="1100" dirty="0">
                <a:effectLst/>
                <a:ea typeface="Calibri" panose="020F0502020204030204" pitchFamily="34" charset="0"/>
                <a:cs typeface="Calibri" panose="020F0502020204030204" pitchFamily="34" charset="0"/>
              </a:rPr>
              <a:t>Il nuovo sistema informativo </a:t>
            </a:r>
          </a:p>
          <a:p>
            <a:r>
              <a:rPr lang="it-IT" sz="1100" dirty="0">
                <a:effectLst/>
                <a:ea typeface="Calibri" panose="020F0502020204030204" pitchFamily="34" charset="0"/>
                <a:cs typeface="Calibri" panose="020F0502020204030204" pitchFamily="34" charset="0"/>
              </a:rPr>
              <a:t>aziendale dovrà essere </a:t>
            </a:r>
          </a:p>
          <a:p>
            <a:r>
              <a:rPr lang="it-IT" sz="1100" dirty="0">
                <a:effectLst/>
                <a:ea typeface="Calibri" panose="020F0502020204030204" pitchFamily="34" charset="0"/>
                <a:cs typeface="Calibri" panose="020F0502020204030204" pitchFamily="34" charset="0"/>
              </a:rPr>
              <a:t>disegnato secondo alcuni </a:t>
            </a:r>
          </a:p>
          <a:p>
            <a:r>
              <a:rPr lang="it-IT" sz="1100" dirty="0">
                <a:effectLst/>
                <a:ea typeface="Calibri" panose="020F0502020204030204" pitchFamily="34" charset="0"/>
                <a:cs typeface="Calibri" panose="020F0502020204030204" pitchFamily="34" charset="0"/>
              </a:rPr>
              <a:t>principi di ordine generale che si traducono in una visione ben precisa sull’obiettivo che il </a:t>
            </a:r>
          </a:p>
          <a:p>
            <a:r>
              <a:rPr lang="it-IT" sz="1100" dirty="0">
                <a:effectLst/>
                <a:ea typeface="Calibri" panose="020F0502020204030204" pitchFamily="34" charset="0"/>
                <a:cs typeface="Calibri" panose="020F0502020204030204" pitchFamily="34" charset="0"/>
              </a:rPr>
              <a:t>Proponente e la Regione </a:t>
            </a:r>
          </a:p>
          <a:p>
            <a:r>
              <a:rPr lang="it-IT" sz="1100" dirty="0">
                <a:effectLst/>
                <a:ea typeface="Calibri" panose="020F0502020204030204" pitchFamily="34" charset="0"/>
                <a:cs typeface="Calibri" panose="020F0502020204030204" pitchFamily="34" charset="0"/>
              </a:rPr>
              <a:t>Molise dovranno raggiungere </a:t>
            </a:r>
          </a:p>
          <a:p>
            <a:r>
              <a:rPr lang="it-IT" sz="1100" dirty="0">
                <a:effectLst/>
                <a:ea typeface="Calibri" panose="020F0502020204030204" pitchFamily="34" charset="0"/>
                <a:cs typeface="Calibri" panose="020F0502020204030204" pitchFamily="34" charset="0"/>
              </a:rPr>
              <a:t>per ogni area del sistema </a:t>
            </a:r>
          </a:p>
          <a:p>
            <a:r>
              <a:rPr lang="it-IT" sz="1100" dirty="0">
                <a:effectLst/>
                <a:ea typeface="Calibri" panose="020F0502020204030204" pitchFamily="34" charset="0"/>
                <a:cs typeface="Calibri" panose="020F0502020204030204" pitchFamily="34" charset="0"/>
              </a:rPr>
              <a:t>informativo ospedaliero. </a:t>
            </a:r>
            <a:endParaRPr lang="it-IT" sz="1100" dirty="0">
              <a:effectLst/>
              <a:ea typeface="Calibri" panose="020F0502020204030204" pitchFamily="34" charset="0"/>
              <a:cs typeface="Times New Roman" panose="02020603050405020304" pitchFamily="18" charset="0"/>
            </a:endParaRPr>
          </a:p>
        </p:txBody>
      </p:sp>
      <p:pic>
        <p:nvPicPr>
          <p:cNvPr id="20" name="Elemento grafico 19" descr="Monete">
            <a:extLst>
              <a:ext uri="{FF2B5EF4-FFF2-40B4-BE49-F238E27FC236}">
                <a16:creationId xmlns:a16="http://schemas.microsoft.com/office/drawing/2014/main" id="{28E9AE13-A208-3DC0-63F7-3F3D172133B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68642" y="1504152"/>
            <a:ext cx="241176" cy="241176"/>
          </a:xfrm>
          <a:prstGeom prst="rect">
            <a:avLst/>
          </a:prstGeom>
        </p:spPr>
      </p:pic>
      <p:sp>
        <p:nvSpPr>
          <p:cNvPr id="21" name="CasellaDiTesto 20">
            <a:extLst>
              <a:ext uri="{FF2B5EF4-FFF2-40B4-BE49-F238E27FC236}">
                <a16:creationId xmlns:a16="http://schemas.microsoft.com/office/drawing/2014/main" id="{0DD6ED47-B18A-4633-D6F5-5C7EB5FB613C}"/>
              </a:ext>
            </a:extLst>
          </p:cNvPr>
          <p:cNvSpPr txBox="1"/>
          <p:nvPr/>
        </p:nvSpPr>
        <p:spPr>
          <a:xfrm>
            <a:off x="4945079" y="1487047"/>
            <a:ext cx="1715154" cy="769441"/>
          </a:xfrm>
          <a:prstGeom prst="rect">
            <a:avLst/>
          </a:prstGeom>
          <a:noFill/>
        </p:spPr>
        <p:txBody>
          <a:bodyPr wrap="square" rtlCol="0">
            <a:spAutoFit/>
          </a:bodyPr>
          <a:lstStyle/>
          <a:p>
            <a:r>
              <a:rPr lang="it-IT" sz="1100" dirty="0">
                <a:effectLst/>
                <a:ea typeface="Calibri" panose="020F0502020204030204" pitchFamily="34" charset="0"/>
                <a:cs typeface="Calibri" panose="020F0502020204030204" pitchFamily="34" charset="0"/>
              </a:rPr>
              <a:t>3 anni e si procederà per fasi al fine di ottimizzare il processo di migrazione al nuovo sistema. </a:t>
            </a:r>
            <a:endParaRPr lang="it-IT" sz="1100" dirty="0">
              <a:effectLst/>
              <a:ea typeface="Calibri" panose="020F0502020204030204" pitchFamily="34" charset="0"/>
              <a:cs typeface="Times New Roman" panose="02020603050405020304" pitchFamily="18" charset="0"/>
            </a:endParaRPr>
          </a:p>
        </p:txBody>
      </p:sp>
      <p:sp>
        <p:nvSpPr>
          <p:cNvPr id="22" name="CasellaDiTesto 21">
            <a:extLst>
              <a:ext uri="{FF2B5EF4-FFF2-40B4-BE49-F238E27FC236}">
                <a16:creationId xmlns:a16="http://schemas.microsoft.com/office/drawing/2014/main" id="{60EA575F-B51C-0930-D2C3-BB294A01E965}"/>
              </a:ext>
            </a:extLst>
          </p:cNvPr>
          <p:cNvSpPr txBox="1"/>
          <p:nvPr/>
        </p:nvSpPr>
        <p:spPr>
          <a:xfrm>
            <a:off x="4914530" y="2342433"/>
            <a:ext cx="1085555" cy="261610"/>
          </a:xfrm>
          <a:prstGeom prst="rect">
            <a:avLst/>
          </a:prstGeom>
          <a:noFill/>
        </p:spPr>
        <p:txBody>
          <a:bodyPr wrap="none" rtlCol="0">
            <a:spAutoFit/>
          </a:bodyPr>
          <a:lstStyle/>
          <a:p>
            <a:pPr algn="ctr"/>
            <a:r>
              <a:rPr lang="it-IT" sz="1100" dirty="0"/>
              <a:t>€1.700.000,00</a:t>
            </a:r>
          </a:p>
        </p:txBody>
      </p:sp>
      <p:pic>
        <p:nvPicPr>
          <p:cNvPr id="28" name="Elemento grafico 27" descr="Monete">
            <a:extLst>
              <a:ext uri="{FF2B5EF4-FFF2-40B4-BE49-F238E27FC236}">
                <a16:creationId xmlns:a16="http://schemas.microsoft.com/office/drawing/2014/main" id="{311198B8-FD6F-887B-9935-63E4293DD67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03903" y="2352650"/>
            <a:ext cx="241176" cy="241176"/>
          </a:xfrm>
          <a:prstGeom prst="rect">
            <a:avLst/>
          </a:prstGeom>
        </p:spPr>
      </p:pic>
    </p:spTree>
    <p:extLst>
      <p:ext uri="{BB962C8B-B14F-4D97-AF65-F5344CB8AC3E}">
        <p14:creationId xmlns:p14="http://schemas.microsoft.com/office/powerpoint/2010/main" val="146653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84376" y="2283718"/>
            <a:ext cx="5796136" cy="576064"/>
          </a:xfrm>
        </p:spPr>
        <p:txBody>
          <a:bodyPr/>
          <a:lstStyle/>
          <a:p>
            <a:r>
              <a:rPr lang="it-IT" altLang="ko-KR" sz="3200" dirty="0">
                <a:solidFill>
                  <a:srgbClr val="FF0000"/>
                </a:solidFill>
                <a:latin typeface="+mn-lt"/>
              </a:rPr>
              <a:t>Laboratorio Logico Unico (LLU)</a:t>
            </a:r>
            <a:endParaRPr lang="ko-KR" altLang="en-US" sz="3200" dirty="0">
              <a:solidFill>
                <a:srgbClr val="FF0000"/>
              </a:solidFill>
              <a:latin typeface="+mn-lt"/>
            </a:endParaRPr>
          </a:p>
        </p:txBody>
      </p:sp>
    </p:spTree>
    <p:extLst>
      <p:ext uri="{BB962C8B-B14F-4D97-AF65-F5344CB8AC3E}">
        <p14:creationId xmlns:p14="http://schemas.microsoft.com/office/powerpoint/2010/main" val="2312987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altLang="ko-KR" sz="3200" dirty="0"/>
              <a:t>Laboratorio Logico Unico: </a:t>
            </a:r>
            <a:r>
              <a:rPr lang="it-IT" altLang="ko-KR" sz="3200" dirty="0">
                <a:solidFill>
                  <a:srgbClr val="FF0000"/>
                </a:solidFill>
              </a:rPr>
              <a:t>LLU</a:t>
            </a:r>
            <a:endParaRPr lang="ko-KR" altLang="en-US" sz="3200" dirty="0">
              <a:solidFill>
                <a:srgbClr val="FF0000"/>
              </a:solidFill>
            </a:endParaRPr>
          </a:p>
        </p:txBody>
      </p:sp>
      <p:grpSp>
        <p:nvGrpSpPr>
          <p:cNvPr id="10" name="Group 9"/>
          <p:cNvGrpSpPr/>
          <p:nvPr/>
        </p:nvGrpSpPr>
        <p:grpSpPr>
          <a:xfrm>
            <a:off x="1693726" y="1078506"/>
            <a:ext cx="1908212" cy="1576013"/>
            <a:chOff x="752576" y="2545388"/>
            <a:chExt cx="1908212" cy="1576013"/>
          </a:xfrm>
        </p:grpSpPr>
        <p:sp>
          <p:nvSpPr>
            <p:cNvPr id="7" name="Text Placeholder 17"/>
            <p:cNvSpPr txBox="1">
              <a:spLocks/>
            </p:cNvSpPr>
            <p:nvPr/>
          </p:nvSpPr>
          <p:spPr>
            <a:xfrm>
              <a:off x="1076612" y="2545388"/>
              <a:ext cx="1584176"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tx1">
                      <a:lumMod val="75000"/>
                      <a:lumOff val="25000"/>
                    </a:schemeClr>
                  </a:solidFill>
                  <a:cs typeface="Arial" pitchFamily="34" charset="0"/>
                </a:rPr>
                <a:t>Situazione attuale </a:t>
              </a:r>
            </a:p>
          </p:txBody>
        </p:sp>
        <p:sp>
          <p:nvSpPr>
            <p:cNvPr id="9" name="TextBox 8"/>
            <p:cNvSpPr txBox="1"/>
            <p:nvPr/>
          </p:nvSpPr>
          <p:spPr>
            <a:xfrm>
              <a:off x="752576" y="3844402"/>
              <a:ext cx="158417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27" name="Rectangle 26"/>
          <p:cNvSpPr/>
          <p:nvPr/>
        </p:nvSpPr>
        <p:spPr>
          <a:xfrm>
            <a:off x="1622727" y="1004859"/>
            <a:ext cx="2376264" cy="236196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Gruppo 3">
            <a:extLst>
              <a:ext uri="{FF2B5EF4-FFF2-40B4-BE49-F238E27FC236}">
                <a16:creationId xmlns:a16="http://schemas.microsoft.com/office/drawing/2014/main" id="{E5F066F4-3212-2329-16F2-E34BE125AD31}"/>
              </a:ext>
            </a:extLst>
          </p:cNvPr>
          <p:cNvGrpSpPr/>
          <p:nvPr/>
        </p:nvGrpSpPr>
        <p:grpSpPr>
          <a:xfrm>
            <a:off x="1733094" y="1504559"/>
            <a:ext cx="2333547" cy="261610"/>
            <a:chOff x="1665443" y="1357150"/>
            <a:chExt cx="2333547" cy="261610"/>
          </a:xfrm>
        </p:grpSpPr>
        <p:sp>
          <p:nvSpPr>
            <p:cNvPr id="3" name="CasellaDiTesto 2">
              <a:extLst>
                <a:ext uri="{FF2B5EF4-FFF2-40B4-BE49-F238E27FC236}">
                  <a16:creationId xmlns:a16="http://schemas.microsoft.com/office/drawing/2014/main" id="{B92B6427-9C85-3BF3-7927-9492CBD7F4CF}"/>
                </a:ext>
              </a:extLst>
            </p:cNvPr>
            <p:cNvSpPr txBox="1"/>
            <p:nvPr/>
          </p:nvSpPr>
          <p:spPr>
            <a:xfrm>
              <a:off x="1727649" y="1357150"/>
              <a:ext cx="2271341" cy="261610"/>
            </a:xfrm>
            <a:prstGeom prst="rect">
              <a:avLst/>
            </a:prstGeom>
            <a:noFill/>
          </p:spPr>
          <p:txBody>
            <a:bodyPr wrap="square" rtlCol="0">
              <a:spAutoFit/>
            </a:bodyPr>
            <a:lstStyle/>
            <a:p>
              <a:r>
                <a:rPr lang="it-IT" sz="1100" dirty="0">
                  <a:solidFill>
                    <a:srgbClr val="FF0000"/>
                  </a:solidFill>
                </a:rPr>
                <a:t> 3</a:t>
              </a:r>
              <a:r>
                <a:rPr lang="it-IT" sz="1100" dirty="0"/>
                <a:t> laboratori di analisi</a:t>
              </a:r>
            </a:p>
          </p:txBody>
        </p:sp>
        <p:sp>
          <p:nvSpPr>
            <p:cNvPr id="5" name="Oval 47">
              <a:extLst>
                <a:ext uri="{FF2B5EF4-FFF2-40B4-BE49-F238E27FC236}">
                  <a16:creationId xmlns:a16="http://schemas.microsoft.com/office/drawing/2014/main" id="{9DD7EA8D-603D-6880-ABB5-E6B6042AAAC2}"/>
                </a:ext>
              </a:extLst>
            </p:cNvPr>
            <p:cNvSpPr>
              <a:spLocks noChangeAspect="1"/>
            </p:cNvSpPr>
            <p:nvPr/>
          </p:nvSpPr>
          <p:spPr>
            <a:xfrm>
              <a:off x="1665443" y="1422651"/>
              <a:ext cx="124409" cy="124409"/>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 name="Gruppo 5">
            <a:extLst>
              <a:ext uri="{FF2B5EF4-FFF2-40B4-BE49-F238E27FC236}">
                <a16:creationId xmlns:a16="http://schemas.microsoft.com/office/drawing/2014/main" id="{324FAA1D-AF83-E3F5-2951-414E97B0DD59}"/>
              </a:ext>
            </a:extLst>
          </p:cNvPr>
          <p:cNvGrpSpPr/>
          <p:nvPr/>
        </p:nvGrpSpPr>
        <p:grpSpPr>
          <a:xfrm>
            <a:off x="1733094" y="2004259"/>
            <a:ext cx="2333547" cy="261610"/>
            <a:chOff x="1665443" y="1891165"/>
            <a:chExt cx="2333547" cy="261610"/>
          </a:xfrm>
        </p:grpSpPr>
        <p:sp>
          <p:nvSpPr>
            <p:cNvPr id="23" name="CasellaDiTesto 22">
              <a:extLst>
                <a:ext uri="{FF2B5EF4-FFF2-40B4-BE49-F238E27FC236}">
                  <a16:creationId xmlns:a16="http://schemas.microsoft.com/office/drawing/2014/main" id="{1E5733C6-D1C1-FB14-5589-0908F83DFBDE}"/>
                </a:ext>
              </a:extLst>
            </p:cNvPr>
            <p:cNvSpPr txBox="1"/>
            <p:nvPr/>
          </p:nvSpPr>
          <p:spPr>
            <a:xfrm>
              <a:off x="1727649" y="1891165"/>
              <a:ext cx="2271341" cy="261610"/>
            </a:xfrm>
            <a:prstGeom prst="rect">
              <a:avLst/>
            </a:prstGeom>
            <a:noFill/>
          </p:spPr>
          <p:txBody>
            <a:bodyPr wrap="square" rtlCol="0">
              <a:spAutoFit/>
            </a:bodyPr>
            <a:lstStyle/>
            <a:p>
              <a:r>
                <a:rPr lang="it-IT" sz="1100" dirty="0"/>
                <a:t> </a:t>
              </a:r>
              <a:r>
                <a:rPr lang="it-IT" sz="1100" dirty="0">
                  <a:solidFill>
                    <a:srgbClr val="FF0000"/>
                  </a:solidFill>
                </a:rPr>
                <a:t>26</a:t>
              </a:r>
              <a:r>
                <a:rPr lang="it-IT" sz="1100" dirty="0"/>
                <a:t> centri di prelievo</a:t>
              </a:r>
            </a:p>
          </p:txBody>
        </p:sp>
        <p:sp>
          <p:nvSpPr>
            <p:cNvPr id="25" name="Oval 47">
              <a:extLst>
                <a:ext uri="{FF2B5EF4-FFF2-40B4-BE49-F238E27FC236}">
                  <a16:creationId xmlns:a16="http://schemas.microsoft.com/office/drawing/2014/main" id="{AE637039-A9E0-41EA-B163-6AD3DBF4EC5F}"/>
                </a:ext>
              </a:extLst>
            </p:cNvPr>
            <p:cNvSpPr>
              <a:spLocks noChangeAspect="1"/>
            </p:cNvSpPr>
            <p:nvPr/>
          </p:nvSpPr>
          <p:spPr>
            <a:xfrm>
              <a:off x="1665443" y="1964852"/>
              <a:ext cx="124409" cy="124409"/>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8" name="Gruppo 7">
            <a:extLst>
              <a:ext uri="{FF2B5EF4-FFF2-40B4-BE49-F238E27FC236}">
                <a16:creationId xmlns:a16="http://schemas.microsoft.com/office/drawing/2014/main" id="{1966BB21-C21E-D174-6ADB-8D6332902183}"/>
              </a:ext>
            </a:extLst>
          </p:cNvPr>
          <p:cNvGrpSpPr/>
          <p:nvPr/>
        </p:nvGrpSpPr>
        <p:grpSpPr>
          <a:xfrm>
            <a:off x="1733093" y="2514132"/>
            <a:ext cx="2376074" cy="769441"/>
            <a:chOff x="1622916" y="2525520"/>
            <a:chExt cx="2376074" cy="769441"/>
          </a:xfrm>
        </p:grpSpPr>
        <p:sp>
          <p:nvSpPr>
            <p:cNvPr id="31" name="CasellaDiTesto 30">
              <a:extLst>
                <a:ext uri="{FF2B5EF4-FFF2-40B4-BE49-F238E27FC236}">
                  <a16:creationId xmlns:a16="http://schemas.microsoft.com/office/drawing/2014/main" id="{F24001D8-C4F0-4295-5E07-4D9E7490E2B9}"/>
                </a:ext>
              </a:extLst>
            </p:cNvPr>
            <p:cNvSpPr txBox="1"/>
            <p:nvPr/>
          </p:nvSpPr>
          <p:spPr>
            <a:xfrm>
              <a:off x="1727649" y="2525520"/>
              <a:ext cx="2271341" cy="769441"/>
            </a:xfrm>
            <a:prstGeom prst="rect">
              <a:avLst/>
            </a:prstGeom>
            <a:noFill/>
          </p:spPr>
          <p:txBody>
            <a:bodyPr wrap="square" rtlCol="0">
              <a:spAutoFit/>
            </a:bodyPr>
            <a:lstStyle/>
            <a:p>
              <a:r>
                <a:rPr lang="it-IT" sz="1100" dirty="0"/>
                <a:t> Software della azienda</a:t>
              </a:r>
              <a:br>
                <a:rPr lang="it-IT" sz="1100" dirty="0"/>
              </a:br>
              <a:r>
                <a:rPr lang="it-IT" sz="1100" dirty="0">
                  <a:solidFill>
                    <a:srgbClr val="FF0000"/>
                  </a:solidFill>
                </a:rPr>
                <a:t>SCS Computers </a:t>
              </a:r>
              <a:r>
                <a:rPr lang="it-IT" sz="1100" dirty="0"/>
                <a:t>per la</a:t>
              </a:r>
              <a:br>
                <a:rPr lang="it-IT" sz="1100" dirty="0"/>
              </a:br>
              <a:r>
                <a:rPr lang="it-IT" sz="1100" dirty="0"/>
                <a:t>produzione e la gestione</a:t>
              </a:r>
              <a:br>
                <a:rPr lang="it-IT" sz="1100" dirty="0"/>
              </a:br>
              <a:r>
                <a:rPr lang="it-IT" sz="1100" dirty="0"/>
                <a:t>dei referti</a:t>
              </a:r>
            </a:p>
          </p:txBody>
        </p:sp>
        <p:sp>
          <p:nvSpPr>
            <p:cNvPr id="32" name="Oval 47">
              <a:extLst>
                <a:ext uri="{FF2B5EF4-FFF2-40B4-BE49-F238E27FC236}">
                  <a16:creationId xmlns:a16="http://schemas.microsoft.com/office/drawing/2014/main" id="{1E4D54EE-F0E4-F9B1-B45C-BB0B0072E52F}"/>
                </a:ext>
              </a:extLst>
            </p:cNvPr>
            <p:cNvSpPr>
              <a:spLocks noChangeAspect="1"/>
            </p:cNvSpPr>
            <p:nvPr/>
          </p:nvSpPr>
          <p:spPr>
            <a:xfrm>
              <a:off x="1622916" y="2583124"/>
              <a:ext cx="124409" cy="124409"/>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3" name="Rectangle 26">
            <a:extLst>
              <a:ext uri="{FF2B5EF4-FFF2-40B4-BE49-F238E27FC236}">
                <a16:creationId xmlns:a16="http://schemas.microsoft.com/office/drawing/2014/main" id="{EAC7C45B-5D93-D9A8-54DA-B9B3DB9E9A90}"/>
              </a:ext>
            </a:extLst>
          </p:cNvPr>
          <p:cNvSpPr/>
          <p:nvPr/>
        </p:nvSpPr>
        <p:spPr>
          <a:xfrm>
            <a:off x="4572000" y="1001871"/>
            <a:ext cx="2592288" cy="24339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CasellaDiTesto 33">
            <a:extLst>
              <a:ext uri="{FF2B5EF4-FFF2-40B4-BE49-F238E27FC236}">
                <a16:creationId xmlns:a16="http://schemas.microsoft.com/office/drawing/2014/main" id="{3B691B0A-B1BE-9341-3E31-386685C6981E}"/>
              </a:ext>
            </a:extLst>
          </p:cNvPr>
          <p:cNvSpPr txBox="1"/>
          <p:nvPr/>
        </p:nvSpPr>
        <p:spPr>
          <a:xfrm>
            <a:off x="5359220" y="1074901"/>
            <a:ext cx="801823" cy="276999"/>
          </a:xfrm>
          <a:prstGeom prst="rect">
            <a:avLst/>
          </a:prstGeom>
          <a:noFill/>
        </p:spPr>
        <p:txBody>
          <a:bodyPr wrap="none" rtlCol="0">
            <a:spAutoFit/>
          </a:bodyPr>
          <a:lstStyle/>
          <a:p>
            <a:pPr algn="ctr">
              <a:spcBef>
                <a:spcPct val="20000"/>
              </a:spcBef>
            </a:pPr>
            <a:r>
              <a:rPr lang="it-IT" sz="1200" b="1" dirty="0">
                <a:solidFill>
                  <a:schemeClr val="tx1">
                    <a:lumMod val="75000"/>
                    <a:lumOff val="25000"/>
                  </a:schemeClr>
                </a:solidFill>
                <a:cs typeface="Arial" pitchFamily="34" charset="0"/>
              </a:rPr>
              <a:t>Obiettivi</a:t>
            </a:r>
          </a:p>
        </p:txBody>
      </p:sp>
      <p:grpSp>
        <p:nvGrpSpPr>
          <p:cNvPr id="16" name="Gruppo 15">
            <a:extLst>
              <a:ext uri="{FF2B5EF4-FFF2-40B4-BE49-F238E27FC236}">
                <a16:creationId xmlns:a16="http://schemas.microsoft.com/office/drawing/2014/main" id="{8D957DFC-EAC7-3DF1-007C-2329F78B30B2}"/>
              </a:ext>
            </a:extLst>
          </p:cNvPr>
          <p:cNvGrpSpPr/>
          <p:nvPr/>
        </p:nvGrpSpPr>
        <p:grpSpPr>
          <a:xfrm>
            <a:off x="4696576" y="1439255"/>
            <a:ext cx="2140800" cy="769441"/>
            <a:chOff x="4696576" y="1439255"/>
            <a:chExt cx="2140800" cy="769441"/>
          </a:xfrm>
        </p:grpSpPr>
        <p:sp>
          <p:nvSpPr>
            <p:cNvPr id="12" name="CasellaDiTesto 11">
              <a:extLst>
                <a:ext uri="{FF2B5EF4-FFF2-40B4-BE49-F238E27FC236}">
                  <a16:creationId xmlns:a16="http://schemas.microsoft.com/office/drawing/2014/main" id="{F7A906E3-14CA-A766-FB18-12847318FFFF}"/>
                </a:ext>
              </a:extLst>
            </p:cNvPr>
            <p:cNvSpPr txBox="1"/>
            <p:nvPr/>
          </p:nvSpPr>
          <p:spPr>
            <a:xfrm>
              <a:off x="4879472" y="1439255"/>
              <a:ext cx="1957904" cy="769441"/>
            </a:xfrm>
            <a:prstGeom prst="rect">
              <a:avLst/>
            </a:prstGeom>
            <a:noFill/>
          </p:spPr>
          <p:txBody>
            <a:bodyPr wrap="square">
              <a:spAutoFit/>
            </a:bodyPr>
            <a:lstStyle/>
            <a:p>
              <a:r>
                <a:rPr lang="it-IT" sz="1100" dirty="0"/>
                <a:t>Profonda </a:t>
              </a:r>
              <a:r>
                <a:rPr lang="it-IT" sz="1100" dirty="0">
                  <a:solidFill>
                    <a:srgbClr val="FF0000"/>
                  </a:solidFill>
                </a:rPr>
                <a:t>revisione</a:t>
              </a:r>
              <a:r>
                <a:rPr lang="it-IT" sz="1100" dirty="0"/>
                <a:t> e</a:t>
              </a:r>
              <a:br>
                <a:rPr lang="it-IT" sz="1100" dirty="0"/>
              </a:br>
              <a:r>
                <a:rPr lang="it-IT" sz="1100" dirty="0">
                  <a:solidFill>
                    <a:srgbClr val="FF0000"/>
                  </a:solidFill>
                </a:rPr>
                <a:t>riorganizzazione</a:t>
              </a:r>
              <a:r>
                <a:rPr lang="it-IT" sz="1100" dirty="0"/>
                <a:t> delle</a:t>
              </a:r>
              <a:br>
                <a:rPr lang="it-IT" sz="1100" dirty="0"/>
              </a:br>
              <a:r>
                <a:rPr lang="it-IT" sz="1100" dirty="0"/>
                <a:t>strutture diagnostiche </a:t>
              </a:r>
              <a:br>
                <a:rPr lang="it-IT" sz="1100" dirty="0"/>
              </a:br>
              <a:r>
                <a:rPr lang="it-IT" sz="1100" dirty="0"/>
                <a:t>della Regione Molise</a:t>
              </a:r>
            </a:p>
          </p:txBody>
        </p:sp>
        <p:pic>
          <p:nvPicPr>
            <p:cNvPr id="15" name="Immagine 14">
              <a:extLst>
                <a:ext uri="{FF2B5EF4-FFF2-40B4-BE49-F238E27FC236}">
                  <a16:creationId xmlns:a16="http://schemas.microsoft.com/office/drawing/2014/main" id="{6486D990-9F78-EF0C-9425-D1B05FC27DAC}"/>
                </a:ext>
              </a:extLst>
            </p:cNvPr>
            <p:cNvPicPr>
              <a:picLocks noChangeAspect="1"/>
            </p:cNvPicPr>
            <p:nvPr/>
          </p:nvPicPr>
          <p:blipFill>
            <a:blip r:embed="rId2"/>
            <a:stretch>
              <a:fillRect/>
            </a:stretch>
          </p:blipFill>
          <p:spPr>
            <a:xfrm>
              <a:off x="4696576" y="1475564"/>
              <a:ext cx="182896" cy="188992"/>
            </a:xfrm>
            <a:prstGeom prst="rect">
              <a:avLst/>
            </a:prstGeom>
          </p:spPr>
        </p:pic>
      </p:grpSp>
      <p:sp>
        <p:nvSpPr>
          <p:cNvPr id="18" name="CasellaDiTesto 17">
            <a:extLst>
              <a:ext uri="{FF2B5EF4-FFF2-40B4-BE49-F238E27FC236}">
                <a16:creationId xmlns:a16="http://schemas.microsoft.com/office/drawing/2014/main" id="{FC17CA26-029A-A574-C00F-340A4D50D646}"/>
              </a:ext>
            </a:extLst>
          </p:cNvPr>
          <p:cNvSpPr txBox="1"/>
          <p:nvPr/>
        </p:nvSpPr>
        <p:spPr>
          <a:xfrm>
            <a:off x="4930179" y="2369018"/>
            <a:ext cx="1514029" cy="261610"/>
          </a:xfrm>
          <a:prstGeom prst="rect">
            <a:avLst/>
          </a:prstGeom>
          <a:noFill/>
        </p:spPr>
        <p:txBody>
          <a:bodyPr wrap="square">
            <a:spAutoFit/>
          </a:bodyPr>
          <a:lstStyle/>
          <a:p>
            <a:r>
              <a:rPr lang="it-IT" sz="1100" dirty="0"/>
              <a:t>Contrazione dei </a:t>
            </a:r>
            <a:r>
              <a:rPr lang="it-IT" sz="1100" dirty="0">
                <a:solidFill>
                  <a:srgbClr val="FF0000"/>
                </a:solidFill>
              </a:rPr>
              <a:t>costi </a:t>
            </a:r>
          </a:p>
        </p:txBody>
      </p:sp>
      <p:pic>
        <p:nvPicPr>
          <p:cNvPr id="19" name="Immagine 18">
            <a:extLst>
              <a:ext uri="{FF2B5EF4-FFF2-40B4-BE49-F238E27FC236}">
                <a16:creationId xmlns:a16="http://schemas.microsoft.com/office/drawing/2014/main" id="{A43F67FC-A9E3-7FF2-FF31-B2E76D57D359}"/>
              </a:ext>
            </a:extLst>
          </p:cNvPr>
          <p:cNvPicPr>
            <a:picLocks noChangeAspect="1"/>
          </p:cNvPicPr>
          <p:nvPr/>
        </p:nvPicPr>
        <p:blipFill>
          <a:blip r:embed="rId2"/>
          <a:stretch>
            <a:fillRect/>
          </a:stretch>
        </p:blipFill>
        <p:spPr>
          <a:xfrm>
            <a:off x="4696576" y="2896169"/>
            <a:ext cx="182896" cy="188992"/>
          </a:xfrm>
          <a:prstGeom prst="rect">
            <a:avLst/>
          </a:prstGeom>
        </p:spPr>
      </p:pic>
      <p:pic>
        <p:nvPicPr>
          <p:cNvPr id="20" name="Immagine 19">
            <a:extLst>
              <a:ext uri="{FF2B5EF4-FFF2-40B4-BE49-F238E27FC236}">
                <a16:creationId xmlns:a16="http://schemas.microsoft.com/office/drawing/2014/main" id="{9FED6A4F-A6D5-FF46-728D-FBD20D26629A}"/>
              </a:ext>
            </a:extLst>
          </p:cNvPr>
          <p:cNvPicPr>
            <a:picLocks noChangeAspect="1"/>
          </p:cNvPicPr>
          <p:nvPr/>
        </p:nvPicPr>
        <p:blipFill>
          <a:blip r:embed="rId2"/>
          <a:stretch>
            <a:fillRect/>
          </a:stretch>
        </p:blipFill>
        <p:spPr>
          <a:xfrm>
            <a:off x="4701052" y="2405327"/>
            <a:ext cx="182896" cy="188992"/>
          </a:xfrm>
          <a:prstGeom prst="rect">
            <a:avLst/>
          </a:prstGeom>
        </p:spPr>
      </p:pic>
      <p:sp>
        <p:nvSpPr>
          <p:cNvPr id="13" name="CasellaDiTesto 12">
            <a:extLst>
              <a:ext uri="{FF2B5EF4-FFF2-40B4-BE49-F238E27FC236}">
                <a16:creationId xmlns:a16="http://schemas.microsoft.com/office/drawing/2014/main" id="{9637F640-8236-887D-EF06-36B4C789843E}"/>
              </a:ext>
            </a:extLst>
          </p:cNvPr>
          <p:cNvSpPr txBox="1"/>
          <p:nvPr/>
        </p:nvSpPr>
        <p:spPr>
          <a:xfrm>
            <a:off x="4944778" y="2833193"/>
            <a:ext cx="1892598" cy="430887"/>
          </a:xfrm>
          <a:prstGeom prst="rect">
            <a:avLst/>
          </a:prstGeom>
          <a:noFill/>
        </p:spPr>
        <p:txBody>
          <a:bodyPr wrap="square">
            <a:spAutoFit/>
          </a:bodyPr>
          <a:lstStyle/>
          <a:p>
            <a:r>
              <a:rPr kumimoji="0" lang="it-IT" sz="1100" b="0" i="0" u="none" strike="noStrike" kern="1200" cap="none" spc="0" normalizeH="0" baseline="0" noProof="0" dirty="0">
                <a:ln>
                  <a:noFill/>
                </a:ln>
                <a:solidFill>
                  <a:prstClr val="black"/>
                </a:solidFill>
                <a:effectLst/>
                <a:uLnTx/>
                <a:uFillTx/>
                <a:latin typeface="Arial"/>
                <a:cs typeface="+mn-cs"/>
              </a:rPr>
              <a:t>Adozione di </a:t>
            </a:r>
            <a:br>
              <a:rPr kumimoji="0" lang="it-IT" sz="1100" b="0" i="0" u="none" strike="noStrike" kern="1200" cap="none" spc="0" normalizeH="0" baseline="0" noProof="0" dirty="0">
                <a:ln>
                  <a:noFill/>
                </a:ln>
                <a:solidFill>
                  <a:prstClr val="black"/>
                </a:solidFill>
                <a:effectLst/>
                <a:uLnTx/>
                <a:uFillTx/>
                <a:latin typeface="Arial"/>
                <a:cs typeface="+mn-cs"/>
              </a:rPr>
            </a:br>
            <a:r>
              <a:rPr kumimoji="0" lang="it-IT" sz="1100" b="0" i="0" u="none" strike="noStrike" kern="1200" cap="none" spc="0" normalizeH="0" baseline="0" noProof="0" dirty="0">
                <a:ln>
                  <a:noFill/>
                </a:ln>
                <a:solidFill>
                  <a:srgbClr val="FF0000"/>
                </a:solidFill>
                <a:effectLst/>
                <a:uLnTx/>
                <a:uFillTx/>
                <a:latin typeface="Arial"/>
                <a:cs typeface="+mn-cs"/>
              </a:rPr>
              <a:t>nuovi strumenti informatici </a:t>
            </a:r>
            <a:endParaRPr lang="it-IT" dirty="0">
              <a:solidFill>
                <a:srgbClr val="FF0000"/>
              </a:solidFill>
            </a:endParaRPr>
          </a:p>
        </p:txBody>
      </p:sp>
    </p:spTree>
    <p:extLst>
      <p:ext uri="{BB962C8B-B14F-4D97-AF65-F5344CB8AC3E}">
        <p14:creationId xmlns:p14="http://schemas.microsoft.com/office/powerpoint/2010/main" val="1305123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694735" y="1104633"/>
            <a:ext cx="1893466" cy="1484226"/>
            <a:chOff x="752576" y="2637175"/>
            <a:chExt cx="1893466" cy="1484226"/>
          </a:xfrm>
        </p:grpSpPr>
        <p:sp>
          <p:nvSpPr>
            <p:cNvPr id="7" name="Text Placeholder 17"/>
            <p:cNvSpPr txBox="1">
              <a:spLocks/>
            </p:cNvSpPr>
            <p:nvPr/>
          </p:nvSpPr>
          <p:spPr>
            <a:xfrm>
              <a:off x="1061866" y="2637175"/>
              <a:ext cx="1584176"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tx1">
                      <a:lumMod val="75000"/>
                      <a:lumOff val="25000"/>
                    </a:schemeClr>
                  </a:solidFill>
                  <a:cs typeface="Arial" pitchFamily="34" charset="0"/>
                </a:rPr>
                <a:t>Servizi </a:t>
              </a:r>
            </a:p>
          </p:txBody>
        </p:sp>
        <p:sp>
          <p:nvSpPr>
            <p:cNvPr id="9" name="TextBox 8"/>
            <p:cNvSpPr txBox="1"/>
            <p:nvPr/>
          </p:nvSpPr>
          <p:spPr>
            <a:xfrm>
              <a:off x="752576" y="3844402"/>
              <a:ext cx="158417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27" name="Rectangle 26"/>
          <p:cNvSpPr/>
          <p:nvPr/>
        </p:nvSpPr>
        <p:spPr>
          <a:xfrm>
            <a:off x="1622727" y="1004859"/>
            <a:ext cx="2458978" cy="372713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Rectangle 26">
            <a:extLst>
              <a:ext uri="{FF2B5EF4-FFF2-40B4-BE49-F238E27FC236}">
                <a16:creationId xmlns:a16="http://schemas.microsoft.com/office/drawing/2014/main" id="{EAC7C45B-5D93-D9A8-54DA-B9B3DB9E9A90}"/>
              </a:ext>
            </a:extLst>
          </p:cNvPr>
          <p:cNvSpPr/>
          <p:nvPr/>
        </p:nvSpPr>
        <p:spPr>
          <a:xfrm>
            <a:off x="4572000" y="1001871"/>
            <a:ext cx="2376264" cy="205089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CasellaDiTesto 33">
            <a:extLst>
              <a:ext uri="{FF2B5EF4-FFF2-40B4-BE49-F238E27FC236}">
                <a16:creationId xmlns:a16="http://schemas.microsoft.com/office/drawing/2014/main" id="{3B691B0A-B1BE-9341-3E31-386685C6981E}"/>
              </a:ext>
            </a:extLst>
          </p:cNvPr>
          <p:cNvSpPr txBox="1"/>
          <p:nvPr/>
        </p:nvSpPr>
        <p:spPr>
          <a:xfrm>
            <a:off x="4763711" y="1024765"/>
            <a:ext cx="1992853" cy="276999"/>
          </a:xfrm>
          <a:prstGeom prst="rect">
            <a:avLst/>
          </a:prstGeom>
          <a:noFill/>
        </p:spPr>
        <p:txBody>
          <a:bodyPr wrap="none" rtlCol="0">
            <a:spAutoFit/>
          </a:bodyPr>
          <a:lstStyle/>
          <a:p>
            <a:pPr algn="ctr">
              <a:spcBef>
                <a:spcPct val="20000"/>
              </a:spcBef>
            </a:pPr>
            <a:r>
              <a:rPr lang="it-IT" sz="1200" b="1" dirty="0">
                <a:solidFill>
                  <a:schemeClr val="tx1">
                    <a:lumMod val="75000"/>
                    <a:lumOff val="25000"/>
                  </a:schemeClr>
                </a:solidFill>
                <a:cs typeface="Arial" pitchFamily="34" charset="0"/>
              </a:rPr>
              <a:t>Piano costi ed attuazioni</a:t>
            </a:r>
          </a:p>
        </p:txBody>
      </p:sp>
      <p:sp>
        <p:nvSpPr>
          <p:cNvPr id="39" name="CasellaDiTesto 38">
            <a:extLst>
              <a:ext uri="{FF2B5EF4-FFF2-40B4-BE49-F238E27FC236}">
                <a16:creationId xmlns:a16="http://schemas.microsoft.com/office/drawing/2014/main" id="{1EE67FE9-746D-B947-F5A6-EE331DB4595C}"/>
              </a:ext>
            </a:extLst>
          </p:cNvPr>
          <p:cNvSpPr txBox="1"/>
          <p:nvPr/>
        </p:nvSpPr>
        <p:spPr>
          <a:xfrm>
            <a:off x="4955422" y="1298008"/>
            <a:ext cx="2208227" cy="261610"/>
          </a:xfrm>
          <a:prstGeom prst="rect">
            <a:avLst/>
          </a:prstGeom>
          <a:noFill/>
        </p:spPr>
        <p:txBody>
          <a:bodyPr wrap="square" rtlCol="0">
            <a:spAutoFit/>
          </a:bodyPr>
          <a:lstStyle/>
          <a:p>
            <a:r>
              <a:rPr lang="it-IT" sz="1100" dirty="0">
                <a:cs typeface="Times New Roman" panose="02020603050405020304" pitchFamily="18" charset="0"/>
              </a:rPr>
              <a:t>€700.000,00</a:t>
            </a:r>
            <a:endParaRPr lang="it-IT" dirty="0"/>
          </a:p>
        </p:txBody>
      </p:sp>
      <p:grpSp>
        <p:nvGrpSpPr>
          <p:cNvPr id="14" name="Gruppo 13">
            <a:extLst>
              <a:ext uri="{FF2B5EF4-FFF2-40B4-BE49-F238E27FC236}">
                <a16:creationId xmlns:a16="http://schemas.microsoft.com/office/drawing/2014/main" id="{5CF96847-35D8-B420-7163-7D8AD9E35B40}"/>
              </a:ext>
            </a:extLst>
          </p:cNvPr>
          <p:cNvGrpSpPr/>
          <p:nvPr/>
        </p:nvGrpSpPr>
        <p:grpSpPr>
          <a:xfrm>
            <a:off x="1703041" y="3792030"/>
            <a:ext cx="2355572" cy="769441"/>
            <a:chOff x="1669848" y="1320263"/>
            <a:chExt cx="2355572" cy="769441"/>
          </a:xfrm>
        </p:grpSpPr>
        <p:sp>
          <p:nvSpPr>
            <p:cNvPr id="23" name="CasellaDiTesto 22">
              <a:extLst>
                <a:ext uri="{FF2B5EF4-FFF2-40B4-BE49-F238E27FC236}">
                  <a16:creationId xmlns:a16="http://schemas.microsoft.com/office/drawing/2014/main" id="{1E5733C6-D1C1-FB14-5589-0908F83DFBDE}"/>
                </a:ext>
              </a:extLst>
            </p:cNvPr>
            <p:cNvSpPr txBox="1"/>
            <p:nvPr/>
          </p:nvSpPr>
          <p:spPr>
            <a:xfrm>
              <a:off x="1883424" y="1320263"/>
              <a:ext cx="2141996" cy="769441"/>
            </a:xfrm>
            <a:prstGeom prst="rect">
              <a:avLst/>
            </a:prstGeom>
            <a:noFill/>
          </p:spPr>
          <p:txBody>
            <a:bodyPr wrap="square" rtlCol="0">
              <a:spAutoFit/>
            </a:bodyPr>
            <a:lstStyle/>
            <a:p>
              <a:r>
                <a:rPr lang="it-IT" sz="1100" dirty="0">
                  <a:solidFill>
                    <a:srgbClr val="FF0000"/>
                  </a:solidFill>
                </a:rPr>
                <a:t>Nuovo modello di governance </a:t>
              </a:r>
              <a:r>
                <a:rPr lang="it-IT" sz="1100" dirty="0"/>
                <a:t>basato su una struttura</a:t>
              </a:r>
              <a:br>
                <a:rPr lang="it-IT" sz="1100" dirty="0"/>
              </a:br>
              <a:r>
                <a:rPr lang="it-IT" sz="1100" dirty="0"/>
                <a:t>organizzativa ed operativa </a:t>
              </a:r>
              <a:br>
                <a:rPr lang="it-IT" sz="1100" dirty="0"/>
              </a:br>
              <a:r>
                <a:rPr lang="it-IT" sz="1100" dirty="0"/>
                <a:t>snella e flessibile</a:t>
              </a:r>
            </a:p>
          </p:txBody>
        </p:sp>
        <p:pic>
          <p:nvPicPr>
            <p:cNvPr id="11" name="Elemento grafico 10" descr="Internet">
              <a:extLst>
                <a:ext uri="{FF2B5EF4-FFF2-40B4-BE49-F238E27FC236}">
                  <a16:creationId xmlns:a16="http://schemas.microsoft.com/office/drawing/2014/main" id="{9310279E-48E1-F605-9CD4-1A9C74F5D4C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9848" y="1320263"/>
              <a:ext cx="240005" cy="240005"/>
            </a:xfrm>
            <a:prstGeom prst="rect">
              <a:avLst/>
            </a:prstGeom>
          </p:spPr>
        </p:pic>
      </p:grpSp>
      <p:pic>
        <p:nvPicPr>
          <p:cNvPr id="19" name="Elemento grafico 18" descr="Monete">
            <a:extLst>
              <a:ext uri="{FF2B5EF4-FFF2-40B4-BE49-F238E27FC236}">
                <a16:creationId xmlns:a16="http://schemas.microsoft.com/office/drawing/2014/main" id="{B725702B-0726-AD4C-72FA-B1CB41DEF43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43123" y="1317127"/>
            <a:ext cx="241176" cy="241176"/>
          </a:xfrm>
          <a:prstGeom prst="rect">
            <a:avLst/>
          </a:prstGeom>
        </p:spPr>
      </p:pic>
      <p:pic>
        <p:nvPicPr>
          <p:cNvPr id="20" name="Elemento grafico 19" descr="Monete">
            <a:extLst>
              <a:ext uri="{FF2B5EF4-FFF2-40B4-BE49-F238E27FC236}">
                <a16:creationId xmlns:a16="http://schemas.microsoft.com/office/drawing/2014/main" id="{28E9AE13-A208-3DC0-63F7-3F3D172133B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43123" y="1679251"/>
            <a:ext cx="241176" cy="241176"/>
          </a:xfrm>
          <a:prstGeom prst="rect">
            <a:avLst/>
          </a:prstGeom>
        </p:spPr>
      </p:pic>
      <p:sp>
        <p:nvSpPr>
          <p:cNvPr id="21" name="CasellaDiTesto 20">
            <a:extLst>
              <a:ext uri="{FF2B5EF4-FFF2-40B4-BE49-F238E27FC236}">
                <a16:creationId xmlns:a16="http://schemas.microsoft.com/office/drawing/2014/main" id="{0DD6ED47-B18A-4633-D6F5-5C7EB5FB613C}"/>
              </a:ext>
            </a:extLst>
          </p:cNvPr>
          <p:cNvSpPr txBox="1"/>
          <p:nvPr/>
        </p:nvSpPr>
        <p:spPr>
          <a:xfrm>
            <a:off x="4955422" y="1668507"/>
            <a:ext cx="1055097" cy="261610"/>
          </a:xfrm>
          <a:prstGeom prst="rect">
            <a:avLst/>
          </a:prstGeom>
          <a:noFill/>
        </p:spPr>
        <p:txBody>
          <a:bodyPr wrap="none" rtlCol="0">
            <a:spAutoFit/>
          </a:bodyPr>
          <a:lstStyle/>
          <a:p>
            <a:r>
              <a:rPr lang="it-IT" sz="1100" dirty="0"/>
              <a:t>Progettazione</a:t>
            </a:r>
          </a:p>
        </p:txBody>
      </p:sp>
      <p:sp>
        <p:nvSpPr>
          <p:cNvPr id="22" name="CasellaDiTesto 21">
            <a:extLst>
              <a:ext uri="{FF2B5EF4-FFF2-40B4-BE49-F238E27FC236}">
                <a16:creationId xmlns:a16="http://schemas.microsoft.com/office/drawing/2014/main" id="{60EA575F-B51C-0930-D2C3-BB294A01E965}"/>
              </a:ext>
            </a:extLst>
          </p:cNvPr>
          <p:cNvSpPr txBox="1"/>
          <p:nvPr/>
        </p:nvSpPr>
        <p:spPr>
          <a:xfrm>
            <a:off x="4955422" y="2016265"/>
            <a:ext cx="979755" cy="261610"/>
          </a:xfrm>
          <a:prstGeom prst="rect">
            <a:avLst/>
          </a:prstGeom>
          <a:noFill/>
        </p:spPr>
        <p:txBody>
          <a:bodyPr wrap="none" rtlCol="0">
            <a:spAutoFit/>
          </a:bodyPr>
          <a:lstStyle/>
          <a:p>
            <a:r>
              <a:rPr lang="it-IT" sz="1100" dirty="0"/>
              <a:t>Acquisizione</a:t>
            </a:r>
          </a:p>
        </p:txBody>
      </p:sp>
      <p:sp>
        <p:nvSpPr>
          <p:cNvPr id="24" name="CasellaDiTesto 23">
            <a:extLst>
              <a:ext uri="{FF2B5EF4-FFF2-40B4-BE49-F238E27FC236}">
                <a16:creationId xmlns:a16="http://schemas.microsoft.com/office/drawing/2014/main" id="{5DC91551-116C-9D7B-B563-AE4D5DF8BC77}"/>
              </a:ext>
            </a:extLst>
          </p:cNvPr>
          <p:cNvSpPr txBox="1"/>
          <p:nvPr/>
        </p:nvSpPr>
        <p:spPr>
          <a:xfrm>
            <a:off x="4945078" y="2393282"/>
            <a:ext cx="938077" cy="261610"/>
          </a:xfrm>
          <a:prstGeom prst="rect">
            <a:avLst/>
          </a:prstGeom>
          <a:noFill/>
        </p:spPr>
        <p:txBody>
          <a:bodyPr wrap="none" rtlCol="0">
            <a:spAutoFit/>
          </a:bodyPr>
          <a:lstStyle/>
          <a:p>
            <a:r>
              <a:rPr lang="it-IT" sz="1100" dirty="0"/>
              <a:t>Deployment</a:t>
            </a:r>
          </a:p>
        </p:txBody>
      </p:sp>
      <p:sp>
        <p:nvSpPr>
          <p:cNvPr id="26" name="CasellaDiTesto 25">
            <a:extLst>
              <a:ext uri="{FF2B5EF4-FFF2-40B4-BE49-F238E27FC236}">
                <a16:creationId xmlns:a16="http://schemas.microsoft.com/office/drawing/2014/main" id="{A99CE1FD-238B-C725-EB33-35EE97760774}"/>
              </a:ext>
            </a:extLst>
          </p:cNvPr>
          <p:cNvSpPr txBox="1"/>
          <p:nvPr/>
        </p:nvSpPr>
        <p:spPr>
          <a:xfrm>
            <a:off x="4945078" y="2760454"/>
            <a:ext cx="1345240" cy="261610"/>
          </a:xfrm>
          <a:prstGeom prst="rect">
            <a:avLst/>
          </a:prstGeom>
          <a:noFill/>
        </p:spPr>
        <p:txBody>
          <a:bodyPr wrap="none" rtlCol="0">
            <a:spAutoFit/>
          </a:bodyPr>
          <a:lstStyle/>
          <a:p>
            <a:r>
              <a:rPr lang="it-IT" sz="1100" dirty="0"/>
              <a:t>Messa in esercizio</a:t>
            </a:r>
          </a:p>
        </p:txBody>
      </p:sp>
      <p:pic>
        <p:nvPicPr>
          <p:cNvPr id="28" name="Elemento grafico 27" descr="Monete">
            <a:extLst>
              <a:ext uri="{FF2B5EF4-FFF2-40B4-BE49-F238E27FC236}">
                <a16:creationId xmlns:a16="http://schemas.microsoft.com/office/drawing/2014/main" id="{311198B8-FD6F-887B-9935-63E4293DD67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43123" y="2041375"/>
            <a:ext cx="241176" cy="241176"/>
          </a:xfrm>
          <a:prstGeom prst="rect">
            <a:avLst/>
          </a:prstGeom>
        </p:spPr>
      </p:pic>
      <p:pic>
        <p:nvPicPr>
          <p:cNvPr id="29" name="Elemento grafico 28" descr="Monete">
            <a:extLst>
              <a:ext uri="{FF2B5EF4-FFF2-40B4-BE49-F238E27FC236}">
                <a16:creationId xmlns:a16="http://schemas.microsoft.com/office/drawing/2014/main" id="{F257C252-5FAE-AD7B-9825-F5EF3650A85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43123" y="2403499"/>
            <a:ext cx="241176" cy="241176"/>
          </a:xfrm>
          <a:prstGeom prst="rect">
            <a:avLst/>
          </a:prstGeom>
        </p:spPr>
      </p:pic>
      <p:pic>
        <p:nvPicPr>
          <p:cNvPr id="30" name="Elemento grafico 29" descr="Monete">
            <a:extLst>
              <a:ext uri="{FF2B5EF4-FFF2-40B4-BE49-F238E27FC236}">
                <a16:creationId xmlns:a16="http://schemas.microsoft.com/office/drawing/2014/main" id="{93A738F1-2B4F-92E5-76BF-6E017DA6945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46895" y="2769770"/>
            <a:ext cx="241176" cy="241176"/>
          </a:xfrm>
          <a:prstGeom prst="rect">
            <a:avLst/>
          </a:prstGeom>
        </p:spPr>
      </p:pic>
      <p:grpSp>
        <p:nvGrpSpPr>
          <p:cNvPr id="15" name="Gruppo 14">
            <a:extLst>
              <a:ext uri="{FF2B5EF4-FFF2-40B4-BE49-F238E27FC236}">
                <a16:creationId xmlns:a16="http://schemas.microsoft.com/office/drawing/2014/main" id="{4A147B7C-0F6F-A4BA-9A9D-14C878EECB55}"/>
              </a:ext>
            </a:extLst>
          </p:cNvPr>
          <p:cNvGrpSpPr/>
          <p:nvPr/>
        </p:nvGrpSpPr>
        <p:grpSpPr>
          <a:xfrm>
            <a:off x="1705441" y="1472539"/>
            <a:ext cx="2405656" cy="769441"/>
            <a:chOff x="1667276" y="2814997"/>
            <a:chExt cx="2405656" cy="769441"/>
          </a:xfrm>
        </p:grpSpPr>
        <p:sp>
          <p:nvSpPr>
            <p:cNvPr id="3" name="CasellaDiTesto 2">
              <a:extLst>
                <a:ext uri="{FF2B5EF4-FFF2-40B4-BE49-F238E27FC236}">
                  <a16:creationId xmlns:a16="http://schemas.microsoft.com/office/drawing/2014/main" id="{82328222-A551-9FB5-5CD4-820E1DC58E00}"/>
                </a:ext>
              </a:extLst>
            </p:cNvPr>
            <p:cNvSpPr txBox="1"/>
            <p:nvPr/>
          </p:nvSpPr>
          <p:spPr>
            <a:xfrm>
              <a:off x="1912163" y="2814997"/>
              <a:ext cx="2160769" cy="769441"/>
            </a:xfrm>
            <a:prstGeom prst="rect">
              <a:avLst/>
            </a:prstGeom>
            <a:noFill/>
          </p:spPr>
          <p:txBody>
            <a:bodyPr wrap="square" rtlCol="0">
              <a:spAutoFit/>
            </a:bodyPr>
            <a:lstStyle/>
            <a:p>
              <a:r>
                <a:rPr lang="it-IT" sz="1100" dirty="0">
                  <a:ea typeface="Calibri" panose="020F0502020204030204" pitchFamily="34" charset="0"/>
                  <a:cs typeface="Times New Roman" panose="02020603050405020304" pitchFamily="18" charset="0"/>
                </a:rPr>
                <a:t>R</a:t>
              </a:r>
              <a:r>
                <a:rPr lang="it-IT" sz="1100" dirty="0">
                  <a:effectLst/>
                  <a:ea typeface="Calibri" panose="020F0502020204030204" pitchFamily="34" charset="0"/>
                  <a:cs typeface="Times New Roman" panose="02020603050405020304" pitchFamily="18" charset="0"/>
                </a:rPr>
                <a:t>ealizzazione di un Sistema</a:t>
              </a:r>
              <a:br>
                <a:rPr lang="it-IT" sz="1100" dirty="0">
                  <a:effectLst/>
                  <a:ea typeface="Calibri" panose="020F0502020204030204" pitchFamily="34" charset="0"/>
                  <a:cs typeface="Times New Roman" panose="02020603050405020304" pitchFamily="18" charset="0"/>
                </a:rPr>
              </a:br>
              <a:r>
                <a:rPr lang="it-IT" sz="1100" dirty="0">
                  <a:effectLst/>
                  <a:ea typeface="Calibri" panose="020F0502020204030204" pitchFamily="34" charset="0"/>
                  <a:cs typeface="Times New Roman" panose="02020603050405020304" pitchFamily="18" charset="0"/>
                </a:rPr>
                <a:t>Informativo di Laboratorio</a:t>
              </a:r>
            </a:p>
            <a:p>
              <a:r>
                <a:rPr lang="it-IT" sz="1100" dirty="0">
                  <a:effectLst/>
                  <a:ea typeface="Calibri" panose="020F0502020204030204" pitchFamily="34" charset="0"/>
                  <a:cs typeface="Times New Roman" panose="02020603050405020304" pitchFamily="18" charset="0"/>
                </a:rPr>
                <a:t>Analisi Unico ed Integrato:</a:t>
              </a:r>
            </a:p>
            <a:p>
              <a:r>
                <a:rPr lang="it-IT" sz="1100" dirty="0">
                  <a:solidFill>
                    <a:srgbClr val="FF0000"/>
                  </a:solidFill>
                  <a:ea typeface="Calibri" panose="020F0502020204030204" pitchFamily="34" charset="0"/>
                  <a:cs typeface="Times New Roman" panose="02020603050405020304" pitchFamily="18" charset="0"/>
                </a:rPr>
                <a:t>Laboratorio Logico Unico (LLU)</a:t>
              </a:r>
              <a:endParaRPr lang="it-IT" sz="1100" dirty="0">
                <a:solidFill>
                  <a:srgbClr val="FF0000"/>
                </a:solidFill>
              </a:endParaRPr>
            </a:p>
          </p:txBody>
        </p:sp>
        <p:pic>
          <p:nvPicPr>
            <p:cNvPr id="12" name="Immagine 11">
              <a:extLst>
                <a:ext uri="{FF2B5EF4-FFF2-40B4-BE49-F238E27FC236}">
                  <a16:creationId xmlns:a16="http://schemas.microsoft.com/office/drawing/2014/main" id="{981F0A0F-F724-8D5E-74E9-3BC6F8269CF0}"/>
                </a:ext>
              </a:extLst>
            </p:cNvPr>
            <p:cNvPicPr>
              <a:picLocks noChangeAspect="1"/>
            </p:cNvPicPr>
            <p:nvPr/>
          </p:nvPicPr>
          <p:blipFill>
            <a:blip r:embed="rId6"/>
            <a:stretch>
              <a:fillRect/>
            </a:stretch>
          </p:blipFill>
          <p:spPr>
            <a:xfrm>
              <a:off x="1667276" y="2814997"/>
              <a:ext cx="237765" cy="237765"/>
            </a:xfrm>
            <a:prstGeom prst="rect">
              <a:avLst/>
            </a:prstGeom>
          </p:spPr>
        </p:pic>
      </p:grpSp>
      <p:grpSp>
        <p:nvGrpSpPr>
          <p:cNvPr id="18" name="Gruppo 17">
            <a:extLst>
              <a:ext uri="{FF2B5EF4-FFF2-40B4-BE49-F238E27FC236}">
                <a16:creationId xmlns:a16="http://schemas.microsoft.com/office/drawing/2014/main" id="{B42735F5-0A2A-F0B3-05D7-627DEE3F804A}"/>
              </a:ext>
            </a:extLst>
          </p:cNvPr>
          <p:cNvGrpSpPr/>
          <p:nvPr/>
        </p:nvGrpSpPr>
        <p:grpSpPr>
          <a:xfrm>
            <a:off x="1703041" y="2299219"/>
            <a:ext cx="2398534" cy="769441"/>
            <a:chOff x="1667275" y="3762112"/>
            <a:chExt cx="2398534" cy="769441"/>
          </a:xfrm>
        </p:grpSpPr>
        <p:sp>
          <p:nvSpPr>
            <p:cNvPr id="6" name="CasellaDiTesto 5">
              <a:extLst>
                <a:ext uri="{FF2B5EF4-FFF2-40B4-BE49-F238E27FC236}">
                  <a16:creationId xmlns:a16="http://schemas.microsoft.com/office/drawing/2014/main" id="{19BD65E2-2F78-1E84-F064-1A4D6BE15EC6}"/>
                </a:ext>
              </a:extLst>
            </p:cNvPr>
            <p:cNvSpPr txBox="1"/>
            <p:nvPr/>
          </p:nvSpPr>
          <p:spPr>
            <a:xfrm>
              <a:off x="1905040" y="3762112"/>
              <a:ext cx="2160769" cy="769441"/>
            </a:xfrm>
            <a:prstGeom prst="rect">
              <a:avLst/>
            </a:prstGeom>
            <a:noFill/>
          </p:spPr>
          <p:txBody>
            <a:bodyPr wrap="square" rtlCol="0">
              <a:spAutoFit/>
            </a:bodyPr>
            <a:lstStyle/>
            <a:p>
              <a:r>
                <a:rPr lang="it-IT" sz="1100" dirty="0">
                  <a:ea typeface="Calibri" panose="020F0502020204030204" pitchFamily="34" charset="0"/>
                  <a:cs typeface="Times New Roman" panose="02020603050405020304" pitchFamily="18" charset="0"/>
                </a:rPr>
                <a:t>Introduzione nello </a:t>
              </a:r>
              <a:br>
                <a:rPr lang="it-IT" sz="1100" dirty="0">
                  <a:ea typeface="Calibri" panose="020F0502020204030204" pitchFamily="34" charset="0"/>
                  <a:cs typeface="Times New Roman" panose="02020603050405020304" pitchFamily="18" charset="0"/>
                </a:rPr>
              </a:br>
              <a:r>
                <a:rPr lang="it-IT" sz="1100" dirty="0">
                  <a:ea typeface="Calibri" panose="020F0502020204030204" pitchFamily="34" charset="0"/>
                  <a:cs typeface="Times New Roman" panose="02020603050405020304" pitchFamily="18" charset="0"/>
                </a:rPr>
                <a:t>scenario tecnologico ed</a:t>
              </a:r>
              <a:br>
                <a:rPr lang="it-IT" sz="1100" dirty="0">
                  <a:ea typeface="Calibri" panose="020F0502020204030204" pitchFamily="34" charset="0"/>
                  <a:cs typeface="Times New Roman" panose="02020603050405020304" pitchFamily="18" charset="0"/>
                </a:rPr>
              </a:br>
              <a:r>
                <a:rPr lang="it-IT" sz="1100" dirty="0">
                  <a:ea typeface="Calibri" panose="020F0502020204030204" pitchFamily="34" charset="0"/>
                  <a:cs typeface="Times New Roman" panose="02020603050405020304" pitchFamily="18" charset="0"/>
                </a:rPr>
                <a:t>applicativo di un </a:t>
              </a:r>
              <a:r>
                <a:rPr lang="it-IT" sz="1100" dirty="0">
                  <a:solidFill>
                    <a:srgbClr val="FF0000"/>
                  </a:solidFill>
                  <a:ea typeface="Calibri" panose="020F0502020204030204" pitchFamily="34" charset="0"/>
                  <a:cs typeface="Times New Roman" panose="02020603050405020304" pitchFamily="18" charset="0"/>
                </a:rPr>
                <a:t>nuovo</a:t>
              </a:r>
              <a:br>
                <a:rPr lang="it-IT" sz="1100" dirty="0">
                  <a:solidFill>
                    <a:srgbClr val="FF0000"/>
                  </a:solidFill>
                  <a:ea typeface="Calibri" panose="020F0502020204030204" pitchFamily="34" charset="0"/>
                  <a:cs typeface="Times New Roman" panose="02020603050405020304" pitchFamily="18" charset="0"/>
                </a:rPr>
              </a:br>
              <a:r>
                <a:rPr lang="it-IT" sz="1100" dirty="0">
                  <a:solidFill>
                    <a:srgbClr val="FF0000"/>
                  </a:solidFill>
                  <a:ea typeface="Calibri" panose="020F0502020204030204" pitchFamily="34" charset="0"/>
                  <a:cs typeface="Times New Roman" panose="02020603050405020304" pitchFamily="18" charset="0"/>
                </a:rPr>
                <a:t>software di gestione</a:t>
              </a:r>
              <a:endParaRPr lang="it-IT" sz="1100" dirty="0">
                <a:solidFill>
                  <a:srgbClr val="FF0000"/>
                </a:solidFill>
              </a:endParaRPr>
            </a:p>
          </p:txBody>
        </p:sp>
        <p:pic>
          <p:nvPicPr>
            <p:cNvPr id="13" name="Immagine 12">
              <a:extLst>
                <a:ext uri="{FF2B5EF4-FFF2-40B4-BE49-F238E27FC236}">
                  <a16:creationId xmlns:a16="http://schemas.microsoft.com/office/drawing/2014/main" id="{35A1EA46-18D1-9514-8F8D-6932598112E7}"/>
                </a:ext>
              </a:extLst>
            </p:cNvPr>
            <p:cNvPicPr>
              <a:picLocks noChangeAspect="1"/>
            </p:cNvPicPr>
            <p:nvPr/>
          </p:nvPicPr>
          <p:blipFill>
            <a:blip r:embed="rId6"/>
            <a:stretch>
              <a:fillRect/>
            </a:stretch>
          </p:blipFill>
          <p:spPr>
            <a:xfrm>
              <a:off x="1667275" y="3773493"/>
              <a:ext cx="237765" cy="237765"/>
            </a:xfrm>
            <a:prstGeom prst="rect">
              <a:avLst/>
            </a:prstGeom>
          </p:spPr>
        </p:pic>
      </p:grpSp>
      <p:grpSp>
        <p:nvGrpSpPr>
          <p:cNvPr id="2" name="Gruppo 1">
            <a:extLst>
              <a:ext uri="{FF2B5EF4-FFF2-40B4-BE49-F238E27FC236}">
                <a16:creationId xmlns:a16="http://schemas.microsoft.com/office/drawing/2014/main" id="{24B5B765-4B9F-B49F-C657-340810A1821F}"/>
              </a:ext>
            </a:extLst>
          </p:cNvPr>
          <p:cNvGrpSpPr/>
          <p:nvPr/>
        </p:nvGrpSpPr>
        <p:grpSpPr>
          <a:xfrm>
            <a:off x="1703041" y="3190624"/>
            <a:ext cx="2398534" cy="430887"/>
            <a:chOff x="1667275" y="3762112"/>
            <a:chExt cx="2398534" cy="430887"/>
          </a:xfrm>
        </p:grpSpPr>
        <p:sp>
          <p:nvSpPr>
            <p:cNvPr id="4" name="CasellaDiTesto 3">
              <a:extLst>
                <a:ext uri="{FF2B5EF4-FFF2-40B4-BE49-F238E27FC236}">
                  <a16:creationId xmlns:a16="http://schemas.microsoft.com/office/drawing/2014/main" id="{D4ED5600-8FE6-9D97-5332-960503C5A7EE}"/>
                </a:ext>
              </a:extLst>
            </p:cNvPr>
            <p:cNvSpPr txBox="1"/>
            <p:nvPr/>
          </p:nvSpPr>
          <p:spPr>
            <a:xfrm>
              <a:off x="1905040" y="3762112"/>
              <a:ext cx="2160769" cy="430887"/>
            </a:xfrm>
            <a:prstGeom prst="rect">
              <a:avLst/>
            </a:prstGeom>
            <a:noFill/>
          </p:spPr>
          <p:txBody>
            <a:bodyPr wrap="square" rtlCol="0">
              <a:spAutoFit/>
            </a:bodyPr>
            <a:lstStyle/>
            <a:p>
              <a:r>
                <a:rPr lang="it-IT" sz="1100" dirty="0">
                  <a:solidFill>
                    <a:srgbClr val="FF0000"/>
                  </a:solidFill>
                  <a:ea typeface="Calibri" panose="020F0502020204030204" pitchFamily="34" charset="0"/>
                  <a:cs typeface="Times New Roman" panose="02020603050405020304" pitchFamily="18" charset="0"/>
                </a:rPr>
                <a:t>Servizio online </a:t>
              </a:r>
              <a:r>
                <a:rPr lang="it-IT" sz="1100" dirty="0">
                  <a:ea typeface="Calibri" panose="020F0502020204030204" pitchFamily="34" charset="0"/>
                  <a:cs typeface="Times New Roman" panose="02020603050405020304" pitchFamily="18" charset="0"/>
                </a:rPr>
                <a:t>per il </a:t>
              </a:r>
              <a:r>
                <a:rPr lang="it-IT" sz="1100" dirty="0">
                  <a:solidFill>
                    <a:srgbClr val="FF0000"/>
                  </a:solidFill>
                  <a:ea typeface="Calibri" panose="020F0502020204030204" pitchFamily="34" charset="0"/>
                  <a:cs typeface="Times New Roman" panose="02020603050405020304" pitchFamily="18" charset="0"/>
                </a:rPr>
                <a:t>ritiro</a:t>
              </a:r>
              <a:r>
                <a:rPr lang="it-IT" sz="1100" dirty="0">
                  <a:ea typeface="Calibri" panose="020F0502020204030204" pitchFamily="34" charset="0"/>
                  <a:cs typeface="Times New Roman" panose="02020603050405020304" pitchFamily="18" charset="0"/>
                </a:rPr>
                <a:t> dei</a:t>
              </a:r>
              <a:br>
                <a:rPr lang="it-IT" sz="1100" dirty="0">
                  <a:ea typeface="Calibri" panose="020F0502020204030204" pitchFamily="34" charset="0"/>
                  <a:cs typeface="Times New Roman" panose="02020603050405020304" pitchFamily="18" charset="0"/>
                </a:rPr>
              </a:br>
              <a:r>
                <a:rPr lang="it-IT" sz="1100" dirty="0">
                  <a:solidFill>
                    <a:srgbClr val="FF0000"/>
                  </a:solidFill>
                  <a:ea typeface="Calibri" panose="020F0502020204030204" pitchFamily="34" charset="0"/>
                  <a:cs typeface="Times New Roman" panose="02020603050405020304" pitchFamily="18" charset="0"/>
                </a:rPr>
                <a:t>referti</a:t>
              </a:r>
              <a:r>
                <a:rPr lang="it-IT" sz="1100" dirty="0">
                  <a:ea typeface="Calibri" panose="020F0502020204030204" pitchFamily="34" charset="0"/>
                  <a:cs typeface="Times New Roman" panose="02020603050405020304" pitchFamily="18" charset="0"/>
                </a:rPr>
                <a:t> delle analisi cliniche</a:t>
              </a:r>
              <a:endParaRPr lang="it-IT" sz="1100" dirty="0">
                <a:solidFill>
                  <a:srgbClr val="FF0000"/>
                </a:solidFill>
              </a:endParaRPr>
            </a:p>
          </p:txBody>
        </p:sp>
        <p:pic>
          <p:nvPicPr>
            <p:cNvPr id="5" name="Immagine 4">
              <a:extLst>
                <a:ext uri="{FF2B5EF4-FFF2-40B4-BE49-F238E27FC236}">
                  <a16:creationId xmlns:a16="http://schemas.microsoft.com/office/drawing/2014/main" id="{3E9D47B7-2177-EEEF-4516-AB667F7270E8}"/>
                </a:ext>
              </a:extLst>
            </p:cNvPr>
            <p:cNvPicPr>
              <a:picLocks noChangeAspect="1"/>
            </p:cNvPicPr>
            <p:nvPr/>
          </p:nvPicPr>
          <p:blipFill>
            <a:blip r:embed="rId6"/>
            <a:stretch>
              <a:fillRect/>
            </a:stretch>
          </p:blipFill>
          <p:spPr>
            <a:xfrm>
              <a:off x="1667275" y="3773493"/>
              <a:ext cx="237765" cy="237765"/>
            </a:xfrm>
            <a:prstGeom prst="rect">
              <a:avLst/>
            </a:prstGeom>
          </p:spPr>
        </p:pic>
      </p:grpSp>
    </p:spTree>
    <p:extLst>
      <p:ext uri="{BB962C8B-B14F-4D97-AF65-F5344CB8AC3E}">
        <p14:creationId xmlns:p14="http://schemas.microsoft.com/office/powerpoint/2010/main" val="2897824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880E1067-DB2C-57E9-DC57-90024EEEC8DD}"/>
              </a:ext>
            </a:extLst>
          </p:cNvPr>
          <p:cNvSpPr>
            <a:spLocks noGrp="1" noRot="1" noMove="1" noResize="1" noEditPoints="1" noAdjustHandles="1" noChangeArrowheads="1" noChangeShapeType="1"/>
          </p:cNvSpPr>
          <p:nvPr/>
        </p:nvSpPr>
        <p:spPr>
          <a:xfrm>
            <a:off x="4139952" y="987574"/>
            <a:ext cx="5004048" cy="4155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Segnaposto testo 6">
            <a:extLst>
              <a:ext uri="{FF2B5EF4-FFF2-40B4-BE49-F238E27FC236}">
                <a16:creationId xmlns:a16="http://schemas.microsoft.com/office/drawing/2014/main" id="{9859C5C8-B494-8E43-7881-0751DCC6AAAA}"/>
              </a:ext>
            </a:extLst>
          </p:cNvPr>
          <p:cNvSpPr>
            <a:spLocks noGrp="1"/>
          </p:cNvSpPr>
          <p:nvPr>
            <p:ph type="body" sz="quarter" idx="10"/>
          </p:nvPr>
        </p:nvSpPr>
        <p:spPr/>
        <p:txBody>
          <a:bodyPr/>
          <a:lstStyle/>
          <a:p>
            <a:r>
              <a:rPr lang="it-IT" dirty="0"/>
              <a:t>Situazione Attuale</a:t>
            </a:r>
          </a:p>
        </p:txBody>
      </p:sp>
      <p:grpSp>
        <p:nvGrpSpPr>
          <p:cNvPr id="23" name="Gruppo 22">
            <a:extLst>
              <a:ext uri="{FF2B5EF4-FFF2-40B4-BE49-F238E27FC236}">
                <a16:creationId xmlns:a16="http://schemas.microsoft.com/office/drawing/2014/main" id="{8C841252-F1CC-4314-7F6F-A72981E8B108}"/>
              </a:ext>
            </a:extLst>
          </p:cNvPr>
          <p:cNvGrpSpPr/>
          <p:nvPr/>
        </p:nvGrpSpPr>
        <p:grpSpPr>
          <a:xfrm>
            <a:off x="0" y="905877"/>
            <a:ext cx="8919311" cy="3935351"/>
            <a:chOff x="0" y="339502"/>
            <a:chExt cx="8919311" cy="3935351"/>
          </a:xfrm>
        </p:grpSpPr>
        <p:pic>
          <p:nvPicPr>
            <p:cNvPr id="35" name="Immagine 34">
              <a:extLst>
                <a:ext uri="{FF2B5EF4-FFF2-40B4-BE49-F238E27FC236}">
                  <a16:creationId xmlns:a16="http://schemas.microsoft.com/office/drawing/2014/main" id="{D9A928A9-440F-794D-9F6C-FE9DD70A3567}"/>
                </a:ext>
              </a:extLst>
            </p:cNvPr>
            <p:cNvPicPr>
              <a:picLocks noChangeAspect="1"/>
            </p:cNvPicPr>
            <p:nvPr/>
          </p:nvPicPr>
          <p:blipFill>
            <a:blip r:embed="rId3"/>
            <a:stretch>
              <a:fillRect/>
            </a:stretch>
          </p:blipFill>
          <p:spPr>
            <a:xfrm>
              <a:off x="716741" y="1000500"/>
              <a:ext cx="1316850" cy="1316850"/>
            </a:xfrm>
            <a:prstGeom prst="rect">
              <a:avLst/>
            </a:prstGeom>
          </p:spPr>
        </p:pic>
        <p:sp>
          <p:nvSpPr>
            <p:cNvPr id="37" name="TextBox 6">
              <a:extLst>
                <a:ext uri="{FF2B5EF4-FFF2-40B4-BE49-F238E27FC236}">
                  <a16:creationId xmlns:a16="http://schemas.microsoft.com/office/drawing/2014/main" id="{E5EE6EE1-B3BD-F347-E539-6D7BC63B9FD4}"/>
                </a:ext>
              </a:extLst>
            </p:cNvPr>
            <p:cNvSpPr txBox="1"/>
            <p:nvPr/>
          </p:nvSpPr>
          <p:spPr>
            <a:xfrm>
              <a:off x="0" y="2848200"/>
              <a:ext cx="2664296" cy="1200329"/>
            </a:xfrm>
            <a:prstGeom prst="rect">
              <a:avLst/>
            </a:prstGeom>
            <a:noFill/>
          </p:spPr>
          <p:txBody>
            <a:bodyPr wrap="square" rtlCol="0">
              <a:spAutoFit/>
            </a:bodyPr>
            <a:lstStyle/>
            <a:p>
              <a:pPr algn="ctr"/>
              <a:r>
                <a:rPr lang="it-IT" altLang="ko-KR" sz="1200" dirty="0">
                  <a:solidFill>
                    <a:schemeClr val="tx1">
                      <a:lumMod val="75000"/>
                      <a:lumOff val="25000"/>
                    </a:schemeClr>
                  </a:solidFill>
                  <a:cs typeface="Arial" pitchFamily="34" charset="0"/>
                </a:rPr>
                <a:t>La configurazione dei</a:t>
              </a:r>
              <a:br>
                <a:rPr lang="it-IT" altLang="ko-KR" sz="1200" dirty="0">
                  <a:solidFill>
                    <a:schemeClr val="tx1">
                      <a:lumMod val="75000"/>
                      <a:lumOff val="25000"/>
                    </a:schemeClr>
                  </a:solidFill>
                  <a:cs typeface="Arial" pitchFamily="34" charset="0"/>
                </a:rPr>
              </a:br>
              <a:r>
                <a:rPr lang="it-IT" altLang="ko-KR" sz="1200" dirty="0">
                  <a:solidFill>
                    <a:schemeClr val="tx1">
                      <a:lumMod val="75000"/>
                      <a:lumOff val="25000"/>
                    </a:schemeClr>
                  </a:solidFill>
                  <a:cs typeface="Arial" pitchFamily="34" charset="0"/>
                </a:rPr>
                <a:t> </a:t>
              </a:r>
              <a:r>
                <a:rPr lang="it-IT" altLang="ko-KR" sz="1200" dirty="0">
                  <a:solidFill>
                    <a:srgbClr val="FF0000"/>
                  </a:solidFill>
                  <a:cs typeface="Arial" pitchFamily="34" charset="0"/>
                </a:rPr>
                <a:t>Laboratori di analisi pubblici</a:t>
              </a:r>
              <a:br>
                <a:rPr lang="it-IT" altLang="ko-KR" sz="1200" dirty="0">
                  <a:solidFill>
                    <a:srgbClr val="FF0000"/>
                  </a:solidFill>
                  <a:cs typeface="Arial" pitchFamily="34" charset="0"/>
                </a:rPr>
              </a:br>
              <a:r>
                <a:rPr lang="it-IT" altLang="ko-KR" sz="1200" dirty="0">
                  <a:solidFill>
                    <a:schemeClr val="tx1">
                      <a:lumMod val="75000"/>
                      <a:lumOff val="25000"/>
                    </a:schemeClr>
                  </a:solidFill>
                  <a:cs typeface="Arial" pitchFamily="34" charset="0"/>
                </a:rPr>
                <a:t>del Molise prevede </a:t>
              </a:r>
              <a:br>
                <a:rPr lang="it-IT" altLang="ko-KR" sz="1200" dirty="0">
                  <a:solidFill>
                    <a:schemeClr val="tx1">
                      <a:lumMod val="75000"/>
                      <a:lumOff val="25000"/>
                    </a:schemeClr>
                  </a:solidFill>
                  <a:cs typeface="Arial" pitchFamily="34" charset="0"/>
                </a:rPr>
              </a:br>
              <a:r>
                <a:rPr lang="it-IT" altLang="ko-KR" sz="1200" b="1" dirty="0">
                  <a:solidFill>
                    <a:schemeClr val="tx1">
                      <a:lumMod val="75000"/>
                      <a:lumOff val="25000"/>
                    </a:schemeClr>
                  </a:solidFill>
                  <a:cs typeface="Arial" pitchFamily="34" charset="0"/>
                </a:rPr>
                <a:t>3 laboratori</a:t>
              </a:r>
              <a:r>
                <a:rPr lang="it-IT" altLang="ko-KR" sz="1200" dirty="0">
                  <a:solidFill>
                    <a:schemeClr val="tx1">
                      <a:lumMod val="75000"/>
                      <a:lumOff val="25000"/>
                    </a:schemeClr>
                  </a:solidFill>
                  <a:cs typeface="Arial" pitchFamily="34" charset="0"/>
                </a:rPr>
                <a:t> dislocati presso i P.O. di Campobasso, Isernia, Termoli,</a:t>
              </a:r>
              <a:br>
                <a:rPr lang="it-IT" altLang="ko-KR" sz="1200" dirty="0">
                  <a:solidFill>
                    <a:schemeClr val="tx1">
                      <a:lumMod val="75000"/>
                      <a:lumOff val="25000"/>
                    </a:schemeClr>
                  </a:solidFill>
                  <a:cs typeface="Arial" pitchFamily="34" charset="0"/>
                </a:rPr>
              </a:br>
              <a:r>
                <a:rPr lang="it-IT" altLang="ko-KR" sz="1200" dirty="0">
                  <a:solidFill>
                    <a:schemeClr val="tx1">
                      <a:lumMod val="75000"/>
                      <a:lumOff val="25000"/>
                    </a:schemeClr>
                  </a:solidFill>
                  <a:cs typeface="Arial" pitchFamily="34" charset="0"/>
                </a:rPr>
                <a:t>integrati con </a:t>
              </a:r>
              <a:r>
                <a:rPr lang="it-IT" altLang="ko-KR" sz="1200" b="1" dirty="0">
                  <a:solidFill>
                    <a:schemeClr val="tx1">
                      <a:lumMod val="75000"/>
                      <a:lumOff val="25000"/>
                    </a:schemeClr>
                  </a:solidFill>
                  <a:cs typeface="Arial" pitchFamily="34" charset="0"/>
                </a:rPr>
                <a:t>26 centri di prelievo</a:t>
              </a:r>
              <a:endParaRPr lang="ko-KR" altLang="en-US" sz="1200" b="1" dirty="0">
                <a:solidFill>
                  <a:schemeClr val="tx1">
                    <a:lumMod val="75000"/>
                    <a:lumOff val="25000"/>
                  </a:schemeClr>
                </a:solidFill>
                <a:cs typeface="Arial" pitchFamily="34" charset="0"/>
              </a:endParaRPr>
            </a:p>
          </p:txBody>
        </p:sp>
        <p:sp>
          <p:nvSpPr>
            <p:cNvPr id="38" name="TextBox 21">
              <a:extLst>
                <a:ext uri="{FF2B5EF4-FFF2-40B4-BE49-F238E27FC236}">
                  <a16:creationId xmlns:a16="http://schemas.microsoft.com/office/drawing/2014/main" id="{0748265F-6C82-7378-9A8A-DCE90C3A377C}"/>
                </a:ext>
              </a:extLst>
            </p:cNvPr>
            <p:cNvSpPr txBox="1"/>
            <p:nvPr/>
          </p:nvSpPr>
          <p:spPr>
            <a:xfrm>
              <a:off x="6724887" y="662835"/>
              <a:ext cx="1944216" cy="1754326"/>
            </a:xfrm>
            <a:prstGeom prst="rect">
              <a:avLst/>
            </a:prstGeom>
            <a:noFill/>
          </p:spPr>
          <p:txBody>
            <a:bodyPr wrap="square" rtlCol="0">
              <a:spAutoFit/>
            </a:bodyPr>
            <a:lstStyle/>
            <a:p>
              <a:pPr algn="ctr"/>
              <a:r>
                <a:rPr lang="it-IT" altLang="ko-KR" sz="1200" dirty="0">
                  <a:solidFill>
                    <a:schemeClr val="tx1">
                      <a:lumMod val="75000"/>
                      <a:lumOff val="25000"/>
                    </a:schemeClr>
                  </a:solidFill>
                  <a:cs typeface="Arial" pitchFamily="34" charset="0"/>
                </a:rPr>
                <a:t>Alle prestazioni si accede liberamente, dietro presentazione di </a:t>
              </a:r>
              <a:r>
                <a:rPr lang="it-IT" altLang="ko-KR" sz="1200" i="1" dirty="0">
                  <a:solidFill>
                    <a:schemeClr val="tx1">
                      <a:lumMod val="75000"/>
                      <a:lumOff val="25000"/>
                    </a:schemeClr>
                  </a:solidFill>
                  <a:cs typeface="Arial" pitchFamily="34" charset="0"/>
                </a:rPr>
                <a:t>ricevuta di pagamento</a:t>
              </a:r>
              <a:r>
                <a:rPr lang="it-IT" altLang="ko-KR" sz="1200" dirty="0">
                  <a:solidFill>
                    <a:schemeClr val="tx1">
                      <a:lumMod val="75000"/>
                      <a:lumOff val="25000"/>
                    </a:schemeClr>
                  </a:solidFill>
                  <a:cs typeface="Arial" pitchFamily="34" charset="0"/>
                </a:rPr>
                <a:t> effettuata presso il CUP e per il solo laboratorio di analisi del P.O. Cardarelli di Campobasso, dietro </a:t>
              </a:r>
              <a:r>
                <a:rPr lang="it-IT" altLang="ko-KR" sz="1200" i="1" dirty="0">
                  <a:solidFill>
                    <a:schemeClr val="tx1">
                      <a:lumMod val="75000"/>
                      <a:lumOff val="25000"/>
                    </a:schemeClr>
                  </a:solidFill>
                  <a:cs typeface="Arial" pitchFamily="34" charset="0"/>
                </a:rPr>
                <a:t>prenotazione</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39" name="TextBox 27">
              <a:extLst>
                <a:ext uri="{FF2B5EF4-FFF2-40B4-BE49-F238E27FC236}">
                  <a16:creationId xmlns:a16="http://schemas.microsoft.com/office/drawing/2014/main" id="{40C35D8B-4128-1B95-6AFC-53AF419A4AAD}"/>
                </a:ext>
              </a:extLst>
            </p:cNvPr>
            <p:cNvSpPr txBox="1"/>
            <p:nvPr/>
          </p:nvSpPr>
          <p:spPr>
            <a:xfrm>
              <a:off x="6429494" y="2705193"/>
              <a:ext cx="2489817" cy="1569660"/>
            </a:xfrm>
            <a:prstGeom prst="rect">
              <a:avLst/>
            </a:prstGeom>
            <a:noFill/>
          </p:spPr>
          <p:txBody>
            <a:bodyPr wrap="square" rtlCol="0">
              <a:spAutoFit/>
            </a:bodyPr>
            <a:lstStyle/>
            <a:p>
              <a:pPr algn="ctr"/>
              <a:r>
                <a:rPr lang="it-IT" altLang="ko-KR" sz="1200" dirty="0">
                  <a:solidFill>
                    <a:schemeClr val="tx1">
                      <a:lumMod val="75000"/>
                      <a:lumOff val="25000"/>
                    </a:schemeClr>
                  </a:solidFill>
                  <a:cs typeface="Arial" pitchFamily="34" charset="0"/>
                </a:rPr>
                <a:t>Il </a:t>
              </a:r>
              <a:r>
                <a:rPr lang="it-IT" altLang="ko-KR" sz="1200" b="1" dirty="0">
                  <a:solidFill>
                    <a:schemeClr val="tx1">
                      <a:lumMod val="75000"/>
                      <a:lumOff val="25000"/>
                    </a:schemeClr>
                  </a:solidFill>
                  <a:cs typeface="Arial" pitchFamily="34" charset="0"/>
                </a:rPr>
                <a:t>software di produzione e gestione dei referti</a:t>
              </a:r>
              <a:r>
                <a:rPr lang="it-IT" altLang="ko-KR" sz="1200" dirty="0">
                  <a:solidFill>
                    <a:schemeClr val="tx1">
                      <a:lumMod val="75000"/>
                      <a:lumOff val="25000"/>
                    </a:schemeClr>
                  </a:solidFill>
                  <a:cs typeface="Arial" pitchFamily="34" charset="0"/>
                </a:rPr>
                <a:t> è unico per tutti i laboratori pubblici regionali, è prodotto dall’</a:t>
              </a:r>
              <a:br>
                <a:rPr lang="it-IT" altLang="ko-KR" sz="1200" dirty="0">
                  <a:solidFill>
                    <a:schemeClr val="tx1">
                      <a:lumMod val="75000"/>
                      <a:lumOff val="25000"/>
                    </a:schemeClr>
                  </a:solidFill>
                  <a:cs typeface="Arial" pitchFamily="34" charset="0"/>
                </a:rPr>
              </a:br>
              <a:r>
                <a:rPr lang="it-IT" altLang="ko-KR" sz="1200" i="1" dirty="0">
                  <a:solidFill>
                    <a:schemeClr val="tx1">
                      <a:lumMod val="75000"/>
                      <a:lumOff val="25000"/>
                    </a:schemeClr>
                  </a:solidFill>
                  <a:cs typeface="Arial" pitchFamily="34" charset="0"/>
                </a:rPr>
                <a:t>Azienda SCS Computers</a:t>
              </a:r>
              <a:r>
                <a:rPr lang="it-IT" altLang="ko-KR" sz="1200" dirty="0">
                  <a:solidFill>
                    <a:schemeClr val="tx1">
                      <a:lumMod val="75000"/>
                      <a:lumOff val="25000"/>
                    </a:schemeClr>
                  </a:solidFill>
                  <a:cs typeface="Arial" pitchFamily="34" charset="0"/>
                </a:rPr>
                <a:t> </a:t>
              </a:r>
              <a:br>
                <a:rPr lang="it-IT" altLang="ko-KR" sz="1200" dirty="0">
                  <a:solidFill>
                    <a:schemeClr val="tx1">
                      <a:lumMod val="75000"/>
                      <a:lumOff val="25000"/>
                    </a:schemeClr>
                  </a:solidFill>
                  <a:cs typeface="Arial" pitchFamily="34" charset="0"/>
                </a:rPr>
              </a:br>
              <a:r>
                <a:rPr lang="it-IT" altLang="ko-KR" sz="1200" dirty="0">
                  <a:solidFill>
                    <a:schemeClr val="tx1">
                      <a:lumMod val="75000"/>
                      <a:lumOff val="25000"/>
                    </a:schemeClr>
                  </a:solidFill>
                  <a:cs typeface="Arial" pitchFamily="34" charset="0"/>
                </a:rPr>
                <a:t>ed è integrato con il  FSE-Molise al fine di memorizzare il referto all’interno del FSE del paziente.</a:t>
              </a:r>
              <a:endParaRPr lang="ko-KR" altLang="en-US" sz="1200" dirty="0">
                <a:solidFill>
                  <a:schemeClr val="tx1">
                    <a:lumMod val="75000"/>
                    <a:lumOff val="25000"/>
                  </a:schemeClr>
                </a:solidFill>
                <a:cs typeface="Arial" pitchFamily="34" charset="0"/>
              </a:endParaRPr>
            </a:p>
          </p:txBody>
        </p:sp>
        <p:pic>
          <p:nvPicPr>
            <p:cNvPr id="40" name="Immagine 39" descr="Immagine che contiene tavolo&#10;&#10;Descrizione generata automaticamente">
              <a:extLst>
                <a:ext uri="{FF2B5EF4-FFF2-40B4-BE49-F238E27FC236}">
                  <a16:creationId xmlns:a16="http://schemas.microsoft.com/office/drawing/2014/main" id="{C508F135-D568-0DAA-BFEC-44D81B64C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2934" y="520727"/>
              <a:ext cx="3981745" cy="3290217"/>
            </a:xfrm>
            <a:prstGeom prst="rect">
              <a:avLst/>
            </a:prstGeom>
          </p:spPr>
        </p:pic>
        <p:sp>
          <p:nvSpPr>
            <p:cNvPr id="41" name="CasellaDiTesto 40">
              <a:extLst>
                <a:ext uri="{FF2B5EF4-FFF2-40B4-BE49-F238E27FC236}">
                  <a16:creationId xmlns:a16="http://schemas.microsoft.com/office/drawing/2014/main" id="{3431CA3D-04E0-90E6-420D-80444D8F0029}"/>
                </a:ext>
              </a:extLst>
            </p:cNvPr>
            <p:cNvSpPr txBox="1"/>
            <p:nvPr/>
          </p:nvSpPr>
          <p:spPr>
            <a:xfrm>
              <a:off x="2791618" y="3820633"/>
              <a:ext cx="3384376" cy="430887"/>
            </a:xfrm>
            <a:prstGeom prst="rect">
              <a:avLst/>
            </a:prstGeom>
            <a:noFill/>
          </p:spPr>
          <p:txBody>
            <a:bodyPr wrap="square" rtlCol="0">
              <a:spAutoFit/>
            </a:bodyPr>
            <a:lstStyle/>
            <a:p>
              <a:pPr algn="ctr"/>
              <a:r>
                <a:rPr lang="it-IT" sz="1100" i="1" dirty="0"/>
                <a:t>Dislocazione dei centri di prelievo</a:t>
              </a:r>
              <a:br>
                <a:rPr lang="it-IT" sz="1100" i="1" dirty="0"/>
              </a:br>
              <a:r>
                <a:rPr lang="it-IT" sz="1100" i="1" dirty="0"/>
                <a:t> sul territorio regionale molisano</a:t>
              </a:r>
            </a:p>
          </p:txBody>
        </p:sp>
        <p:grpSp>
          <p:nvGrpSpPr>
            <p:cNvPr id="42" name="Gruppo 41">
              <a:extLst>
                <a:ext uri="{FF2B5EF4-FFF2-40B4-BE49-F238E27FC236}">
                  <a16:creationId xmlns:a16="http://schemas.microsoft.com/office/drawing/2014/main" id="{C4B55AF1-7C0D-F805-9D71-01340338B28A}"/>
                </a:ext>
              </a:extLst>
            </p:cNvPr>
            <p:cNvGrpSpPr/>
            <p:nvPr/>
          </p:nvGrpSpPr>
          <p:grpSpPr>
            <a:xfrm>
              <a:off x="1332147" y="339502"/>
              <a:ext cx="869653" cy="949171"/>
              <a:chOff x="1332147" y="339502"/>
              <a:chExt cx="869653" cy="949171"/>
            </a:xfrm>
          </p:grpSpPr>
          <p:sp>
            <p:nvSpPr>
              <p:cNvPr id="44" name="Google Shape;13062;p143">
                <a:extLst>
                  <a:ext uri="{FF2B5EF4-FFF2-40B4-BE49-F238E27FC236}">
                    <a16:creationId xmlns:a16="http://schemas.microsoft.com/office/drawing/2014/main" id="{CE73CF83-D064-21AF-43D6-E0781EE97587}"/>
                  </a:ext>
                </a:extLst>
              </p:cNvPr>
              <p:cNvSpPr/>
              <p:nvPr/>
            </p:nvSpPr>
            <p:spPr>
              <a:xfrm>
                <a:off x="1964516" y="339502"/>
                <a:ext cx="158187" cy="145141"/>
              </a:xfrm>
              <a:custGeom>
                <a:avLst/>
                <a:gdLst/>
                <a:ahLst/>
                <a:cxnLst/>
                <a:rect l="l" t="t" r="r" b="b"/>
                <a:pathLst>
                  <a:path w="1668" h="1638" extrusionOk="0">
                    <a:moveTo>
                      <a:pt x="432" y="1"/>
                    </a:moveTo>
                    <a:cubicBezTo>
                      <a:pt x="352" y="1"/>
                      <a:pt x="274" y="31"/>
                      <a:pt x="215" y="90"/>
                    </a:cubicBezTo>
                    <a:lnTo>
                      <a:pt x="1" y="304"/>
                    </a:lnTo>
                    <a:lnTo>
                      <a:pt x="1310" y="1638"/>
                    </a:lnTo>
                    <a:lnTo>
                      <a:pt x="1548" y="1424"/>
                    </a:lnTo>
                    <a:cubicBezTo>
                      <a:pt x="1668" y="1305"/>
                      <a:pt x="1668" y="1090"/>
                      <a:pt x="1548" y="971"/>
                    </a:cubicBezTo>
                    <a:lnTo>
                      <a:pt x="667" y="90"/>
                    </a:lnTo>
                    <a:cubicBezTo>
                      <a:pt x="596" y="31"/>
                      <a:pt x="513" y="1"/>
                      <a:pt x="432" y="1"/>
                    </a:cubicBezTo>
                    <a:close/>
                  </a:path>
                </a:pathLst>
              </a:custGeom>
              <a:solidFill>
                <a:srgbClr val="FF0000"/>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dirty="0">
                  <a:solidFill>
                    <a:srgbClr val="000000"/>
                  </a:solidFill>
                  <a:cs typeface="Arial"/>
                  <a:sym typeface="Arial"/>
                </a:endParaRPr>
              </a:p>
            </p:txBody>
          </p:sp>
          <p:sp>
            <p:nvSpPr>
              <p:cNvPr id="45" name="Google Shape;13063;p143">
                <a:extLst>
                  <a:ext uri="{FF2B5EF4-FFF2-40B4-BE49-F238E27FC236}">
                    <a16:creationId xmlns:a16="http://schemas.microsoft.com/office/drawing/2014/main" id="{EB04C5E6-5FF9-22EF-B5FD-721885F0E6A6}"/>
                  </a:ext>
                </a:extLst>
              </p:cNvPr>
              <p:cNvSpPr/>
              <p:nvPr/>
            </p:nvSpPr>
            <p:spPr>
              <a:xfrm>
                <a:off x="1553496" y="720961"/>
                <a:ext cx="158187" cy="145141"/>
              </a:xfrm>
              <a:custGeom>
                <a:avLst/>
                <a:gdLst/>
                <a:ahLst/>
                <a:cxnLst/>
                <a:rect l="l" t="t" r="r" b="b"/>
                <a:pathLst>
                  <a:path w="1668" h="1638" extrusionOk="0">
                    <a:moveTo>
                      <a:pt x="358" y="0"/>
                    </a:moveTo>
                    <a:lnTo>
                      <a:pt x="119" y="215"/>
                    </a:lnTo>
                    <a:cubicBezTo>
                      <a:pt x="0" y="334"/>
                      <a:pt x="0" y="524"/>
                      <a:pt x="119" y="667"/>
                    </a:cubicBezTo>
                    <a:lnTo>
                      <a:pt x="1024" y="1548"/>
                    </a:lnTo>
                    <a:cubicBezTo>
                      <a:pt x="1084" y="1608"/>
                      <a:pt x="1161" y="1637"/>
                      <a:pt x="1239" y="1637"/>
                    </a:cubicBezTo>
                    <a:cubicBezTo>
                      <a:pt x="1316" y="1637"/>
                      <a:pt x="1393" y="1608"/>
                      <a:pt x="1453" y="1548"/>
                    </a:cubicBezTo>
                    <a:lnTo>
                      <a:pt x="1667" y="1334"/>
                    </a:lnTo>
                    <a:lnTo>
                      <a:pt x="358" y="0"/>
                    </a:lnTo>
                    <a:close/>
                  </a:path>
                </a:pathLst>
              </a:custGeom>
              <a:solidFill>
                <a:srgbClr val="FF0000"/>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dirty="0">
                  <a:solidFill>
                    <a:srgbClr val="000000"/>
                  </a:solidFill>
                  <a:cs typeface="Arial"/>
                  <a:sym typeface="Arial"/>
                </a:endParaRPr>
              </a:p>
            </p:txBody>
          </p:sp>
          <p:sp>
            <p:nvSpPr>
              <p:cNvPr id="46" name="Google Shape;13064;p143">
                <a:extLst>
                  <a:ext uri="{FF2B5EF4-FFF2-40B4-BE49-F238E27FC236}">
                    <a16:creationId xmlns:a16="http://schemas.microsoft.com/office/drawing/2014/main" id="{5EDE52CB-713E-5872-E63A-D443A6FC2D79}"/>
                  </a:ext>
                </a:extLst>
              </p:cNvPr>
              <p:cNvSpPr/>
              <p:nvPr/>
            </p:nvSpPr>
            <p:spPr>
              <a:xfrm>
                <a:off x="1596362" y="377515"/>
                <a:ext cx="485657" cy="448446"/>
              </a:xfrm>
              <a:custGeom>
                <a:avLst/>
                <a:gdLst/>
                <a:ahLst/>
                <a:cxnLst/>
                <a:rect l="l" t="t" r="r" b="b"/>
                <a:pathLst>
                  <a:path w="5121" h="5061" extrusionOk="0">
                    <a:moveTo>
                      <a:pt x="3001" y="0"/>
                    </a:moveTo>
                    <a:cubicBezTo>
                      <a:pt x="2924" y="0"/>
                      <a:pt x="2847" y="30"/>
                      <a:pt x="2787" y="90"/>
                    </a:cubicBezTo>
                    <a:lnTo>
                      <a:pt x="144" y="2757"/>
                    </a:lnTo>
                    <a:cubicBezTo>
                      <a:pt x="1" y="2876"/>
                      <a:pt x="1" y="3090"/>
                      <a:pt x="144" y="3209"/>
                    </a:cubicBezTo>
                    <a:lnTo>
                      <a:pt x="1882" y="4972"/>
                    </a:lnTo>
                    <a:cubicBezTo>
                      <a:pt x="1942" y="5031"/>
                      <a:pt x="2025" y="5061"/>
                      <a:pt x="2108" y="5061"/>
                    </a:cubicBezTo>
                    <a:cubicBezTo>
                      <a:pt x="2192" y="5061"/>
                      <a:pt x="2275" y="5031"/>
                      <a:pt x="2335" y="4972"/>
                    </a:cubicBezTo>
                    <a:lnTo>
                      <a:pt x="5002" y="2328"/>
                    </a:lnTo>
                    <a:cubicBezTo>
                      <a:pt x="5121" y="2185"/>
                      <a:pt x="5121" y="1995"/>
                      <a:pt x="5002" y="1876"/>
                    </a:cubicBezTo>
                    <a:lnTo>
                      <a:pt x="3216" y="90"/>
                    </a:lnTo>
                    <a:cubicBezTo>
                      <a:pt x="3156" y="30"/>
                      <a:pt x="3079" y="0"/>
                      <a:pt x="3001" y="0"/>
                    </a:cubicBezTo>
                    <a:close/>
                  </a:path>
                </a:pathLst>
              </a:custGeom>
              <a:solidFill>
                <a:srgbClr val="FF0000"/>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dirty="0">
                  <a:solidFill>
                    <a:srgbClr val="000000"/>
                  </a:solidFill>
                  <a:cs typeface="Arial"/>
                  <a:sym typeface="Arial"/>
                </a:endParaRPr>
              </a:p>
            </p:txBody>
          </p:sp>
          <p:sp>
            <p:nvSpPr>
              <p:cNvPr id="47" name="Google Shape;13065;p143">
                <a:extLst>
                  <a:ext uri="{FF2B5EF4-FFF2-40B4-BE49-F238E27FC236}">
                    <a16:creationId xmlns:a16="http://schemas.microsoft.com/office/drawing/2014/main" id="{2E60A955-5DA7-280E-05BD-CEAEB9A662B8}"/>
                  </a:ext>
                </a:extLst>
              </p:cNvPr>
              <p:cNvSpPr/>
              <p:nvPr/>
            </p:nvSpPr>
            <p:spPr>
              <a:xfrm>
                <a:off x="1332147" y="644933"/>
                <a:ext cx="869653" cy="643740"/>
              </a:xfrm>
              <a:custGeom>
                <a:avLst/>
                <a:gdLst/>
                <a:ahLst/>
                <a:cxnLst/>
                <a:rect l="l" t="t" r="r" b="b"/>
                <a:pathLst>
                  <a:path w="9170" h="7265" extrusionOk="0">
                    <a:moveTo>
                      <a:pt x="7955" y="1"/>
                    </a:moveTo>
                    <a:lnTo>
                      <a:pt x="6597" y="1358"/>
                    </a:lnTo>
                    <a:cubicBezTo>
                      <a:pt x="7216" y="2382"/>
                      <a:pt x="6907" y="3692"/>
                      <a:pt x="5930" y="4335"/>
                    </a:cubicBezTo>
                    <a:cubicBezTo>
                      <a:pt x="5549" y="4156"/>
                      <a:pt x="5138" y="4067"/>
                      <a:pt x="4728" y="4067"/>
                    </a:cubicBezTo>
                    <a:cubicBezTo>
                      <a:pt x="4317" y="4067"/>
                      <a:pt x="3906" y="4156"/>
                      <a:pt x="3525" y="4335"/>
                    </a:cubicBezTo>
                    <a:cubicBezTo>
                      <a:pt x="3192" y="4121"/>
                      <a:pt x="2906" y="3811"/>
                      <a:pt x="2739" y="3454"/>
                    </a:cubicBezTo>
                    <a:lnTo>
                      <a:pt x="3001" y="3454"/>
                    </a:lnTo>
                    <a:cubicBezTo>
                      <a:pt x="3168" y="3454"/>
                      <a:pt x="3287" y="3335"/>
                      <a:pt x="3335" y="3192"/>
                    </a:cubicBezTo>
                    <a:cubicBezTo>
                      <a:pt x="3358" y="3001"/>
                      <a:pt x="3215" y="2835"/>
                      <a:pt x="3025" y="2811"/>
                    </a:cubicBezTo>
                    <a:lnTo>
                      <a:pt x="358" y="2811"/>
                    </a:lnTo>
                    <a:cubicBezTo>
                      <a:pt x="191" y="2811"/>
                      <a:pt x="72" y="2930"/>
                      <a:pt x="24" y="3073"/>
                    </a:cubicBezTo>
                    <a:cubicBezTo>
                      <a:pt x="0" y="3263"/>
                      <a:pt x="143" y="3430"/>
                      <a:pt x="334" y="3454"/>
                    </a:cubicBezTo>
                    <a:lnTo>
                      <a:pt x="763" y="3454"/>
                    </a:lnTo>
                    <a:cubicBezTo>
                      <a:pt x="929" y="4145"/>
                      <a:pt x="1286" y="4811"/>
                      <a:pt x="1787" y="5335"/>
                    </a:cubicBezTo>
                    <a:lnTo>
                      <a:pt x="953" y="5335"/>
                    </a:lnTo>
                    <a:cubicBezTo>
                      <a:pt x="786" y="5335"/>
                      <a:pt x="643" y="5478"/>
                      <a:pt x="643" y="5645"/>
                    </a:cubicBezTo>
                    <a:lnTo>
                      <a:pt x="643" y="6931"/>
                    </a:lnTo>
                    <a:cubicBezTo>
                      <a:pt x="643" y="7121"/>
                      <a:pt x="786" y="7264"/>
                      <a:pt x="953" y="7264"/>
                    </a:cubicBezTo>
                    <a:lnTo>
                      <a:pt x="8478" y="7264"/>
                    </a:lnTo>
                    <a:cubicBezTo>
                      <a:pt x="8645" y="7264"/>
                      <a:pt x="8788" y="7121"/>
                      <a:pt x="8788" y="6931"/>
                    </a:cubicBezTo>
                    <a:lnTo>
                      <a:pt x="8788" y="5645"/>
                    </a:lnTo>
                    <a:cubicBezTo>
                      <a:pt x="8788" y="5454"/>
                      <a:pt x="8645" y="5311"/>
                      <a:pt x="8455" y="5311"/>
                    </a:cubicBezTo>
                    <a:lnTo>
                      <a:pt x="7645" y="5311"/>
                    </a:lnTo>
                    <a:cubicBezTo>
                      <a:pt x="9050" y="3859"/>
                      <a:pt x="9169" y="1620"/>
                      <a:pt x="7955" y="1"/>
                    </a:cubicBezTo>
                    <a:close/>
                  </a:path>
                </a:pathLst>
              </a:custGeom>
              <a:solidFill>
                <a:srgbClr val="FF0000"/>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dirty="0">
                  <a:solidFill>
                    <a:srgbClr val="000000"/>
                  </a:solidFill>
                  <a:cs typeface="Arial"/>
                  <a:sym typeface="Arial"/>
                </a:endParaRPr>
              </a:p>
            </p:txBody>
          </p:sp>
        </p:grpSp>
        <p:sp>
          <p:nvSpPr>
            <p:cNvPr id="43" name="Teardrop 9">
              <a:extLst>
                <a:ext uri="{FF2B5EF4-FFF2-40B4-BE49-F238E27FC236}">
                  <a16:creationId xmlns:a16="http://schemas.microsoft.com/office/drawing/2014/main" id="{6A207417-4C12-AFC0-415F-E84CB82B43C8}"/>
                </a:ext>
              </a:extLst>
            </p:cNvPr>
            <p:cNvSpPr>
              <a:spLocks noChangeAspect="1"/>
            </p:cNvSpPr>
            <p:nvPr/>
          </p:nvSpPr>
          <p:spPr>
            <a:xfrm rot="18900000">
              <a:off x="968216" y="1570126"/>
              <a:ext cx="455777" cy="465769"/>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983349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880E1067-DB2C-57E9-DC57-90024EEEC8DD}"/>
              </a:ext>
            </a:extLst>
          </p:cNvPr>
          <p:cNvSpPr>
            <a:spLocks noGrp="1" noRot="1" noMove="1" noResize="1" noEditPoints="1" noAdjustHandles="1" noChangeArrowheads="1" noChangeShapeType="1"/>
          </p:cNvSpPr>
          <p:nvPr/>
        </p:nvSpPr>
        <p:spPr>
          <a:xfrm>
            <a:off x="4139952" y="987574"/>
            <a:ext cx="5004048" cy="4155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Segnaposto testo 6">
            <a:extLst>
              <a:ext uri="{FF2B5EF4-FFF2-40B4-BE49-F238E27FC236}">
                <a16:creationId xmlns:a16="http://schemas.microsoft.com/office/drawing/2014/main" id="{9859C5C8-B494-8E43-7881-0751DCC6AAAA}"/>
              </a:ext>
            </a:extLst>
          </p:cNvPr>
          <p:cNvSpPr>
            <a:spLocks noGrp="1"/>
          </p:cNvSpPr>
          <p:nvPr>
            <p:ph type="body" sz="quarter" idx="10"/>
          </p:nvPr>
        </p:nvSpPr>
        <p:spPr/>
        <p:txBody>
          <a:bodyPr/>
          <a:lstStyle/>
          <a:p>
            <a:r>
              <a:rPr lang="it-IT" dirty="0"/>
              <a:t>Laboratorio Logico Unico (</a:t>
            </a:r>
            <a:r>
              <a:rPr lang="it-IT" dirty="0">
                <a:solidFill>
                  <a:srgbClr val="FF0000"/>
                </a:solidFill>
              </a:rPr>
              <a:t>LLU</a:t>
            </a:r>
            <a:r>
              <a:rPr lang="it-IT" dirty="0"/>
              <a:t>)</a:t>
            </a:r>
          </a:p>
        </p:txBody>
      </p:sp>
      <p:sp>
        <p:nvSpPr>
          <p:cNvPr id="3" name="CasellaDiTesto 2">
            <a:extLst>
              <a:ext uri="{FF2B5EF4-FFF2-40B4-BE49-F238E27FC236}">
                <a16:creationId xmlns:a16="http://schemas.microsoft.com/office/drawing/2014/main" id="{EA34950F-26E5-6BC3-D78D-2CBCCF4835C9}"/>
              </a:ext>
            </a:extLst>
          </p:cNvPr>
          <p:cNvSpPr txBox="1"/>
          <p:nvPr/>
        </p:nvSpPr>
        <p:spPr>
          <a:xfrm>
            <a:off x="354666" y="1354414"/>
            <a:ext cx="4336650" cy="769441"/>
          </a:xfrm>
          <a:prstGeom prst="rect">
            <a:avLst/>
          </a:prstGeom>
          <a:noFill/>
        </p:spPr>
        <p:txBody>
          <a:bodyPr wrap="square">
            <a:spAutoFit/>
          </a:bodyPr>
          <a:lstStyle/>
          <a:p>
            <a:pPr algn="ctr"/>
            <a:r>
              <a:rPr lang="it-IT" sz="1100" b="0" i="0" u="none" strike="noStrike" baseline="0" dirty="0">
                <a:solidFill>
                  <a:srgbClr val="000000"/>
                </a:solidFill>
                <a:latin typeface="Arial" panose="020B0604020202020204" pitchFamily="34" charset="0"/>
              </a:rPr>
              <a:t>Il modello operativo prevede la realizzazione di un</a:t>
            </a:r>
            <a:br>
              <a:rPr lang="it-IT" sz="1100" b="0" i="0" u="none" strike="noStrike" baseline="0" dirty="0">
                <a:solidFill>
                  <a:srgbClr val="000000"/>
                </a:solidFill>
                <a:latin typeface="Arial" panose="020B0604020202020204" pitchFamily="34" charset="0"/>
              </a:rPr>
            </a:br>
            <a:r>
              <a:rPr lang="it-IT" sz="1100" b="1" i="0" u="none" strike="noStrike" baseline="0" dirty="0">
                <a:solidFill>
                  <a:srgbClr val="000000"/>
                </a:solidFill>
                <a:latin typeface="Arial" panose="020B0604020202020204" pitchFamily="34" charset="0"/>
              </a:rPr>
              <a:t>Sistema Informativo di Laboratorio Analisi Unico ed Integrato, </a:t>
            </a:r>
            <a:r>
              <a:rPr lang="it-IT" sz="1100" b="0" i="0" u="none" strike="noStrike" baseline="0" dirty="0">
                <a:solidFill>
                  <a:srgbClr val="000000"/>
                </a:solidFill>
                <a:latin typeface="Arial" panose="020B0604020202020204" pitchFamily="34" charset="0"/>
              </a:rPr>
              <a:t>un modello organizzativo di architettura informatica</a:t>
            </a:r>
            <a:br>
              <a:rPr lang="it-IT" sz="1100" b="0" i="0" u="none" strike="noStrike" baseline="0" dirty="0">
                <a:solidFill>
                  <a:srgbClr val="000000"/>
                </a:solidFill>
                <a:latin typeface="Arial" panose="020B0604020202020204" pitchFamily="34" charset="0"/>
              </a:rPr>
            </a:br>
            <a:r>
              <a:rPr lang="it-IT" sz="1100" b="0" i="0" u="none" strike="noStrike" baseline="0" dirty="0">
                <a:solidFill>
                  <a:srgbClr val="000000"/>
                </a:solidFill>
                <a:latin typeface="Arial" panose="020B0604020202020204" pitchFamily="34" charset="0"/>
              </a:rPr>
              <a:t>per la gestione della diagnostica dei laboratori di analisi</a:t>
            </a:r>
            <a:endParaRPr lang="it-IT" dirty="0"/>
          </a:p>
        </p:txBody>
      </p:sp>
      <p:graphicFrame>
        <p:nvGraphicFramePr>
          <p:cNvPr id="17" name="Tabella 2">
            <a:extLst>
              <a:ext uri="{FF2B5EF4-FFF2-40B4-BE49-F238E27FC236}">
                <a16:creationId xmlns:a16="http://schemas.microsoft.com/office/drawing/2014/main" id="{815ECE57-7DD1-8617-2F77-C74F46B2882B}"/>
              </a:ext>
            </a:extLst>
          </p:cNvPr>
          <p:cNvGraphicFramePr>
            <a:graphicFrameLocks noGrp="1"/>
          </p:cNvGraphicFramePr>
          <p:nvPr/>
        </p:nvGraphicFramePr>
        <p:xfrm>
          <a:off x="251520" y="2513222"/>
          <a:ext cx="4464496" cy="2316480"/>
        </p:xfrm>
        <a:graphic>
          <a:graphicData uri="http://schemas.openxmlformats.org/drawingml/2006/table">
            <a:tbl>
              <a:tblPr firstRow="1" bandRow="1">
                <a:tableStyleId>{5C22544A-7EE6-4342-B048-85BDC9FD1C3A}</a:tableStyleId>
              </a:tblPr>
              <a:tblGrid>
                <a:gridCol w="4464496">
                  <a:extLst>
                    <a:ext uri="{9D8B030D-6E8A-4147-A177-3AD203B41FA5}">
                      <a16:colId xmlns:a16="http://schemas.microsoft.com/office/drawing/2014/main" val="1481013113"/>
                    </a:ext>
                  </a:extLst>
                </a:gridCol>
              </a:tblGrid>
              <a:tr h="155226">
                <a:tc>
                  <a:txBody>
                    <a:bodyPr/>
                    <a:lstStyle/>
                    <a:p>
                      <a:pPr algn="ctr"/>
                      <a:r>
                        <a:rPr lang="it-IT" sz="1000" dirty="0"/>
                        <a:t>OBIETTIVI</a:t>
                      </a:r>
                    </a:p>
                  </a:txBody>
                  <a:tcPr/>
                </a:tc>
                <a:extLst>
                  <a:ext uri="{0D108BD9-81ED-4DB2-BD59-A6C34878D82A}">
                    <a16:rowId xmlns:a16="http://schemas.microsoft.com/office/drawing/2014/main" val="4082346593"/>
                  </a:ext>
                </a:extLst>
              </a:tr>
              <a:tr h="34925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t-IT" sz="1200" dirty="0"/>
                        <a:t>maggiore </a:t>
                      </a:r>
                      <a:r>
                        <a:rPr lang="it-IT" sz="1200" b="1" dirty="0"/>
                        <a:t>integrazione</a:t>
                      </a:r>
                      <a:r>
                        <a:rPr lang="it-IT" sz="1200" dirty="0"/>
                        <a:t> e </a:t>
                      </a:r>
                      <a:r>
                        <a:rPr lang="it-IT" sz="1200" b="1" dirty="0"/>
                        <a:t>cooperazione</a:t>
                      </a:r>
                      <a:r>
                        <a:rPr lang="it-IT" sz="1200" dirty="0"/>
                        <a:t> mediante </a:t>
                      </a:r>
                      <a:r>
                        <a:rPr lang="it-IT" sz="1200" b="0" i="0" u="none" strike="noStrike" baseline="0" dirty="0">
                          <a:solidFill>
                            <a:srgbClr val="000000"/>
                          </a:solidFill>
                          <a:latin typeface="Arial" panose="020B0604020202020204" pitchFamily="34" charset="0"/>
                        </a:rPr>
                        <a:t>condivisione</a:t>
                      </a:r>
                      <a:br>
                        <a:rPr lang="it-IT" sz="1200" b="0" i="0" u="none" strike="noStrike" baseline="0" dirty="0">
                          <a:solidFill>
                            <a:srgbClr val="000000"/>
                          </a:solidFill>
                          <a:latin typeface="Arial" panose="020B0604020202020204" pitchFamily="34" charset="0"/>
                        </a:rPr>
                      </a:br>
                      <a:r>
                        <a:rPr lang="it-IT" sz="1200" b="0" i="0" u="none" strike="noStrike" baseline="0" dirty="0">
                          <a:solidFill>
                            <a:srgbClr val="000000"/>
                          </a:solidFill>
                          <a:latin typeface="Arial" panose="020B0604020202020204" pitchFamily="34" charset="0"/>
                        </a:rPr>
                        <a:t> delle informazioni diagnostiche e cliniche tra le strutture</a:t>
                      </a:r>
                      <a:endParaRPr lang="it-IT" sz="1200" dirty="0"/>
                    </a:p>
                  </a:txBody>
                  <a:tcPr/>
                </a:tc>
                <a:extLst>
                  <a:ext uri="{0D108BD9-81ED-4DB2-BD59-A6C34878D82A}">
                    <a16:rowId xmlns:a16="http://schemas.microsoft.com/office/drawing/2014/main" val="4125185271"/>
                  </a:ext>
                </a:extLst>
              </a:tr>
              <a:tr h="18109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t-IT" sz="1100" dirty="0"/>
                        <a:t>potenziale </a:t>
                      </a:r>
                      <a:r>
                        <a:rPr lang="it-IT" sz="1100" b="1" dirty="0"/>
                        <a:t>riduzione</a:t>
                      </a:r>
                      <a:r>
                        <a:rPr lang="it-IT" sz="1100" dirty="0"/>
                        <a:t> delle </a:t>
                      </a:r>
                      <a:r>
                        <a:rPr lang="it-IT" sz="1100" b="1" dirty="0"/>
                        <a:t>tempistiche</a:t>
                      </a:r>
                      <a:r>
                        <a:rPr lang="it-IT" sz="1100" dirty="0"/>
                        <a:t> e dei </a:t>
                      </a:r>
                      <a:r>
                        <a:rPr lang="it-IT" sz="1100" b="1" dirty="0"/>
                        <a:t>costi</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it-IT" sz="1100" dirty="0"/>
                    </a:p>
                  </a:txBody>
                  <a:tcPr/>
                </a:tc>
                <a:extLst>
                  <a:ext uri="{0D108BD9-81ED-4DB2-BD59-A6C34878D82A}">
                    <a16:rowId xmlns:a16="http://schemas.microsoft.com/office/drawing/2014/main" val="4015538634"/>
                  </a:ext>
                </a:extLst>
              </a:tr>
              <a:tr h="19403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t-IT" sz="1200" b="1" dirty="0"/>
                        <a:t>auditing</a:t>
                      </a:r>
                      <a:r>
                        <a:rPr lang="it-IT" sz="1200" dirty="0"/>
                        <a:t> su scala regionale</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it-IT" sz="1200" dirty="0"/>
                    </a:p>
                  </a:txBody>
                  <a:tcPr/>
                </a:tc>
                <a:extLst>
                  <a:ext uri="{0D108BD9-81ED-4DB2-BD59-A6C34878D82A}">
                    <a16:rowId xmlns:a16="http://schemas.microsoft.com/office/drawing/2014/main" val="1956378796"/>
                  </a:ext>
                </a:extLst>
              </a:tr>
              <a:tr h="19403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t-IT" sz="1200" b="1" dirty="0"/>
                        <a:t>razionalizzazione</a:t>
                      </a:r>
                      <a:r>
                        <a:rPr lang="it-IT" sz="1200" dirty="0"/>
                        <a:t> dei processi di acquisto</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it-IT" sz="1200" dirty="0"/>
                    </a:p>
                  </a:txBody>
                  <a:tcPr/>
                </a:tc>
                <a:extLst>
                  <a:ext uri="{0D108BD9-81ED-4DB2-BD59-A6C34878D82A}">
                    <a16:rowId xmlns:a16="http://schemas.microsoft.com/office/drawing/2014/main" val="3054257501"/>
                  </a:ext>
                </a:extLst>
              </a:tr>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t-IT" sz="1200" kern="1200" dirty="0">
                          <a:solidFill>
                            <a:schemeClr val="dk1"/>
                          </a:solidFill>
                          <a:latin typeface="+mn-lt"/>
                          <a:ea typeface="+mn-ea"/>
                          <a:cs typeface="+mn-cs"/>
                        </a:rPr>
                        <a:t>l'</a:t>
                      </a:r>
                      <a:r>
                        <a:rPr lang="it-IT" sz="1200" b="1" kern="1200" dirty="0">
                          <a:solidFill>
                            <a:schemeClr val="dk1"/>
                          </a:solidFill>
                          <a:latin typeface="+mn-lt"/>
                          <a:ea typeface="+mn-ea"/>
                          <a:cs typeface="+mn-cs"/>
                        </a:rPr>
                        <a:t>omogeneità qualitativa</a:t>
                      </a:r>
                      <a:r>
                        <a:rPr lang="it-IT" sz="1200" kern="1200" dirty="0">
                          <a:solidFill>
                            <a:schemeClr val="dk1"/>
                          </a:solidFill>
                          <a:latin typeface="+mn-lt"/>
                          <a:ea typeface="+mn-ea"/>
                          <a:cs typeface="+mn-cs"/>
                        </a:rPr>
                        <a:t> fornita a tutti i cittadini</a:t>
                      </a:r>
                    </a:p>
                  </a:txBody>
                  <a:tcPr/>
                </a:tc>
                <a:extLst>
                  <a:ext uri="{0D108BD9-81ED-4DB2-BD59-A6C34878D82A}">
                    <a16:rowId xmlns:a16="http://schemas.microsoft.com/office/drawing/2014/main" val="4238765187"/>
                  </a:ext>
                </a:extLst>
              </a:tr>
            </a:tbl>
          </a:graphicData>
        </a:graphic>
      </p:graphicFrame>
      <p:sp>
        <p:nvSpPr>
          <p:cNvPr id="18" name="CasellaDiTesto 17">
            <a:extLst>
              <a:ext uri="{FF2B5EF4-FFF2-40B4-BE49-F238E27FC236}">
                <a16:creationId xmlns:a16="http://schemas.microsoft.com/office/drawing/2014/main" id="{94BED537-C714-5C41-67AD-51B7799378BB}"/>
              </a:ext>
            </a:extLst>
          </p:cNvPr>
          <p:cNvSpPr txBox="1"/>
          <p:nvPr/>
        </p:nvSpPr>
        <p:spPr>
          <a:xfrm>
            <a:off x="5652822" y="1170645"/>
            <a:ext cx="3070303" cy="338554"/>
          </a:xfrm>
          <a:prstGeom prst="rect">
            <a:avLst/>
          </a:prstGeom>
          <a:noFill/>
        </p:spPr>
        <p:txBody>
          <a:bodyPr wrap="square" rtlCol="0">
            <a:spAutoFit/>
          </a:bodyPr>
          <a:lstStyle/>
          <a:p>
            <a:r>
              <a:rPr lang="it-IT" sz="1600" dirty="0"/>
              <a:t>Modello «</a:t>
            </a:r>
            <a:r>
              <a:rPr lang="it-IT" sz="1600" b="1" dirty="0">
                <a:solidFill>
                  <a:srgbClr val="FF0000"/>
                </a:solidFill>
              </a:rPr>
              <a:t>Hub and Spoke</a:t>
            </a:r>
            <a:r>
              <a:rPr lang="it-IT" sz="1600" dirty="0"/>
              <a:t>»</a:t>
            </a:r>
          </a:p>
        </p:txBody>
      </p:sp>
      <p:sp>
        <p:nvSpPr>
          <p:cNvPr id="19" name="CasellaDiTesto 18">
            <a:extLst>
              <a:ext uri="{FF2B5EF4-FFF2-40B4-BE49-F238E27FC236}">
                <a16:creationId xmlns:a16="http://schemas.microsoft.com/office/drawing/2014/main" id="{FF331763-A2D3-45D5-66AD-7A88209ED5FD}"/>
              </a:ext>
            </a:extLst>
          </p:cNvPr>
          <p:cNvSpPr txBox="1"/>
          <p:nvPr/>
        </p:nvSpPr>
        <p:spPr>
          <a:xfrm>
            <a:off x="5160082" y="1739134"/>
            <a:ext cx="1804724" cy="769441"/>
          </a:xfrm>
          <a:prstGeom prst="rect">
            <a:avLst/>
          </a:prstGeom>
          <a:noFill/>
        </p:spPr>
        <p:txBody>
          <a:bodyPr wrap="square" rtlCol="0">
            <a:spAutoFit/>
          </a:bodyPr>
          <a:lstStyle/>
          <a:p>
            <a:pPr algn="ctr"/>
            <a:r>
              <a:rPr lang="it-IT" sz="1100" b="1" dirty="0"/>
              <a:t>Centralizzazione</a:t>
            </a:r>
            <a:br>
              <a:rPr lang="it-IT" sz="1100" dirty="0"/>
            </a:br>
            <a:r>
              <a:rPr lang="it-IT" sz="1100" dirty="0"/>
              <a:t>delle attività connesse all’effettuazione dell’analisi</a:t>
            </a:r>
            <a:br>
              <a:rPr lang="it-IT" sz="1100" dirty="0"/>
            </a:br>
            <a:r>
              <a:rPr lang="it-IT" sz="1100" dirty="0"/>
              <a:t>(Hub)</a:t>
            </a:r>
          </a:p>
        </p:txBody>
      </p:sp>
      <p:sp>
        <p:nvSpPr>
          <p:cNvPr id="20" name="CasellaDiTesto 19">
            <a:extLst>
              <a:ext uri="{FF2B5EF4-FFF2-40B4-BE49-F238E27FC236}">
                <a16:creationId xmlns:a16="http://schemas.microsoft.com/office/drawing/2014/main" id="{059D2E94-E02F-851E-0B83-5CC65D40B24C}"/>
              </a:ext>
            </a:extLst>
          </p:cNvPr>
          <p:cNvSpPr txBox="1"/>
          <p:nvPr/>
        </p:nvSpPr>
        <p:spPr>
          <a:xfrm>
            <a:off x="7269263" y="1739134"/>
            <a:ext cx="1634420" cy="938719"/>
          </a:xfrm>
          <a:prstGeom prst="rect">
            <a:avLst/>
          </a:prstGeom>
          <a:noFill/>
        </p:spPr>
        <p:txBody>
          <a:bodyPr wrap="square" rtlCol="0">
            <a:spAutoFit/>
          </a:bodyPr>
          <a:lstStyle/>
          <a:p>
            <a:pPr algn="ctr"/>
            <a:r>
              <a:rPr lang="it-IT" sz="1100" b="1" dirty="0"/>
              <a:t>Decentralizzazione</a:t>
            </a:r>
            <a:br>
              <a:rPr lang="it-IT" sz="1100" b="1" dirty="0"/>
            </a:br>
            <a:r>
              <a:rPr lang="it-IT" sz="1100" dirty="0"/>
              <a:t>in sedi periferiche</a:t>
            </a:r>
            <a:br>
              <a:rPr lang="it-IT" sz="1100" dirty="0"/>
            </a:br>
            <a:r>
              <a:rPr lang="it-IT" sz="1100" dirty="0"/>
              <a:t>dei punti di prelievo </a:t>
            </a:r>
            <a:br>
              <a:rPr lang="it-IT" sz="1100" dirty="0"/>
            </a:br>
            <a:r>
              <a:rPr lang="it-IT" sz="1100" dirty="0"/>
              <a:t>e consegna</a:t>
            </a:r>
          </a:p>
          <a:p>
            <a:pPr algn="ctr"/>
            <a:r>
              <a:rPr lang="it-IT" sz="1100" dirty="0"/>
              <a:t>(Spoke)</a:t>
            </a:r>
          </a:p>
        </p:txBody>
      </p:sp>
      <p:grpSp>
        <p:nvGrpSpPr>
          <p:cNvPr id="26" name="Gruppo 25">
            <a:extLst>
              <a:ext uri="{FF2B5EF4-FFF2-40B4-BE49-F238E27FC236}">
                <a16:creationId xmlns:a16="http://schemas.microsoft.com/office/drawing/2014/main" id="{864118E4-CBE6-4C73-B41F-5A5ACAC9C495}"/>
              </a:ext>
            </a:extLst>
          </p:cNvPr>
          <p:cNvGrpSpPr/>
          <p:nvPr/>
        </p:nvGrpSpPr>
        <p:grpSpPr>
          <a:xfrm>
            <a:off x="5351770" y="2919203"/>
            <a:ext cx="3762164" cy="856199"/>
            <a:chOff x="5263170" y="3478039"/>
            <a:chExt cx="3762164" cy="856199"/>
          </a:xfrm>
        </p:grpSpPr>
        <p:sp>
          <p:nvSpPr>
            <p:cNvPr id="25" name="Rettangolo 24">
              <a:extLst>
                <a:ext uri="{FF2B5EF4-FFF2-40B4-BE49-F238E27FC236}">
                  <a16:creationId xmlns:a16="http://schemas.microsoft.com/office/drawing/2014/main" id="{4B982FF7-CF42-E646-6008-270D89D07054}"/>
                </a:ext>
              </a:extLst>
            </p:cNvPr>
            <p:cNvSpPr/>
            <p:nvPr/>
          </p:nvSpPr>
          <p:spPr>
            <a:xfrm>
              <a:off x="5263170" y="3478039"/>
              <a:ext cx="3672408" cy="856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21" name="Group 26">
              <a:extLst>
                <a:ext uri="{FF2B5EF4-FFF2-40B4-BE49-F238E27FC236}">
                  <a16:creationId xmlns:a16="http://schemas.microsoft.com/office/drawing/2014/main" id="{B66DF680-8ABA-BF70-9DFB-E0DF479DFF00}"/>
                </a:ext>
              </a:extLst>
            </p:cNvPr>
            <p:cNvGrpSpPr/>
            <p:nvPr/>
          </p:nvGrpSpPr>
          <p:grpSpPr>
            <a:xfrm>
              <a:off x="5392045" y="3629139"/>
              <a:ext cx="3633289" cy="601159"/>
              <a:chOff x="-1197923" y="4390453"/>
              <a:chExt cx="7390682" cy="601159"/>
            </a:xfrm>
          </p:grpSpPr>
          <p:sp>
            <p:nvSpPr>
              <p:cNvPr id="22" name="TextBox 27">
                <a:extLst>
                  <a:ext uri="{FF2B5EF4-FFF2-40B4-BE49-F238E27FC236}">
                    <a16:creationId xmlns:a16="http://schemas.microsoft.com/office/drawing/2014/main" id="{8BB3C22C-78AA-7B9D-5EEA-B038DB5E7A70}"/>
                  </a:ext>
                </a:extLst>
              </p:cNvPr>
              <p:cNvSpPr txBox="1"/>
              <p:nvPr/>
            </p:nvSpPr>
            <p:spPr>
              <a:xfrm>
                <a:off x="-1197923" y="4529947"/>
                <a:ext cx="3839165" cy="461665"/>
              </a:xfrm>
              <a:prstGeom prst="rect">
                <a:avLst/>
              </a:prstGeom>
              <a:noFill/>
              <a:ln w="19050">
                <a:noFill/>
              </a:ln>
            </p:spPr>
            <p:txBody>
              <a:bodyPr wrap="square" rtlCol="0">
                <a:spAutoFit/>
              </a:bodyPr>
              <a:lstStyle/>
              <a:p>
                <a:r>
                  <a:rPr lang="en-US" altLang="ko-KR" sz="1200" b="1" dirty="0">
                    <a:solidFill>
                      <a:schemeClr val="bg1"/>
                    </a:solidFill>
                    <a:cs typeface="Arial" pitchFamily="34" charset="0"/>
                  </a:rPr>
                  <a:t>Centralità</a:t>
                </a:r>
                <a:r>
                  <a:rPr lang="en-US" altLang="ko-KR" sz="1200" dirty="0">
                    <a:solidFill>
                      <a:schemeClr val="bg1"/>
                    </a:solidFill>
                    <a:cs typeface="Arial" pitchFamily="34" charset="0"/>
                  </a:rPr>
                  <a:t> ed </a:t>
                </a:r>
                <a:r>
                  <a:rPr lang="en-US" altLang="ko-KR" sz="1200" b="1" dirty="0">
                    <a:solidFill>
                      <a:schemeClr val="bg1"/>
                    </a:solidFill>
                    <a:cs typeface="Arial" pitchFamily="34" charset="0"/>
                  </a:rPr>
                  <a:t>univocità</a:t>
                </a:r>
                <a:r>
                  <a:rPr lang="en-US" altLang="ko-KR" sz="1200" dirty="0">
                    <a:solidFill>
                      <a:schemeClr val="bg1"/>
                    </a:solidFill>
                    <a:cs typeface="Arial" pitchFamily="34" charset="0"/>
                  </a:rPr>
                  <a:t> del database</a:t>
                </a:r>
              </a:p>
            </p:txBody>
          </p:sp>
          <p:sp>
            <p:nvSpPr>
              <p:cNvPr id="24" name="TextBox 28">
                <a:extLst>
                  <a:ext uri="{FF2B5EF4-FFF2-40B4-BE49-F238E27FC236}">
                    <a16:creationId xmlns:a16="http://schemas.microsoft.com/office/drawing/2014/main" id="{66C1FF93-A7E2-9027-0326-14B162D6135B}"/>
                  </a:ext>
                </a:extLst>
              </p:cNvPr>
              <p:cNvSpPr txBox="1"/>
              <p:nvPr/>
            </p:nvSpPr>
            <p:spPr>
              <a:xfrm>
                <a:off x="2545299" y="4390453"/>
                <a:ext cx="3647460" cy="246221"/>
              </a:xfrm>
              <a:prstGeom prst="rect">
                <a:avLst/>
              </a:prstGeom>
              <a:noFill/>
              <a:ln w="19050">
                <a:noFill/>
              </a:ln>
            </p:spPr>
            <p:txBody>
              <a:bodyPr wrap="square" rtlCol="0">
                <a:spAutoFit/>
              </a:bodyPr>
              <a:lstStyle/>
              <a:p>
                <a:pPr algn="ctr"/>
                <a:r>
                  <a:rPr lang="en-US" altLang="ko-KR" sz="1000" b="1" dirty="0">
                    <a:solidFill>
                      <a:schemeClr val="bg1"/>
                    </a:solidFill>
                    <a:cs typeface="Arial" pitchFamily="34" charset="0"/>
                  </a:rPr>
                  <a:t>VANTAGGIO</a:t>
                </a:r>
                <a:endParaRPr lang="ko-KR" altLang="en-US" sz="1000" b="1" dirty="0">
                  <a:solidFill>
                    <a:schemeClr val="bg1"/>
                  </a:solidFill>
                  <a:cs typeface="Arial" pitchFamily="34" charset="0"/>
                </a:endParaRPr>
              </a:p>
            </p:txBody>
          </p:sp>
        </p:grpSp>
      </p:grpSp>
      <p:grpSp>
        <p:nvGrpSpPr>
          <p:cNvPr id="27" name="Gruppo 26">
            <a:extLst>
              <a:ext uri="{FF2B5EF4-FFF2-40B4-BE49-F238E27FC236}">
                <a16:creationId xmlns:a16="http://schemas.microsoft.com/office/drawing/2014/main" id="{31624C06-A5BD-9E06-22EC-E8FBF472A77B}"/>
              </a:ext>
            </a:extLst>
          </p:cNvPr>
          <p:cNvGrpSpPr/>
          <p:nvPr/>
        </p:nvGrpSpPr>
        <p:grpSpPr>
          <a:xfrm>
            <a:off x="4716016" y="3954436"/>
            <a:ext cx="3909469" cy="856199"/>
            <a:chOff x="5047146" y="3478039"/>
            <a:chExt cx="3909469" cy="856199"/>
          </a:xfrm>
        </p:grpSpPr>
        <p:sp>
          <p:nvSpPr>
            <p:cNvPr id="28" name="Rettangolo 27">
              <a:extLst>
                <a:ext uri="{FF2B5EF4-FFF2-40B4-BE49-F238E27FC236}">
                  <a16:creationId xmlns:a16="http://schemas.microsoft.com/office/drawing/2014/main" id="{49562A8E-0916-CF4A-1D49-7472313B7030}"/>
                </a:ext>
              </a:extLst>
            </p:cNvPr>
            <p:cNvSpPr/>
            <p:nvPr/>
          </p:nvSpPr>
          <p:spPr>
            <a:xfrm>
              <a:off x="5263170" y="3478039"/>
              <a:ext cx="3672408" cy="856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29" name="Group 26">
              <a:extLst>
                <a:ext uri="{FF2B5EF4-FFF2-40B4-BE49-F238E27FC236}">
                  <a16:creationId xmlns:a16="http://schemas.microsoft.com/office/drawing/2014/main" id="{87F1B7D1-850A-D9FC-F4D8-BFB2D40BDE6D}"/>
                </a:ext>
              </a:extLst>
            </p:cNvPr>
            <p:cNvGrpSpPr/>
            <p:nvPr/>
          </p:nvGrpSpPr>
          <p:grpSpPr>
            <a:xfrm>
              <a:off x="5047146" y="3540355"/>
              <a:ext cx="3909469" cy="704607"/>
              <a:chOff x="-1899502" y="4301669"/>
              <a:chExt cx="7952476" cy="704607"/>
            </a:xfrm>
          </p:grpSpPr>
          <p:sp>
            <p:nvSpPr>
              <p:cNvPr id="30" name="TextBox 27">
                <a:extLst>
                  <a:ext uri="{FF2B5EF4-FFF2-40B4-BE49-F238E27FC236}">
                    <a16:creationId xmlns:a16="http://schemas.microsoft.com/office/drawing/2014/main" id="{79D276CD-955C-54D6-5DE8-F2F2F7B4530E}"/>
                  </a:ext>
                </a:extLst>
              </p:cNvPr>
              <p:cNvSpPr txBox="1"/>
              <p:nvPr/>
            </p:nvSpPr>
            <p:spPr>
              <a:xfrm>
                <a:off x="2213809" y="4301669"/>
                <a:ext cx="3839165" cy="461665"/>
              </a:xfrm>
              <a:prstGeom prst="rect">
                <a:avLst/>
              </a:prstGeom>
              <a:noFill/>
              <a:ln w="19050">
                <a:noFill/>
              </a:ln>
            </p:spPr>
            <p:txBody>
              <a:bodyPr wrap="square" rtlCol="0">
                <a:spAutoFit/>
              </a:bodyPr>
              <a:lstStyle/>
              <a:p>
                <a:r>
                  <a:rPr lang="en-US" altLang="ko-KR" sz="1200" dirty="0">
                    <a:solidFill>
                      <a:schemeClr val="bg1"/>
                    </a:solidFill>
                    <a:cs typeface="Arial" pitchFamily="34" charset="0"/>
                  </a:rPr>
                  <a:t>Potenziale </a:t>
                </a:r>
                <a:r>
                  <a:rPr lang="en-US" altLang="ko-KR" sz="1200" b="1" dirty="0">
                    <a:solidFill>
                      <a:schemeClr val="bg1"/>
                    </a:solidFill>
                    <a:cs typeface="Arial" pitchFamily="34" charset="0"/>
                  </a:rPr>
                  <a:t>interruzione</a:t>
                </a:r>
                <a:r>
                  <a:rPr lang="en-US" altLang="ko-KR" sz="1200" dirty="0">
                    <a:solidFill>
                      <a:schemeClr val="bg1"/>
                    </a:solidFill>
                    <a:cs typeface="Arial" pitchFamily="34" charset="0"/>
                  </a:rPr>
                  <a:t> della </a:t>
                </a:r>
                <a:r>
                  <a:rPr lang="en-US" altLang="ko-KR" sz="1200" b="1" dirty="0">
                    <a:solidFill>
                      <a:schemeClr val="bg1"/>
                    </a:solidFill>
                    <a:cs typeface="Arial" pitchFamily="34" charset="0"/>
                  </a:rPr>
                  <a:t>connettività</a:t>
                </a:r>
              </a:p>
            </p:txBody>
          </p:sp>
          <p:sp>
            <p:nvSpPr>
              <p:cNvPr id="31" name="TextBox 28">
                <a:extLst>
                  <a:ext uri="{FF2B5EF4-FFF2-40B4-BE49-F238E27FC236}">
                    <a16:creationId xmlns:a16="http://schemas.microsoft.com/office/drawing/2014/main" id="{69C6C316-C267-12E7-2152-5216CDE4D975}"/>
                  </a:ext>
                </a:extLst>
              </p:cNvPr>
              <p:cNvSpPr txBox="1"/>
              <p:nvPr/>
            </p:nvSpPr>
            <p:spPr>
              <a:xfrm>
                <a:off x="-1899502" y="4760055"/>
                <a:ext cx="3647460" cy="246221"/>
              </a:xfrm>
              <a:prstGeom prst="rect">
                <a:avLst/>
              </a:prstGeom>
              <a:noFill/>
              <a:ln w="19050">
                <a:noFill/>
              </a:ln>
            </p:spPr>
            <p:txBody>
              <a:bodyPr wrap="square" rtlCol="0">
                <a:spAutoFit/>
              </a:bodyPr>
              <a:lstStyle/>
              <a:p>
                <a:pPr algn="ctr"/>
                <a:r>
                  <a:rPr lang="en-US" altLang="ko-KR" sz="1000" b="1" dirty="0">
                    <a:solidFill>
                      <a:schemeClr val="bg1"/>
                    </a:solidFill>
                    <a:cs typeface="Arial" pitchFamily="34" charset="0"/>
                  </a:rPr>
                  <a:t>SVANTAGGIO</a:t>
                </a:r>
                <a:endParaRPr lang="ko-KR" altLang="en-US" sz="1000" b="1" dirty="0">
                  <a:solidFill>
                    <a:schemeClr val="bg1"/>
                  </a:solidFill>
                  <a:cs typeface="Arial" pitchFamily="34" charset="0"/>
                </a:endParaRPr>
              </a:p>
            </p:txBody>
          </p:sp>
        </p:grpSp>
      </p:grpSp>
    </p:spTree>
    <p:extLst>
      <p:ext uri="{BB962C8B-B14F-4D97-AF65-F5344CB8AC3E}">
        <p14:creationId xmlns:p14="http://schemas.microsoft.com/office/powerpoint/2010/main" val="124134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91880" y="2558916"/>
            <a:ext cx="5580112" cy="576064"/>
          </a:xfrm>
        </p:spPr>
        <p:txBody>
          <a:bodyPr/>
          <a:lstStyle/>
          <a:p>
            <a:r>
              <a:rPr lang="it-IT" altLang="ko-KR" sz="3200" dirty="0">
                <a:solidFill>
                  <a:schemeClr val="accent1"/>
                </a:solidFill>
              </a:rPr>
              <a:t>D</a:t>
            </a:r>
            <a:r>
              <a:rPr lang="en-US" altLang="ko-KR" sz="3200" dirty="0">
                <a:solidFill>
                  <a:schemeClr val="accent1"/>
                </a:solidFill>
              </a:rPr>
              <a:t>igitalizzazione </a:t>
            </a:r>
          </a:p>
          <a:p>
            <a:r>
              <a:rPr lang="en-US" altLang="ko-KR" sz="1400" b="1" dirty="0">
                <a:latin typeface="+mn-lt"/>
              </a:rPr>
              <a:t>Introduzione al documento &amp; Quadro normativo e applicativo</a:t>
            </a:r>
          </a:p>
          <a:p>
            <a:endParaRPr lang="ko-KR" altLang="en-US" dirty="0"/>
          </a:p>
        </p:txBody>
      </p:sp>
    </p:spTree>
    <p:extLst>
      <p:ext uri="{BB962C8B-B14F-4D97-AF65-F5344CB8AC3E}">
        <p14:creationId xmlns:p14="http://schemas.microsoft.com/office/powerpoint/2010/main" val="3191084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Software applicativo</a:t>
            </a:r>
            <a:endParaRPr lang="ko-KR" altLang="en-US" dirty="0"/>
          </a:p>
        </p:txBody>
      </p:sp>
      <p:grpSp>
        <p:nvGrpSpPr>
          <p:cNvPr id="5" name="Gruppo 4">
            <a:extLst>
              <a:ext uri="{FF2B5EF4-FFF2-40B4-BE49-F238E27FC236}">
                <a16:creationId xmlns:a16="http://schemas.microsoft.com/office/drawing/2014/main" id="{5C612635-E4E0-A3EB-9454-0D572232B939}"/>
              </a:ext>
            </a:extLst>
          </p:cNvPr>
          <p:cNvGrpSpPr/>
          <p:nvPr/>
        </p:nvGrpSpPr>
        <p:grpSpPr>
          <a:xfrm>
            <a:off x="1041021" y="791182"/>
            <a:ext cx="7354203" cy="2640059"/>
            <a:chOff x="804324" y="989297"/>
            <a:chExt cx="7354203" cy="2640059"/>
          </a:xfrm>
        </p:grpSpPr>
        <p:grpSp>
          <p:nvGrpSpPr>
            <p:cNvPr id="9" name="Group 8"/>
            <p:cNvGrpSpPr/>
            <p:nvPr/>
          </p:nvGrpSpPr>
          <p:grpSpPr>
            <a:xfrm>
              <a:off x="818976" y="1856937"/>
              <a:ext cx="1695303" cy="1610746"/>
              <a:chOff x="436568" y="1810799"/>
              <a:chExt cx="1296144" cy="1315571"/>
            </a:xfrm>
          </p:grpSpPr>
          <p:sp>
            <p:nvSpPr>
              <p:cNvPr id="3" name="Oval 2"/>
              <p:cNvSpPr/>
              <p:nvPr/>
            </p:nvSpPr>
            <p:spPr>
              <a:xfrm>
                <a:off x="436568" y="1830226"/>
                <a:ext cx="1296144" cy="12961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p:cNvSpPr txBox="1"/>
              <p:nvPr/>
            </p:nvSpPr>
            <p:spPr>
              <a:xfrm>
                <a:off x="1432937" y="1810799"/>
                <a:ext cx="184731" cy="523220"/>
              </a:xfrm>
              <a:prstGeom prst="rect">
                <a:avLst/>
              </a:prstGeom>
              <a:noFill/>
            </p:spPr>
            <p:txBody>
              <a:bodyPr wrap="none" rtlCol="0">
                <a:spAutoFit/>
              </a:bodyPr>
              <a:lstStyle/>
              <a:p>
                <a:endParaRPr lang="ko-KR" altLang="en-US" sz="2800" b="1" dirty="0">
                  <a:solidFill>
                    <a:schemeClr val="bg1"/>
                  </a:solidFill>
                  <a:cs typeface="Arial" pitchFamily="34" charset="0"/>
                </a:endParaRPr>
              </a:p>
            </p:txBody>
          </p:sp>
        </p:grpSp>
        <p:grpSp>
          <p:nvGrpSpPr>
            <p:cNvPr id="12" name="Group 11"/>
            <p:cNvGrpSpPr/>
            <p:nvPr/>
          </p:nvGrpSpPr>
          <p:grpSpPr>
            <a:xfrm>
              <a:off x="2356036" y="989297"/>
              <a:ext cx="1624257" cy="1789195"/>
              <a:chOff x="492975" y="1810799"/>
              <a:chExt cx="1296144" cy="1406296"/>
            </a:xfrm>
          </p:grpSpPr>
          <p:sp>
            <p:nvSpPr>
              <p:cNvPr id="13" name="Oval 12"/>
              <p:cNvSpPr/>
              <p:nvPr/>
            </p:nvSpPr>
            <p:spPr>
              <a:xfrm>
                <a:off x="492975" y="1920951"/>
                <a:ext cx="1296144" cy="12961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TextBox 14"/>
              <p:cNvSpPr txBox="1"/>
              <p:nvPr/>
            </p:nvSpPr>
            <p:spPr>
              <a:xfrm>
                <a:off x="1432937" y="1810799"/>
                <a:ext cx="184731" cy="523220"/>
              </a:xfrm>
              <a:prstGeom prst="rect">
                <a:avLst/>
              </a:prstGeom>
              <a:noFill/>
            </p:spPr>
            <p:txBody>
              <a:bodyPr wrap="none" rtlCol="0">
                <a:spAutoFit/>
              </a:bodyPr>
              <a:lstStyle/>
              <a:p>
                <a:endParaRPr lang="ko-KR" altLang="en-US" sz="2800" b="1" dirty="0">
                  <a:solidFill>
                    <a:schemeClr val="bg1"/>
                  </a:solidFill>
                  <a:cs typeface="Arial" pitchFamily="34" charset="0"/>
                </a:endParaRPr>
              </a:p>
            </p:txBody>
          </p:sp>
        </p:grpSp>
        <p:grpSp>
          <p:nvGrpSpPr>
            <p:cNvPr id="16" name="Group 15"/>
            <p:cNvGrpSpPr/>
            <p:nvPr/>
          </p:nvGrpSpPr>
          <p:grpSpPr>
            <a:xfrm>
              <a:off x="3512140" y="1897760"/>
              <a:ext cx="1807194" cy="1731596"/>
              <a:chOff x="484084" y="1810799"/>
              <a:chExt cx="1296144" cy="1370592"/>
            </a:xfrm>
          </p:grpSpPr>
          <p:sp>
            <p:nvSpPr>
              <p:cNvPr id="17" name="Oval 16"/>
              <p:cNvSpPr/>
              <p:nvPr/>
            </p:nvSpPr>
            <p:spPr>
              <a:xfrm>
                <a:off x="484084" y="1885247"/>
                <a:ext cx="1296144" cy="129614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p:cNvSpPr txBox="1"/>
              <p:nvPr/>
            </p:nvSpPr>
            <p:spPr>
              <a:xfrm>
                <a:off x="1432937" y="1810799"/>
                <a:ext cx="184731" cy="523220"/>
              </a:xfrm>
              <a:prstGeom prst="rect">
                <a:avLst/>
              </a:prstGeom>
              <a:noFill/>
            </p:spPr>
            <p:txBody>
              <a:bodyPr wrap="none" rtlCol="0">
                <a:spAutoFit/>
              </a:bodyPr>
              <a:lstStyle/>
              <a:p>
                <a:endParaRPr lang="ko-KR" altLang="en-US" sz="2800" b="1" dirty="0">
                  <a:solidFill>
                    <a:schemeClr val="bg1"/>
                  </a:solidFill>
                  <a:cs typeface="Arial" pitchFamily="34" charset="0"/>
                </a:endParaRPr>
              </a:p>
            </p:txBody>
          </p:sp>
        </p:grpSp>
        <p:grpSp>
          <p:nvGrpSpPr>
            <p:cNvPr id="20" name="Group 19"/>
            <p:cNvGrpSpPr/>
            <p:nvPr/>
          </p:nvGrpSpPr>
          <p:grpSpPr>
            <a:xfrm>
              <a:off x="4920492" y="1033933"/>
              <a:ext cx="1763775" cy="1808931"/>
              <a:chOff x="511215" y="1810799"/>
              <a:chExt cx="1296144" cy="1375791"/>
            </a:xfrm>
          </p:grpSpPr>
          <p:sp>
            <p:nvSpPr>
              <p:cNvPr id="21" name="Oval 20"/>
              <p:cNvSpPr/>
              <p:nvPr/>
            </p:nvSpPr>
            <p:spPr>
              <a:xfrm>
                <a:off x="511215" y="1890446"/>
                <a:ext cx="1296144" cy="12961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1432937" y="1810799"/>
                <a:ext cx="184731" cy="523220"/>
              </a:xfrm>
              <a:prstGeom prst="rect">
                <a:avLst/>
              </a:prstGeom>
              <a:noFill/>
            </p:spPr>
            <p:txBody>
              <a:bodyPr wrap="none" rtlCol="0">
                <a:spAutoFit/>
              </a:bodyPr>
              <a:lstStyle/>
              <a:p>
                <a:endParaRPr lang="ko-KR" altLang="en-US" sz="2800" b="1" dirty="0">
                  <a:solidFill>
                    <a:schemeClr val="bg1"/>
                  </a:solidFill>
                  <a:cs typeface="Arial" pitchFamily="34" charset="0"/>
                </a:endParaRPr>
              </a:p>
            </p:txBody>
          </p:sp>
        </p:grpSp>
        <p:grpSp>
          <p:nvGrpSpPr>
            <p:cNvPr id="24" name="Group 23"/>
            <p:cNvGrpSpPr/>
            <p:nvPr/>
          </p:nvGrpSpPr>
          <p:grpSpPr>
            <a:xfrm>
              <a:off x="6458680" y="1907103"/>
              <a:ext cx="1699847" cy="1680977"/>
              <a:chOff x="511215" y="1810799"/>
              <a:chExt cx="1296144" cy="1337015"/>
            </a:xfrm>
          </p:grpSpPr>
          <p:sp>
            <p:nvSpPr>
              <p:cNvPr id="25" name="Oval 24"/>
              <p:cNvSpPr/>
              <p:nvPr/>
            </p:nvSpPr>
            <p:spPr>
              <a:xfrm>
                <a:off x="511215" y="1851670"/>
                <a:ext cx="1296144" cy="12961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p:cNvSpPr txBox="1"/>
              <p:nvPr/>
            </p:nvSpPr>
            <p:spPr>
              <a:xfrm>
                <a:off x="1432937" y="1810799"/>
                <a:ext cx="184731" cy="523220"/>
              </a:xfrm>
              <a:prstGeom prst="rect">
                <a:avLst/>
              </a:prstGeom>
              <a:noFill/>
            </p:spPr>
            <p:txBody>
              <a:bodyPr wrap="none" rtlCol="0">
                <a:spAutoFit/>
              </a:bodyPr>
              <a:lstStyle/>
              <a:p>
                <a:endParaRPr lang="ko-KR" altLang="en-US" sz="2800" b="1" dirty="0">
                  <a:solidFill>
                    <a:schemeClr val="bg1"/>
                  </a:solidFill>
                  <a:cs typeface="Arial" pitchFamily="34" charset="0"/>
                </a:endParaRPr>
              </a:p>
            </p:txBody>
          </p:sp>
        </p:grpSp>
        <p:sp>
          <p:nvSpPr>
            <p:cNvPr id="34" name="TextBox 33"/>
            <p:cNvSpPr txBox="1"/>
            <p:nvPr/>
          </p:nvSpPr>
          <p:spPr>
            <a:xfrm>
              <a:off x="804324" y="2291598"/>
              <a:ext cx="1699847" cy="830997"/>
            </a:xfrm>
            <a:prstGeom prst="rect">
              <a:avLst/>
            </a:prstGeom>
            <a:noFill/>
          </p:spPr>
          <p:txBody>
            <a:bodyPr wrap="square" rtlCol="0">
              <a:spAutoFit/>
            </a:bodyPr>
            <a:lstStyle/>
            <a:p>
              <a:pPr algn="ctr"/>
              <a:r>
                <a:rPr lang="en-US" altLang="ko-KR" sz="1200" b="1" dirty="0">
                  <a:cs typeface="Arial" pitchFamily="34" charset="0"/>
                </a:rPr>
                <a:t>Dirottamento</a:t>
              </a:r>
              <a:r>
                <a:rPr lang="en-US" altLang="ko-KR" sz="1200" dirty="0">
                  <a:cs typeface="Arial" pitchFamily="34" charset="0"/>
                </a:rPr>
                <a:t> automatico o manuale della lavorazione dei campioni</a:t>
              </a:r>
              <a:endParaRPr lang="ko-KR" altLang="en-US" sz="1200" dirty="0">
                <a:cs typeface="Arial" pitchFamily="34" charset="0"/>
              </a:endParaRPr>
            </a:p>
          </p:txBody>
        </p:sp>
        <p:sp>
          <p:nvSpPr>
            <p:cNvPr id="37" name="TextBox 36"/>
            <p:cNvSpPr txBox="1"/>
            <p:nvPr/>
          </p:nvSpPr>
          <p:spPr>
            <a:xfrm>
              <a:off x="2144748" y="1530541"/>
              <a:ext cx="2017063" cy="646331"/>
            </a:xfrm>
            <a:prstGeom prst="rect">
              <a:avLst/>
            </a:prstGeom>
            <a:noFill/>
          </p:spPr>
          <p:txBody>
            <a:bodyPr wrap="square" rtlCol="0">
              <a:spAutoFit/>
            </a:bodyPr>
            <a:lstStyle/>
            <a:p>
              <a:pPr algn="ctr"/>
              <a:r>
                <a:rPr lang="en-US" altLang="ko-KR" sz="1200" dirty="0">
                  <a:solidFill>
                    <a:srgbClr val="FF0000"/>
                  </a:solidFill>
                  <a:cs typeface="Arial" pitchFamily="34" charset="0"/>
                </a:rPr>
                <a:t>Condivisione dell’</a:t>
              </a:r>
              <a:br>
                <a:rPr lang="en-US" altLang="ko-KR" sz="1200" dirty="0">
                  <a:solidFill>
                    <a:srgbClr val="FF0000"/>
                  </a:solidFill>
                  <a:cs typeface="Arial" pitchFamily="34" charset="0"/>
                </a:rPr>
              </a:br>
              <a:r>
                <a:rPr lang="en-US" altLang="ko-KR" sz="1200" b="1" dirty="0">
                  <a:solidFill>
                    <a:srgbClr val="FF0000"/>
                  </a:solidFill>
                  <a:cs typeface="Arial" pitchFamily="34" charset="0"/>
                </a:rPr>
                <a:t>archivio storico </a:t>
              </a:r>
              <a:br>
                <a:rPr lang="en-US" altLang="ko-KR" sz="1200" b="1" dirty="0">
                  <a:solidFill>
                    <a:srgbClr val="FF0000"/>
                  </a:solidFill>
                  <a:cs typeface="Arial" pitchFamily="34" charset="0"/>
                </a:rPr>
              </a:br>
              <a:r>
                <a:rPr lang="en-US" altLang="ko-KR" sz="1200" dirty="0">
                  <a:solidFill>
                    <a:srgbClr val="FF0000"/>
                  </a:solidFill>
                  <a:cs typeface="Arial" pitchFamily="34" charset="0"/>
                </a:rPr>
                <a:t>degli esami      </a:t>
              </a:r>
              <a:endParaRPr lang="ko-KR" altLang="en-US" sz="1200" dirty="0">
                <a:solidFill>
                  <a:srgbClr val="FF0000"/>
                </a:solidFill>
                <a:cs typeface="Arial" pitchFamily="34" charset="0"/>
              </a:endParaRPr>
            </a:p>
          </p:txBody>
        </p:sp>
        <p:sp>
          <p:nvSpPr>
            <p:cNvPr id="40" name="TextBox 39"/>
            <p:cNvSpPr txBox="1"/>
            <p:nvPr/>
          </p:nvSpPr>
          <p:spPr>
            <a:xfrm>
              <a:off x="3599270" y="2469001"/>
              <a:ext cx="1699847"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Codice tariffario </a:t>
              </a:r>
              <a:r>
                <a:rPr lang="en-US" altLang="ko-KR" sz="1200" dirty="0">
                  <a:solidFill>
                    <a:schemeClr val="tx1">
                      <a:lumMod val="75000"/>
                      <a:lumOff val="25000"/>
                    </a:schemeClr>
                  </a:solidFill>
                  <a:cs typeface="Arial" pitchFamily="34" charset="0"/>
                </a:rPr>
                <a:t>ministeriale per ogni singolo </a:t>
              </a:r>
              <a:r>
                <a:rPr lang="it-IT" altLang="ko-KR" sz="1200" dirty="0">
                  <a:solidFill>
                    <a:schemeClr val="tx1">
                      <a:lumMod val="75000"/>
                      <a:lumOff val="25000"/>
                    </a:schemeClr>
                  </a:solidFill>
                  <a:cs typeface="Arial" pitchFamily="34" charset="0"/>
                </a:rPr>
                <a:t>esame</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43" name="TextBox 42"/>
            <p:cNvSpPr txBox="1"/>
            <p:nvPr/>
          </p:nvSpPr>
          <p:spPr>
            <a:xfrm>
              <a:off x="4796294" y="1441824"/>
              <a:ext cx="2110587" cy="830997"/>
            </a:xfrm>
            <a:prstGeom prst="rect">
              <a:avLst/>
            </a:prstGeom>
            <a:noFill/>
          </p:spPr>
          <p:txBody>
            <a:bodyPr wrap="square" rtlCol="0">
              <a:spAutoFit/>
            </a:bodyPr>
            <a:lstStyle/>
            <a:p>
              <a:pPr algn="ctr"/>
              <a:r>
                <a:rPr lang="en-US" altLang="ko-KR" sz="1200" dirty="0">
                  <a:solidFill>
                    <a:srgbClr val="FF0000"/>
                  </a:solidFill>
                  <a:cs typeface="Arial" pitchFamily="34" charset="0"/>
                </a:rPr>
                <a:t>Gestione </a:t>
              </a:r>
              <a:r>
                <a:rPr lang="it-IT" altLang="ko-KR" sz="1200" dirty="0">
                  <a:solidFill>
                    <a:srgbClr val="FF0000"/>
                  </a:solidFill>
                  <a:cs typeface="Arial" pitchFamily="34" charset="0"/>
                </a:rPr>
                <a:t>dell’</a:t>
              </a:r>
              <a:br>
                <a:rPr lang="it-IT" altLang="ko-KR" sz="1200" dirty="0">
                  <a:solidFill>
                    <a:srgbClr val="FF0000"/>
                  </a:solidFill>
                  <a:cs typeface="Arial" pitchFamily="34" charset="0"/>
                </a:rPr>
              </a:br>
              <a:r>
                <a:rPr lang="it-IT" altLang="ko-KR" sz="1200" b="1" dirty="0">
                  <a:solidFill>
                    <a:srgbClr val="FF0000"/>
                  </a:solidFill>
                  <a:cs typeface="Arial" pitchFamily="34" charset="0"/>
                </a:rPr>
                <a:t>appropriatezza</a:t>
              </a:r>
            </a:p>
            <a:p>
              <a:pPr algn="ctr"/>
              <a:r>
                <a:rPr lang="en-US" altLang="ko-KR" sz="1200" b="1" dirty="0">
                  <a:solidFill>
                    <a:srgbClr val="FF0000"/>
                  </a:solidFill>
                  <a:cs typeface="Arial" pitchFamily="34" charset="0"/>
                </a:rPr>
                <a:t>della richiesta </a:t>
              </a:r>
              <a:br>
                <a:rPr lang="en-US" altLang="ko-KR" sz="1200" dirty="0">
                  <a:solidFill>
                    <a:srgbClr val="FF0000"/>
                  </a:solidFill>
                  <a:cs typeface="Arial" pitchFamily="34" charset="0"/>
                </a:rPr>
              </a:br>
              <a:r>
                <a:rPr lang="en-US" altLang="ko-KR" sz="1200" dirty="0">
                  <a:solidFill>
                    <a:srgbClr val="FF0000"/>
                  </a:solidFill>
                  <a:cs typeface="Arial" pitchFamily="34" charset="0"/>
                </a:rPr>
                <a:t>in </a:t>
              </a:r>
              <a:r>
                <a:rPr lang="it-IT" altLang="ko-KR" sz="1200" dirty="0">
                  <a:solidFill>
                    <a:srgbClr val="FF0000"/>
                  </a:solidFill>
                  <a:cs typeface="Arial" pitchFamily="34" charset="0"/>
                </a:rPr>
                <a:t>fase</a:t>
              </a:r>
              <a:r>
                <a:rPr lang="en-US" altLang="ko-KR" sz="1200" dirty="0">
                  <a:solidFill>
                    <a:srgbClr val="FF0000"/>
                  </a:solidFill>
                  <a:cs typeface="Arial" pitchFamily="34" charset="0"/>
                </a:rPr>
                <a:t> di accettazione      </a:t>
              </a:r>
              <a:endParaRPr lang="ko-KR" altLang="en-US" sz="1200" dirty="0">
                <a:solidFill>
                  <a:srgbClr val="FF0000"/>
                </a:solidFill>
                <a:cs typeface="Arial" pitchFamily="34" charset="0"/>
              </a:endParaRPr>
            </a:p>
          </p:txBody>
        </p:sp>
        <p:sp>
          <p:nvSpPr>
            <p:cNvPr id="46" name="TextBox 45"/>
            <p:cNvSpPr txBox="1"/>
            <p:nvPr/>
          </p:nvSpPr>
          <p:spPr>
            <a:xfrm>
              <a:off x="6444746" y="2622421"/>
              <a:ext cx="169984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Delta check</a:t>
              </a:r>
              <a:endParaRPr lang="ko-KR" altLang="en-US" sz="1200" b="1" dirty="0">
                <a:solidFill>
                  <a:schemeClr val="tx1">
                    <a:lumMod val="75000"/>
                    <a:lumOff val="25000"/>
                  </a:schemeClr>
                </a:solidFill>
                <a:cs typeface="Arial" pitchFamily="34" charset="0"/>
              </a:endParaRPr>
            </a:p>
          </p:txBody>
        </p:sp>
      </p:grpSp>
      <p:grpSp>
        <p:nvGrpSpPr>
          <p:cNvPr id="6" name="Gruppo 5">
            <a:extLst>
              <a:ext uri="{FF2B5EF4-FFF2-40B4-BE49-F238E27FC236}">
                <a16:creationId xmlns:a16="http://schemas.microsoft.com/office/drawing/2014/main" id="{E707CC90-1AD8-3E99-5947-E7DC309B95A5}"/>
              </a:ext>
            </a:extLst>
          </p:cNvPr>
          <p:cNvGrpSpPr/>
          <p:nvPr/>
        </p:nvGrpSpPr>
        <p:grpSpPr>
          <a:xfrm>
            <a:off x="989845" y="2546648"/>
            <a:ext cx="7420052" cy="2546001"/>
            <a:chOff x="809364" y="989298"/>
            <a:chExt cx="7420052" cy="2546001"/>
          </a:xfrm>
        </p:grpSpPr>
        <p:grpSp>
          <p:nvGrpSpPr>
            <p:cNvPr id="7" name="Group 8">
              <a:extLst>
                <a:ext uri="{FF2B5EF4-FFF2-40B4-BE49-F238E27FC236}">
                  <a16:creationId xmlns:a16="http://schemas.microsoft.com/office/drawing/2014/main" id="{9762FC4B-0372-C5B3-B4CE-DA51D31DF127}"/>
                </a:ext>
              </a:extLst>
            </p:cNvPr>
            <p:cNvGrpSpPr/>
            <p:nvPr/>
          </p:nvGrpSpPr>
          <p:grpSpPr>
            <a:xfrm>
              <a:off x="809364" y="1730488"/>
              <a:ext cx="1695303" cy="1586960"/>
              <a:chOff x="429219" y="1707523"/>
              <a:chExt cx="1296144" cy="1296144"/>
            </a:xfrm>
          </p:grpSpPr>
          <p:sp>
            <p:nvSpPr>
              <p:cNvPr id="63" name="Oval 2">
                <a:extLst>
                  <a:ext uri="{FF2B5EF4-FFF2-40B4-BE49-F238E27FC236}">
                    <a16:creationId xmlns:a16="http://schemas.microsoft.com/office/drawing/2014/main" id="{B1319EF4-580D-CD83-8D8C-EDC4CA9F0563}"/>
                  </a:ext>
                </a:extLst>
              </p:cNvPr>
              <p:cNvSpPr/>
              <p:nvPr/>
            </p:nvSpPr>
            <p:spPr>
              <a:xfrm>
                <a:off x="429219" y="1707523"/>
                <a:ext cx="1296144" cy="12961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4" name="TextBox 9">
                <a:extLst>
                  <a:ext uri="{FF2B5EF4-FFF2-40B4-BE49-F238E27FC236}">
                    <a16:creationId xmlns:a16="http://schemas.microsoft.com/office/drawing/2014/main" id="{62803494-D678-7956-F594-34ACC140F8C6}"/>
                  </a:ext>
                </a:extLst>
              </p:cNvPr>
              <p:cNvSpPr txBox="1"/>
              <p:nvPr/>
            </p:nvSpPr>
            <p:spPr>
              <a:xfrm>
                <a:off x="1432937" y="1810799"/>
                <a:ext cx="184731" cy="523220"/>
              </a:xfrm>
              <a:prstGeom prst="rect">
                <a:avLst/>
              </a:prstGeom>
              <a:noFill/>
            </p:spPr>
            <p:txBody>
              <a:bodyPr wrap="none" rtlCol="0">
                <a:spAutoFit/>
              </a:bodyPr>
              <a:lstStyle/>
              <a:p>
                <a:endParaRPr lang="ko-KR" altLang="en-US" sz="2800" b="1" dirty="0">
                  <a:solidFill>
                    <a:schemeClr val="bg1"/>
                  </a:solidFill>
                  <a:cs typeface="Arial" pitchFamily="34" charset="0"/>
                </a:endParaRPr>
              </a:p>
            </p:txBody>
          </p:sp>
        </p:grpSp>
        <p:grpSp>
          <p:nvGrpSpPr>
            <p:cNvPr id="8" name="Group 11">
              <a:extLst>
                <a:ext uri="{FF2B5EF4-FFF2-40B4-BE49-F238E27FC236}">
                  <a16:creationId xmlns:a16="http://schemas.microsoft.com/office/drawing/2014/main" id="{DFCF8D30-2A85-8CC5-4A17-A58EBDC802CD}"/>
                </a:ext>
              </a:extLst>
            </p:cNvPr>
            <p:cNvGrpSpPr/>
            <p:nvPr/>
          </p:nvGrpSpPr>
          <p:grpSpPr>
            <a:xfrm>
              <a:off x="2378893" y="989298"/>
              <a:ext cx="1624257" cy="1701051"/>
              <a:chOff x="511215" y="1810799"/>
              <a:chExt cx="1296144" cy="1337015"/>
            </a:xfrm>
          </p:grpSpPr>
          <p:sp>
            <p:nvSpPr>
              <p:cNvPr id="61" name="Oval 12">
                <a:extLst>
                  <a:ext uri="{FF2B5EF4-FFF2-40B4-BE49-F238E27FC236}">
                    <a16:creationId xmlns:a16="http://schemas.microsoft.com/office/drawing/2014/main" id="{C1642D65-A32B-DBFB-BA9A-002C53C96294}"/>
                  </a:ext>
                </a:extLst>
              </p:cNvPr>
              <p:cNvSpPr/>
              <p:nvPr/>
            </p:nvSpPr>
            <p:spPr>
              <a:xfrm>
                <a:off x="511215" y="1851670"/>
                <a:ext cx="1296144" cy="12961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14">
                <a:extLst>
                  <a:ext uri="{FF2B5EF4-FFF2-40B4-BE49-F238E27FC236}">
                    <a16:creationId xmlns:a16="http://schemas.microsoft.com/office/drawing/2014/main" id="{AF5DFB4C-3CE7-1091-228C-0766CC06E67A}"/>
                  </a:ext>
                </a:extLst>
              </p:cNvPr>
              <p:cNvSpPr txBox="1"/>
              <p:nvPr/>
            </p:nvSpPr>
            <p:spPr>
              <a:xfrm>
                <a:off x="1432937" y="1810799"/>
                <a:ext cx="184731" cy="523220"/>
              </a:xfrm>
              <a:prstGeom prst="rect">
                <a:avLst/>
              </a:prstGeom>
              <a:noFill/>
            </p:spPr>
            <p:txBody>
              <a:bodyPr wrap="none" rtlCol="0">
                <a:spAutoFit/>
              </a:bodyPr>
              <a:lstStyle/>
              <a:p>
                <a:endParaRPr lang="ko-KR" altLang="en-US" sz="2800" b="1" dirty="0">
                  <a:solidFill>
                    <a:schemeClr val="bg1"/>
                  </a:solidFill>
                  <a:cs typeface="Arial" pitchFamily="34" charset="0"/>
                </a:endParaRPr>
              </a:p>
            </p:txBody>
          </p:sp>
        </p:grpSp>
        <p:grpSp>
          <p:nvGrpSpPr>
            <p:cNvPr id="11" name="Group 15">
              <a:extLst>
                <a:ext uri="{FF2B5EF4-FFF2-40B4-BE49-F238E27FC236}">
                  <a16:creationId xmlns:a16="http://schemas.microsoft.com/office/drawing/2014/main" id="{522602EB-AE62-57F2-C311-A82C2CE6DC8B}"/>
                </a:ext>
              </a:extLst>
            </p:cNvPr>
            <p:cNvGrpSpPr/>
            <p:nvPr/>
          </p:nvGrpSpPr>
          <p:grpSpPr>
            <a:xfrm>
              <a:off x="3548139" y="1897760"/>
              <a:ext cx="1807194" cy="1637539"/>
              <a:chOff x="509903" y="1810799"/>
              <a:chExt cx="1296144" cy="1296144"/>
            </a:xfrm>
          </p:grpSpPr>
          <p:sp>
            <p:nvSpPr>
              <p:cNvPr id="59" name="Oval 16">
                <a:extLst>
                  <a:ext uri="{FF2B5EF4-FFF2-40B4-BE49-F238E27FC236}">
                    <a16:creationId xmlns:a16="http://schemas.microsoft.com/office/drawing/2014/main" id="{C3EA2591-3E23-E333-7DDF-CCCD75B0E4A8}"/>
                  </a:ext>
                </a:extLst>
              </p:cNvPr>
              <p:cNvSpPr/>
              <p:nvPr/>
            </p:nvSpPr>
            <p:spPr>
              <a:xfrm>
                <a:off x="509903" y="1810799"/>
                <a:ext cx="1296144" cy="129614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0" name="TextBox 18">
                <a:extLst>
                  <a:ext uri="{FF2B5EF4-FFF2-40B4-BE49-F238E27FC236}">
                    <a16:creationId xmlns:a16="http://schemas.microsoft.com/office/drawing/2014/main" id="{A7C0C960-FA0B-9C6E-F555-6A392C86A437}"/>
                  </a:ext>
                </a:extLst>
              </p:cNvPr>
              <p:cNvSpPr txBox="1"/>
              <p:nvPr/>
            </p:nvSpPr>
            <p:spPr>
              <a:xfrm>
                <a:off x="1432937" y="1810799"/>
                <a:ext cx="184731" cy="523220"/>
              </a:xfrm>
              <a:prstGeom prst="rect">
                <a:avLst/>
              </a:prstGeom>
              <a:noFill/>
            </p:spPr>
            <p:txBody>
              <a:bodyPr wrap="none" rtlCol="0">
                <a:spAutoFit/>
              </a:bodyPr>
              <a:lstStyle/>
              <a:p>
                <a:endParaRPr lang="ko-KR" altLang="en-US" sz="2800" b="1" dirty="0">
                  <a:solidFill>
                    <a:schemeClr val="bg1"/>
                  </a:solidFill>
                  <a:cs typeface="Arial" pitchFamily="34" charset="0"/>
                </a:endParaRPr>
              </a:p>
            </p:txBody>
          </p:sp>
        </p:grpSp>
        <p:grpSp>
          <p:nvGrpSpPr>
            <p:cNvPr id="28" name="Group 19">
              <a:extLst>
                <a:ext uri="{FF2B5EF4-FFF2-40B4-BE49-F238E27FC236}">
                  <a16:creationId xmlns:a16="http://schemas.microsoft.com/office/drawing/2014/main" id="{E0E4D19B-B612-9769-3CE0-EBCE1287BEB8}"/>
                </a:ext>
              </a:extLst>
            </p:cNvPr>
            <p:cNvGrpSpPr/>
            <p:nvPr/>
          </p:nvGrpSpPr>
          <p:grpSpPr>
            <a:xfrm>
              <a:off x="4920492" y="1033933"/>
              <a:ext cx="1763775" cy="1757947"/>
              <a:chOff x="511215" y="1810799"/>
              <a:chExt cx="1296144" cy="1337015"/>
            </a:xfrm>
          </p:grpSpPr>
          <p:sp>
            <p:nvSpPr>
              <p:cNvPr id="57" name="Oval 20">
                <a:extLst>
                  <a:ext uri="{FF2B5EF4-FFF2-40B4-BE49-F238E27FC236}">
                    <a16:creationId xmlns:a16="http://schemas.microsoft.com/office/drawing/2014/main" id="{34D28149-0D09-4924-BC01-50F964FF74AE}"/>
                  </a:ext>
                </a:extLst>
              </p:cNvPr>
              <p:cNvSpPr/>
              <p:nvPr/>
            </p:nvSpPr>
            <p:spPr>
              <a:xfrm>
                <a:off x="511215" y="1851670"/>
                <a:ext cx="1296144" cy="12961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TextBox 22">
                <a:extLst>
                  <a:ext uri="{FF2B5EF4-FFF2-40B4-BE49-F238E27FC236}">
                    <a16:creationId xmlns:a16="http://schemas.microsoft.com/office/drawing/2014/main" id="{7A604A8B-D040-A47A-E9B6-BD0BBA280469}"/>
                  </a:ext>
                </a:extLst>
              </p:cNvPr>
              <p:cNvSpPr txBox="1"/>
              <p:nvPr/>
            </p:nvSpPr>
            <p:spPr>
              <a:xfrm>
                <a:off x="1432937" y="1810799"/>
                <a:ext cx="184731" cy="523220"/>
              </a:xfrm>
              <a:prstGeom prst="rect">
                <a:avLst/>
              </a:prstGeom>
              <a:noFill/>
            </p:spPr>
            <p:txBody>
              <a:bodyPr wrap="none" rtlCol="0">
                <a:spAutoFit/>
              </a:bodyPr>
              <a:lstStyle/>
              <a:p>
                <a:endParaRPr lang="ko-KR" altLang="en-US" sz="2800" b="1" dirty="0">
                  <a:solidFill>
                    <a:schemeClr val="bg1"/>
                  </a:solidFill>
                  <a:cs typeface="Arial" pitchFamily="34" charset="0"/>
                </a:endParaRPr>
              </a:p>
            </p:txBody>
          </p:sp>
        </p:grpSp>
        <p:grpSp>
          <p:nvGrpSpPr>
            <p:cNvPr id="29" name="Group 23">
              <a:extLst>
                <a:ext uri="{FF2B5EF4-FFF2-40B4-BE49-F238E27FC236}">
                  <a16:creationId xmlns:a16="http://schemas.microsoft.com/office/drawing/2014/main" id="{7F05A4F5-82BF-0303-8ADE-B5498C362C48}"/>
                </a:ext>
              </a:extLst>
            </p:cNvPr>
            <p:cNvGrpSpPr/>
            <p:nvPr/>
          </p:nvGrpSpPr>
          <p:grpSpPr>
            <a:xfrm>
              <a:off x="6500962" y="1844339"/>
              <a:ext cx="1699847" cy="1629591"/>
              <a:chOff x="543455" y="1760878"/>
              <a:chExt cx="1296144" cy="1296144"/>
            </a:xfrm>
          </p:grpSpPr>
          <p:sp>
            <p:nvSpPr>
              <p:cNvPr id="55" name="Oval 24">
                <a:extLst>
                  <a:ext uri="{FF2B5EF4-FFF2-40B4-BE49-F238E27FC236}">
                    <a16:creationId xmlns:a16="http://schemas.microsoft.com/office/drawing/2014/main" id="{C2A2FF5C-FC02-E252-0B7D-5187EB2B67E1}"/>
                  </a:ext>
                </a:extLst>
              </p:cNvPr>
              <p:cNvSpPr/>
              <p:nvPr/>
            </p:nvSpPr>
            <p:spPr>
              <a:xfrm>
                <a:off x="543455" y="1760878"/>
                <a:ext cx="1296144" cy="12961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TextBox 26">
                <a:extLst>
                  <a:ext uri="{FF2B5EF4-FFF2-40B4-BE49-F238E27FC236}">
                    <a16:creationId xmlns:a16="http://schemas.microsoft.com/office/drawing/2014/main" id="{D28723C9-ED8B-05F1-63FC-B3AD92688D10}"/>
                  </a:ext>
                </a:extLst>
              </p:cNvPr>
              <p:cNvSpPr txBox="1"/>
              <p:nvPr/>
            </p:nvSpPr>
            <p:spPr>
              <a:xfrm>
                <a:off x="1432937" y="1810799"/>
                <a:ext cx="184731" cy="523220"/>
              </a:xfrm>
              <a:prstGeom prst="rect">
                <a:avLst/>
              </a:prstGeom>
              <a:noFill/>
            </p:spPr>
            <p:txBody>
              <a:bodyPr wrap="none" rtlCol="0">
                <a:spAutoFit/>
              </a:bodyPr>
              <a:lstStyle/>
              <a:p>
                <a:endParaRPr lang="ko-KR" altLang="en-US" sz="2800" b="1" dirty="0">
                  <a:solidFill>
                    <a:schemeClr val="bg1"/>
                  </a:solidFill>
                  <a:cs typeface="Arial" pitchFamily="34" charset="0"/>
                </a:endParaRPr>
              </a:p>
            </p:txBody>
          </p:sp>
        </p:grpSp>
        <p:sp>
          <p:nvSpPr>
            <p:cNvPr id="30" name="TextBox 33">
              <a:extLst>
                <a:ext uri="{FF2B5EF4-FFF2-40B4-BE49-F238E27FC236}">
                  <a16:creationId xmlns:a16="http://schemas.microsoft.com/office/drawing/2014/main" id="{61E00F0A-942E-194B-FA7B-02EE9A8B26A5}"/>
                </a:ext>
              </a:extLst>
            </p:cNvPr>
            <p:cNvSpPr txBox="1"/>
            <p:nvPr/>
          </p:nvSpPr>
          <p:spPr>
            <a:xfrm>
              <a:off x="817340" y="2351993"/>
              <a:ext cx="1699847" cy="46166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Autovalidazione clinica</a:t>
              </a:r>
              <a:endParaRPr lang="ko-KR" altLang="en-US" sz="1200" b="1" dirty="0">
                <a:solidFill>
                  <a:schemeClr val="tx1">
                    <a:lumMod val="75000"/>
                    <a:lumOff val="25000"/>
                  </a:schemeClr>
                </a:solidFill>
                <a:cs typeface="Arial" pitchFamily="34" charset="0"/>
              </a:endParaRPr>
            </a:p>
          </p:txBody>
        </p:sp>
        <p:sp>
          <p:nvSpPr>
            <p:cNvPr id="31" name="TextBox 36">
              <a:extLst>
                <a:ext uri="{FF2B5EF4-FFF2-40B4-BE49-F238E27FC236}">
                  <a16:creationId xmlns:a16="http://schemas.microsoft.com/office/drawing/2014/main" id="{E50271A7-A686-3E98-58C0-46E7C07339CF}"/>
                </a:ext>
              </a:extLst>
            </p:cNvPr>
            <p:cNvSpPr txBox="1"/>
            <p:nvPr/>
          </p:nvSpPr>
          <p:spPr>
            <a:xfrm>
              <a:off x="2326343" y="1732615"/>
              <a:ext cx="1699847" cy="276999"/>
            </a:xfrm>
            <a:prstGeom prst="rect">
              <a:avLst/>
            </a:prstGeom>
            <a:noFill/>
          </p:spPr>
          <p:txBody>
            <a:bodyPr wrap="square" rtlCol="0">
              <a:spAutoFit/>
            </a:bodyPr>
            <a:lstStyle/>
            <a:p>
              <a:pPr algn="ctr"/>
              <a:r>
                <a:rPr lang="en-US" altLang="ko-KR" sz="1200" b="1" dirty="0">
                  <a:solidFill>
                    <a:srgbClr val="FF0000"/>
                  </a:solidFill>
                  <a:cs typeface="Arial" pitchFamily="34" charset="0"/>
                </a:rPr>
                <a:t>Web service</a:t>
              </a:r>
              <a:endParaRPr lang="ko-KR" altLang="en-US" sz="1200" b="1" dirty="0">
                <a:solidFill>
                  <a:srgbClr val="FF0000"/>
                </a:solidFill>
                <a:cs typeface="Arial" pitchFamily="34" charset="0"/>
              </a:endParaRPr>
            </a:p>
          </p:txBody>
        </p:sp>
        <p:sp>
          <p:nvSpPr>
            <p:cNvPr id="32" name="TextBox 39">
              <a:extLst>
                <a:ext uri="{FF2B5EF4-FFF2-40B4-BE49-F238E27FC236}">
                  <a16:creationId xmlns:a16="http://schemas.microsoft.com/office/drawing/2014/main" id="{1277EE06-D88B-1024-F0A4-4CAC0F39B988}"/>
                </a:ext>
              </a:extLst>
            </p:cNvPr>
            <p:cNvSpPr txBox="1"/>
            <p:nvPr/>
          </p:nvSpPr>
          <p:spPr>
            <a:xfrm>
              <a:off x="3622029" y="2491510"/>
              <a:ext cx="1699847" cy="646331"/>
            </a:xfrm>
            <a:prstGeom prst="rect">
              <a:avLst/>
            </a:prstGeom>
            <a:noFill/>
          </p:spPr>
          <p:txBody>
            <a:bodyPr wrap="square" rtlCol="0">
              <a:spAutoFit/>
            </a:bodyPr>
            <a:lstStyle/>
            <a:p>
              <a:pPr algn="ctr"/>
              <a:r>
                <a:rPr lang="it-IT" altLang="ko-KR" sz="1200" b="1" dirty="0">
                  <a:solidFill>
                    <a:schemeClr val="tx1">
                      <a:lumMod val="75000"/>
                      <a:lumOff val="25000"/>
                    </a:schemeClr>
                  </a:solidFill>
                  <a:cs typeface="Arial" pitchFamily="34" charset="0"/>
                </a:rPr>
                <a:t>Completa gestione</a:t>
              </a:r>
              <a:br>
                <a:rPr lang="it-IT" altLang="ko-KR" sz="1200" dirty="0">
                  <a:solidFill>
                    <a:schemeClr val="tx1">
                      <a:lumMod val="75000"/>
                      <a:lumOff val="25000"/>
                    </a:schemeClr>
                  </a:solidFill>
                  <a:cs typeface="Arial" pitchFamily="34" charset="0"/>
                </a:rPr>
              </a:br>
              <a:r>
                <a:rPr lang="it-IT" altLang="ko-KR" sz="1200" dirty="0">
                  <a:solidFill>
                    <a:schemeClr val="tx1">
                      <a:lumMod val="75000"/>
                      <a:lumOff val="25000"/>
                    </a:schemeClr>
                  </a:solidFill>
                  <a:cs typeface="Arial" pitchFamily="34" charset="0"/>
                </a:rPr>
                <a:t>dei punti di prelievo e </a:t>
              </a:r>
              <a:br>
                <a:rPr lang="it-IT" altLang="ko-KR" sz="1200" dirty="0">
                  <a:solidFill>
                    <a:schemeClr val="tx1">
                      <a:lumMod val="75000"/>
                      <a:lumOff val="25000"/>
                    </a:schemeClr>
                  </a:solidFill>
                  <a:cs typeface="Arial" pitchFamily="34" charset="0"/>
                </a:rPr>
              </a:br>
              <a:r>
                <a:rPr lang="it-IT" altLang="ko-KR" sz="1200" dirty="0">
                  <a:solidFill>
                    <a:schemeClr val="tx1">
                      <a:lumMod val="75000"/>
                      <a:lumOff val="25000"/>
                    </a:schemeClr>
                  </a:solidFill>
                  <a:cs typeface="Arial" pitchFamily="34" charset="0"/>
                </a:rPr>
                <a:t>dei reparti</a:t>
              </a:r>
              <a:endParaRPr lang="ko-KR" altLang="en-US" sz="1200" dirty="0">
                <a:solidFill>
                  <a:schemeClr val="tx1">
                    <a:lumMod val="75000"/>
                    <a:lumOff val="25000"/>
                  </a:schemeClr>
                </a:solidFill>
                <a:cs typeface="Arial" pitchFamily="34" charset="0"/>
              </a:endParaRPr>
            </a:p>
          </p:txBody>
        </p:sp>
        <p:sp>
          <p:nvSpPr>
            <p:cNvPr id="53" name="TextBox 42">
              <a:extLst>
                <a:ext uri="{FF2B5EF4-FFF2-40B4-BE49-F238E27FC236}">
                  <a16:creationId xmlns:a16="http://schemas.microsoft.com/office/drawing/2014/main" id="{3269581A-75E1-0F06-E461-B1CAEF1BD0FE}"/>
                </a:ext>
              </a:extLst>
            </p:cNvPr>
            <p:cNvSpPr txBox="1"/>
            <p:nvPr/>
          </p:nvSpPr>
          <p:spPr>
            <a:xfrm>
              <a:off x="5017235" y="1608300"/>
              <a:ext cx="1699847" cy="830997"/>
            </a:xfrm>
            <a:prstGeom prst="rect">
              <a:avLst/>
            </a:prstGeom>
            <a:noFill/>
          </p:spPr>
          <p:txBody>
            <a:bodyPr wrap="square" rtlCol="0">
              <a:spAutoFit/>
            </a:bodyPr>
            <a:lstStyle/>
            <a:p>
              <a:pPr algn="ctr"/>
              <a:r>
                <a:rPr lang="it-IT" altLang="ko-KR" sz="1200" dirty="0">
                  <a:solidFill>
                    <a:srgbClr val="FF0000"/>
                  </a:solidFill>
                  <a:cs typeface="Arial" pitchFamily="34" charset="0"/>
                </a:rPr>
                <a:t>Gestione attraverso </a:t>
              </a:r>
              <a:r>
                <a:rPr lang="it-IT" altLang="ko-KR" sz="1200" b="1" dirty="0">
                  <a:solidFill>
                    <a:srgbClr val="FF0000"/>
                  </a:solidFill>
                  <a:cs typeface="Arial" pitchFamily="34" charset="0"/>
                </a:rPr>
                <a:t>messaggi</a:t>
              </a:r>
              <a:br>
                <a:rPr lang="it-IT" altLang="ko-KR" sz="1200" b="1" dirty="0">
                  <a:solidFill>
                    <a:srgbClr val="FF0000"/>
                  </a:solidFill>
                  <a:cs typeface="Arial" pitchFamily="34" charset="0"/>
                </a:rPr>
              </a:br>
              <a:r>
                <a:rPr lang="it-IT" altLang="ko-KR" sz="1200" dirty="0">
                  <a:solidFill>
                    <a:srgbClr val="FF0000"/>
                  </a:solidFill>
                  <a:cs typeface="Arial" pitchFamily="34" charset="0"/>
                </a:rPr>
                <a:t> dei risultati incompatibili</a:t>
              </a:r>
              <a:endParaRPr lang="ko-KR" altLang="en-US" sz="1200" dirty="0">
                <a:solidFill>
                  <a:srgbClr val="FF0000"/>
                </a:solidFill>
                <a:cs typeface="Arial" pitchFamily="34" charset="0"/>
              </a:endParaRPr>
            </a:p>
          </p:txBody>
        </p:sp>
        <p:sp>
          <p:nvSpPr>
            <p:cNvPr id="54" name="TextBox 45">
              <a:extLst>
                <a:ext uri="{FF2B5EF4-FFF2-40B4-BE49-F238E27FC236}">
                  <a16:creationId xmlns:a16="http://schemas.microsoft.com/office/drawing/2014/main" id="{817373E3-B193-DC94-64F2-5C67EEF0C8E2}"/>
                </a:ext>
              </a:extLst>
            </p:cNvPr>
            <p:cNvSpPr txBox="1"/>
            <p:nvPr/>
          </p:nvSpPr>
          <p:spPr>
            <a:xfrm>
              <a:off x="6529569" y="2462272"/>
              <a:ext cx="1699847" cy="46166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Filtri</a:t>
              </a:r>
              <a:r>
                <a:rPr lang="en-US" altLang="ko-KR" sz="1200" dirty="0">
                  <a:solidFill>
                    <a:schemeClr val="tx1">
                      <a:lumMod val="75000"/>
                      <a:lumOff val="25000"/>
                    </a:schemeClr>
                  </a:solidFill>
                  <a:cs typeface="Arial" pitchFamily="34" charset="0"/>
                </a:rPr>
                <a:t> per la selezione delle richieste</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756282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Servizi</a:t>
            </a:r>
            <a:endParaRPr lang="ko-KR" altLang="en-US" dirty="0"/>
          </a:p>
        </p:txBody>
      </p:sp>
      <p:sp>
        <p:nvSpPr>
          <p:cNvPr id="14" name="CasellaDiTesto 13">
            <a:extLst>
              <a:ext uri="{FF2B5EF4-FFF2-40B4-BE49-F238E27FC236}">
                <a16:creationId xmlns:a16="http://schemas.microsoft.com/office/drawing/2014/main" id="{D8774A8F-B14F-83CD-E546-BB4710067477}"/>
              </a:ext>
            </a:extLst>
          </p:cNvPr>
          <p:cNvSpPr txBox="1"/>
          <p:nvPr/>
        </p:nvSpPr>
        <p:spPr>
          <a:xfrm>
            <a:off x="1187624" y="1131590"/>
            <a:ext cx="6408712" cy="600164"/>
          </a:xfrm>
          <a:prstGeom prst="rect">
            <a:avLst/>
          </a:prstGeom>
          <a:noFill/>
        </p:spPr>
        <p:txBody>
          <a:bodyPr wrap="square">
            <a:spAutoFit/>
          </a:bodyPr>
          <a:lstStyle/>
          <a:p>
            <a:r>
              <a:rPr lang="it-IT" sz="1100" b="0" i="0" u="none" strike="noStrike" baseline="0" dirty="0">
                <a:solidFill>
                  <a:srgbClr val="000000"/>
                </a:solidFill>
                <a:latin typeface="Arial" panose="020B0604020202020204" pitchFamily="34" charset="0"/>
              </a:rPr>
              <a:t>Il </a:t>
            </a:r>
            <a:r>
              <a:rPr lang="it-IT" sz="1100" b="1" i="0" u="none" strike="noStrike" baseline="0" dirty="0">
                <a:solidFill>
                  <a:srgbClr val="FF0000"/>
                </a:solidFill>
                <a:latin typeface="Arial" panose="020B0604020202020204" pitchFamily="34" charset="0"/>
              </a:rPr>
              <a:t>modello di governance </a:t>
            </a:r>
            <a:r>
              <a:rPr lang="it-IT" sz="1100" b="0" i="0" u="none" strike="noStrike" baseline="0" dirty="0">
                <a:solidFill>
                  <a:srgbClr val="000000"/>
                </a:solidFill>
                <a:latin typeface="Arial" panose="020B0604020202020204" pitchFamily="34" charset="0"/>
              </a:rPr>
              <a:t>deve essere basato su una </a:t>
            </a:r>
            <a:r>
              <a:rPr lang="it-IT" sz="1100" b="1" i="0" u="none" strike="noStrike" baseline="0" dirty="0">
                <a:solidFill>
                  <a:srgbClr val="000000"/>
                </a:solidFill>
                <a:latin typeface="Arial" panose="020B0604020202020204" pitchFamily="34" charset="0"/>
              </a:rPr>
              <a:t>struttura organizzativa ed operativa</a:t>
            </a:r>
            <a:br>
              <a:rPr lang="it-IT" sz="1100" b="1" i="0" u="none" strike="noStrike" baseline="0" dirty="0">
                <a:solidFill>
                  <a:srgbClr val="000000"/>
                </a:solidFill>
                <a:latin typeface="Arial" panose="020B0604020202020204" pitchFamily="34" charset="0"/>
              </a:rPr>
            </a:br>
            <a:r>
              <a:rPr lang="it-IT" sz="1100" b="0" i="0" u="none" strike="noStrike" baseline="0" dirty="0">
                <a:solidFill>
                  <a:srgbClr val="000000"/>
                </a:solidFill>
                <a:latin typeface="Arial" panose="020B0604020202020204" pitchFamily="34" charset="0"/>
              </a:rPr>
              <a:t>snella e flessibile, con ruoli decisionali chiari e in grado di rispondere in maniera veloce ed efficiente alle diverse situazioni che si presentano nel corso della realizzazione del progetto. </a:t>
            </a:r>
            <a:endParaRPr lang="it-IT" dirty="0"/>
          </a:p>
        </p:txBody>
      </p:sp>
      <p:grpSp>
        <p:nvGrpSpPr>
          <p:cNvPr id="120" name="Gruppo 119">
            <a:extLst>
              <a:ext uri="{FF2B5EF4-FFF2-40B4-BE49-F238E27FC236}">
                <a16:creationId xmlns:a16="http://schemas.microsoft.com/office/drawing/2014/main" id="{CCAA1DB3-9111-1CD8-00D5-4B825AEF9824}"/>
              </a:ext>
            </a:extLst>
          </p:cNvPr>
          <p:cNvGrpSpPr/>
          <p:nvPr/>
        </p:nvGrpSpPr>
        <p:grpSpPr>
          <a:xfrm>
            <a:off x="742962" y="2109218"/>
            <a:ext cx="7578058" cy="2694635"/>
            <a:chOff x="1135561" y="1607523"/>
            <a:chExt cx="7578058" cy="2125968"/>
          </a:xfrm>
        </p:grpSpPr>
        <p:sp>
          <p:nvSpPr>
            <p:cNvPr id="88" name="Google Shape;2553;p85">
              <a:extLst>
                <a:ext uri="{FF2B5EF4-FFF2-40B4-BE49-F238E27FC236}">
                  <a16:creationId xmlns:a16="http://schemas.microsoft.com/office/drawing/2014/main" id="{3150A4B0-88A8-3F33-29AE-3B8F2E284A57}"/>
                </a:ext>
              </a:extLst>
            </p:cNvPr>
            <p:cNvSpPr txBox="1">
              <a:spLocks/>
            </p:cNvSpPr>
            <p:nvPr/>
          </p:nvSpPr>
          <p:spPr>
            <a:xfrm>
              <a:off x="1715753" y="1607523"/>
              <a:ext cx="2276700" cy="1784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lata"/>
                <a:buNone/>
                <a:defRPr sz="18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2F4A8A"/>
                </a:buClr>
                <a:buSzPts val="1800"/>
                <a:buFont typeface="Alata"/>
                <a:buNone/>
                <a:tabLst/>
                <a:defRPr/>
              </a:pPr>
              <a:r>
                <a:rPr lang="it-IT" sz="1200" kern="0" dirty="0">
                  <a:solidFill>
                    <a:srgbClr val="FF0000"/>
                  </a:solidFill>
                </a:rPr>
                <a:t>TEAM DI LAVORO</a:t>
              </a:r>
              <a:endParaRPr kumimoji="0" lang="it-IT" sz="1200" b="0" i="0" u="none" strike="noStrike" kern="0" cap="none" spc="0" normalizeH="0" baseline="0" noProof="0" dirty="0">
                <a:ln>
                  <a:noFill/>
                </a:ln>
                <a:solidFill>
                  <a:srgbClr val="FF0000"/>
                </a:solidFill>
                <a:effectLst/>
                <a:uLnTx/>
                <a:uFillTx/>
                <a:latin typeface="Alata"/>
                <a:sym typeface="Alata"/>
              </a:endParaRPr>
            </a:p>
          </p:txBody>
        </p:sp>
        <p:sp>
          <p:nvSpPr>
            <p:cNvPr id="89" name="Google Shape;2554;p85">
              <a:extLst>
                <a:ext uri="{FF2B5EF4-FFF2-40B4-BE49-F238E27FC236}">
                  <a16:creationId xmlns:a16="http://schemas.microsoft.com/office/drawing/2014/main" id="{D9304060-44A1-DF55-D057-61476FE6D71D}"/>
                </a:ext>
              </a:extLst>
            </p:cNvPr>
            <p:cNvSpPr txBox="1">
              <a:spLocks/>
            </p:cNvSpPr>
            <p:nvPr/>
          </p:nvSpPr>
          <p:spPr>
            <a:xfrm>
              <a:off x="1715753" y="1793750"/>
              <a:ext cx="2738025" cy="52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1pPr>
              <a:lvl2pPr marL="914400" marR="0" lvl="1"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2pPr>
              <a:lvl3pPr marL="1371600" marR="0" lvl="2"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3pPr>
              <a:lvl4pPr marL="1828800" marR="0" lvl="3"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4pPr>
              <a:lvl5pPr marL="2286000" marR="0" lvl="4"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5pPr>
              <a:lvl6pPr marL="2743200" marR="0" lvl="5"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6pPr>
              <a:lvl7pPr marL="3200400" marR="0" lvl="6"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7pPr>
              <a:lvl8pPr marL="3657600" marR="0" lvl="7"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8pPr>
              <a:lvl9pPr marL="4114800" marR="0" lvl="8"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1200"/>
                </a:spcAft>
                <a:buClr>
                  <a:srgbClr val="666666"/>
                </a:buClr>
                <a:buSzPts val="1300"/>
                <a:buFont typeface="Montserrat"/>
                <a:buNone/>
                <a:tabLst/>
                <a:defRPr/>
              </a:pPr>
              <a:r>
                <a:rPr lang="it-IT" kern="0" dirty="0">
                  <a:solidFill>
                    <a:srgbClr val="666666"/>
                  </a:solidFill>
                </a:rPr>
                <a:t>R</a:t>
              </a:r>
              <a:r>
                <a:rPr kumimoji="0" lang="it-IT" sz="1300" b="0" i="0" u="none" strike="noStrike" kern="0" cap="none" spc="0" normalizeH="0" baseline="0" noProof="0" dirty="0" err="1">
                  <a:ln>
                    <a:noFill/>
                  </a:ln>
                  <a:solidFill>
                    <a:srgbClr val="666666"/>
                  </a:solidFill>
                  <a:effectLst/>
                  <a:uLnTx/>
                  <a:uFillTx/>
                  <a:latin typeface="Montserrat"/>
                  <a:sym typeface="Montserrat"/>
                </a:rPr>
                <a:t>esponsabili</a:t>
              </a:r>
              <a:r>
                <a:rPr kumimoji="0" lang="it-IT" sz="1300" b="0" i="0" u="none" strike="noStrike" kern="0" cap="none" spc="0" normalizeH="0" baseline="0" noProof="0" dirty="0">
                  <a:ln>
                    <a:noFill/>
                  </a:ln>
                  <a:solidFill>
                    <a:srgbClr val="666666"/>
                  </a:solidFill>
                  <a:effectLst/>
                  <a:uLnTx/>
                  <a:uFillTx/>
                  <a:latin typeface="Montserrat"/>
                  <a:sym typeface="Montserrat"/>
                </a:rPr>
                <a:t> investiti di </a:t>
              </a:r>
              <a:r>
                <a:rPr kumimoji="0" lang="it-IT" sz="1300" b="1" i="0" u="none" strike="noStrike" kern="0" cap="none" spc="0" normalizeH="0" baseline="0" noProof="0" dirty="0">
                  <a:ln>
                    <a:noFill/>
                  </a:ln>
                  <a:solidFill>
                    <a:srgbClr val="666666"/>
                  </a:solidFill>
                  <a:effectLst/>
                  <a:uLnTx/>
                  <a:uFillTx/>
                  <a:latin typeface="Montserrat"/>
                  <a:sym typeface="Montserrat"/>
                </a:rPr>
                <a:t>autonomia decisionale </a:t>
              </a:r>
              <a:r>
                <a:rPr kumimoji="0" lang="it-IT" sz="1300" b="0" i="0" u="none" strike="noStrike" kern="0" cap="none" spc="0" normalizeH="0" baseline="0" noProof="0" dirty="0">
                  <a:ln>
                    <a:noFill/>
                  </a:ln>
                  <a:solidFill>
                    <a:srgbClr val="666666"/>
                  </a:solidFill>
                  <a:effectLst/>
                  <a:uLnTx/>
                  <a:uFillTx/>
                  <a:latin typeface="Montserrat"/>
                  <a:sym typeface="Montserrat"/>
                </a:rPr>
                <a:t>sia di team con un elevato grado di sinergia e integrazione.</a:t>
              </a:r>
              <a:endParaRPr kumimoji="0" lang="en-US" sz="1300" b="0" i="0" u="none" strike="noStrike" kern="0" cap="none" spc="0" normalizeH="0" baseline="0" noProof="0" dirty="0">
                <a:ln>
                  <a:noFill/>
                </a:ln>
                <a:solidFill>
                  <a:srgbClr val="666666"/>
                </a:solidFill>
                <a:effectLst/>
                <a:uLnTx/>
                <a:uFillTx/>
                <a:latin typeface="Montserrat"/>
                <a:sym typeface="Montserrat"/>
              </a:endParaRPr>
            </a:p>
          </p:txBody>
        </p:sp>
        <p:sp>
          <p:nvSpPr>
            <p:cNvPr id="90" name="Google Shape;2555;p85">
              <a:extLst>
                <a:ext uri="{FF2B5EF4-FFF2-40B4-BE49-F238E27FC236}">
                  <a16:creationId xmlns:a16="http://schemas.microsoft.com/office/drawing/2014/main" id="{B71E6C0A-134F-74CB-8F99-2A1C0C7134AD}"/>
                </a:ext>
              </a:extLst>
            </p:cNvPr>
            <p:cNvSpPr txBox="1">
              <a:spLocks/>
            </p:cNvSpPr>
            <p:nvPr/>
          </p:nvSpPr>
          <p:spPr>
            <a:xfrm>
              <a:off x="1715753" y="2728813"/>
              <a:ext cx="2552681"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lata"/>
                <a:buNone/>
                <a:defRPr sz="18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2F4A8A"/>
                </a:buClr>
                <a:buSzPts val="1800"/>
                <a:buFont typeface="Alata"/>
                <a:buNone/>
                <a:tabLst/>
                <a:defRPr/>
              </a:pPr>
              <a:r>
                <a:rPr kumimoji="0" lang="it-IT" sz="1200" b="0" i="0" u="none" strike="noStrike" kern="0" cap="none" spc="0" normalizeH="0" baseline="0" noProof="0" dirty="0">
                  <a:ln>
                    <a:noFill/>
                  </a:ln>
                  <a:solidFill>
                    <a:srgbClr val="FF0000"/>
                  </a:solidFill>
                  <a:effectLst/>
                  <a:uLnTx/>
                  <a:uFillTx/>
                  <a:latin typeface="Alata"/>
                  <a:sym typeface="Alata"/>
                </a:rPr>
                <a:t>ORGANIZZAZIONE E CONSISTENZA NUMERICA</a:t>
              </a:r>
            </a:p>
          </p:txBody>
        </p:sp>
        <p:sp>
          <p:nvSpPr>
            <p:cNvPr id="91" name="Google Shape;2556;p85">
              <a:extLst>
                <a:ext uri="{FF2B5EF4-FFF2-40B4-BE49-F238E27FC236}">
                  <a16:creationId xmlns:a16="http://schemas.microsoft.com/office/drawing/2014/main" id="{81EA278B-E6EC-22D7-0F4C-9FCCCC1FD201}"/>
                </a:ext>
              </a:extLst>
            </p:cNvPr>
            <p:cNvSpPr txBox="1">
              <a:spLocks/>
            </p:cNvSpPr>
            <p:nvPr/>
          </p:nvSpPr>
          <p:spPr>
            <a:xfrm>
              <a:off x="5879273" y="1811644"/>
              <a:ext cx="2834346" cy="52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1pPr>
              <a:lvl2pPr marL="914400" marR="0" lvl="1"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2pPr>
              <a:lvl3pPr marL="1371600" marR="0" lvl="2"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3pPr>
              <a:lvl4pPr marL="1828800" marR="0" lvl="3"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4pPr>
              <a:lvl5pPr marL="2286000" marR="0" lvl="4"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5pPr>
              <a:lvl6pPr marL="2743200" marR="0" lvl="5"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6pPr>
              <a:lvl7pPr marL="3200400" marR="0" lvl="6"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7pPr>
              <a:lvl8pPr marL="3657600" marR="0" lvl="7"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8pPr>
              <a:lvl9pPr marL="4114800" marR="0" lvl="8"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1200"/>
                </a:spcAft>
                <a:buClr>
                  <a:srgbClr val="666666"/>
                </a:buClr>
                <a:buSzPts val="1300"/>
                <a:buFont typeface="Montserrat"/>
                <a:buNone/>
                <a:tabLst/>
                <a:defRPr/>
              </a:pPr>
              <a:r>
                <a:rPr lang="it-IT" kern="0" dirty="0">
                  <a:solidFill>
                    <a:srgbClr val="666666"/>
                  </a:solidFill>
                </a:rPr>
                <a:t>C</a:t>
              </a:r>
              <a:r>
                <a:rPr kumimoji="0" lang="it-IT" sz="1300" b="0" i="0" u="none" strike="noStrike" kern="0" cap="none" spc="0" normalizeH="0" baseline="0" noProof="0" dirty="0" err="1">
                  <a:ln>
                    <a:noFill/>
                  </a:ln>
                  <a:solidFill>
                    <a:srgbClr val="666666"/>
                  </a:solidFill>
                  <a:effectLst/>
                  <a:uLnTx/>
                  <a:uFillTx/>
                  <a:latin typeface="Montserrat"/>
                  <a:sym typeface="Montserrat"/>
                </a:rPr>
                <a:t>iascun</a:t>
              </a:r>
              <a:r>
                <a:rPr kumimoji="0" lang="it-IT" sz="1300" b="0" i="0" u="none" strike="noStrike" kern="0" cap="none" spc="0" normalizeH="0" baseline="0" noProof="0" dirty="0">
                  <a:ln>
                    <a:noFill/>
                  </a:ln>
                  <a:solidFill>
                    <a:srgbClr val="666666"/>
                  </a:solidFill>
                  <a:effectLst/>
                  <a:uLnTx/>
                  <a:uFillTx/>
                  <a:latin typeface="Montserrat"/>
                  <a:sym typeface="Montserrat"/>
                </a:rPr>
                <a:t> professionista deve avere </a:t>
              </a:r>
              <a:r>
                <a:rPr kumimoji="0" lang="it-IT" sz="1300" b="1" i="0" u="none" strike="noStrike" kern="0" cap="none" spc="0" normalizeH="0" baseline="0" noProof="0" dirty="0">
                  <a:ln>
                    <a:noFill/>
                  </a:ln>
                  <a:solidFill>
                    <a:srgbClr val="666666"/>
                  </a:solidFill>
                  <a:effectLst/>
                  <a:uLnTx/>
                  <a:uFillTx/>
                  <a:latin typeface="Montserrat"/>
                  <a:sym typeface="Montserrat"/>
                </a:rPr>
                <a:t>conoscenza approfondita </a:t>
              </a:r>
              <a:r>
                <a:rPr kumimoji="0" lang="it-IT" sz="1300" b="0" i="0" u="none" strike="noStrike" kern="0" cap="none" spc="0" normalizeH="0" baseline="0" noProof="0" dirty="0">
                  <a:ln>
                    <a:noFill/>
                  </a:ln>
                  <a:solidFill>
                    <a:srgbClr val="666666"/>
                  </a:solidFill>
                  <a:effectLst/>
                  <a:uLnTx/>
                  <a:uFillTx/>
                  <a:latin typeface="Montserrat"/>
                  <a:sym typeface="Montserrat"/>
                </a:rPr>
                <a:t>del settore e del contesto organizzativo</a:t>
              </a:r>
              <a:endParaRPr kumimoji="0" lang="en-US" sz="1300" b="0" i="0" u="none" strike="noStrike" kern="0" cap="none" spc="0" normalizeH="0" baseline="0" noProof="0" dirty="0">
                <a:ln>
                  <a:noFill/>
                </a:ln>
                <a:solidFill>
                  <a:srgbClr val="666666"/>
                </a:solidFill>
                <a:effectLst/>
                <a:uLnTx/>
                <a:uFillTx/>
                <a:latin typeface="Montserrat"/>
                <a:sym typeface="Montserrat"/>
              </a:endParaRPr>
            </a:p>
          </p:txBody>
        </p:sp>
        <p:sp>
          <p:nvSpPr>
            <p:cNvPr id="92" name="Google Shape;2557;p85">
              <a:extLst>
                <a:ext uri="{FF2B5EF4-FFF2-40B4-BE49-F238E27FC236}">
                  <a16:creationId xmlns:a16="http://schemas.microsoft.com/office/drawing/2014/main" id="{BDC50872-A0A0-31AB-70E1-F21478BDD1B0}"/>
                </a:ext>
              </a:extLst>
            </p:cNvPr>
            <p:cNvSpPr txBox="1">
              <a:spLocks/>
            </p:cNvSpPr>
            <p:nvPr/>
          </p:nvSpPr>
          <p:spPr>
            <a:xfrm>
              <a:off x="5874375" y="1650588"/>
              <a:ext cx="2593949"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lata"/>
                <a:buNone/>
                <a:defRPr sz="18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2F4A8A"/>
                </a:buClr>
                <a:buSzPts val="1800"/>
                <a:buFont typeface="Alata"/>
                <a:buNone/>
                <a:tabLst/>
                <a:defRPr/>
              </a:pPr>
              <a:r>
                <a:rPr kumimoji="0" lang="it-IT" sz="1200" b="0" i="0" u="none" strike="noStrike" kern="0" cap="none" spc="0" normalizeH="0" baseline="0" noProof="0" dirty="0">
                  <a:ln>
                    <a:noFill/>
                  </a:ln>
                  <a:solidFill>
                    <a:srgbClr val="FF0000"/>
                  </a:solidFill>
                  <a:effectLst/>
                  <a:uLnTx/>
                  <a:uFillTx/>
                  <a:latin typeface="Alata"/>
                  <a:sym typeface="Alata"/>
                </a:rPr>
                <a:t>RISORSE PROFESIONALI</a:t>
              </a:r>
            </a:p>
          </p:txBody>
        </p:sp>
        <p:sp>
          <p:nvSpPr>
            <p:cNvPr id="93" name="Google Shape;2558;p85">
              <a:extLst>
                <a:ext uri="{FF2B5EF4-FFF2-40B4-BE49-F238E27FC236}">
                  <a16:creationId xmlns:a16="http://schemas.microsoft.com/office/drawing/2014/main" id="{C4A3C8BA-1818-A575-D490-CD4F1A11255C}"/>
                </a:ext>
              </a:extLst>
            </p:cNvPr>
            <p:cNvSpPr txBox="1">
              <a:spLocks/>
            </p:cNvSpPr>
            <p:nvPr/>
          </p:nvSpPr>
          <p:spPr>
            <a:xfrm>
              <a:off x="1747936" y="3047213"/>
              <a:ext cx="2276700" cy="52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1pPr>
              <a:lvl2pPr marL="914400" marR="0" lvl="1"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2pPr>
              <a:lvl3pPr marL="1371600" marR="0" lvl="2"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3pPr>
              <a:lvl4pPr marL="1828800" marR="0" lvl="3"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4pPr>
              <a:lvl5pPr marL="2286000" marR="0" lvl="4"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5pPr>
              <a:lvl6pPr marL="2743200" marR="0" lvl="5"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6pPr>
              <a:lvl7pPr marL="3200400" marR="0" lvl="6"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7pPr>
              <a:lvl8pPr marL="3657600" marR="0" lvl="7"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8pPr>
              <a:lvl9pPr marL="4114800" marR="0" lvl="8"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1200"/>
                </a:spcAft>
                <a:buClr>
                  <a:srgbClr val="666666"/>
                </a:buClr>
                <a:buSzPts val="1300"/>
                <a:buFont typeface="Montserrat"/>
                <a:buNone/>
                <a:tabLst/>
                <a:defRPr/>
              </a:pPr>
              <a:r>
                <a:rPr kumimoji="0" lang="it-IT" sz="1300" b="0" i="0" u="none" strike="noStrike" kern="0" cap="none" spc="0" normalizeH="0" baseline="0" noProof="0" dirty="0">
                  <a:ln>
                    <a:noFill/>
                  </a:ln>
                  <a:solidFill>
                    <a:srgbClr val="666666"/>
                  </a:solidFill>
                  <a:effectLst/>
                  <a:uLnTx/>
                  <a:uFillTx/>
                  <a:latin typeface="Montserrat"/>
                  <a:sym typeface="Montserrat"/>
                </a:rPr>
                <a:t>Adeguato </a:t>
              </a:r>
              <a:r>
                <a:rPr kumimoji="0" lang="it-IT" sz="1300" b="1" i="0" u="none" strike="noStrike" kern="0" cap="none" spc="0" normalizeH="0" baseline="0" noProof="0" dirty="0">
                  <a:ln>
                    <a:noFill/>
                  </a:ln>
                  <a:solidFill>
                    <a:srgbClr val="666666"/>
                  </a:solidFill>
                  <a:effectLst/>
                  <a:uLnTx/>
                  <a:uFillTx/>
                  <a:latin typeface="Montserrat"/>
                  <a:sym typeface="Montserrat"/>
                </a:rPr>
                <a:t>pool di risorse </a:t>
              </a:r>
              <a:r>
                <a:rPr kumimoji="0" lang="it-IT" sz="1300" b="0" i="0" u="none" strike="noStrike" kern="0" cap="none" spc="0" normalizeH="0" baseline="0" noProof="0" dirty="0">
                  <a:ln>
                    <a:noFill/>
                  </a:ln>
                  <a:solidFill>
                    <a:srgbClr val="666666"/>
                  </a:solidFill>
                  <a:effectLst/>
                  <a:uLnTx/>
                  <a:uFillTx/>
                  <a:latin typeface="Montserrat"/>
                  <a:sym typeface="Montserrat"/>
                </a:rPr>
                <a:t>con competenze specifiche</a:t>
              </a:r>
              <a:endParaRPr kumimoji="0" lang="en-US" sz="1300" b="0" i="0" u="none" strike="noStrike" kern="0" cap="none" spc="0" normalizeH="0" baseline="0" noProof="0" dirty="0">
                <a:ln>
                  <a:noFill/>
                </a:ln>
                <a:solidFill>
                  <a:srgbClr val="666666"/>
                </a:solidFill>
                <a:effectLst/>
                <a:uLnTx/>
                <a:uFillTx/>
                <a:latin typeface="Montserrat"/>
                <a:sym typeface="Montserrat"/>
              </a:endParaRPr>
            </a:p>
          </p:txBody>
        </p:sp>
        <p:sp>
          <p:nvSpPr>
            <p:cNvPr id="94" name="Google Shape;2559;p85">
              <a:extLst>
                <a:ext uri="{FF2B5EF4-FFF2-40B4-BE49-F238E27FC236}">
                  <a16:creationId xmlns:a16="http://schemas.microsoft.com/office/drawing/2014/main" id="{44EBBBBE-4BFB-68DE-1E45-ACB8D397AE39}"/>
                </a:ext>
              </a:extLst>
            </p:cNvPr>
            <p:cNvSpPr txBox="1">
              <a:spLocks/>
            </p:cNvSpPr>
            <p:nvPr/>
          </p:nvSpPr>
          <p:spPr>
            <a:xfrm>
              <a:off x="5895009" y="2827143"/>
              <a:ext cx="2552680" cy="2284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lata"/>
                <a:buNone/>
                <a:defRPr sz="18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2F4A8A"/>
                </a:buClr>
                <a:buSzPts val="1800"/>
                <a:buFont typeface="Alata"/>
                <a:buNone/>
                <a:tabLst/>
                <a:defRPr/>
              </a:pPr>
              <a:r>
                <a:rPr kumimoji="0" lang="it-IT" sz="1200" b="0" i="0" u="none" strike="noStrike" kern="0" cap="none" spc="0" normalizeH="0" baseline="0" noProof="0" dirty="0">
                  <a:ln>
                    <a:noFill/>
                  </a:ln>
                  <a:solidFill>
                    <a:srgbClr val="FF0000"/>
                  </a:solidFill>
                  <a:effectLst/>
                  <a:uLnTx/>
                  <a:uFillTx/>
                  <a:latin typeface="Alata"/>
                  <a:sym typeface="Alata"/>
                </a:rPr>
                <a:t>STRUMENTI DI SUPPORTO</a:t>
              </a:r>
            </a:p>
          </p:txBody>
        </p:sp>
        <p:sp>
          <p:nvSpPr>
            <p:cNvPr id="95" name="Google Shape;2560;p85">
              <a:extLst>
                <a:ext uri="{FF2B5EF4-FFF2-40B4-BE49-F238E27FC236}">
                  <a16:creationId xmlns:a16="http://schemas.microsoft.com/office/drawing/2014/main" id="{F1CEF419-22CD-A535-8479-8017287A8302}"/>
                </a:ext>
              </a:extLst>
            </p:cNvPr>
            <p:cNvSpPr txBox="1">
              <a:spLocks/>
            </p:cNvSpPr>
            <p:nvPr/>
          </p:nvSpPr>
          <p:spPr>
            <a:xfrm>
              <a:off x="5874375" y="3049700"/>
              <a:ext cx="2276700" cy="52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1pPr>
              <a:lvl2pPr marL="914400" marR="0" lvl="1"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2pPr>
              <a:lvl3pPr marL="1371600" marR="0" lvl="2"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3pPr>
              <a:lvl4pPr marL="1828800" marR="0" lvl="3"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4pPr>
              <a:lvl5pPr marL="2286000" marR="0" lvl="4"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5pPr>
              <a:lvl6pPr marL="2743200" marR="0" lvl="5"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6pPr>
              <a:lvl7pPr marL="3200400" marR="0" lvl="6"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7pPr>
              <a:lvl8pPr marL="3657600" marR="0" lvl="7"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8pPr>
              <a:lvl9pPr marL="4114800" marR="0" lvl="8"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1200"/>
                </a:spcAft>
                <a:buClr>
                  <a:srgbClr val="666666"/>
                </a:buClr>
                <a:buSzPts val="1300"/>
                <a:buFont typeface="Montserrat"/>
                <a:buNone/>
                <a:tabLst/>
                <a:defRPr/>
              </a:pPr>
              <a:r>
                <a:rPr kumimoji="0" lang="it-IT" sz="1300" b="0" i="0" u="none" strike="noStrike" kern="0" cap="none" spc="0" normalizeH="0" baseline="0" noProof="0" dirty="0">
                  <a:ln>
                    <a:noFill/>
                  </a:ln>
                  <a:solidFill>
                    <a:srgbClr val="666666"/>
                  </a:solidFill>
                  <a:effectLst/>
                  <a:uLnTx/>
                  <a:uFillTx/>
                  <a:latin typeface="Montserrat"/>
                  <a:sym typeface="Montserrat"/>
                </a:rPr>
                <a:t>Dotazione di </a:t>
              </a:r>
              <a:r>
                <a:rPr kumimoji="0" lang="it-IT" sz="1300" b="1" i="0" u="none" strike="noStrike" kern="0" cap="none" spc="0" normalizeH="0" baseline="0" noProof="0" dirty="0">
                  <a:ln>
                    <a:noFill/>
                  </a:ln>
                  <a:solidFill>
                    <a:srgbClr val="666666"/>
                  </a:solidFill>
                  <a:effectLst/>
                  <a:uLnTx/>
                  <a:uFillTx/>
                  <a:latin typeface="Montserrat"/>
                  <a:sym typeface="Montserrat"/>
                </a:rPr>
                <a:t>strumenti metodologici e tecnologici</a:t>
              </a:r>
              <a:r>
                <a:rPr kumimoji="0" lang="it-IT" sz="1300" b="0" i="0" u="none" strike="noStrike" kern="0" cap="none" spc="0" normalizeH="0" baseline="0" noProof="0" dirty="0">
                  <a:ln>
                    <a:noFill/>
                  </a:ln>
                  <a:solidFill>
                    <a:srgbClr val="666666"/>
                  </a:solidFill>
                  <a:effectLst/>
                  <a:uLnTx/>
                  <a:uFillTx/>
                  <a:latin typeface="Montserrat"/>
                  <a:sym typeface="Montserrat"/>
                </a:rPr>
                <a:t> più adeguati</a:t>
              </a:r>
              <a:endParaRPr kumimoji="0" lang="en-US" sz="1300" b="0" i="0" u="none" strike="noStrike" kern="0" cap="none" spc="0" normalizeH="0" baseline="0" noProof="0" dirty="0">
                <a:ln>
                  <a:noFill/>
                </a:ln>
                <a:solidFill>
                  <a:srgbClr val="666666"/>
                </a:solidFill>
                <a:effectLst/>
                <a:uLnTx/>
                <a:uFillTx/>
                <a:latin typeface="Montserrat"/>
                <a:sym typeface="Montserrat"/>
              </a:endParaRPr>
            </a:p>
          </p:txBody>
        </p:sp>
        <p:grpSp>
          <p:nvGrpSpPr>
            <p:cNvPr id="106" name="Gruppo 105">
              <a:extLst>
                <a:ext uri="{FF2B5EF4-FFF2-40B4-BE49-F238E27FC236}">
                  <a16:creationId xmlns:a16="http://schemas.microsoft.com/office/drawing/2014/main" id="{755F1B28-33EB-D838-C890-6C1CCD1B55CE}"/>
                </a:ext>
              </a:extLst>
            </p:cNvPr>
            <p:cNvGrpSpPr/>
            <p:nvPr/>
          </p:nvGrpSpPr>
          <p:grpSpPr>
            <a:xfrm>
              <a:off x="5272312" y="3381611"/>
              <a:ext cx="299344" cy="351880"/>
              <a:chOff x="5272312" y="3381611"/>
              <a:chExt cx="299344" cy="351880"/>
            </a:xfrm>
          </p:grpSpPr>
          <p:sp>
            <p:nvSpPr>
              <p:cNvPr id="107" name="Google Shape;2572;p85">
                <a:extLst>
                  <a:ext uri="{FF2B5EF4-FFF2-40B4-BE49-F238E27FC236}">
                    <a16:creationId xmlns:a16="http://schemas.microsoft.com/office/drawing/2014/main" id="{7658D0F2-C128-0A77-2496-F016FAA8F7C3}"/>
                  </a:ext>
                </a:extLst>
              </p:cNvPr>
              <p:cNvSpPr/>
              <p:nvPr/>
            </p:nvSpPr>
            <p:spPr>
              <a:xfrm>
                <a:off x="5508755" y="3527962"/>
                <a:ext cx="21592" cy="21622"/>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108" name="Google Shape;2573;p85">
                <a:extLst>
                  <a:ext uri="{FF2B5EF4-FFF2-40B4-BE49-F238E27FC236}">
                    <a16:creationId xmlns:a16="http://schemas.microsoft.com/office/drawing/2014/main" id="{CF11C255-D0BF-06B6-37ED-15164B9C61ED}"/>
                  </a:ext>
                </a:extLst>
              </p:cNvPr>
              <p:cNvSpPr/>
              <p:nvPr/>
            </p:nvSpPr>
            <p:spPr>
              <a:xfrm>
                <a:off x="5365204" y="3381611"/>
                <a:ext cx="72252" cy="125742"/>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109" name="Google Shape;2574;p85">
                <a:extLst>
                  <a:ext uri="{FF2B5EF4-FFF2-40B4-BE49-F238E27FC236}">
                    <a16:creationId xmlns:a16="http://schemas.microsoft.com/office/drawing/2014/main" id="{58FD6363-8356-6228-252D-267351489AC3}"/>
                  </a:ext>
                </a:extLst>
              </p:cNvPr>
              <p:cNvSpPr/>
              <p:nvPr/>
            </p:nvSpPr>
            <p:spPr>
              <a:xfrm>
                <a:off x="5272312" y="3381611"/>
                <a:ext cx="72252" cy="125742"/>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110" name="Google Shape;2575;p85">
                <a:extLst>
                  <a:ext uri="{FF2B5EF4-FFF2-40B4-BE49-F238E27FC236}">
                    <a16:creationId xmlns:a16="http://schemas.microsoft.com/office/drawing/2014/main" id="{77AC1F62-F6F3-2D7F-CA34-8241A385640C}"/>
                  </a:ext>
                </a:extLst>
              </p:cNvPr>
              <p:cNvSpPr/>
              <p:nvPr/>
            </p:nvSpPr>
            <p:spPr>
              <a:xfrm>
                <a:off x="5272312" y="3486684"/>
                <a:ext cx="299344" cy="246807"/>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grpSp>
        <p:grpSp>
          <p:nvGrpSpPr>
            <p:cNvPr id="111" name="Gruppo 110">
              <a:extLst>
                <a:ext uri="{FF2B5EF4-FFF2-40B4-BE49-F238E27FC236}">
                  <a16:creationId xmlns:a16="http://schemas.microsoft.com/office/drawing/2014/main" id="{EA57ACC2-B1FC-645F-D81F-DBB921E7F2F7}"/>
                </a:ext>
              </a:extLst>
            </p:cNvPr>
            <p:cNvGrpSpPr/>
            <p:nvPr/>
          </p:nvGrpSpPr>
          <p:grpSpPr>
            <a:xfrm>
              <a:off x="5245571" y="1997183"/>
              <a:ext cx="353757" cy="165144"/>
              <a:chOff x="5245571" y="1997183"/>
              <a:chExt cx="353757" cy="165144"/>
            </a:xfrm>
          </p:grpSpPr>
          <p:sp>
            <p:nvSpPr>
              <p:cNvPr id="113" name="Google Shape;2578;p85">
                <a:extLst>
                  <a:ext uri="{FF2B5EF4-FFF2-40B4-BE49-F238E27FC236}">
                    <a16:creationId xmlns:a16="http://schemas.microsoft.com/office/drawing/2014/main" id="{5B982518-2006-7BB0-D20D-9DA18150E920}"/>
                  </a:ext>
                </a:extLst>
              </p:cNvPr>
              <p:cNvSpPr/>
              <p:nvPr/>
            </p:nvSpPr>
            <p:spPr>
              <a:xfrm>
                <a:off x="5515788" y="1997183"/>
                <a:ext cx="20669" cy="61948"/>
              </a:xfrm>
              <a:custGeom>
                <a:avLst/>
                <a:gdLst/>
                <a:ahLst/>
                <a:cxnLst/>
                <a:rect l="l" t="t" r="r" b="b"/>
                <a:pathLst>
                  <a:path w="694" h="2080" extrusionOk="0">
                    <a:moveTo>
                      <a:pt x="1" y="0"/>
                    </a:moveTo>
                    <a:lnTo>
                      <a:pt x="1" y="1733"/>
                    </a:lnTo>
                    <a:cubicBezTo>
                      <a:pt x="1" y="1922"/>
                      <a:pt x="158" y="2079"/>
                      <a:pt x="347" y="2079"/>
                    </a:cubicBezTo>
                    <a:cubicBezTo>
                      <a:pt x="536" y="2079"/>
                      <a:pt x="694" y="1922"/>
                      <a:pt x="694" y="1733"/>
                    </a:cubicBezTo>
                    <a:lnTo>
                      <a:pt x="69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114" name="Google Shape;2579;p85">
                <a:extLst>
                  <a:ext uri="{FF2B5EF4-FFF2-40B4-BE49-F238E27FC236}">
                    <a16:creationId xmlns:a16="http://schemas.microsoft.com/office/drawing/2014/main" id="{76FEE293-B50C-A901-2CFE-6512AE5DFC42}"/>
                  </a:ext>
                </a:extLst>
              </p:cNvPr>
              <p:cNvSpPr/>
              <p:nvPr/>
            </p:nvSpPr>
            <p:spPr>
              <a:xfrm>
                <a:off x="5245571" y="2017823"/>
                <a:ext cx="353757" cy="144504"/>
              </a:xfrm>
              <a:custGeom>
                <a:avLst/>
                <a:gdLst/>
                <a:ahLst/>
                <a:cxnLst/>
                <a:rect l="l" t="t" r="r" b="b"/>
                <a:pathLst>
                  <a:path w="11878" h="4852" extrusionOk="0">
                    <a:moveTo>
                      <a:pt x="5923" y="693"/>
                    </a:moveTo>
                    <a:cubicBezTo>
                      <a:pt x="6112" y="693"/>
                      <a:pt x="6270" y="851"/>
                      <a:pt x="6270" y="1040"/>
                    </a:cubicBezTo>
                    <a:lnTo>
                      <a:pt x="6270" y="1733"/>
                    </a:lnTo>
                    <a:lnTo>
                      <a:pt x="6994" y="1733"/>
                    </a:lnTo>
                    <a:cubicBezTo>
                      <a:pt x="7183" y="1733"/>
                      <a:pt x="7341" y="1891"/>
                      <a:pt x="7341" y="2080"/>
                    </a:cubicBezTo>
                    <a:cubicBezTo>
                      <a:pt x="7341" y="2300"/>
                      <a:pt x="7183" y="2458"/>
                      <a:pt x="6994" y="2458"/>
                    </a:cubicBezTo>
                    <a:lnTo>
                      <a:pt x="6270" y="2458"/>
                    </a:lnTo>
                    <a:lnTo>
                      <a:pt x="6270" y="3151"/>
                    </a:lnTo>
                    <a:cubicBezTo>
                      <a:pt x="6270" y="3340"/>
                      <a:pt x="6112" y="3497"/>
                      <a:pt x="5923" y="3497"/>
                    </a:cubicBezTo>
                    <a:cubicBezTo>
                      <a:pt x="5734" y="3497"/>
                      <a:pt x="5577" y="3340"/>
                      <a:pt x="5577" y="3151"/>
                    </a:cubicBezTo>
                    <a:lnTo>
                      <a:pt x="5577" y="2458"/>
                    </a:lnTo>
                    <a:lnTo>
                      <a:pt x="4852" y="2458"/>
                    </a:lnTo>
                    <a:cubicBezTo>
                      <a:pt x="4663" y="2458"/>
                      <a:pt x="4505" y="2300"/>
                      <a:pt x="4505" y="2080"/>
                    </a:cubicBezTo>
                    <a:cubicBezTo>
                      <a:pt x="4537" y="1891"/>
                      <a:pt x="4695" y="1733"/>
                      <a:pt x="4852" y="1733"/>
                    </a:cubicBezTo>
                    <a:lnTo>
                      <a:pt x="5577" y="1733"/>
                    </a:lnTo>
                    <a:lnTo>
                      <a:pt x="5577" y="1040"/>
                    </a:lnTo>
                    <a:cubicBezTo>
                      <a:pt x="5577" y="851"/>
                      <a:pt x="5734" y="693"/>
                      <a:pt x="5923" y="693"/>
                    </a:cubicBezTo>
                    <a:close/>
                    <a:moveTo>
                      <a:pt x="126" y="0"/>
                    </a:moveTo>
                    <a:lnTo>
                      <a:pt x="126" y="3119"/>
                    </a:lnTo>
                    <a:cubicBezTo>
                      <a:pt x="0" y="4064"/>
                      <a:pt x="756" y="4852"/>
                      <a:pt x="1733" y="4852"/>
                    </a:cubicBezTo>
                    <a:lnTo>
                      <a:pt x="10145" y="4852"/>
                    </a:lnTo>
                    <a:cubicBezTo>
                      <a:pt x="11090" y="4852"/>
                      <a:pt x="11878" y="4064"/>
                      <a:pt x="11878" y="3119"/>
                    </a:cubicBezTo>
                    <a:lnTo>
                      <a:pt x="11878" y="0"/>
                    </a:lnTo>
                    <a:lnTo>
                      <a:pt x="10491" y="0"/>
                    </a:lnTo>
                    <a:lnTo>
                      <a:pt x="10491" y="1040"/>
                    </a:lnTo>
                    <a:cubicBezTo>
                      <a:pt x="10491" y="1639"/>
                      <a:pt x="10019" y="2048"/>
                      <a:pt x="9452" y="2048"/>
                    </a:cubicBezTo>
                    <a:cubicBezTo>
                      <a:pt x="8885" y="2048"/>
                      <a:pt x="8444" y="1576"/>
                      <a:pt x="8444" y="1040"/>
                    </a:cubicBezTo>
                    <a:lnTo>
                      <a:pt x="8444" y="0"/>
                    </a:lnTo>
                    <a:lnTo>
                      <a:pt x="3560" y="0"/>
                    </a:lnTo>
                    <a:lnTo>
                      <a:pt x="3560" y="1040"/>
                    </a:lnTo>
                    <a:cubicBezTo>
                      <a:pt x="3560" y="1639"/>
                      <a:pt x="3088" y="2048"/>
                      <a:pt x="2521" y="2048"/>
                    </a:cubicBezTo>
                    <a:cubicBezTo>
                      <a:pt x="1954" y="2048"/>
                      <a:pt x="1513" y="1576"/>
                      <a:pt x="1513" y="1040"/>
                    </a:cubicBezTo>
                    <a:lnTo>
                      <a:pt x="1513"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115" name="Google Shape;2580;p85">
                <a:extLst>
                  <a:ext uri="{FF2B5EF4-FFF2-40B4-BE49-F238E27FC236}">
                    <a16:creationId xmlns:a16="http://schemas.microsoft.com/office/drawing/2014/main" id="{948D64DD-AAD4-3B8F-4C0D-0127E9591150}"/>
                  </a:ext>
                </a:extLst>
              </p:cNvPr>
              <p:cNvSpPr/>
              <p:nvPr/>
            </p:nvSpPr>
            <p:spPr>
              <a:xfrm>
                <a:off x="5306566" y="1997183"/>
                <a:ext cx="21592" cy="61948"/>
              </a:xfrm>
              <a:custGeom>
                <a:avLst/>
                <a:gdLst/>
                <a:ahLst/>
                <a:cxnLst/>
                <a:rect l="l" t="t" r="r" b="b"/>
                <a:pathLst>
                  <a:path w="725" h="2080" extrusionOk="0">
                    <a:moveTo>
                      <a:pt x="0" y="0"/>
                    </a:moveTo>
                    <a:lnTo>
                      <a:pt x="0" y="1733"/>
                    </a:lnTo>
                    <a:cubicBezTo>
                      <a:pt x="0" y="1922"/>
                      <a:pt x="158" y="2079"/>
                      <a:pt x="378" y="2079"/>
                    </a:cubicBezTo>
                    <a:cubicBezTo>
                      <a:pt x="567" y="2079"/>
                      <a:pt x="725" y="1922"/>
                      <a:pt x="725" y="1733"/>
                    </a:cubicBezTo>
                    <a:lnTo>
                      <a:pt x="725"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grpSp>
        <p:grpSp>
          <p:nvGrpSpPr>
            <p:cNvPr id="116" name="Gruppo 115">
              <a:extLst>
                <a:ext uri="{FF2B5EF4-FFF2-40B4-BE49-F238E27FC236}">
                  <a16:creationId xmlns:a16="http://schemas.microsoft.com/office/drawing/2014/main" id="{16EAA3CF-EE0D-A744-F4B3-4089E0CF94B4}"/>
                </a:ext>
              </a:extLst>
            </p:cNvPr>
            <p:cNvGrpSpPr/>
            <p:nvPr/>
          </p:nvGrpSpPr>
          <p:grpSpPr>
            <a:xfrm>
              <a:off x="1135561" y="3391452"/>
              <a:ext cx="352833" cy="332194"/>
              <a:chOff x="1135561" y="3391452"/>
              <a:chExt cx="352833" cy="332194"/>
            </a:xfrm>
          </p:grpSpPr>
          <p:sp>
            <p:nvSpPr>
              <p:cNvPr id="117" name="Google Shape;2582;p85">
                <a:extLst>
                  <a:ext uri="{FF2B5EF4-FFF2-40B4-BE49-F238E27FC236}">
                    <a16:creationId xmlns:a16="http://schemas.microsoft.com/office/drawing/2014/main" id="{176975FF-41F0-AA2D-486C-3296838FBACD}"/>
                  </a:ext>
                </a:extLst>
              </p:cNvPr>
              <p:cNvSpPr/>
              <p:nvPr/>
            </p:nvSpPr>
            <p:spPr>
              <a:xfrm>
                <a:off x="1135561" y="3448694"/>
                <a:ext cx="352833" cy="230844"/>
              </a:xfrm>
              <a:custGeom>
                <a:avLst/>
                <a:gdLst/>
                <a:ahLst/>
                <a:cxnLst/>
                <a:rect l="l" t="t" r="r" b="b"/>
                <a:pathLst>
                  <a:path w="11847" h="7751" extrusionOk="0">
                    <a:moveTo>
                      <a:pt x="10838" y="2993"/>
                    </a:moveTo>
                    <a:cubicBezTo>
                      <a:pt x="11027" y="2993"/>
                      <a:pt x="11185" y="3119"/>
                      <a:pt x="11185" y="3340"/>
                    </a:cubicBezTo>
                    <a:cubicBezTo>
                      <a:pt x="11153" y="3403"/>
                      <a:pt x="11153" y="3497"/>
                      <a:pt x="11059" y="3529"/>
                    </a:cubicBezTo>
                    <a:cubicBezTo>
                      <a:pt x="10996" y="3592"/>
                      <a:pt x="10901" y="3687"/>
                      <a:pt x="10806" y="3687"/>
                    </a:cubicBezTo>
                    <a:lnTo>
                      <a:pt x="1040" y="3687"/>
                    </a:lnTo>
                    <a:cubicBezTo>
                      <a:pt x="914" y="3687"/>
                      <a:pt x="819" y="3655"/>
                      <a:pt x="756" y="3529"/>
                    </a:cubicBezTo>
                    <a:cubicBezTo>
                      <a:pt x="725" y="3497"/>
                      <a:pt x="662" y="3403"/>
                      <a:pt x="662" y="3340"/>
                    </a:cubicBezTo>
                    <a:cubicBezTo>
                      <a:pt x="662" y="3119"/>
                      <a:pt x="819" y="2993"/>
                      <a:pt x="1040" y="2993"/>
                    </a:cubicBezTo>
                    <a:close/>
                    <a:moveTo>
                      <a:pt x="9735" y="4411"/>
                    </a:moveTo>
                    <a:cubicBezTo>
                      <a:pt x="9641" y="4947"/>
                      <a:pt x="9357" y="5671"/>
                      <a:pt x="8507" y="6364"/>
                    </a:cubicBezTo>
                    <a:cubicBezTo>
                      <a:pt x="8444" y="6396"/>
                      <a:pt x="8349" y="6459"/>
                      <a:pt x="8318" y="6459"/>
                    </a:cubicBezTo>
                    <a:cubicBezTo>
                      <a:pt x="8192" y="6459"/>
                      <a:pt x="8129" y="6396"/>
                      <a:pt x="8034" y="6333"/>
                    </a:cubicBezTo>
                    <a:cubicBezTo>
                      <a:pt x="7908" y="6175"/>
                      <a:pt x="7971" y="5986"/>
                      <a:pt x="8066" y="5860"/>
                    </a:cubicBezTo>
                    <a:cubicBezTo>
                      <a:pt x="8696" y="5356"/>
                      <a:pt x="8948" y="4821"/>
                      <a:pt x="9011" y="4411"/>
                    </a:cubicBezTo>
                    <a:close/>
                    <a:moveTo>
                      <a:pt x="3497" y="0"/>
                    </a:moveTo>
                    <a:cubicBezTo>
                      <a:pt x="3434" y="95"/>
                      <a:pt x="3340" y="221"/>
                      <a:pt x="3214" y="347"/>
                    </a:cubicBezTo>
                    <a:lnTo>
                      <a:pt x="2237" y="1324"/>
                    </a:lnTo>
                    <a:cubicBezTo>
                      <a:pt x="2111" y="1450"/>
                      <a:pt x="1985" y="1576"/>
                      <a:pt x="1765" y="1639"/>
                    </a:cubicBezTo>
                    <a:lnTo>
                      <a:pt x="2174" y="2237"/>
                    </a:lnTo>
                    <a:lnTo>
                      <a:pt x="1040" y="2237"/>
                    </a:lnTo>
                    <a:cubicBezTo>
                      <a:pt x="441" y="2237"/>
                      <a:pt x="0" y="2710"/>
                      <a:pt x="0" y="3245"/>
                    </a:cubicBezTo>
                    <a:cubicBezTo>
                      <a:pt x="0" y="3497"/>
                      <a:pt x="63" y="3687"/>
                      <a:pt x="189" y="3876"/>
                    </a:cubicBezTo>
                    <a:cubicBezTo>
                      <a:pt x="315" y="4096"/>
                      <a:pt x="504" y="4191"/>
                      <a:pt x="756" y="4254"/>
                    </a:cubicBezTo>
                    <a:cubicBezTo>
                      <a:pt x="945" y="6018"/>
                      <a:pt x="1765" y="6932"/>
                      <a:pt x="2930" y="7719"/>
                    </a:cubicBezTo>
                    <a:cubicBezTo>
                      <a:pt x="2962" y="7751"/>
                      <a:pt x="3025" y="7751"/>
                      <a:pt x="3119" y="7751"/>
                    </a:cubicBezTo>
                    <a:lnTo>
                      <a:pt x="8696" y="7751"/>
                    </a:lnTo>
                    <a:cubicBezTo>
                      <a:pt x="8790" y="7751"/>
                      <a:pt x="8822" y="7719"/>
                      <a:pt x="8916" y="7719"/>
                    </a:cubicBezTo>
                    <a:cubicBezTo>
                      <a:pt x="10239" y="6805"/>
                      <a:pt x="10932" y="5671"/>
                      <a:pt x="11090" y="4254"/>
                    </a:cubicBezTo>
                    <a:cubicBezTo>
                      <a:pt x="11311" y="4159"/>
                      <a:pt x="11500" y="4033"/>
                      <a:pt x="11626" y="3876"/>
                    </a:cubicBezTo>
                    <a:cubicBezTo>
                      <a:pt x="11752" y="3687"/>
                      <a:pt x="11815" y="3497"/>
                      <a:pt x="11815" y="3245"/>
                    </a:cubicBezTo>
                    <a:cubicBezTo>
                      <a:pt x="11846" y="2741"/>
                      <a:pt x="11374" y="2269"/>
                      <a:pt x="10775" y="2269"/>
                    </a:cubicBezTo>
                    <a:lnTo>
                      <a:pt x="10712" y="2269"/>
                    </a:lnTo>
                    <a:cubicBezTo>
                      <a:pt x="10996" y="1733"/>
                      <a:pt x="11153" y="1135"/>
                      <a:pt x="11153" y="536"/>
                    </a:cubicBezTo>
                    <a:cubicBezTo>
                      <a:pt x="11153" y="347"/>
                      <a:pt x="10996" y="189"/>
                      <a:pt x="10775" y="189"/>
                    </a:cubicBezTo>
                    <a:cubicBezTo>
                      <a:pt x="9326" y="189"/>
                      <a:pt x="8034" y="1009"/>
                      <a:pt x="7404" y="2269"/>
                    </a:cubicBezTo>
                    <a:lnTo>
                      <a:pt x="6301" y="2269"/>
                    </a:lnTo>
                    <a:lnTo>
                      <a:pt x="3497"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118" name="Google Shape;2583;p85">
                <a:extLst>
                  <a:ext uri="{FF2B5EF4-FFF2-40B4-BE49-F238E27FC236}">
                    <a16:creationId xmlns:a16="http://schemas.microsoft.com/office/drawing/2014/main" id="{F8777610-2925-E746-D05E-F1833BC848BF}"/>
                  </a:ext>
                </a:extLst>
              </p:cNvPr>
              <p:cNvSpPr/>
              <p:nvPr/>
            </p:nvSpPr>
            <p:spPr>
              <a:xfrm>
                <a:off x="1135561" y="3391452"/>
                <a:ext cx="91968" cy="91998"/>
              </a:xfrm>
              <a:custGeom>
                <a:avLst/>
                <a:gdLst/>
                <a:ahLst/>
                <a:cxnLst/>
                <a:rect l="l" t="t" r="r" b="b"/>
                <a:pathLst>
                  <a:path w="3088" h="3089" extrusionOk="0">
                    <a:moveTo>
                      <a:pt x="2009" y="1"/>
                    </a:moveTo>
                    <a:cubicBezTo>
                      <a:pt x="1733" y="1"/>
                      <a:pt x="1465" y="95"/>
                      <a:pt x="1292" y="284"/>
                    </a:cubicBezTo>
                    <a:lnTo>
                      <a:pt x="315" y="1292"/>
                    </a:lnTo>
                    <a:cubicBezTo>
                      <a:pt x="126" y="1481"/>
                      <a:pt x="0" y="1765"/>
                      <a:pt x="0" y="2017"/>
                    </a:cubicBezTo>
                    <a:cubicBezTo>
                      <a:pt x="0" y="2301"/>
                      <a:pt x="126" y="2584"/>
                      <a:pt x="315" y="2773"/>
                    </a:cubicBezTo>
                    <a:cubicBezTo>
                      <a:pt x="504" y="2962"/>
                      <a:pt x="756" y="3088"/>
                      <a:pt x="1040" y="3088"/>
                    </a:cubicBezTo>
                    <a:cubicBezTo>
                      <a:pt x="1292" y="3088"/>
                      <a:pt x="1576" y="2962"/>
                      <a:pt x="1765" y="2773"/>
                    </a:cubicBezTo>
                    <a:lnTo>
                      <a:pt x="2773" y="1796"/>
                    </a:lnTo>
                    <a:cubicBezTo>
                      <a:pt x="2962" y="1576"/>
                      <a:pt x="3088" y="1324"/>
                      <a:pt x="3088" y="1040"/>
                    </a:cubicBezTo>
                    <a:cubicBezTo>
                      <a:pt x="3088" y="757"/>
                      <a:pt x="2962" y="505"/>
                      <a:pt x="2773" y="284"/>
                    </a:cubicBezTo>
                    <a:cubicBezTo>
                      <a:pt x="2568" y="95"/>
                      <a:pt x="2284" y="1"/>
                      <a:pt x="200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119" name="Google Shape;2584;p85">
                <a:extLst>
                  <a:ext uri="{FF2B5EF4-FFF2-40B4-BE49-F238E27FC236}">
                    <a16:creationId xmlns:a16="http://schemas.microsoft.com/office/drawing/2014/main" id="{8F9FCFBA-2497-4DE0-4914-6E8DB2748C70}"/>
                  </a:ext>
                </a:extLst>
              </p:cNvPr>
              <p:cNvSpPr/>
              <p:nvPr/>
            </p:nvSpPr>
            <p:spPr>
              <a:xfrm>
                <a:off x="1220947" y="3702977"/>
                <a:ext cx="182984" cy="20669"/>
              </a:xfrm>
              <a:custGeom>
                <a:avLst/>
                <a:gdLst/>
                <a:ahLst/>
                <a:cxnLst/>
                <a:rect l="l" t="t" r="r" b="b"/>
                <a:pathLst>
                  <a:path w="6144" h="694" extrusionOk="0">
                    <a:moveTo>
                      <a:pt x="0" y="0"/>
                    </a:moveTo>
                    <a:cubicBezTo>
                      <a:pt x="158" y="378"/>
                      <a:pt x="536" y="693"/>
                      <a:pt x="1008" y="693"/>
                    </a:cubicBezTo>
                    <a:lnTo>
                      <a:pt x="5167" y="693"/>
                    </a:lnTo>
                    <a:cubicBezTo>
                      <a:pt x="5608" y="693"/>
                      <a:pt x="5986" y="441"/>
                      <a:pt x="614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grpSp>
      </p:grpSp>
      <p:grpSp>
        <p:nvGrpSpPr>
          <p:cNvPr id="130" name="Gruppo 129">
            <a:extLst>
              <a:ext uri="{FF2B5EF4-FFF2-40B4-BE49-F238E27FC236}">
                <a16:creationId xmlns:a16="http://schemas.microsoft.com/office/drawing/2014/main" id="{920A139A-1A65-08A7-3846-70F3D5C3FAF0}"/>
              </a:ext>
            </a:extLst>
          </p:cNvPr>
          <p:cNvGrpSpPr/>
          <p:nvPr/>
        </p:nvGrpSpPr>
        <p:grpSpPr>
          <a:xfrm>
            <a:off x="707789" y="2159177"/>
            <a:ext cx="481626" cy="487722"/>
            <a:chOff x="667879" y="2109218"/>
            <a:chExt cx="481626" cy="487722"/>
          </a:xfrm>
        </p:grpSpPr>
        <p:pic>
          <p:nvPicPr>
            <p:cNvPr id="125" name="Immagine 124">
              <a:extLst>
                <a:ext uri="{FF2B5EF4-FFF2-40B4-BE49-F238E27FC236}">
                  <a16:creationId xmlns:a16="http://schemas.microsoft.com/office/drawing/2014/main" id="{DC7650A7-EE03-55EF-9812-941852FCC1FE}"/>
                </a:ext>
              </a:extLst>
            </p:cNvPr>
            <p:cNvPicPr>
              <a:picLocks noChangeAspect="1"/>
            </p:cNvPicPr>
            <p:nvPr/>
          </p:nvPicPr>
          <p:blipFill>
            <a:blip r:embed="rId2"/>
            <a:stretch>
              <a:fillRect/>
            </a:stretch>
          </p:blipFill>
          <p:spPr>
            <a:xfrm>
              <a:off x="667879" y="2109218"/>
              <a:ext cx="481626" cy="487722"/>
            </a:xfrm>
            <a:prstGeom prst="rect">
              <a:avLst/>
            </a:prstGeom>
          </p:spPr>
        </p:pic>
        <p:pic>
          <p:nvPicPr>
            <p:cNvPr id="121" name="Immagine 120">
              <a:extLst>
                <a:ext uri="{FF2B5EF4-FFF2-40B4-BE49-F238E27FC236}">
                  <a16:creationId xmlns:a16="http://schemas.microsoft.com/office/drawing/2014/main" id="{B6402F6F-E86A-05BD-283A-30F8110C567F}"/>
                </a:ext>
              </a:extLst>
            </p:cNvPr>
            <p:cNvPicPr>
              <a:picLocks noChangeAspect="1"/>
            </p:cNvPicPr>
            <p:nvPr/>
          </p:nvPicPr>
          <p:blipFill>
            <a:blip r:embed="rId3"/>
            <a:stretch>
              <a:fillRect/>
            </a:stretch>
          </p:blipFill>
          <p:spPr>
            <a:xfrm>
              <a:off x="742962" y="2176279"/>
              <a:ext cx="347502" cy="353599"/>
            </a:xfrm>
            <a:prstGeom prst="rect">
              <a:avLst/>
            </a:prstGeom>
          </p:spPr>
        </p:pic>
      </p:grpSp>
      <p:grpSp>
        <p:nvGrpSpPr>
          <p:cNvPr id="131" name="Gruppo 130">
            <a:extLst>
              <a:ext uri="{FF2B5EF4-FFF2-40B4-BE49-F238E27FC236}">
                <a16:creationId xmlns:a16="http://schemas.microsoft.com/office/drawing/2014/main" id="{7ABE3289-76C0-7A0C-CFA5-CD38533CD426}"/>
              </a:ext>
            </a:extLst>
          </p:cNvPr>
          <p:cNvGrpSpPr/>
          <p:nvPr/>
        </p:nvGrpSpPr>
        <p:grpSpPr>
          <a:xfrm>
            <a:off x="4831191" y="2220455"/>
            <a:ext cx="481626" cy="487722"/>
            <a:chOff x="4927946" y="2114854"/>
            <a:chExt cx="481626" cy="487722"/>
          </a:xfrm>
        </p:grpSpPr>
        <p:pic>
          <p:nvPicPr>
            <p:cNvPr id="126" name="Immagine 125">
              <a:extLst>
                <a:ext uri="{FF2B5EF4-FFF2-40B4-BE49-F238E27FC236}">
                  <a16:creationId xmlns:a16="http://schemas.microsoft.com/office/drawing/2014/main" id="{8ACC8FCA-2F16-C063-9A73-CF472BEFD83F}"/>
                </a:ext>
              </a:extLst>
            </p:cNvPr>
            <p:cNvPicPr>
              <a:picLocks noChangeAspect="1"/>
            </p:cNvPicPr>
            <p:nvPr/>
          </p:nvPicPr>
          <p:blipFill>
            <a:blip r:embed="rId2"/>
            <a:stretch>
              <a:fillRect/>
            </a:stretch>
          </p:blipFill>
          <p:spPr>
            <a:xfrm>
              <a:off x="4927946" y="2114854"/>
              <a:ext cx="481626" cy="487722"/>
            </a:xfrm>
            <a:prstGeom prst="rect">
              <a:avLst/>
            </a:prstGeom>
          </p:spPr>
        </p:pic>
        <p:pic>
          <p:nvPicPr>
            <p:cNvPr id="122" name="Immagine 121">
              <a:extLst>
                <a:ext uri="{FF2B5EF4-FFF2-40B4-BE49-F238E27FC236}">
                  <a16:creationId xmlns:a16="http://schemas.microsoft.com/office/drawing/2014/main" id="{3A22F441-FABA-2535-3B01-EA4FB201903F}"/>
                </a:ext>
              </a:extLst>
            </p:cNvPr>
            <p:cNvPicPr>
              <a:picLocks noChangeAspect="1"/>
            </p:cNvPicPr>
            <p:nvPr/>
          </p:nvPicPr>
          <p:blipFill>
            <a:blip r:embed="rId4"/>
            <a:stretch>
              <a:fillRect/>
            </a:stretch>
          </p:blipFill>
          <p:spPr>
            <a:xfrm>
              <a:off x="5020451" y="2156964"/>
              <a:ext cx="292633" cy="347502"/>
            </a:xfrm>
            <a:prstGeom prst="rect">
              <a:avLst/>
            </a:prstGeom>
          </p:spPr>
        </p:pic>
      </p:grpSp>
      <p:grpSp>
        <p:nvGrpSpPr>
          <p:cNvPr id="129" name="Gruppo 128">
            <a:extLst>
              <a:ext uri="{FF2B5EF4-FFF2-40B4-BE49-F238E27FC236}">
                <a16:creationId xmlns:a16="http://schemas.microsoft.com/office/drawing/2014/main" id="{43772E8F-C579-50B7-0E60-AB41038BBECD}"/>
              </a:ext>
            </a:extLst>
          </p:cNvPr>
          <p:cNvGrpSpPr/>
          <p:nvPr/>
        </p:nvGrpSpPr>
        <p:grpSpPr>
          <a:xfrm>
            <a:off x="742962" y="3510590"/>
            <a:ext cx="481626" cy="487722"/>
            <a:chOff x="614117" y="3512037"/>
            <a:chExt cx="481626" cy="487722"/>
          </a:xfrm>
        </p:grpSpPr>
        <p:pic>
          <p:nvPicPr>
            <p:cNvPr id="127" name="Immagine 126">
              <a:extLst>
                <a:ext uri="{FF2B5EF4-FFF2-40B4-BE49-F238E27FC236}">
                  <a16:creationId xmlns:a16="http://schemas.microsoft.com/office/drawing/2014/main" id="{84B8A57A-57CF-7D28-877F-0DAF7CAC1137}"/>
                </a:ext>
              </a:extLst>
            </p:cNvPr>
            <p:cNvPicPr>
              <a:picLocks noChangeAspect="1"/>
            </p:cNvPicPr>
            <p:nvPr/>
          </p:nvPicPr>
          <p:blipFill>
            <a:blip r:embed="rId2"/>
            <a:stretch>
              <a:fillRect/>
            </a:stretch>
          </p:blipFill>
          <p:spPr>
            <a:xfrm>
              <a:off x="614117" y="3512037"/>
              <a:ext cx="481626" cy="487722"/>
            </a:xfrm>
            <a:prstGeom prst="rect">
              <a:avLst/>
            </a:prstGeom>
          </p:spPr>
        </p:pic>
        <p:pic>
          <p:nvPicPr>
            <p:cNvPr id="123" name="Immagine 122">
              <a:extLst>
                <a:ext uri="{FF2B5EF4-FFF2-40B4-BE49-F238E27FC236}">
                  <a16:creationId xmlns:a16="http://schemas.microsoft.com/office/drawing/2014/main" id="{59E5ECFB-138C-8DA2-F2DE-8B74DB46AF4B}"/>
                </a:ext>
              </a:extLst>
            </p:cNvPr>
            <p:cNvPicPr>
              <a:picLocks noChangeAspect="1"/>
            </p:cNvPicPr>
            <p:nvPr/>
          </p:nvPicPr>
          <p:blipFill>
            <a:blip r:embed="rId5"/>
            <a:stretch>
              <a:fillRect/>
            </a:stretch>
          </p:blipFill>
          <p:spPr>
            <a:xfrm>
              <a:off x="680425" y="3598867"/>
              <a:ext cx="341406" cy="341406"/>
            </a:xfrm>
            <a:prstGeom prst="rect">
              <a:avLst/>
            </a:prstGeom>
          </p:spPr>
        </p:pic>
      </p:grpSp>
      <p:grpSp>
        <p:nvGrpSpPr>
          <p:cNvPr id="132" name="Gruppo 131">
            <a:extLst>
              <a:ext uri="{FF2B5EF4-FFF2-40B4-BE49-F238E27FC236}">
                <a16:creationId xmlns:a16="http://schemas.microsoft.com/office/drawing/2014/main" id="{5F9F4B84-7BE9-637D-EE1C-C572DC9E8FCF}"/>
              </a:ext>
            </a:extLst>
          </p:cNvPr>
          <p:cNvGrpSpPr/>
          <p:nvPr/>
        </p:nvGrpSpPr>
        <p:grpSpPr>
          <a:xfrm>
            <a:off x="4829199" y="3590154"/>
            <a:ext cx="481626" cy="487722"/>
            <a:chOff x="4979243" y="3598867"/>
            <a:chExt cx="481626" cy="487722"/>
          </a:xfrm>
        </p:grpSpPr>
        <p:pic>
          <p:nvPicPr>
            <p:cNvPr id="128" name="Immagine 127">
              <a:extLst>
                <a:ext uri="{FF2B5EF4-FFF2-40B4-BE49-F238E27FC236}">
                  <a16:creationId xmlns:a16="http://schemas.microsoft.com/office/drawing/2014/main" id="{D8BE1C9C-9569-D49D-D381-4C339F7A6F5A}"/>
                </a:ext>
              </a:extLst>
            </p:cNvPr>
            <p:cNvPicPr>
              <a:picLocks noChangeAspect="1"/>
            </p:cNvPicPr>
            <p:nvPr/>
          </p:nvPicPr>
          <p:blipFill>
            <a:blip r:embed="rId2"/>
            <a:stretch>
              <a:fillRect/>
            </a:stretch>
          </p:blipFill>
          <p:spPr>
            <a:xfrm>
              <a:off x="4979243" y="3598867"/>
              <a:ext cx="481626" cy="487722"/>
            </a:xfrm>
            <a:prstGeom prst="rect">
              <a:avLst/>
            </a:prstGeom>
          </p:spPr>
        </p:pic>
        <p:pic>
          <p:nvPicPr>
            <p:cNvPr id="124" name="Immagine 123">
              <a:extLst>
                <a:ext uri="{FF2B5EF4-FFF2-40B4-BE49-F238E27FC236}">
                  <a16:creationId xmlns:a16="http://schemas.microsoft.com/office/drawing/2014/main" id="{8222F491-71BC-EF98-6E48-AA8D4E3D5E5F}"/>
                </a:ext>
              </a:extLst>
            </p:cNvPr>
            <p:cNvPicPr>
              <a:picLocks noChangeAspect="1"/>
            </p:cNvPicPr>
            <p:nvPr/>
          </p:nvPicPr>
          <p:blipFill>
            <a:blip r:embed="rId6"/>
            <a:stretch>
              <a:fillRect/>
            </a:stretch>
          </p:blipFill>
          <p:spPr>
            <a:xfrm>
              <a:off x="5049905" y="3681886"/>
              <a:ext cx="347502" cy="347502"/>
            </a:xfrm>
            <a:prstGeom prst="rect">
              <a:avLst/>
            </a:prstGeom>
          </p:spPr>
        </p:pic>
      </p:grpSp>
    </p:spTree>
    <p:extLst>
      <p:ext uri="{BB962C8B-B14F-4D97-AF65-F5344CB8AC3E}">
        <p14:creationId xmlns:p14="http://schemas.microsoft.com/office/powerpoint/2010/main" val="3579204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07904" y="2283718"/>
            <a:ext cx="5436096" cy="576064"/>
          </a:xfrm>
        </p:spPr>
        <p:txBody>
          <a:bodyPr/>
          <a:lstStyle/>
          <a:p>
            <a:r>
              <a:rPr lang="it-IT" altLang="ko-KR" sz="3200" dirty="0">
                <a:solidFill>
                  <a:schemeClr val="accent1"/>
                </a:solidFill>
              </a:rPr>
              <a:t>Registro</a:t>
            </a:r>
            <a:r>
              <a:rPr lang="it-IT" altLang="ko-KR" sz="2000" b="1" dirty="0"/>
              <a:t> </a:t>
            </a:r>
            <a:r>
              <a:rPr lang="it-IT" altLang="ko-KR" sz="3200" dirty="0">
                <a:solidFill>
                  <a:schemeClr val="accent1"/>
                </a:solidFill>
              </a:rPr>
              <a:t>Tumori</a:t>
            </a:r>
            <a:endParaRPr lang="ko-KR" altLang="en-US" sz="3200" dirty="0">
              <a:solidFill>
                <a:schemeClr val="accent1"/>
              </a:solidFill>
            </a:endParaRPr>
          </a:p>
        </p:txBody>
      </p:sp>
    </p:spTree>
    <p:extLst>
      <p:ext uri="{BB962C8B-B14F-4D97-AF65-F5344CB8AC3E}">
        <p14:creationId xmlns:p14="http://schemas.microsoft.com/office/powerpoint/2010/main" val="849667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altLang="ko-KR" sz="3200" dirty="0"/>
              <a:t>Registro tumori</a:t>
            </a:r>
            <a:endParaRPr lang="ko-KR" altLang="en-US" sz="3200" dirty="0">
              <a:solidFill>
                <a:srgbClr val="FF0000"/>
              </a:solidFill>
            </a:endParaRPr>
          </a:p>
        </p:txBody>
      </p:sp>
      <p:grpSp>
        <p:nvGrpSpPr>
          <p:cNvPr id="10" name="Group 9"/>
          <p:cNvGrpSpPr/>
          <p:nvPr/>
        </p:nvGrpSpPr>
        <p:grpSpPr>
          <a:xfrm>
            <a:off x="1693726" y="1078506"/>
            <a:ext cx="1908212" cy="1576013"/>
            <a:chOff x="752576" y="2545388"/>
            <a:chExt cx="1908212" cy="1576013"/>
          </a:xfrm>
        </p:grpSpPr>
        <p:sp>
          <p:nvSpPr>
            <p:cNvPr id="7" name="Text Placeholder 17"/>
            <p:cNvSpPr txBox="1">
              <a:spLocks/>
            </p:cNvSpPr>
            <p:nvPr/>
          </p:nvSpPr>
          <p:spPr>
            <a:xfrm>
              <a:off x="1076612" y="2545388"/>
              <a:ext cx="1584176"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tx1">
                      <a:lumMod val="75000"/>
                      <a:lumOff val="25000"/>
                    </a:schemeClr>
                  </a:solidFill>
                  <a:cs typeface="Arial" pitchFamily="34" charset="0"/>
                </a:rPr>
                <a:t>Situazione attuale </a:t>
              </a:r>
            </a:p>
          </p:txBody>
        </p:sp>
        <p:sp>
          <p:nvSpPr>
            <p:cNvPr id="9" name="TextBox 8"/>
            <p:cNvSpPr txBox="1"/>
            <p:nvPr/>
          </p:nvSpPr>
          <p:spPr>
            <a:xfrm>
              <a:off x="752576" y="3844402"/>
              <a:ext cx="158417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27" name="Rectangle 26"/>
          <p:cNvSpPr/>
          <p:nvPr/>
        </p:nvSpPr>
        <p:spPr>
          <a:xfrm>
            <a:off x="1622727" y="1004859"/>
            <a:ext cx="2376264" cy="2286972"/>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Gruppo 3">
            <a:extLst>
              <a:ext uri="{FF2B5EF4-FFF2-40B4-BE49-F238E27FC236}">
                <a16:creationId xmlns:a16="http://schemas.microsoft.com/office/drawing/2014/main" id="{E5F066F4-3212-2329-16F2-E34BE125AD31}"/>
              </a:ext>
            </a:extLst>
          </p:cNvPr>
          <p:cNvGrpSpPr/>
          <p:nvPr/>
        </p:nvGrpSpPr>
        <p:grpSpPr>
          <a:xfrm>
            <a:off x="1733094" y="1504559"/>
            <a:ext cx="2333547" cy="261610"/>
            <a:chOff x="1665443" y="1357150"/>
            <a:chExt cx="2333547" cy="261610"/>
          </a:xfrm>
        </p:grpSpPr>
        <p:sp>
          <p:nvSpPr>
            <p:cNvPr id="3" name="CasellaDiTesto 2">
              <a:extLst>
                <a:ext uri="{FF2B5EF4-FFF2-40B4-BE49-F238E27FC236}">
                  <a16:creationId xmlns:a16="http://schemas.microsoft.com/office/drawing/2014/main" id="{B92B6427-9C85-3BF3-7927-9492CBD7F4CF}"/>
                </a:ext>
              </a:extLst>
            </p:cNvPr>
            <p:cNvSpPr txBox="1"/>
            <p:nvPr/>
          </p:nvSpPr>
          <p:spPr>
            <a:xfrm>
              <a:off x="1727649" y="1357150"/>
              <a:ext cx="2271341" cy="261610"/>
            </a:xfrm>
            <a:prstGeom prst="rect">
              <a:avLst/>
            </a:prstGeom>
            <a:noFill/>
          </p:spPr>
          <p:txBody>
            <a:bodyPr wrap="square" rtlCol="0">
              <a:spAutoFit/>
            </a:bodyPr>
            <a:lstStyle/>
            <a:p>
              <a:r>
                <a:rPr lang="it-IT" sz="1100" dirty="0">
                  <a:solidFill>
                    <a:srgbClr val="FF0000"/>
                  </a:solidFill>
                </a:rPr>
                <a:t> </a:t>
              </a:r>
              <a:endParaRPr lang="it-IT" sz="1100" dirty="0"/>
            </a:p>
          </p:txBody>
        </p:sp>
        <p:sp>
          <p:nvSpPr>
            <p:cNvPr id="5" name="Oval 47">
              <a:extLst>
                <a:ext uri="{FF2B5EF4-FFF2-40B4-BE49-F238E27FC236}">
                  <a16:creationId xmlns:a16="http://schemas.microsoft.com/office/drawing/2014/main" id="{9DD7EA8D-603D-6880-ABB5-E6B6042AAAC2}"/>
                </a:ext>
              </a:extLst>
            </p:cNvPr>
            <p:cNvSpPr>
              <a:spLocks noChangeAspect="1"/>
            </p:cNvSpPr>
            <p:nvPr/>
          </p:nvSpPr>
          <p:spPr>
            <a:xfrm>
              <a:off x="1665443" y="1422651"/>
              <a:ext cx="124409" cy="124409"/>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 name="Gruppo 5">
            <a:extLst>
              <a:ext uri="{FF2B5EF4-FFF2-40B4-BE49-F238E27FC236}">
                <a16:creationId xmlns:a16="http://schemas.microsoft.com/office/drawing/2014/main" id="{324FAA1D-AF83-E3F5-2951-414E97B0DD59}"/>
              </a:ext>
            </a:extLst>
          </p:cNvPr>
          <p:cNvGrpSpPr/>
          <p:nvPr/>
        </p:nvGrpSpPr>
        <p:grpSpPr>
          <a:xfrm>
            <a:off x="1737969" y="2343987"/>
            <a:ext cx="2333547" cy="261610"/>
            <a:chOff x="1665443" y="1891165"/>
            <a:chExt cx="2333547" cy="261610"/>
          </a:xfrm>
        </p:grpSpPr>
        <p:sp>
          <p:nvSpPr>
            <p:cNvPr id="23" name="CasellaDiTesto 22">
              <a:extLst>
                <a:ext uri="{FF2B5EF4-FFF2-40B4-BE49-F238E27FC236}">
                  <a16:creationId xmlns:a16="http://schemas.microsoft.com/office/drawing/2014/main" id="{1E5733C6-D1C1-FB14-5589-0908F83DFBDE}"/>
                </a:ext>
              </a:extLst>
            </p:cNvPr>
            <p:cNvSpPr txBox="1"/>
            <p:nvPr/>
          </p:nvSpPr>
          <p:spPr>
            <a:xfrm>
              <a:off x="1727649" y="1891165"/>
              <a:ext cx="2271341" cy="261610"/>
            </a:xfrm>
            <a:prstGeom prst="rect">
              <a:avLst/>
            </a:prstGeom>
            <a:noFill/>
          </p:spPr>
          <p:txBody>
            <a:bodyPr wrap="square" rtlCol="0">
              <a:spAutoFit/>
            </a:bodyPr>
            <a:lstStyle/>
            <a:p>
              <a:r>
                <a:rPr lang="it-IT" sz="1100" dirty="0"/>
                <a:t> </a:t>
              </a:r>
            </a:p>
          </p:txBody>
        </p:sp>
        <p:sp>
          <p:nvSpPr>
            <p:cNvPr id="25" name="Oval 47">
              <a:extLst>
                <a:ext uri="{FF2B5EF4-FFF2-40B4-BE49-F238E27FC236}">
                  <a16:creationId xmlns:a16="http://schemas.microsoft.com/office/drawing/2014/main" id="{AE637039-A9E0-41EA-B163-6AD3DBF4EC5F}"/>
                </a:ext>
              </a:extLst>
            </p:cNvPr>
            <p:cNvSpPr>
              <a:spLocks noChangeAspect="1"/>
            </p:cNvSpPr>
            <p:nvPr/>
          </p:nvSpPr>
          <p:spPr>
            <a:xfrm>
              <a:off x="1665443" y="1964852"/>
              <a:ext cx="124409" cy="124409"/>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3" name="Rectangle 26">
            <a:extLst>
              <a:ext uri="{FF2B5EF4-FFF2-40B4-BE49-F238E27FC236}">
                <a16:creationId xmlns:a16="http://schemas.microsoft.com/office/drawing/2014/main" id="{EAC7C45B-5D93-D9A8-54DA-B9B3DB9E9A90}"/>
              </a:ext>
            </a:extLst>
          </p:cNvPr>
          <p:cNvSpPr/>
          <p:nvPr/>
        </p:nvSpPr>
        <p:spPr>
          <a:xfrm>
            <a:off x="4572000" y="1001871"/>
            <a:ext cx="2592288" cy="24339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CasellaDiTesto 33">
            <a:extLst>
              <a:ext uri="{FF2B5EF4-FFF2-40B4-BE49-F238E27FC236}">
                <a16:creationId xmlns:a16="http://schemas.microsoft.com/office/drawing/2014/main" id="{3B691B0A-B1BE-9341-3E31-386685C6981E}"/>
              </a:ext>
            </a:extLst>
          </p:cNvPr>
          <p:cNvSpPr txBox="1"/>
          <p:nvPr/>
        </p:nvSpPr>
        <p:spPr>
          <a:xfrm>
            <a:off x="5359220" y="1074901"/>
            <a:ext cx="801823" cy="276999"/>
          </a:xfrm>
          <a:prstGeom prst="rect">
            <a:avLst/>
          </a:prstGeom>
          <a:noFill/>
        </p:spPr>
        <p:txBody>
          <a:bodyPr wrap="none" rtlCol="0">
            <a:spAutoFit/>
          </a:bodyPr>
          <a:lstStyle/>
          <a:p>
            <a:pPr algn="ctr">
              <a:spcBef>
                <a:spcPct val="20000"/>
              </a:spcBef>
            </a:pPr>
            <a:r>
              <a:rPr lang="it-IT" sz="1200" b="1" dirty="0">
                <a:solidFill>
                  <a:schemeClr val="tx1">
                    <a:lumMod val="75000"/>
                    <a:lumOff val="25000"/>
                  </a:schemeClr>
                </a:solidFill>
                <a:cs typeface="Arial" pitchFamily="34" charset="0"/>
              </a:rPr>
              <a:t>Obiettivi</a:t>
            </a:r>
          </a:p>
        </p:txBody>
      </p:sp>
      <p:grpSp>
        <p:nvGrpSpPr>
          <p:cNvPr id="16" name="Gruppo 15">
            <a:extLst>
              <a:ext uri="{FF2B5EF4-FFF2-40B4-BE49-F238E27FC236}">
                <a16:creationId xmlns:a16="http://schemas.microsoft.com/office/drawing/2014/main" id="{8D957DFC-EAC7-3DF1-007C-2329F78B30B2}"/>
              </a:ext>
            </a:extLst>
          </p:cNvPr>
          <p:cNvGrpSpPr/>
          <p:nvPr/>
        </p:nvGrpSpPr>
        <p:grpSpPr>
          <a:xfrm>
            <a:off x="4696576" y="1439255"/>
            <a:ext cx="2140800" cy="261610"/>
            <a:chOff x="4696576" y="1439255"/>
            <a:chExt cx="2140800" cy="261610"/>
          </a:xfrm>
        </p:grpSpPr>
        <p:sp>
          <p:nvSpPr>
            <p:cNvPr id="12" name="CasellaDiTesto 11">
              <a:extLst>
                <a:ext uri="{FF2B5EF4-FFF2-40B4-BE49-F238E27FC236}">
                  <a16:creationId xmlns:a16="http://schemas.microsoft.com/office/drawing/2014/main" id="{F7A906E3-14CA-A766-FB18-12847318FFFF}"/>
                </a:ext>
              </a:extLst>
            </p:cNvPr>
            <p:cNvSpPr txBox="1"/>
            <p:nvPr/>
          </p:nvSpPr>
          <p:spPr>
            <a:xfrm>
              <a:off x="4879472" y="1439255"/>
              <a:ext cx="1957904" cy="261610"/>
            </a:xfrm>
            <a:prstGeom prst="rect">
              <a:avLst/>
            </a:prstGeom>
            <a:noFill/>
          </p:spPr>
          <p:txBody>
            <a:bodyPr wrap="square">
              <a:spAutoFit/>
            </a:bodyPr>
            <a:lstStyle/>
            <a:p>
              <a:endParaRPr lang="it-IT" sz="1100" dirty="0"/>
            </a:p>
          </p:txBody>
        </p:sp>
        <p:pic>
          <p:nvPicPr>
            <p:cNvPr id="15" name="Immagine 14">
              <a:extLst>
                <a:ext uri="{FF2B5EF4-FFF2-40B4-BE49-F238E27FC236}">
                  <a16:creationId xmlns:a16="http://schemas.microsoft.com/office/drawing/2014/main" id="{6486D990-9F78-EF0C-9425-D1B05FC27DAC}"/>
                </a:ext>
              </a:extLst>
            </p:cNvPr>
            <p:cNvPicPr>
              <a:picLocks noChangeAspect="1"/>
            </p:cNvPicPr>
            <p:nvPr/>
          </p:nvPicPr>
          <p:blipFill>
            <a:blip r:embed="rId2"/>
            <a:stretch>
              <a:fillRect/>
            </a:stretch>
          </p:blipFill>
          <p:spPr>
            <a:xfrm>
              <a:off x="4696576" y="1475564"/>
              <a:ext cx="182896" cy="188992"/>
            </a:xfrm>
            <a:prstGeom prst="rect">
              <a:avLst/>
            </a:prstGeom>
          </p:spPr>
        </p:pic>
      </p:grpSp>
      <p:sp>
        <p:nvSpPr>
          <p:cNvPr id="18" name="CasellaDiTesto 17">
            <a:extLst>
              <a:ext uri="{FF2B5EF4-FFF2-40B4-BE49-F238E27FC236}">
                <a16:creationId xmlns:a16="http://schemas.microsoft.com/office/drawing/2014/main" id="{FC17CA26-029A-A574-C00F-340A4D50D646}"/>
              </a:ext>
            </a:extLst>
          </p:cNvPr>
          <p:cNvSpPr txBox="1"/>
          <p:nvPr/>
        </p:nvSpPr>
        <p:spPr>
          <a:xfrm>
            <a:off x="4939915" y="2327423"/>
            <a:ext cx="2072173" cy="938719"/>
          </a:xfrm>
          <a:prstGeom prst="rect">
            <a:avLst/>
          </a:prstGeom>
          <a:noFill/>
        </p:spPr>
        <p:txBody>
          <a:bodyPr wrap="square">
            <a:spAutoFit/>
          </a:bodyPr>
          <a:lstStyle/>
          <a:p>
            <a:r>
              <a:rPr lang="it-IT" sz="1100" dirty="0"/>
              <a:t>Raggiungimento della piena</a:t>
            </a:r>
            <a:br>
              <a:rPr lang="it-IT" sz="1100" dirty="0"/>
            </a:br>
            <a:r>
              <a:rPr lang="it-IT" sz="1100" dirty="0"/>
              <a:t>funzionalità dei registri sia</a:t>
            </a:r>
            <a:br>
              <a:rPr lang="it-IT" sz="1100" dirty="0"/>
            </a:br>
            <a:r>
              <a:rPr lang="it-IT" sz="1100" dirty="0"/>
              <a:t>per le attività di </a:t>
            </a:r>
            <a:r>
              <a:rPr lang="it-IT" sz="1100" dirty="0">
                <a:solidFill>
                  <a:srgbClr val="FF0000"/>
                </a:solidFill>
              </a:rPr>
              <a:t>data entry</a:t>
            </a:r>
            <a:r>
              <a:rPr lang="it-IT" sz="1100" dirty="0"/>
              <a:t> che per quelle di </a:t>
            </a:r>
            <a:r>
              <a:rPr lang="it-IT" sz="1100" dirty="0">
                <a:solidFill>
                  <a:srgbClr val="FF0000"/>
                </a:solidFill>
              </a:rPr>
              <a:t>elaborazione</a:t>
            </a:r>
            <a:r>
              <a:rPr lang="it-IT" sz="1100" dirty="0"/>
              <a:t> e</a:t>
            </a:r>
            <a:br>
              <a:rPr lang="it-IT" sz="1100" dirty="0"/>
            </a:br>
            <a:r>
              <a:rPr lang="it-IT" sz="1100" dirty="0">
                <a:solidFill>
                  <a:srgbClr val="FF0000"/>
                </a:solidFill>
              </a:rPr>
              <a:t>analisi</a:t>
            </a:r>
            <a:r>
              <a:rPr lang="it-IT" sz="1100" dirty="0"/>
              <a:t> dei dati raccolti</a:t>
            </a:r>
          </a:p>
        </p:txBody>
      </p:sp>
      <p:pic>
        <p:nvPicPr>
          <p:cNvPr id="20" name="Immagine 19">
            <a:extLst>
              <a:ext uri="{FF2B5EF4-FFF2-40B4-BE49-F238E27FC236}">
                <a16:creationId xmlns:a16="http://schemas.microsoft.com/office/drawing/2014/main" id="{9FED6A4F-A6D5-FF46-728D-FBD20D26629A}"/>
              </a:ext>
            </a:extLst>
          </p:cNvPr>
          <p:cNvPicPr>
            <a:picLocks noChangeAspect="1"/>
          </p:cNvPicPr>
          <p:nvPr/>
        </p:nvPicPr>
        <p:blipFill>
          <a:blip r:embed="rId2"/>
          <a:stretch>
            <a:fillRect/>
          </a:stretch>
        </p:blipFill>
        <p:spPr>
          <a:xfrm>
            <a:off x="4701052" y="2405327"/>
            <a:ext cx="182896" cy="188992"/>
          </a:xfrm>
          <a:prstGeom prst="rect">
            <a:avLst/>
          </a:prstGeom>
        </p:spPr>
      </p:pic>
      <p:sp>
        <p:nvSpPr>
          <p:cNvPr id="13" name="CasellaDiTesto 12">
            <a:extLst>
              <a:ext uri="{FF2B5EF4-FFF2-40B4-BE49-F238E27FC236}">
                <a16:creationId xmlns:a16="http://schemas.microsoft.com/office/drawing/2014/main" id="{9C878441-D770-E217-E616-0D04C35FB16B}"/>
              </a:ext>
            </a:extLst>
          </p:cNvPr>
          <p:cNvSpPr txBox="1"/>
          <p:nvPr/>
        </p:nvSpPr>
        <p:spPr>
          <a:xfrm>
            <a:off x="1874589" y="1475056"/>
            <a:ext cx="1727349" cy="769441"/>
          </a:xfrm>
          <a:prstGeom prst="rect">
            <a:avLst/>
          </a:prstGeom>
          <a:noFill/>
        </p:spPr>
        <p:txBody>
          <a:bodyPr wrap="square">
            <a:spAutoFit/>
          </a:bodyPr>
          <a:lstStyle/>
          <a:p>
            <a:r>
              <a:rPr lang="it-IT" sz="1100" b="0" i="0" u="none" strike="noStrike" baseline="0" dirty="0">
                <a:solidFill>
                  <a:srgbClr val="000000"/>
                </a:solidFill>
                <a:latin typeface="Arial" panose="020B0604020202020204" pitchFamily="34" charset="0"/>
              </a:rPr>
              <a:t>Sala operativa del</a:t>
            </a:r>
          </a:p>
          <a:p>
            <a:r>
              <a:rPr lang="it-IT" sz="1100" b="0" i="0" u="none" strike="noStrike" baseline="0" dirty="0">
                <a:solidFill>
                  <a:srgbClr val="FF0000"/>
                </a:solidFill>
                <a:latin typeface="Arial" panose="020B0604020202020204" pitchFamily="34" charset="0"/>
              </a:rPr>
              <a:t>Registro Tumori Molise</a:t>
            </a:r>
            <a:r>
              <a:rPr lang="it-IT" sz="1100" b="0" i="0" u="none" strike="noStrike" baseline="0" dirty="0">
                <a:solidFill>
                  <a:srgbClr val="000000"/>
                </a:solidFill>
                <a:latin typeface="Arial" panose="020B0604020202020204" pitchFamily="34" charset="0"/>
              </a:rPr>
              <a:t>, </a:t>
            </a:r>
            <a:br>
              <a:rPr lang="it-IT" sz="1100" b="0" i="0" u="none" strike="noStrike" baseline="0" dirty="0">
                <a:solidFill>
                  <a:srgbClr val="000000"/>
                </a:solidFill>
                <a:latin typeface="Arial" panose="020B0604020202020204" pitchFamily="34" charset="0"/>
              </a:rPr>
            </a:br>
            <a:r>
              <a:rPr lang="it-IT" sz="1100" b="0" i="0" u="none" strike="noStrike" baseline="0" dirty="0">
                <a:solidFill>
                  <a:srgbClr val="000000"/>
                </a:solidFill>
                <a:latin typeface="Arial" panose="020B0604020202020204" pitchFamily="34" charset="0"/>
              </a:rPr>
              <a:t>presso il P.O. Cardarelli</a:t>
            </a:r>
            <a:br>
              <a:rPr lang="it-IT" sz="1100" b="0" i="0" u="none" strike="noStrike" baseline="0" dirty="0">
                <a:solidFill>
                  <a:srgbClr val="000000"/>
                </a:solidFill>
                <a:latin typeface="Arial" panose="020B0604020202020204" pitchFamily="34" charset="0"/>
              </a:rPr>
            </a:br>
            <a:r>
              <a:rPr lang="it-IT" sz="1100" b="0" i="0" u="none" strike="noStrike" baseline="0" dirty="0">
                <a:solidFill>
                  <a:srgbClr val="000000"/>
                </a:solidFill>
                <a:latin typeface="Arial" panose="020B0604020202020204" pitchFamily="34" charset="0"/>
              </a:rPr>
              <a:t>di Campobasso </a:t>
            </a:r>
            <a:endParaRPr lang="it-IT" dirty="0"/>
          </a:p>
        </p:txBody>
      </p:sp>
      <p:sp>
        <p:nvSpPr>
          <p:cNvPr id="17" name="CasellaDiTesto 16">
            <a:extLst>
              <a:ext uri="{FF2B5EF4-FFF2-40B4-BE49-F238E27FC236}">
                <a16:creationId xmlns:a16="http://schemas.microsoft.com/office/drawing/2014/main" id="{91CE2E60-2CA0-CD88-DEC2-24B866E0132B}"/>
              </a:ext>
            </a:extLst>
          </p:cNvPr>
          <p:cNvSpPr txBox="1"/>
          <p:nvPr/>
        </p:nvSpPr>
        <p:spPr>
          <a:xfrm>
            <a:off x="1887544" y="2343987"/>
            <a:ext cx="1890842" cy="769441"/>
          </a:xfrm>
          <a:prstGeom prst="rect">
            <a:avLst/>
          </a:prstGeom>
          <a:noFill/>
        </p:spPr>
        <p:txBody>
          <a:bodyPr wrap="square">
            <a:spAutoFit/>
          </a:bodyPr>
          <a:lstStyle/>
          <a:p>
            <a:r>
              <a:rPr lang="it-IT" sz="1100" b="0" i="0" u="none" strike="noStrike" baseline="0" dirty="0">
                <a:solidFill>
                  <a:srgbClr val="000000"/>
                </a:solidFill>
                <a:latin typeface="Arial" panose="020B0604020202020204" pitchFamily="34" charset="0"/>
              </a:rPr>
              <a:t>Tutti i Registri Tumori</a:t>
            </a:r>
            <a:br>
              <a:rPr lang="it-IT" sz="1100" b="0" i="0" u="none" strike="noStrike" baseline="0" dirty="0">
                <a:solidFill>
                  <a:srgbClr val="000000"/>
                </a:solidFill>
                <a:latin typeface="Arial" panose="020B0604020202020204" pitchFamily="34" charset="0"/>
              </a:rPr>
            </a:br>
            <a:r>
              <a:rPr lang="it-IT" sz="1100" b="0" i="0" u="none" strike="noStrike" baseline="0" dirty="0">
                <a:solidFill>
                  <a:srgbClr val="000000"/>
                </a:solidFill>
                <a:latin typeface="Arial" panose="020B0604020202020204" pitchFamily="34" charset="0"/>
              </a:rPr>
              <a:t> italiani aderiscono all’</a:t>
            </a:r>
            <a:br>
              <a:rPr lang="it-IT" sz="1100" b="0" i="0" u="none" strike="noStrike" baseline="0" dirty="0">
                <a:solidFill>
                  <a:srgbClr val="000000"/>
                </a:solidFill>
                <a:latin typeface="Arial" panose="020B0604020202020204" pitchFamily="34" charset="0"/>
              </a:rPr>
            </a:br>
            <a:r>
              <a:rPr lang="it-IT" sz="1100" b="0" i="0" u="none" strike="noStrike" baseline="0" dirty="0">
                <a:solidFill>
                  <a:srgbClr val="000000"/>
                </a:solidFill>
                <a:latin typeface="Arial" panose="020B0604020202020204" pitchFamily="34" charset="0"/>
              </a:rPr>
              <a:t>Associazione Italiana </a:t>
            </a:r>
            <a:br>
              <a:rPr lang="it-IT" sz="1100" b="0" i="0" u="none" strike="noStrike" baseline="0" dirty="0">
                <a:solidFill>
                  <a:srgbClr val="000000"/>
                </a:solidFill>
                <a:latin typeface="Arial" panose="020B0604020202020204" pitchFamily="34" charset="0"/>
              </a:rPr>
            </a:br>
            <a:r>
              <a:rPr lang="it-IT" sz="1100" b="0" i="0" u="none" strike="noStrike" baseline="0" dirty="0">
                <a:solidFill>
                  <a:srgbClr val="000000"/>
                </a:solidFill>
                <a:latin typeface="Arial" panose="020B0604020202020204" pitchFamily="34" charset="0"/>
              </a:rPr>
              <a:t>Registri tumori (</a:t>
            </a:r>
            <a:r>
              <a:rPr lang="it-IT" sz="1100" b="0" i="0" u="none" strike="noStrike" baseline="0" dirty="0">
                <a:solidFill>
                  <a:srgbClr val="FF0000"/>
                </a:solidFill>
                <a:latin typeface="Arial" panose="020B0604020202020204" pitchFamily="34" charset="0"/>
              </a:rPr>
              <a:t>AIRTum</a:t>
            </a:r>
            <a:r>
              <a:rPr lang="it-IT" sz="1100" b="0" i="0" u="none" strike="noStrike" baseline="0" dirty="0">
                <a:solidFill>
                  <a:srgbClr val="000000"/>
                </a:solidFill>
                <a:latin typeface="Arial" panose="020B0604020202020204" pitchFamily="34" charset="0"/>
              </a:rPr>
              <a:t>) </a:t>
            </a:r>
            <a:endParaRPr lang="it-IT" dirty="0"/>
          </a:p>
        </p:txBody>
      </p:sp>
      <p:sp>
        <p:nvSpPr>
          <p:cNvPr id="24" name="CasellaDiTesto 23">
            <a:extLst>
              <a:ext uri="{FF2B5EF4-FFF2-40B4-BE49-F238E27FC236}">
                <a16:creationId xmlns:a16="http://schemas.microsoft.com/office/drawing/2014/main" id="{B2DEEB95-FFC9-52DA-1DEC-CFEE7144007E}"/>
              </a:ext>
            </a:extLst>
          </p:cNvPr>
          <p:cNvSpPr txBox="1"/>
          <p:nvPr/>
        </p:nvSpPr>
        <p:spPr>
          <a:xfrm>
            <a:off x="4939915" y="1424930"/>
            <a:ext cx="4575716" cy="600164"/>
          </a:xfrm>
          <a:prstGeom prst="rect">
            <a:avLst/>
          </a:prstGeom>
          <a:noFill/>
        </p:spPr>
        <p:txBody>
          <a:bodyPr wrap="square">
            <a:spAutoFit/>
          </a:bodyPr>
          <a:lstStyle/>
          <a:p>
            <a:r>
              <a:rPr lang="it-IT" sz="1100" dirty="0">
                <a:solidFill>
                  <a:srgbClr val="000000"/>
                </a:solidFill>
                <a:latin typeface="Arial" panose="020B0604020202020204" pitchFamily="34" charset="0"/>
              </a:rPr>
              <a:t>R</a:t>
            </a:r>
            <a:r>
              <a:rPr lang="it-IT" sz="1100" b="0" i="0" u="none" strike="noStrike" baseline="0" dirty="0">
                <a:solidFill>
                  <a:srgbClr val="000000"/>
                </a:solidFill>
                <a:latin typeface="Arial" panose="020B0604020202020204" pitchFamily="34" charset="0"/>
              </a:rPr>
              <a:t>ealizzazione di una</a:t>
            </a:r>
            <a:br>
              <a:rPr lang="it-IT" sz="1100" b="0" i="0" u="none" strike="noStrike" baseline="0" dirty="0">
                <a:solidFill>
                  <a:srgbClr val="000000"/>
                </a:solidFill>
                <a:latin typeface="Arial" panose="020B0604020202020204" pitchFamily="34" charset="0"/>
              </a:rPr>
            </a:br>
            <a:r>
              <a:rPr lang="it-IT" sz="1100" b="0" i="0" u="none" strike="noStrike" baseline="0" dirty="0">
                <a:solidFill>
                  <a:srgbClr val="FF0000"/>
                </a:solidFill>
                <a:latin typeface="Arial" panose="020B0604020202020204" pitchFamily="34" charset="0"/>
              </a:rPr>
              <a:t>piattaforma informatica unitaria</a:t>
            </a:r>
            <a:br>
              <a:rPr lang="it-IT" sz="1100" b="0" i="0" u="none" strike="noStrike" baseline="0" dirty="0">
                <a:solidFill>
                  <a:srgbClr val="000000"/>
                </a:solidFill>
                <a:latin typeface="Arial" panose="020B0604020202020204" pitchFamily="34" charset="0"/>
              </a:rPr>
            </a:br>
            <a:r>
              <a:rPr lang="it-IT" sz="1100" b="0" i="0" u="none" strike="noStrike" baseline="0" dirty="0">
                <a:solidFill>
                  <a:srgbClr val="000000"/>
                </a:solidFill>
                <a:latin typeface="Arial" panose="020B0604020202020204" pitchFamily="34" charset="0"/>
              </a:rPr>
              <a:t>per la gestione dei registri </a:t>
            </a:r>
            <a:endParaRPr lang="it-IT" dirty="0"/>
          </a:p>
        </p:txBody>
      </p:sp>
    </p:spTree>
    <p:extLst>
      <p:ext uri="{BB962C8B-B14F-4D97-AF65-F5344CB8AC3E}">
        <p14:creationId xmlns:p14="http://schemas.microsoft.com/office/powerpoint/2010/main" val="3239174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694735" y="1104633"/>
            <a:ext cx="1893466" cy="1484226"/>
            <a:chOff x="752576" y="2637175"/>
            <a:chExt cx="1893466" cy="1484226"/>
          </a:xfrm>
        </p:grpSpPr>
        <p:sp>
          <p:nvSpPr>
            <p:cNvPr id="7" name="Text Placeholder 17"/>
            <p:cNvSpPr txBox="1">
              <a:spLocks/>
            </p:cNvSpPr>
            <p:nvPr/>
          </p:nvSpPr>
          <p:spPr>
            <a:xfrm>
              <a:off x="1061866" y="2637175"/>
              <a:ext cx="1584176"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tx1">
                      <a:lumMod val="75000"/>
                      <a:lumOff val="25000"/>
                    </a:schemeClr>
                  </a:solidFill>
                  <a:cs typeface="Arial" pitchFamily="34" charset="0"/>
                </a:rPr>
                <a:t>Servizi </a:t>
              </a:r>
            </a:p>
          </p:txBody>
        </p:sp>
        <p:sp>
          <p:nvSpPr>
            <p:cNvPr id="9" name="TextBox 8"/>
            <p:cNvSpPr txBox="1"/>
            <p:nvPr/>
          </p:nvSpPr>
          <p:spPr>
            <a:xfrm>
              <a:off x="752576" y="3844402"/>
              <a:ext cx="158417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27" name="Rectangle 26"/>
          <p:cNvSpPr/>
          <p:nvPr/>
        </p:nvSpPr>
        <p:spPr>
          <a:xfrm>
            <a:off x="1624655" y="1001871"/>
            <a:ext cx="2376264" cy="2289959"/>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Rectangle 26">
            <a:extLst>
              <a:ext uri="{FF2B5EF4-FFF2-40B4-BE49-F238E27FC236}">
                <a16:creationId xmlns:a16="http://schemas.microsoft.com/office/drawing/2014/main" id="{EAC7C45B-5D93-D9A8-54DA-B9B3DB9E9A90}"/>
              </a:ext>
            </a:extLst>
          </p:cNvPr>
          <p:cNvSpPr/>
          <p:nvPr/>
        </p:nvSpPr>
        <p:spPr>
          <a:xfrm>
            <a:off x="4572000" y="1001871"/>
            <a:ext cx="2376264" cy="329807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CasellaDiTesto 33">
            <a:extLst>
              <a:ext uri="{FF2B5EF4-FFF2-40B4-BE49-F238E27FC236}">
                <a16:creationId xmlns:a16="http://schemas.microsoft.com/office/drawing/2014/main" id="{3B691B0A-B1BE-9341-3E31-386685C6981E}"/>
              </a:ext>
            </a:extLst>
          </p:cNvPr>
          <p:cNvSpPr txBox="1"/>
          <p:nvPr/>
        </p:nvSpPr>
        <p:spPr>
          <a:xfrm>
            <a:off x="4763711" y="1024765"/>
            <a:ext cx="1992853" cy="276999"/>
          </a:xfrm>
          <a:prstGeom prst="rect">
            <a:avLst/>
          </a:prstGeom>
          <a:noFill/>
        </p:spPr>
        <p:txBody>
          <a:bodyPr wrap="none" rtlCol="0">
            <a:spAutoFit/>
          </a:bodyPr>
          <a:lstStyle/>
          <a:p>
            <a:pPr algn="ctr">
              <a:spcBef>
                <a:spcPct val="20000"/>
              </a:spcBef>
            </a:pPr>
            <a:r>
              <a:rPr lang="it-IT" sz="1200" b="1" dirty="0">
                <a:solidFill>
                  <a:schemeClr val="tx1">
                    <a:lumMod val="75000"/>
                    <a:lumOff val="25000"/>
                  </a:schemeClr>
                </a:solidFill>
                <a:cs typeface="Arial" pitchFamily="34" charset="0"/>
              </a:rPr>
              <a:t>Piano costi ed attuazioni</a:t>
            </a:r>
          </a:p>
        </p:txBody>
      </p:sp>
      <p:sp>
        <p:nvSpPr>
          <p:cNvPr id="39" name="CasellaDiTesto 38">
            <a:extLst>
              <a:ext uri="{FF2B5EF4-FFF2-40B4-BE49-F238E27FC236}">
                <a16:creationId xmlns:a16="http://schemas.microsoft.com/office/drawing/2014/main" id="{1EE67FE9-746D-B947-F5A6-EE331DB4595C}"/>
              </a:ext>
            </a:extLst>
          </p:cNvPr>
          <p:cNvSpPr txBox="1"/>
          <p:nvPr/>
        </p:nvSpPr>
        <p:spPr>
          <a:xfrm>
            <a:off x="4955422" y="1298008"/>
            <a:ext cx="2208227" cy="261610"/>
          </a:xfrm>
          <a:prstGeom prst="rect">
            <a:avLst/>
          </a:prstGeom>
          <a:noFill/>
        </p:spPr>
        <p:txBody>
          <a:bodyPr wrap="square" rtlCol="0">
            <a:spAutoFit/>
          </a:bodyPr>
          <a:lstStyle/>
          <a:p>
            <a:r>
              <a:rPr lang="it-IT" sz="1100" dirty="0">
                <a:cs typeface="Times New Roman" panose="02020603050405020304" pitchFamily="18" charset="0"/>
              </a:rPr>
              <a:t>€ 200.000,00</a:t>
            </a:r>
            <a:endParaRPr lang="it-IT" dirty="0"/>
          </a:p>
        </p:txBody>
      </p:sp>
      <p:grpSp>
        <p:nvGrpSpPr>
          <p:cNvPr id="14" name="Gruppo 13">
            <a:extLst>
              <a:ext uri="{FF2B5EF4-FFF2-40B4-BE49-F238E27FC236}">
                <a16:creationId xmlns:a16="http://schemas.microsoft.com/office/drawing/2014/main" id="{5CF96847-35D8-B420-7163-7D8AD9E35B40}"/>
              </a:ext>
            </a:extLst>
          </p:cNvPr>
          <p:cNvGrpSpPr/>
          <p:nvPr/>
        </p:nvGrpSpPr>
        <p:grpSpPr>
          <a:xfrm>
            <a:off x="1705123" y="2744555"/>
            <a:ext cx="2355572" cy="430887"/>
            <a:chOff x="1669848" y="1320263"/>
            <a:chExt cx="2355572" cy="430887"/>
          </a:xfrm>
        </p:grpSpPr>
        <p:sp>
          <p:nvSpPr>
            <p:cNvPr id="23" name="CasellaDiTesto 22">
              <a:extLst>
                <a:ext uri="{FF2B5EF4-FFF2-40B4-BE49-F238E27FC236}">
                  <a16:creationId xmlns:a16="http://schemas.microsoft.com/office/drawing/2014/main" id="{1E5733C6-D1C1-FB14-5589-0908F83DFBDE}"/>
                </a:ext>
              </a:extLst>
            </p:cNvPr>
            <p:cNvSpPr txBox="1"/>
            <p:nvPr/>
          </p:nvSpPr>
          <p:spPr>
            <a:xfrm>
              <a:off x="1883424" y="1320263"/>
              <a:ext cx="2141996" cy="430887"/>
            </a:xfrm>
            <a:prstGeom prst="rect">
              <a:avLst/>
            </a:prstGeom>
            <a:noFill/>
          </p:spPr>
          <p:txBody>
            <a:bodyPr wrap="square" rtlCol="0">
              <a:spAutoFit/>
            </a:bodyPr>
            <a:lstStyle/>
            <a:p>
              <a:r>
                <a:rPr lang="it-IT" sz="1100" dirty="0"/>
                <a:t>Registro Nominale </a:t>
              </a:r>
              <a:br>
                <a:rPr lang="it-IT" sz="1100" dirty="0"/>
              </a:br>
              <a:r>
                <a:rPr lang="it-IT" sz="1100" dirty="0"/>
                <a:t>delle </a:t>
              </a:r>
              <a:r>
                <a:rPr lang="it-IT" sz="1100" dirty="0">
                  <a:solidFill>
                    <a:srgbClr val="FF0000"/>
                  </a:solidFill>
                </a:rPr>
                <a:t>Cause di Morte</a:t>
              </a:r>
            </a:p>
          </p:txBody>
        </p:sp>
        <p:pic>
          <p:nvPicPr>
            <p:cNvPr id="11" name="Elemento grafico 10" descr="Internet">
              <a:extLst>
                <a:ext uri="{FF2B5EF4-FFF2-40B4-BE49-F238E27FC236}">
                  <a16:creationId xmlns:a16="http://schemas.microsoft.com/office/drawing/2014/main" id="{9310279E-48E1-F605-9CD4-1A9C74F5D4C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9848" y="1320263"/>
              <a:ext cx="240005" cy="240005"/>
            </a:xfrm>
            <a:prstGeom prst="rect">
              <a:avLst/>
            </a:prstGeom>
          </p:spPr>
        </p:pic>
      </p:grpSp>
      <p:pic>
        <p:nvPicPr>
          <p:cNvPr id="19" name="Elemento grafico 18" descr="Monete">
            <a:extLst>
              <a:ext uri="{FF2B5EF4-FFF2-40B4-BE49-F238E27FC236}">
                <a16:creationId xmlns:a16="http://schemas.microsoft.com/office/drawing/2014/main" id="{B725702B-0726-AD4C-72FA-B1CB41DEF43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43123" y="1317127"/>
            <a:ext cx="241176" cy="241176"/>
          </a:xfrm>
          <a:prstGeom prst="rect">
            <a:avLst/>
          </a:prstGeom>
        </p:spPr>
      </p:pic>
      <p:pic>
        <p:nvPicPr>
          <p:cNvPr id="20" name="Elemento grafico 19" descr="Monete">
            <a:extLst>
              <a:ext uri="{FF2B5EF4-FFF2-40B4-BE49-F238E27FC236}">
                <a16:creationId xmlns:a16="http://schemas.microsoft.com/office/drawing/2014/main" id="{28E9AE13-A208-3DC0-63F7-3F3D172133B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43123" y="1679251"/>
            <a:ext cx="241176" cy="241176"/>
          </a:xfrm>
          <a:prstGeom prst="rect">
            <a:avLst/>
          </a:prstGeom>
        </p:spPr>
      </p:pic>
      <p:sp>
        <p:nvSpPr>
          <p:cNvPr id="21" name="CasellaDiTesto 20">
            <a:extLst>
              <a:ext uri="{FF2B5EF4-FFF2-40B4-BE49-F238E27FC236}">
                <a16:creationId xmlns:a16="http://schemas.microsoft.com/office/drawing/2014/main" id="{0DD6ED47-B18A-4633-D6F5-5C7EB5FB613C}"/>
              </a:ext>
            </a:extLst>
          </p:cNvPr>
          <p:cNvSpPr txBox="1"/>
          <p:nvPr/>
        </p:nvSpPr>
        <p:spPr>
          <a:xfrm>
            <a:off x="4955422" y="1668507"/>
            <a:ext cx="1356462" cy="261610"/>
          </a:xfrm>
          <a:prstGeom prst="rect">
            <a:avLst/>
          </a:prstGeom>
          <a:noFill/>
        </p:spPr>
        <p:txBody>
          <a:bodyPr wrap="none" rtlCol="0">
            <a:spAutoFit/>
          </a:bodyPr>
          <a:lstStyle/>
          <a:p>
            <a:r>
              <a:rPr lang="it-IT" sz="1100" dirty="0"/>
              <a:t>Analisi dei requisiti</a:t>
            </a:r>
          </a:p>
        </p:txBody>
      </p:sp>
      <p:sp>
        <p:nvSpPr>
          <p:cNvPr id="22" name="CasellaDiTesto 21">
            <a:extLst>
              <a:ext uri="{FF2B5EF4-FFF2-40B4-BE49-F238E27FC236}">
                <a16:creationId xmlns:a16="http://schemas.microsoft.com/office/drawing/2014/main" id="{60EA575F-B51C-0930-D2C3-BB294A01E965}"/>
              </a:ext>
            </a:extLst>
          </p:cNvPr>
          <p:cNvSpPr txBox="1"/>
          <p:nvPr/>
        </p:nvSpPr>
        <p:spPr>
          <a:xfrm>
            <a:off x="4955422" y="2016265"/>
            <a:ext cx="1386918" cy="430887"/>
          </a:xfrm>
          <a:prstGeom prst="rect">
            <a:avLst/>
          </a:prstGeom>
          <a:noFill/>
        </p:spPr>
        <p:txBody>
          <a:bodyPr wrap="none" rtlCol="0">
            <a:spAutoFit/>
          </a:bodyPr>
          <a:lstStyle/>
          <a:p>
            <a:r>
              <a:rPr lang="it-IT" sz="1100" dirty="0"/>
              <a:t>Definizione del</a:t>
            </a:r>
          </a:p>
          <a:p>
            <a:r>
              <a:rPr lang="it-IT" sz="1100" dirty="0"/>
              <a:t>Modello applicativo</a:t>
            </a:r>
          </a:p>
        </p:txBody>
      </p:sp>
      <p:sp>
        <p:nvSpPr>
          <p:cNvPr id="24" name="CasellaDiTesto 23">
            <a:extLst>
              <a:ext uri="{FF2B5EF4-FFF2-40B4-BE49-F238E27FC236}">
                <a16:creationId xmlns:a16="http://schemas.microsoft.com/office/drawing/2014/main" id="{5DC91551-116C-9D7B-B563-AE4D5DF8BC77}"/>
              </a:ext>
            </a:extLst>
          </p:cNvPr>
          <p:cNvSpPr txBox="1"/>
          <p:nvPr/>
        </p:nvSpPr>
        <p:spPr>
          <a:xfrm>
            <a:off x="4938186" y="2500771"/>
            <a:ext cx="2090637" cy="600164"/>
          </a:xfrm>
          <a:prstGeom prst="rect">
            <a:avLst/>
          </a:prstGeom>
          <a:noFill/>
        </p:spPr>
        <p:txBody>
          <a:bodyPr wrap="none" rtlCol="0">
            <a:spAutoFit/>
          </a:bodyPr>
          <a:lstStyle/>
          <a:p>
            <a:r>
              <a:rPr lang="it-IT" sz="1100" dirty="0"/>
              <a:t>Verifica ed adeguamento della</a:t>
            </a:r>
          </a:p>
          <a:p>
            <a:r>
              <a:rPr lang="it-IT" sz="1100" dirty="0"/>
              <a:t>infrastruttura elaborativa e</a:t>
            </a:r>
          </a:p>
          <a:p>
            <a:r>
              <a:rPr lang="it-IT" sz="1100" dirty="0"/>
              <a:t>di comunicazione</a:t>
            </a:r>
          </a:p>
        </p:txBody>
      </p:sp>
      <p:pic>
        <p:nvPicPr>
          <p:cNvPr id="28" name="Elemento grafico 27" descr="Monete">
            <a:extLst>
              <a:ext uri="{FF2B5EF4-FFF2-40B4-BE49-F238E27FC236}">
                <a16:creationId xmlns:a16="http://schemas.microsoft.com/office/drawing/2014/main" id="{311198B8-FD6F-887B-9935-63E4293DD67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43123" y="2041375"/>
            <a:ext cx="241176" cy="241176"/>
          </a:xfrm>
          <a:prstGeom prst="rect">
            <a:avLst/>
          </a:prstGeom>
        </p:spPr>
      </p:pic>
      <p:pic>
        <p:nvPicPr>
          <p:cNvPr id="29" name="Elemento grafico 28" descr="Monete">
            <a:extLst>
              <a:ext uri="{FF2B5EF4-FFF2-40B4-BE49-F238E27FC236}">
                <a16:creationId xmlns:a16="http://schemas.microsoft.com/office/drawing/2014/main" id="{F257C252-5FAE-AD7B-9825-F5EF3650A85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51258" y="2534012"/>
            <a:ext cx="241176" cy="241176"/>
          </a:xfrm>
          <a:prstGeom prst="rect">
            <a:avLst/>
          </a:prstGeom>
        </p:spPr>
      </p:pic>
      <p:pic>
        <p:nvPicPr>
          <p:cNvPr id="30" name="Elemento grafico 29" descr="Monete">
            <a:extLst>
              <a:ext uri="{FF2B5EF4-FFF2-40B4-BE49-F238E27FC236}">
                <a16:creationId xmlns:a16="http://schemas.microsoft.com/office/drawing/2014/main" id="{93A738F1-2B4F-92E5-76BF-6E017DA6945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74134" y="3100935"/>
            <a:ext cx="241176" cy="241176"/>
          </a:xfrm>
          <a:prstGeom prst="rect">
            <a:avLst/>
          </a:prstGeom>
        </p:spPr>
      </p:pic>
      <p:grpSp>
        <p:nvGrpSpPr>
          <p:cNvPr id="15" name="Gruppo 14">
            <a:extLst>
              <a:ext uri="{FF2B5EF4-FFF2-40B4-BE49-F238E27FC236}">
                <a16:creationId xmlns:a16="http://schemas.microsoft.com/office/drawing/2014/main" id="{4A147B7C-0F6F-A4BA-9A9D-14C878EECB55}"/>
              </a:ext>
            </a:extLst>
          </p:cNvPr>
          <p:cNvGrpSpPr/>
          <p:nvPr/>
        </p:nvGrpSpPr>
        <p:grpSpPr>
          <a:xfrm>
            <a:off x="1708221" y="1459679"/>
            <a:ext cx="2338633" cy="261610"/>
            <a:chOff x="1667276" y="2799234"/>
            <a:chExt cx="2338633" cy="261610"/>
          </a:xfrm>
        </p:grpSpPr>
        <p:sp>
          <p:nvSpPr>
            <p:cNvPr id="3" name="CasellaDiTesto 2">
              <a:extLst>
                <a:ext uri="{FF2B5EF4-FFF2-40B4-BE49-F238E27FC236}">
                  <a16:creationId xmlns:a16="http://schemas.microsoft.com/office/drawing/2014/main" id="{82328222-A551-9FB5-5CD4-820E1DC58E00}"/>
                </a:ext>
              </a:extLst>
            </p:cNvPr>
            <p:cNvSpPr txBox="1"/>
            <p:nvPr/>
          </p:nvSpPr>
          <p:spPr>
            <a:xfrm>
              <a:off x="1845140" y="2799234"/>
              <a:ext cx="2160769" cy="261610"/>
            </a:xfrm>
            <a:prstGeom prst="rect">
              <a:avLst/>
            </a:prstGeom>
            <a:noFill/>
          </p:spPr>
          <p:txBody>
            <a:bodyPr wrap="square" rtlCol="0">
              <a:spAutoFit/>
            </a:bodyPr>
            <a:lstStyle/>
            <a:p>
              <a:r>
                <a:rPr lang="it-IT" sz="1100" dirty="0">
                  <a:ea typeface="Calibri" panose="020F0502020204030204" pitchFamily="34" charset="0"/>
                  <a:cs typeface="Times New Roman" panose="02020603050405020304" pitchFamily="18" charset="0"/>
                </a:rPr>
                <a:t>Registro </a:t>
              </a:r>
              <a:r>
                <a:rPr lang="it-IT" sz="1100" dirty="0">
                  <a:solidFill>
                    <a:srgbClr val="FF0000"/>
                  </a:solidFill>
                  <a:ea typeface="Calibri" panose="020F0502020204030204" pitchFamily="34" charset="0"/>
                  <a:cs typeface="Times New Roman" panose="02020603050405020304" pitchFamily="18" charset="0"/>
                </a:rPr>
                <a:t>Tumori</a:t>
              </a:r>
              <a:endParaRPr lang="it-IT" sz="1100" dirty="0">
                <a:solidFill>
                  <a:srgbClr val="FF0000"/>
                </a:solidFill>
              </a:endParaRPr>
            </a:p>
          </p:txBody>
        </p:sp>
        <p:pic>
          <p:nvPicPr>
            <p:cNvPr id="12" name="Immagine 11">
              <a:extLst>
                <a:ext uri="{FF2B5EF4-FFF2-40B4-BE49-F238E27FC236}">
                  <a16:creationId xmlns:a16="http://schemas.microsoft.com/office/drawing/2014/main" id="{981F0A0F-F724-8D5E-74E9-3BC6F8269CF0}"/>
                </a:ext>
              </a:extLst>
            </p:cNvPr>
            <p:cNvPicPr>
              <a:picLocks noChangeAspect="1"/>
            </p:cNvPicPr>
            <p:nvPr/>
          </p:nvPicPr>
          <p:blipFill>
            <a:blip r:embed="rId6"/>
            <a:stretch>
              <a:fillRect/>
            </a:stretch>
          </p:blipFill>
          <p:spPr>
            <a:xfrm>
              <a:off x="1667276" y="2814997"/>
              <a:ext cx="237765" cy="237765"/>
            </a:xfrm>
            <a:prstGeom prst="rect">
              <a:avLst/>
            </a:prstGeom>
          </p:spPr>
        </p:pic>
      </p:grpSp>
      <p:grpSp>
        <p:nvGrpSpPr>
          <p:cNvPr id="18" name="Gruppo 17">
            <a:extLst>
              <a:ext uri="{FF2B5EF4-FFF2-40B4-BE49-F238E27FC236}">
                <a16:creationId xmlns:a16="http://schemas.microsoft.com/office/drawing/2014/main" id="{B42735F5-0A2A-F0B3-05D7-627DEE3F804A}"/>
              </a:ext>
            </a:extLst>
          </p:cNvPr>
          <p:cNvGrpSpPr/>
          <p:nvPr/>
        </p:nvGrpSpPr>
        <p:grpSpPr>
          <a:xfrm>
            <a:off x="1708150" y="2092200"/>
            <a:ext cx="2398534" cy="261610"/>
            <a:chOff x="1667275" y="3762112"/>
            <a:chExt cx="2398534" cy="261610"/>
          </a:xfrm>
        </p:grpSpPr>
        <p:sp>
          <p:nvSpPr>
            <p:cNvPr id="6" name="CasellaDiTesto 5">
              <a:extLst>
                <a:ext uri="{FF2B5EF4-FFF2-40B4-BE49-F238E27FC236}">
                  <a16:creationId xmlns:a16="http://schemas.microsoft.com/office/drawing/2014/main" id="{19BD65E2-2F78-1E84-F064-1A4D6BE15EC6}"/>
                </a:ext>
              </a:extLst>
            </p:cNvPr>
            <p:cNvSpPr txBox="1"/>
            <p:nvPr/>
          </p:nvSpPr>
          <p:spPr>
            <a:xfrm>
              <a:off x="1905040" y="3762112"/>
              <a:ext cx="2160769" cy="261610"/>
            </a:xfrm>
            <a:prstGeom prst="rect">
              <a:avLst/>
            </a:prstGeom>
            <a:noFill/>
          </p:spPr>
          <p:txBody>
            <a:bodyPr wrap="square" rtlCol="0">
              <a:spAutoFit/>
            </a:bodyPr>
            <a:lstStyle/>
            <a:p>
              <a:r>
                <a:rPr lang="it-IT" sz="1100" dirty="0">
                  <a:ea typeface="Calibri" panose="020F0502020204030204" pitchFamily="34" charset="0"/>
                  <a:cs typeface="Times New Roman" panose="02020603050405020304" pitchFamily="18" charset="0"/>
                </a:rPr>
                <a:t>Registro </a:t>
              </a:r>
              <a:r>
                <a:rPr lang="it-IT" sz="1100" dirty="0">
                  <a:solidFill>
                    <a:srgbClr val="FF0000"/>
                  </a:solidFill>
                  <a:ea typeface="Calibri" panose="020F0502020204030204" pitchFamily="34" charset="0"/>
                  <a:cs typeface="Times New Roman" panose="02020603050405020304" pitchFamily="18" charset="0"/>
                </a:rPr>
                <a:t>Mesoteliomi</a:t>
              </a:r>
              <a:endParaRPr lang="it-IT" sz="1100" dirty="0">
                <a:solidFill>
                  <a:srgbClr val="FF0000"/>
                </a:solidFill>
              </a:endParaRPr>
            </a:p>
          </p:txBody>
        </p:sp>
        <p:pic>
          <p:nvPicPr>
            <p:cNvPr id="13" name="Immagine 12">
              <a:extLst>
                <a:ext uri="{FF2B5EF4-FFF2-40B4-BE49-F238E27FC236}">
                  <a16:creationId xmlns:a16="http://schemas.microsoft.com/office/drawing/2014/main" id="{35A1EA46-18D1-9514-8F8D-6932598112E7}"/>
                </a:ext>
              </a:extLst>
            </p:cNvPr>
            <p:cNvPicPr>
              <a:picLocks noChangeAspect="1"/>
            </p:cNvPicPr>
            <p:nvPr/>
          </p:nvPicPr>
          <p:blipFill>
            <a:blip r:embed="rId6"/>
            <a:stretch>
              <a:fillRect/>
            </a:stretch>
          </p:blipFill>
          <p:spPr>
            <a:xfrm>
              <a:off x="1667275" y="3773493"/>
              <a:ext cx="237765" cy="237765"/>
            </a:xfrm>
            <a:prstGeom prst="rect">
              <a:avLst/>
            </a:prstGeom>
          </p:spPr>
        </p:pic>
      </p:grpSp>
      <p:sp>
        <p:nvSpPr>
          <p:cNvPr id="8" name="CasellaDiTesto 7">
            <a:extLst>
              <a:ext uri="{FF2B5EF4-FFF2-40B4-BE49-F238E27FC236}">
                <a16:creationId xmlns:a16="http://schemas.microsoft.com/office/drawing/2014/main" id="{9B66BB2B-0440-0256-954D-9C104B27099A}"/>
              </a:ext>
            </a:extLst>
          </p:cNvPr>
          <p:cNvSpPr txBox="1"/>
          <p:nvPr/>
        </p:nvSpPr>
        <p:spPr>
          <a:xfrm>
            <a:off x="4929282" y="3100935"/>
            <a:ext cx="1514926" cy="600164"/>
          </a:xfrm>
          <a:prstGeom prst="rect">
            <a:avLst/>
          </a:prstGeom>
          <a:noFill/>
        </p:spPr>
        <p:txBody>
          <a:bodyPr wrap="square">
            <a:spAutoFit/>
          </a:bodyPr>
          <a:lstStyle/>
          <a:p>
            <a:r>
              <a:rPr lang="it-IT" sz="1100" b="0" i="0" u="none" strike="noStrike" baseline="0" dirty="0">
                <a:solidFill>
                  <a:srgbClr val="000000"/>
                </a:solidFill>
                <a:latin typeface="Arial" panose="020B0604020202020204" pitchFamily="34" charset="0"/>
              </a:rPr>
              <a:t>Realizzazione dei</a:t>
            </a:r>
            <a:br>
              <a:rPr lang="it-IT" sz="1100" b="0" i="0" u="none" strike="noStrike" baseline="0" dirty="0">
                <a:solidFill>
                  <a:srgbClr val="000000"/>
                </a:solidFill>
                <a:latin typeface="Arial" panose="020B0604020202020204" pitchFamily="34" charset="0"/>
              </a:rPr>
            </a:br>
            <a:r>
              <a:rPr lang="it-IT" sz="1100" b="0" i="0" u="none" strike="noStrike" baseline="0" dirty="0">
                <a:solidFill>
                  <a:srgbClr val="000000"/>
                </a:solidFill>
                <a:latin typeface="Arial" panose="020B0604020202020204" pitchFamily="34" charset="0"/>
              </a:rPr>
              <a:t>moduli applicativi e</a:t>
            </a:r>
            <a:br>
              <a:rPr lang="it-IT" sz="1100" b="0" i="0" u="none" strike="noStrike" baseline="0" dirty="0">
                <a:solidFill>
                  <a:srgbClr val="000000"/>
                </a:solidFill>
                <a:latin typeface="Arial" panose="020B0604020202020204" pitchFamily="34" charset="0"/>
              </a:rPr>
            </a:br>
            <a:r>
              <a:rPr lang="it-IT" sz="1100" b="0" i="0" u="none" strike="noStrike" baseline="0" dirty="0">
                <a:solidFill>
                  <a:srgbClr val="000000"/>
                </a:solidFill>
                <a:latin typeface="Arial" panose="020B0604020202020204" pitchFamily="34" charset="0"/>
              </a:rPr>
              <a:t>delle interfacce </a:t>
            </a:r>
          </a:p>
        </p:txBody>
      </p:sp>
      <p:sp>
        <p:nvSpPr>
          <p:cNvPr id="17" name="CasellaDiTesto 16">
            <a:extLst>
              <a:ext uri="{FF2B5EF4-FFF2-40B4-BE49-F238E27FC236}">
                <a16:creationId xmlns:a16="http://schemas.microsoft.com/office/drawing/2014/main" id="{12DAE027-3060-4C75-0185-69DDF3E1E33A}"/>
              </a:ext>
            </a:extLst>
          </p:cNvPr>
          <p:cNvSpPr txBox="1"/>
          <p:nvPr/>
        </p:nvSpPr>
        <p:spPr>
          <a:xfrm>
            <a:off x="4915311" y="3674186"/>
            <a:ext cx="1672914" cy="430887"/>
          </a:xfrm>
          <a:prstGeom prst="rect">
            <a:avLst/>
          </a:prstGeom>
          <a:noFill/>
        </p:spPr>
        <p:txBody>
          <a:bodyPr wrap="square">
            <a:spAutoFit/>
          </a:bodyPr>
          <a:lstStyle/>
          <a:p>
            <a:r>
              <a:rPr lang="it-IT" sz="1100" b="0" i="0" u="none" strike="noStrike" baseline="0" dirty="0">
                <a:solidFill>
                  <a:srgbClr val="000000"/>
                </a:solidFill>
                <a:latin typeface="Arial" panose="020B0604020202020204" pitchFamily="34" charset="0"/>
              </a:rPr>
              <a:t>Supporto tecnico ed</a:t>
            </a:r>
            <a:br>
              <a:rPr lang="it-IT" sz="1100" b="0" i="0" u="none" strike="noStrike" baseline="0" dirty="0">
                <a:solidFill>
                  <a:srgbClr val="000000"/>
                </a:solidFill>
                <a:latin typeface="Arial" panose="020B0604020202020204" pitchFamily="34" charset="0"/>
              </a:rPr>
            </a:br>
            <a:r>
              <a:rPr lang="it-IT" sz="1100" b="0" i="0" u="none" strike="noStrike" baseline="0" dirty="0">
                <a:solidFill>
                  <a:srgbClr val="000000"/>
                </a:solidFill>
                <a:latin typeface="Arial" panose="020B0604020202020204" pitchFamily="34" charset="0"/>
              </a:rPr>
              <a:t>assistenza allo start-up </a:t>
            </a:r>
          </a:p>
        </p:txBody>
      </p:sp>
      <p:pic>
        <p:nvPicPr>
          <p:cNvPr id="25" name="Immagine 24">
            <a:extLst>
              <a:ext uri="{FF2B5EF4-FFF2-40B4-BE49-F238E27FC236}">
                <a16:creationId xmlns:a16="http://schemas.microsoft.com/office/drawing/2014/main" id="{37E47B89-F3EC-4397-49D0-073F34A5D946}"/>
              </a:ext>
            </a:extLst>
          </p:cNvPr>
          <p:cNvPicPr>
            <a:picLocks noChangeAspect="1"/>
          </p:cNvPicPr>
          <p:nvPr/>
        </p:nvPicPr>
        <p:blipFill>
          <a:blip r:embed="rId7"/>
          <a:stretch>
            <a:fillRect/>
          </a:stretch>
        </p:blipFill>
        <p:spPr>
          <a:xfrm>
            <a:off x="4684531" y="3667858"/>
            <a:ext cx="237765" cy="237765"/>
          </a:xfrm>
          <a:prstGeom prst="rect">
            <a:avLst/>
          </a:prstGeom>
        </p:spPr>
      </p:pic>
    </p:spTree>
    <p:extLst>
      <p:ext uri="{BB962C8B-B14F-4D97-AF65-F5344CB8AC3E}">
        <p14:creationId xmlns:p14="http://schemas.microsoft.com/office/powerpoint/2010/main" val="4032214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Registro Tumori</a:t>
            </a:r>
            <a:endParaRPr lang="ko-KR" altLang="en-US" dirty="0"/>
          </a:p>
        </p:txBody>
      </p:sp>
      <p:sp>
        <p:nvSpPr>
          <p:cNvPr id="4" name="CasellaDiTesto 3">
            <a:extLst>
              <a:ext uri="{FF2B5EF4-FFF2-40B4-BE49-F238E27FC236}">
                <a16:creationId xmlns:a16="http://schemas.microsoft.com/office/drawing/2014/main" id="{FA0F8317-AA8C-3F23-36C1-8132E3396FE1}"/>
              </a:ext>
            </a:extLst>
          </p:cNvPr>
          <p:cNvSpPr txBox="1"/>
          <p:nvPr/>
        </p:nvSpPr>
        <p:spPr>
          <a:xfrm>
            <a:off x="348329" y="1310451"/>
            <a:ext cx="4032448" cy="830997"/>
          </a:xfrm>
          <a:prstGeom prst="rect">
            <a:avLst/>
          </a:prstGeom>
          <a:noFill/>
        </p:spPr>
        <p:txBody>
          <a:bodyPr wrap="square">
            <a:spAutoFit/>
          </a:bodyPr>
          <a:lstStyle/>
          <a:p>
            <a:r>
              <a:rPr lang="it-IT" sz="1200" dirty="0"/>
              <a:t>Il </a:t>
            </a:r>
            <a:r>
              <a:rPr lang="it-IT" sz="1200" dirty="0">
                <a:solidFill>
                  <a:srgbClr val="FF0000"/>
                </a:solidFill>
              </a:rPr>
              <a:t>Registro Tumori </a:t>
            </a:r>
            <a:r>
              <a:rPr lang="it-IT" sz="1200" dirty="0"/>
              <a:t>è uno strumento deputato alla </a:t>
            </a:r>
            <a:br>
              <a:rPr lang="it-IT" sz="1200" dirty="0"/>
            </a:br>
            <a:r>
              <a:rPr lang="it-IT" sz="1200" b="1" dirty="0"/>
              <a:t>raccolta</a:t>
            </a:r>
            <a:r>
              <a:rPr lang="it-IT" sz="1200" dirty="0"/>
              <a:t>, </a:t>
            </a:r>
            <a:r>
              <a:rPr lang="it-IT" sz="1200" b="1" dirty="0"/>
              <a:t>codifica</a:t>
            </a:r>
            <a:r>
              <a:rPr lang="it-IT" sz="1200" dirty="0"/>
              <a:t>, </a:t>
            </a:r>
            <a:r>
              <a:rPr lang="it-IT" sz="1200" b="1" dirty="0"/>
              <a:t>elaborazione</a:t>
            </a:r>
            <a:r>
              <a:rPr lang="it-IT" sz="1200" dirty="0"/>
              <a:t> ed </a:t>
            </a:r>
            <a:r>
              <a:rPr lang="it-IT" sz="1200" b="1" dirty="0"/>
              <a:t>analisi</a:t>
            </a:r>
            <a:r>
              <a:rPr lang="it-IT" sz="1200" dirty="0"/>
              <a:t> delle</a:t>
            </a:r>
            <a:br>
              <a:rPr lang="it-IT" sz="1200" dirty="0"/>
            </a:br>
            <a:r>
              <a:rPr lang="it-IT" sz="1200" dirty="0"/>
              <a:t>informazioni concernenti i casi di </a:t>
            </a:r>
            <a:r>
              <a:rPr lang="it-IT" sz="1200" b="1" dirty="0"/>
              <a:t>neoplasie maligne</a:t>
            </a:r>
            <a:br>
              <a:rPr lang="it-IT" sz="1200" b="1" dirty="0"/>
            </a:br>
            <a:r>
              <a:rPr lang="it-IT" sz="1200" dirty="0"/>
              <a:t>diagnosticate alle persone residenti nella </a:t>
            </a:r>
            <a:r>
              <a:rPr lang="it-IT" sz="1200" i="1" dirty="0"/>
              <a:t>Regione Molise</a:t>
            </a:r>
            <a:endParaRPr lang="it-IT" sz="1200" dirty="0"/>
          </a:p>
        </p:txBody>
      </p:sp>
      <p:graphicFrame>
        <p:nvGraphicFramePr>
          <p:cNvPr id="5" name="Table 19">
            <a:extLst>
              <a:ext uri="{FF2B5EF4-FFF2-40B4-BE49-F238E27FC236}">
                <a16:creationId xmlns:a16="http://schemas.microsoft.com/office/drawing/2014/main" id="{E17527F3-5D83-79BF-CF48-28863B7C7588}"/>
              </a:ext>
            </a:extLst>
          </p:cNvPr>
          <p:cNvGraphicFramePr>
            <a:graphicFrameLocks noGrp="1"/>
          </p:cNvGraphicFramePr>
          <p:nvPr/>
        </p:nvGraphicFramePr>
        <p:xfrm>
          <a:off x="4475191" y="1131590"/>
          <a:ext cx="4320480" cy="1188720"/>
        </p:xfrm>
        <a:graphic>
          <a:graphicData uri="http://schemas.openxmlformats.org/drawingml/2006/table">
            <a:tbl>
              <a:tblPr firstRow="1" bandRow="1">
                <a:tableStyleId>{5940675A-B579-460E-94D1-54222C63F5DA}</a:tableStyleId>
              </a:tblPr>
              <a:tblGrid>
                <a:gridCol w="512601">
                  <a:extLst>
                    <a:ext uri="{9D8B030D-6E8A-4147-A177-3AD203B41FA5}">
                      <a16:colId xmlns:a16="http://schemas.microsoft.com/office/drawing/2014/main" val="20000"/>
                    </a:ext>
                  </a:extLst>
                </a:gridCol>
                <a:gridCol w="3295278">
                  <a:extLst>
                    <a:ext uri="{9D8B030D-6E8A-4147-A177-3AD203B41FA5}">
                      <a16:colId xmlns:a16="http://schemas.microsoft.com/office/drawing/2014/main" val="20001"/>
                    </a:ext>
                  </a:extLst>
                </a:gridCol>
                <a:gridCol w="512601">
                  <a:extLst>
                    <a:ext uri="{9D8B030D-6E8A-4147-A177-3AD203B41FA5}">
                      <a16:colId xmlns:a16="http://schemas.microsoft.com/office/drawing/2014/main" val="20002"/>
                    </a:ext>
                  </a:extLst>
                </a:gridCol>
              </a:tblGrid>
              <a:tr h="255671">
                <a:tc>
                  <a:txBody>
                    <a:bodyPr/>
                    <a:lstStyle/>
                    <a:p>
                      <a:pPr latinLnBrk="1"/>
                      <a:endParaRPr lang="ko-KR" altLang="en-US" dirty="0">
                        <a:latin typeface="+mn-lt"/>
                        <a:cs typeface="Arial" pitchFamily="34" charset="0"/>
                      </a:endParaRPr>
                    </a:p>
                  </a:txBody>
                  <a:tcP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t-IT" sz="1200" dirty="0"/>
                        <a:t>Ricostruzione della </a:t>
                      </a:r>
                      <a:r>
                        <a:rPr lang="it-IT" sz="1200" i="1" dirty="0"/>
                        <a:t>storia dei casi di tumore</a:t>
                      </a: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2700">
                <a:tc>
                  <a:txBody>
                    <a:bodyPr/>
                    <a:lstStyle/>
                    <a:p>
                      <a:pPr latinLnBrk="1"/>
                      <a:endParaRPr lang="ko-KR" altLang="en-US" dirty="0">
                        <a:latin typeface="+mn-lt"/>
                        <a:cs typeface="Arial" pitchFamily="34" charset="0"/>
                      </a:endParaRPr>
                    </a:p>
                  </a:txBody>
                  <a:tcP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t-IT" sz="1200" i="0" dirty="0"/>
                        <a:t>Monitoraggio dell’</a:t>
                      </a:r>
                      <a:r>
                        <a:rPr lang="it-IT" sz="1200" i="1" dirty="0"/>
                        <a:t>andamento regionale </a:t>
                      </a:r>
                      <a:r>
                        <a:rPr lang="it-IT" sz="1200" i="0" dirty="0"/>
                        <a:t>della</a:t>
                      </a:r>
                      <a:br>
                        <a:rPr lang="it-IT" sz="1200" i="0" dirty="0"/>
                      </a:br>
                      <a:r>
                        <a:rPr lang="it-IT" sz="1200" i="0" dirty="0"/>
                        <a:t> </a:t>
                      </a:r>
                      <a:r>
                        <a:rPr lang="it-IT" sz="1200" i="1" dirty="0"/>
                        <a:t>patologia oncologica</a:t>
                      </a:r>
                      <a:endParaRPr lang="en-US" altLang="ko-KR" sz="4000" b="1" i="1"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52700">
                <a:tc>
                  <a:txBody>
                    <a:bodyPr/>
                    <a:lstStyle/>
                    <a:p>
                      <a:pPr latinLnBrk="1"/>
                      <a:endParaRPr lang="ko-KR" altLang="en-US" dirty="0">
                        <a:latin typeface="+mn-lt"/>
                        <a:cs typeface="Arial" pitchFamily="34" charset="0"/>
                      </a:endParaRPr>
                    </a:p>
                  </a:txBody>
                  <a:tcP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t-IT" sz="1200" i="0" dirty="0"/>
                        <a:t>Valutazione dell’</a:t>
                      </a:r>
                      <a:r>
                        <a:rPr lang="it-IT" sz="1200" i="1" dirty="0"/>
                        <a:t>efficacia degli interventi</a:t>
                      </a:r>
                      <a:endParaRPr lang="en-US" altLang="ko-KR" sz="4000" b="1" i="1"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grpSp>
        <p:nvGrpSpPr>
          <p:cNvPr id="6" name="Group 4">
            <a:extLst>
              <a:ext uri="{FF2B5EF4-FFF2-40B4-BE49-F238E27FC236}">
                <a16:creationId xmlns:a16="http://schemas.microsoft.com/office/drawing/2014/main" id="{622A6E07-1E3C-B7F7-3180-DFB56A364138}"/>
              </a:ext>
            </a:extLst>
          </p:cNvPr>
          <p:cNvGrpSpPr/>
          <p:nvPr/>
        </p:nvGrpSpPr>
        <p:grpSpPr>
          <a:xfrm>
            <a:off x="939063" y="4068675"/>
            <a:ext cx="1296144" cy="360040"/>
            <a:chOff x="2627784" y="3579862"/>
            <a:chExt cx="1656184" cy="360040"/>
          </a:xfrm>
          <a:solidFill>
            <a:srgbClr val="FD2906"/>
          </a:solidFill>
        </p:grpSpPr>
        <p:sp>
          <p:nvSpPr>
            <p:cNvPr id="7" name="Rounded Rectangle 2">
              <a:extLst>
                <a:ext uri="{FF2B5EF4-FFF2-40B4-BE49-F238E27FC236}">
                  <a16:creationId xmlns:a16="http://schemas.microsoft.com/office/drawing/2014/main" id="{A7FAE98F-2440-11B8-3FFE-208371AB0C04}"/>
                </a:ext>
              </a:extLst>
            </p:cNvPr>
            <p:cNvSpPr/>
            <p:nvPr/>
          </p:nvSpPr>
          <p:spPr>
            <a:xfrm>
              <a:off x="2627784" y="3579862"/>
              <a:ext cx="1656184" cy="3600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8" name="TextBox 5">
              <a:extLst>
                <a:ext uri="{FF2B5EF4-FFF2-40B4-BE49-F238E27FC236}">
                  <a16:creationId xmlns:a16="http://schemas.microsoft.com/office/drawing/2014/main" id="{398FD287-0D86-3FF5-289A-C74BCB769380}"/>
                </a:ext>
              </a:extLst>
            </p:cNvPr>
            <p:cNvSpPr txBox="1"/>
            <p:nvPr/>
          </p:nvSpPr>
          <p:spPr>
            <a:xfrm>
              <a:off x="2889105" y="3621383"/>
              <a:ext cx="1133543" cy="276999"/>
            </a:xfrm>
            <a:prstGeom prst="rect">
              <a:avLst/>
            </a:prstGeom>
            <a:noFill/>
          </p:spPr>
          <p:txBody>
            <a:bodyPr wrap="square" rtlCol="0">
              <a:spAutoFit/>
            </a:bodyPr>
            <a:lstStyle/>
            <a:p>
              <a:pPr algn="ctr"/>
              <a:r>
                <a:rPr lang="en-US" altLang="ko-KR" sz="1200" b="1" dirty="0" err="1">
                  <a:solidFill>
                    <a:schemeClr val="bg1"/>
                  </a:solidFill>
                  <a:cs typeface="Arial" pitchFamily="34" charset="0"/>
                </a:rPr>
                <a:t>incidenza</a:t>
              </a:r>
              <a:endParaRPr lang="ko-KR" altLang="en-US" sz="1200" b="1" dirty="0">
                <a:solidFill>
                  <a:schemeClr val="bg1"/>
                </a:solidFill>
                <a:cs typeface="Arial" pitchFamily="34" charset="0"/>
              </a:endParaRPr>
            </a:p>
          </p:txBody>
        </p:sp>
      </p:grpSp>
      <p:grpSp>
        <p:nvGrpSpPr>
          <p:cNvPr id="9" name="Group 4">
            <a:extLst>
              <a:ext uri="{FF2B5EF4-FFF2-40B4-BE49-F238E27FC236}">
                <a16:creationId xmlns:a16="http://schemas.microsoft.com/office/drawing/2014/main" id="{42F2E620-8530-99EA-16A2-F46E6EC353DE}"/>
              </a:ext>
            </a:extLst>
          </p:cNvPr>
          <p:cNvGrpSpPr/>
          <p:nvPr/>
        </p:nvGrpSpPr>
        <p:grpSpPr>
          <a:xfrm>
            <a:off x="323528" y="4587974"/>
            <a:ext cx="1500336" cy="360040"/>
            <a:chOff x="2627784" y="3579862"/>
            <a:chExt cx="1656184" cy="360040"/>
          </a:xfrm>
          <a:solidFill>
            <a:srgbClr val="FD2906"/>
          </a:solidFill>
        </p:grpSpPr>
        <p:sp>
          <p:nvSpPr>
            <p:cNvPr id="10" name="Rounded Rectangle 2">
              <a:extLst>
                <a:ext uri="{FF2B5EF4-FFF2-40B4-BE49-F238E27FC236}">
                  <a16:creationId xmlns:a16="http://schemas.microsoft.com/office/drawing/2014/main" id="{2F1D33C8-1434-A408-7B1A-745910781921}"/>
                </a:ext>
              </a:extLst>
            </p:cNvPr>
            <p:cNvSpPr/>
            <p:nvPr/>
          </p:nvSpPr>
          <p:spPr>
            <a:xfrm>
              <a:off x="2627784" y="3579862"/>
              <a:ext cx="1656184" cy="3600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1" name="TextBox 5">
              <a:extLst>
                <a:ext uri="{FF2B5EF4-FFF2-40B4-BE49-F238E27FC236}">
                  <a16:creationId xmlns:a16="http://schemas.microsoft.com/office/drawing/2014/main" id="{A7631F79-A23E-7F33-E5F9-FCDA75572B64}"/>
                </a:ext>
              </a:extLst>
            </p:cNvPr>
            <p:cNvSpPr txBox="1"/>
            <p:nvPr/>
          </p:nvSpPr>
          <p:spPr>
            <a:xfrm>
              <a:off x="2889105" y="3621383"/>
              <a:ext cx="1133543" cy="276999"/>
            </a:xfrm>
            <a:prstGeom prst="rect">
              <a:avLst/>
            </a:prstGeom>
            <a:noFill/>
          </p:spPr>
          <p:txBody>
            <a:bodyPr wrap="square" rtlCol="0">
              <a:spAutoFit/>
            </a:bodyPr>
            <a:lstStyle/>
            <a:p>
              <a:pPr algn="ctr"/>
              <a:r>
                <a:rPr lang="en-US" altLang="ko-KR" sz="1200" b="1" dirty="0" err="1">
                  <a:solidFill>
                    <a:schemeClr val="bg1"/>
                  </a:solidFill>
                  <a:cs typeface="Arial" pitchFamily="34" charset="0"/>
                </a:rPr>
                <a:t>prevalenza</a:t>
              </a:r>
              <a:endParaRPr lang="ko-KR" altLang="en-US" sz="1200" b="1" dirty="0">
                <a:solidFill>
                  <a:schemeClr val="bg1"/>
                </a:solidFill>
                <a:cs typeface="Arial" pitchFamily="34" charset="0"/>
              </a:endParaRPr>
            </a:p>
          </p:txBody>
        </p:sp>
      </p:grpSp>
      <p:grpSp>
        <p:nvGrpSpPr>
          <p:cNvPr id="12" name="Group 4">
            <a:extLst>
              <a:ext uri="{FF2B5EF4-FFF2-40B4-BE49-F238E27FC236}">
                <a16:creationId xmlns:a16="http://schemas.microsoft.com/office/drawing/2014/main" id="{B86B33C3-A3AC-FA4A-CA8B-7CB74FA1E16C}"/>
              </a:ext>
            </a:extLst>
          </p:cNvPr>
          <p:cNvGrpSpPr/>
          <p:nvPr/>
        </p:nvGrpSpPr>
        <p:grpSpPr>
          <a:xfrm>
            <a:off x="2942950" y="4607388"/>
            <a:ext cx="1500336" cy="360040"/>
            <a:chOff x="2627784" y="3579862"/>
            <a:chExt cx="1656184" cy="360040"/>
          </a:xfrm>
          <a:solidFill>
            <a:srgbClr val="FD2906"/>
          </a:solidFill>
        </p:grpSpPr>
        <p:sp>
          <p:nvSpPr>
            <p:cNvPr id="13" name="Rounded Rectangle 2">
              <a:extLst>
                <a:ext uri="{FF2B5EF4-FFF2-40B4-BE49-F238E27FC236}">
                  <a16:creationId xmlns:a16="http://schemas.microsoft.com/office/drawing/2014/main" id="{E157297A-1730-BB33-77F4-228161C8D9B3}"/>
                </a:ext>
              </a:extLst>
            </p:cNvPr>
            <p:cNvSpPr/>
            <p:nvPr/>
          </p:nvSpPr>
          <p:spPr>
            <a:xfrm>
              <a:off x="2627784" y="3579862"/>
              <a:ext cx="1656184" cy="3600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5" name="TextBox 5">
              <a:extLst>
                <a:ext uri="{FF2B5EF4-FFF2-40B4-BE49-F238E27FC236}">
                  <a16:creationId xmlns:a16="http://schemas.microsoft.com/office/drawing/2014/main" id="{034E1BBC-3E6B-A10A-4BA2-815E0737227D}"/>
                </a:ext>
              </a:extLst>
            </p:cNvPr>
            <p:cNvSpPr txBox="1"/>
            <p:nvPr/>
          </p:nvSpPr>
          <p:spPr>
            <a:xfrm>
              <a:off x="2758444" y="3605997"/>
              <a:ext cx="1394862"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sopravvivenza</a:t>
              </a:r>
              <a:endParaRPr lang="ko-KR" altLang="en-US" sz="1200" b="1" dirty="0">
                <a:solidFill>
                  <a:schemeClr val="bg1"/>
                </a:solidFill>
                <a:cs typeface="Arial" pitchFamily="34" charset="0"/>
              </a:endParaRPr>
            </a:p>
          </p:txBody>
        </p:sp>
      </p:grpSp>
      <p:grpSp>
        <p:nvGrpSpPr>
          <p:cNvPr id="16" name="Group 4">
            <a:extLst>
              <a:ext uri="{FF2B5EF4-FFF2-40B4-BE49-F238E27FC236}">
                <a16:creationId xmlns:a16="http://schemas.microsoft.com/office/drawing/2014/main" id="{B79FE8F7-6A2E-88B8-E72A-C1C4952105C4}"/>
              </a:ext>
            </a:extLst>
          </p:cNvPr>
          <p:cNvGrpSpPr/>
          <p:nvPr/>
        </p:nvGrpSpPr>
        <p:grpSpPr>
          <a:xfrm>
            <a:off x="2490205" y="4063389"/>
            <a:ext cx="1263605" cy="370612"/>
            <a:chOff x="2627784" y="3579862"/>
            <a:chExt cx="1656184" cy="360040"/>
          </a:xfrm>
          <a:solidFill>
            <a:srgbClr val="FD2906"/>
          </a:solidFill>
        </p:grpSpPr>
        <p:sp>
          <p:nvSpPr>
            <p:cNvPr id="17" name="Rounded Rectangle 2">
              <a:extLst>
                <a:ext uri="{FF2B5EF4-FFF2-40B4-BE49-F238E27FC236}">
                  <a16:creationId xmlns:a16="http://schemas.microsoft.com/office/drawing/2014/main" id="{1A63E27A-8F11-8C87-DFFA-7D4620628A38}"/>
                </a:ext>
              </a:extLst>
            </p:cNvPr>
            <p:cNvSpPr/>
            <p:nvPr/>
          </p:nvSpPr>
          <p:spPr>
            <a:xfrm>
              <a:off x="2627784" y="3579862"/>
              <a:ext cx="1656184" cy="3600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TextBox 5">
              <a:extLst>
                <a:ext uri="{FF2B5EF4-FFF2-40B4-BE49-F238E27FC236}">
                  <a16:creationId xmlns:a16="http://schemas.microsoft.com/office/drawing/2014/main" id="{E9A68C9B-B702-EA39-DECC-903CBCA4A9E6}"/>
                </a:ext>
              </a:extLst>
            </p:cNvPr>
            <p:cNvSpPr txBox="1"/>
            <p:nvPr/>
          </p:nvSpPr>
          <p:spPr>
            <a:xfrm>
              <a:off x="2889106" y="3621383"/>
              <a:ext cx="1104288" cy="269098"/>
            </a:xfrm>
            <a:prstGeom prst="rect">
              <a:avLst/>
            </a:prstGeom>
            <a:noFill/>
          </p:spPr>
          <p:txBody>
            <a:bodyPr wrap="square" rtlCol="0">
              <a:spAutoFit/>
            </a:bodyPr>
            <a:lstStyle/>
            <a:p>
              <a:pPr algn="ctr"/>
              <a:r>
                <a:rPr lang="it-IT" altLang="ko-KR" sz="1200" b="1" dirty="0">
                  <a:solidFill>
                    <a:schemeClr val="bg1"/>
                  </a:solidFill>
                  <a:cs typeface="Arial" pitchFamily="34" charset="0"/>
                </a:rPr>
                <a:t>mortalità</a:t>
              </a:r>
              <a:endParaRPr lang="ko-KR" altLang="en-US" sz="1200" b="1" dirty="0">
                <a:solidFill>
                  <a:schemeClr val="bg1"/>
                </a:solidFill>
                <a:cs typeface="Arial" pitchFamily="34" charset="0"/>
              </a:endParaRPr>
            </a:p>
          </p:txBody>
        </p:sp>
      </p:grpSp>
      <p:sp>
        <p:nvSpPr>
          <p:cNvPr id="20" name="CasellaDiTesto 19">
            <a:extLst>
              <a:ext uri="{FF2B5EF4-FFF2-40B4-BE49-F238E27FC236}">
                <a16:creationId xmlns:a16="http://schemas.microsoft.com/office/drawing/2014/main" id="{91588867-1528-E8F7-5EC9-7E2D7EE1FEC7}"/>
              </a:ext>
            </a:extLst>
          </p:cNvPr>
          <p:cNvSpPr txBox="1"/>
          <p:nvPr/>
        </p:nvSpPr>
        <p:spPr>
          <a:xfrm>
            <a:off x="379848" y="2479569"/>
            <a:ext cx="4575716" cy="1277273"/>
          </a:xfrm>
          <a:prstGeom prst="rect">
            <a:avLst/>
          </a:prstGeom>
          <a:noFill/>
        </p:spPr>
        <p:txBody>
          <a:bodyPr wrap="square">
            <a:spAutoFit/>
          </a:bodyPr>
          <a:lstStyle/>
          <a:p>
            <a:r>
              <a:rPr lang="it-IT" sz="1100" b="0" i="0" u="none" strike="noStrike" baseline="0" dirty="0">
                <a:solidFill>
                  <a:srgbClr val="000000"/>
                </a:solidFill>
                <a:latin typeface="Arial" panose="020B0604020202020204" pitchFamily="34" charset="0"/>
              </a:rPr>
              <a:t>I </a:t>
            </a:r>
            <a:r>
              <a:rPr lang="it-IT" sz="1100" b="1" i="0" u="none" strike="noStrike" baseline="0" dirty="0">
                <a:solidFill>
                  <a:srgbClr val="000000"/>
                </a:solidFill>
                <a:latin typeface="Arial" panose="020B0604020202020204" pitchFamily="34" charset="0"/>
              </a:rPr>
              <a:t>dati</a:t>
            </a:r>
            <a:r>
              <a:rPr lang="it-IT" sz="1100" b="0" i="0" u="none" strike="noStrike" baseline="0" dirty="0">
                <a:solidFill>
                  <a:srgbClr val="000000"/>
                </a:solidFill>
                <a:latin typeface="Arial" panose="020B0604020202020204" pitchFamily="34" charset="0"/>
              </a:rPr>
              <a:t> che affluiscono al Registro Tumori sono: </a:t>
            </a:r>
          </a:p>
          <a:p>
            <a:r>
              <a:rPr lang="it-IT" sz="1100" b="0" i="0" u="none" strike="noStrike" baseline="0" dirty="0">
                <a:solidFill>
                  <a:srgbClr val="000000"/>
                </a:solidFill>
                <a:latin typeface="Arial" panose="020B0604020202020204" pitchFamily="34" charset="0"/>
              </a:rPr>
              <a:t>a) Cartelle cliniche e schede di Dimissione Ospedaliera (SDO); </a:t>
            </a:r>
          </a:p>
          <a:p>
            <a:r>
              <a:rPr lang="it-IT" sz="1100" b="0" i="0" u="none" strike="noStrike" baseline="0" dirty="0">
                <a:solidFill>
                  <a:srgbClr val="000000"/>
                </a:solidFill>
                <a:latin typeface="Arial" panose="020B0604020202020204" pitchFamily="34" charset="0"/>
              </a:rPr>
              <a:t>b) Archivi di anatomia e citologia patologica; </a:t>
            </a:r>
          </a:p>
          <a:p>
            <a:r>
              <a:rPr lang="it-IT" sz="1100" b="0" i="0" u="none" strike="noStrike" baseline="0" dirty="0">
                <a:solidFill>
                  <a:srgbClr val="000000"/>
                </a:solidFill>
                <a:latin typeface="Arial" panose="020B0604020202020204" pitchFamily="34" charset="0"/>
              </a:rPr>
              <a:t>c) Certificati di morte; </a:t>
            </a:r>
          </a:p>
          <a:p>
            <a:r>
              <a:rPr lang="it-IT" sz="1100" b="0" i="0" u="none" strike="noStrike" baseline="0" dirty="0">
                <a:solidFill>
                  <a:srgbClr val="000000"/>
                </a:solidFill>
                <a:latin typeface="Arial" panose="020B0604020202020204" pitchFamily="34" charset="0"/>
              </a:rPr>
              <a:t>d) Anagrafica assistiti, elenchi esenzioni ticket, registro cause di morte; </a:t>
            </a:r>
          </a:p>
          <a:p>
            <a:r>
              <a:rPr lang="it-IT" sz="1100" b="0" i="0" u="none" strike="noStrike" baseline="0" dirty="0">
                <a:solidFill>
                  <a:srgbClr val="000000"/>
                </a:solidFill>
                <a:latin typeface="Arial" panose="020B0604020202020204" pitchFamily="34" charset="0"/>
              </a:rPr>
              <a:t>e) Consumi farmaceutici; </a:t>
            </a:r>
          </a:p>
          <a:p>
            <a:r>
              <a:rPr lang="it-IT" sz="1100" b="0" i="0" u="none" strike="noStrike" baseline="0" dirty="0">
                <a:solidFill>
                  <a:srgbClr val="000000"/>
                </a:solidFill>
                <a:latin typeface="Arial" panose="020B0604020202020204" pitchFamily="34" charset="0"/>
              </a:rPr>
              <a:t>f)  Screening oncologico </a:t>
            </a:r>
          </a:p>
        </p:txBody>
      </p:sp>
      <p:grpSp>
        <p:nvGrpSpPr>
          <p:cNvPr id="21" name="Gruppo 20">
            <a:extLst>
              <a:ext uri="{FF2B5EF4-FFF2-40B4-BE49-F238E27FC236}">
                <a16:creationId xmlns:a16="http://schemas.microsoft.com/office/drawing/2014/main" id="{453B352F-A09F-971C-8550-849F1A2C5F39}"/>
              </a:ext>
            </a:extLst>
          </p:cNvPr>
          <p:cNvGrpSpPr/>
          <p:nvPr/>
        </p:nvGrpSpPr>
        <p:grpSpPr>
          <a:xfrm>
            <a:off x="6012160" y="2771447"/>
            <a:ext cx="2447990" cy="1888534"/>
            <a:chOff x="873838" y="2329500"/>
            <a:chExt cx="2810036" cy="2140623"/>
          </a:xfrm>
        </p:grpSpPr>
        <p:sp>
          <p:nvSpPr>
            <p:cNvPr id="22" name="Rounded Rectangle 17">
              <a:extLst>
                <a:ext uri="{FF2B5EF4-FFF2-40B4-BE49-F238E27FC236}">
                  <a16:creationId xmlns:a16="http://schemas.microsoft.com/office/drawing/2014/main" id="{BACDE700-C7F4-969E-D760-70B2B037470B}"/>
                </a:ext>
              </a:extLst>
            </p:cNvPr>
            <p:cNvSpPr/>
            <p:nvPr/>
          </p:nvSpPr>
          <p:spPr>
            <a:xfrm>
              <a:off x="873838" y="2329500"/>
              <a:ext cx="2810036" cy="524280"/>
            </a:xfrm>
            <a:prstGeom prst="roundRect">
              <a:avLst>
                <a:gd name="adj" fmla="val 12448"/>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Rounded Rectangle 18">
              <a:extLst>
                <a:ext uri="{FF2B5EF4-FFF2-40B4-BE49-F238E27FC236}">
                  <a16:creationId xmlns:a16="http://schemas.microsoft.com/office/drawing/2014/main" id="{4DE10FCC-1E4E-3803-3C54-367F32F7BA7D}"/>
                </a:ext>
              </a:extLst>
            </p:cNvPr>
            <p:cNvSpPr/>
            <p:nvPr/>
          </p:nvSpPr>
          <p:spPr>
            <a:xfrm>
              <a:off x="873838" y="3889421"/>
              <a:ext cx="2810036" cy="580702"/>
            </a:xfrm>
            <a:prstGeom prst="roundRect">
              <a:avLst>
                <a:gd name="adj" fmla="val 12448"/>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0" name="CasellaDiTesto 39">
            <a:extLst>
              <a:ext uri="{FF2B5EF4-FFF2-40B4-BE49-F238E27FC236}">
                <a16:creationId xmlns:a16="http://schemas.microsoft.com/office/drawing/2014/main" id="{DFDCE330-3F57-1380-67A2-EA5C726EA506}"/>
              </a:ext>
            </a:extLst>
          </p:cNvPr>
          <p:cNvSpPr txBox="1"/>
          <p:nvPr/>
        </p:nvSpPr>
        <p:spPr>
          <a:xfrm>
            <a:off x="5976015" y="2787272"/>
            <a:ext cx="2520280" cy="430887"/>
          </a:xfrm>
          <a:prstGeom prst="rect">
            <a:avLst/>
          </a:prstGeom>
          <a:noFill/>
        </p:spPr>
        <p:txBody>
          <a:bodyPr wrap="square">
            <a:spAutoFit/>
          </a:bodyPr>
          <a:lstStyle/>
          <a:p>
            <a:pPr algn="ctr"/>
            <a:r>
              <a:rPr lang="it-IT" sz="1100" b="0" i="0" u="none" strike="noStrike" baseline="0" dirty="0">
                <a:solidFill>
                  <a:srgbClr val="000000"/>
                </a:solidFill>
                <a:latin typeface="Arial" panose="020B0604020202020204" pitchFamily="34" charset="0"/>
              </a:rPr>
              <a:t>Associazione Italiana Registri Tumori</a:t>
            </a:r>
            <a:br>
              <a:rPr lang="it-IT" sz="1100" b="0" i="0" u="none" strike="noStrike" baseline="0" dirty="0">
                <a:solidFill>
                  <a:srgbClr val="000000"/>
                </a:solidFill>
                <a:latin typeface="Arial" panose="020B0604020202020204" pitchFamily="34" charset="0"/>
              </a:rPr>
            </a:br>
            <a:r>
              <a:rPr lang="it-IT" sz="1100" b="0" i="0" u="none" strike="noStrike" baseline="0" dirty="0">
                <a:solidFill>
                  <a:srgbClr val="000000"/>
                </a:solidFill>
                <a:latin typeface="Arial" panose="020B0604020202020204" pitchFamily="34" charset="0"/>
              </a:rPr>
              <a:t> (AIRTum)</a:t>
            </a:r>
            <a:endParaRPr lang="it-IT" dirty="0"/>
          </a:p>
        </p:txBody>
      </p:sp>
      <p:sp>
        <p:nvSpPr>
          <p:cNvPr id="41" name="CasellaDiTesto 40">
            <a:extLst>
              <a:ext uri="{FF2B5EF4-FFF2-40B4-BE49-F238E27FC236}">
                <a16:creationId xmlns:a16="http://schemas.microsoft.com/office/drawing/2014/main" id="{8FE20D0D-C968-92D2-6507-7EF80CEAC530}"/>
              </a:ext>
            </a:extLst>
          </p:cNvPr>
          <p:cNvSpPr txBox="1"/>
          <p:nvPr/>
        </p:nvSpPr>
        <p:spPr>
          <a:xfrm>
            <a:off x="6084027" y="4273018"/>
            <a:ext cx="2304256" cy="261610"/>
          </a:xfrm>
          <a:prstGeom prst="rect">
            <a:avLst/>
          </a:prstGeom>
          <a:noFill/>
        </p:spPr>
        <p:txBody>
          <a:bodyPr wrap="square" rtlCol="0">
            <a:spAutoFit/>
          </a:bodyPr>
          <a:lstStyle/>
          <a:p>
            <a:pPr algn="ctr"/>
            <a:r>
              <a:rPr lang="it-IT" sz="1100" dirty="0">
                <a:solidFill>
                  <a:srgbClr val="000000"/>
                </a:solidFill>
                <a:latin typeface="Arial" panose="020B0604020202020204" pitchFamily="34" charset="0"/>
              </a:rPr>
              <a:t>Registro Tumori Molise</a:t>
            </a:r>
          </a:p>
        </p:txBody>
      </p:sp>
      <p:sp>
        <p:nvSpPr>
          <p:cNvPr id="42" name="Freccia in su 41">
            <a:extLst>
              <a:ext uri="{FF2B5EF4-FFF2-40B4-BE49-F238E27FC236}">
                <a16:creationId xmlns:a16="http://schemas.microsoft.com/office/drawing/2014/main" id="{A12DF03C-6D45-E19B-B48C-1A40DA7F433A}"/>
              </a:ext>
            </a:extLst>
          </p:cNvPr>
          <p:cNvSpPr/>
          <p:nvPr/>
        </p:nvSpPr>
        <p:spPr>
          <a:xfrm>
            <a:off x="6804248" y="3369741"/>
            <a:ext cx="288032" cy="576064"/>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3" name="Immagine 42">
            <a:extLst>
              <a:ext uri="{FF2B5EF4-FFF2-40B4-BE49-F238E27FC236}">
                <a16:creationId xmlns:a16="http://schemas.microsoft.com/office/drawing/2014/main" id="{5E357A6D-ADDB-60E6-2962-801B912D310E}"/>
              </a:ext>
            </a:extLst>
          </p:cNvPr>
          <p:cNvPicPr>
            <a:picLocks noChangeAspect="1"/>
          </p:cNvPicPr>
          <p:nvPr/>
        </p:nvPicPr>
        <p:blipFill>
          <a:blip r:embed="rId2"/>
          <a:stretch>
            <a:fillRect/>
          </a:stretch>
        </p:blipFill>
        <p:spPr>
          <a:xfrm rot="10800000">
            <a:off x="7351905" y="3372731"/>
            <a:ext cx="286537" cy="573074"/>
          </a:xfrm>
          <a:prstGeom prst="rect">
            <a:avLst/>
          </a:prstGeom>
        </p:spPr>
      </p:pic>
    </p:spTree>
    <p:extLst>
      <p:ext uri="{BB962C8B-B14F-4D97-AF65-F5344CB8AC3E}">
        <p14:creationId xmlns:p14="http://schemas.microsoft.com/office/powerpoint/2010/main" val="1016298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Registro Tumori</a:t>
            </a:r>
            <a:endParaRPr lang="ko-KR" altLang="en-US" dirty="0"/>
          </a:p>
        </p:txBody>
      </p:sp>
      <p:pic>
        <p:nvPicPr>
          <p:cNvPr id="14" name="Immagine 13" descr="Immagine che contiene diagramma&#10;&#10;Descrizione generata automaticamente">
            <a:extLst>
              <a:ext uri="{FF2B5EF4-FFF2-40B4-BE49-F238E27FC236}">
                <a16:creationId xmlns:a16="http://schemas.microsoft.com/office/drawing/2014/main" id="{82DA44E8-3780-9B82-8E3C-F6C610CDD3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1491630"/>
            <a:ext cx="3607899" cy="2375294"/>
          </a:xfrm>
          <a:prstGeom prst="rect">
            <a:avLst/>
          </a:prstGeom>
        </p:spPr>
      </p:pic>
      <p:sp>
        <p:nvSpPr>
          <p:cNvPr id="24" name="CasellaDiTesto 23">
            <a:extLst>
              <a:ext uri="{FF2B5EF4-FFF2-40B4-BE49-F238E27FC236}">
                <a16:creationId xmlns:a16="http://schemas.microsoft.com/office/drawing/2014/main" id="{1FE31A75-ACB1-58B7-E8FD-66F528CD4546}"/>
              </a:ext>
            </a:extLst>
          </p:cNvPr>
          <p:cNvSpPr txBox="1"/>
          <p:nvPr/>
        </p:nvSpPr>
        <p:spPr>
          <a:xfrm>
            <a:off x="5133194" y="3866924"/>
            <a:ext cx="4575716" cy="461665"/>
          </a:xfrm>
          <a:prstGeom prst="rect">
            <a:avLst/>
          </a:prstGeom>
          <a:noFill/>
        </p:spPr>
        <p:txBody>
          <a:bodyPr wrap="square">
            <a:spAutoFit/>
          </a:bodyPr>
          <a:lstStyle/>
          <a:p>
            <a:pPr algn="ctr"/>
            <a:r>
              <a:rPr lang="it-IT" sz="1200" i="1" dirty="0"/>
              <a:t>Modello della piattaforma informatica unica</a:t>
            </a:r>
            <a:br>
              <a:rPr lang="it-IT" sz="1200" i="1" dirty="0"/>
            </a:br>
            <a:r>
              <a:rPr lang="it-IT" sz="1200" i="1" dirty="0"/>
              <a:t>per la registrazione dei tumori in Molise</a:t>
            </a:r>
          </a:p>
        </p:txBody>
      </p:sp>
      <p:sp>
        <p:nvSpPr>
          <p:cNvPr id="26" name="CasellaDiTesto 25">
            <a:extLst>
              <a:ext uri="{FF2B5EF4-FFF2-40B4-BE49-F238E27FC236}">
                <a16:creationId xmlns:a16="http://schemas.microsoft.com/office/drawing/2014/main" id="{F597EFA8-E10F-91EA-8E3F-44C5F1872361}"/>
              </a:ext>
            </a:extLst>
          </p:cNvPr>
          <p:cNvSpPr txBox="1"/>
          <p:nvPr/>
        </p:nvSpPr>
        <p:spPr>
          <a:xfrm>
            <a:off x="464288" y="1017960"/>
            <a:ext cx="4899800" cy="830997"/>
          </a:xfrm>
          <a:prstGeom prst="rect">
            <a:avLst/>
          </a:prstGeom>
          <a:noFill/>
        </p:spPr>
        <p:txBody>
          <a:bodyPr wrap="square">
            <a:spAutoFit/>
          </a:bodyPr>
          <a:lstStyle/>
          <a:p>
            <a:r>
              <a:rPr lang="it-IT" sz="1200" b="0" i="0" u="none" strike="noStrike" baseline="0" dirty="0">
                <a:solidFill>
                  <a:srgbClr val="000000"/>
                </a:solidFill>
                <a:latin typeface="Arial" panose="020B0604020202020204" pitchFamily="34" charset="0"/>
              </a:rPr>
              <a:t>Obiettivo dell’intervento è </a:t>
            </a:r>
            <a:r>
              <a:rPr lang="it-IT" sz="1200" dirty="0">
                <a:solidFill>
                  <a:srgbClr val="000000"/>
                </a:solidFill>
                <a:latin typeface="Arial" panose="020B0604020202020204" pitchFamily="34" charset="0"/>
              </a:rPr>
              <a:t>la realizzazione di una </a:t>
            </a:r>
            <a:r>
              <a:rPr lang="it-IT" sz="1200" dirty="0">
                <a:solidFill>
                  <a:srgbClr val="FF0000"/>
                </a:solidFill>
                <a:latin typeface="Arial" panose="020B0604020202020204" pitchFamily="34" charset="0"/>
              </a:rPr>
              <a:t>piattaforma</a:t>
            </a:r>
            <a:br>
              <a:rPr lang="it-IT" sz="1200" dirty="0">
                <a:solidFill>
                  <a:srgbClr val="FF0000"/>
                </a:solidFill>
                <a:latin typeface="Arial" panose="020B0604020202020204" pitchFamily="34" charset="0"/>
              </a:rPr>
            </a:br>
            <a:r>
              <a:rPr lang="it-IT" sz="1200" dirty="0">
                <a:solidFill>
                  <a:srgbClr val="FF0000"/>
                </a:solidFill>
                <a:latin typeface="Arial" panose="020B0604020202020204" pitchFamily="34" charset="0"/>
              </a:rPr>
              <a:t>informatica unitaria</a:t>
            </a:r>
            <a:r>
              <a:rPr lang="it-IT" sz="1200" dirty="0">
                <a:solidFill>
                  <a:srgbClr val="000000"/>
                </a:solidFill>
                <a:latin typeface="Arial" panose="020B0604020202020204" pitchFamily="34" charset="0"/>
              </a:rPr>
              <a:t> comprendente i </a:t>
            </a:r>
            <a:r>
              <a:rPr lang="it-IT" sz="1200" b="1" dirty="0">
                <a:solidFill>
                  <a:srgbClr val="000000"/>
                </a:solidFill>
                <a:latin typeface="Arial" panose="020B0604020202020204" pitchFamily="34" charset="0"/>
              </a:rPr>
              <a:t>moduli per la gestione</a:t>
            </a:r>
            <a:br>
              <a:rPr lang="it-IT" sz="1200" b="1" dirty="0">
                <a:solidFill>
                  <a:srgbClr val="000000"/>
                </a:solidFill>
                <a:latin typeface="Arial" panose="020B0604020202020204" pitchFamily="34" charset="0"/>
              </a:rPr>
            </a:br>
            <a:r>
              <a:rPr lang="it-IT" sz="1200" b="1" dirty="0">
                <a:solidFill>
                  <a:srgbClr val="000000"/>
                </a:solidFill>
                <a:latin typeface="Arial" panose="020B0604020202020204" pitchFamily="34" charset="0"/>
              </a:rPr>
              <a:t>dei Registri</a:t>
            </a:r>
            <a:r>
              <a:rPr lang="it-IT" sz="1200" dirty="0">
                <a:solidFill>
                  <a:srgbClr val="000000"/>
                </a:solidFill>
                <a:latin typeface="Arial" panose="020B0604020202020204" pitchFamily="34" charset="0"/>
              </a:rPr>
              <a:t> integrata con i sistemi informativi che gestiscono</a:t>
            </a:r>
            <a:br>
              <a:rPr lang="it-IT" sz="1200" dirty="0">
                <a:solidFill>
                  <a:srgbClr val="000000"/>
                </a:solidFill>
                <a:latin typeface="Arial" panose="020B0604020202020204" pitchFamily="34" charset="0"/>
              </a:rPr>
            </a:br>
            <a:r>
              <a:rPr lang="it-IT" sz="1200" dirty="0">
                <a:solidFill>
                  <a:srgbClr val="000000"/>
                </a:solidFill>
                <a:latin typeface="Arial" panose="020B0604020202020204" pitchFamily="34" charset="0"/>
              </a:rPr>
              <a:t>le fonti informative primarie e con inclusi dei </a:t>
            </a:r>
            <a:r>
              <a:rPr lang="it-IT" sz="1200" b="1" dirty="0">
                <a:solidFill>
                  <a:srgbClr val="000000"/>
                </a:solidFill>
                <a:latin typeface="Arial" panose="020B0604020202020204" pitchFamily="34" charset="0"/>
              </a:rPr>
              <a:t>componenti applicativi</a:t>
            </a:r>
          </a:p>
        </p:txBody>
      </p:sp>
      <p:graphicFrame>
        <p:nvGraphicFramePr>
          <p:cNvPr id="27" name="Google Shape;2656;p88">
            <a:extLst>
              <a:ext uri="{FF2B5EF4-FFF2-40B4-BE49-F238E27FC236}">
                <a16:creationId xmlns:a16="http://schemas.microsoft.com/office/drawing/2014/main" id="{3B6C302F-D39B-BA0B-C41D-FAB882F088A0}"/>
              </a:ext>
            </a:extLst>
          </p:cNvPr>
          <p:cNvGraphicFramePr/>
          <p:nvPr/>
        </p:nvGraphicFramePr>
        <p:xfrm>
          <a:off x="199552" y="2134149"/>
          <a:ext cx="5093562" cy="2377320"/>
        </p:xfrm>
        <a:graphic>
          <a:graphicData uri="http://schemas.openxmlformats.org/drawingml/2006/table">
            <a:tbl>
              <a:tblPr>
                <a:noFill/>
              </a:tblPr>
              <a:tblGrid>
                <a:gridCol w="1242615">
                  <a:extLst>
                    <a:ext uri="{9D8B030D-6E8A-4147-A177-3AD203B41FA5}">
                      <a16:colId xmlns:a16="http://schemas.microsoft.com/office/drawing/2014/main" val="20000"/>
                    </a:ext>
                  </a:extLst>
                </a:gridCol>
                <a:gridCol w="1715463">
                  <a:extLst>
                    <a:ext uri="{9D8B030D-6E8A-4147-A177-3AD203B41FA5}">
                      <a16:colId xmlns:a16="http://schemas.microsoft.com/office/drawing/2014/main" val="20001"/>
                    </a:ext>
                  </a:extLst>
                </a:gridCol>
                <a:gridCol w="2135484">
                  <a:extLst>
                    <a:ext uri="{9D8B030D-6E8A-4147-A177-3AD203B41FA5}">
                      <a16:colId xmlns:a16="http://schemas.microsoft.com/office/drawing/2014/main" val="3607955604"/>
                    </a:ext>
                  </a:extLst>
                </a:gridCol>
              </a:tblGrid>
              <a:tr h="521498">
                <a:tc>
                  <a:txBody>
                    <a:bodyPr/>
                    <a:lstStyle>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lvl="0" indent="0" algn="l" rtl="0">
                        <a:spcBef>
                          <a:spcPts val="0"/>
                        </a:spcBef>
                        <a:spcAft>
                          <a:spcPts val="0"/>
                        </a:spcAft>
                        <a:buNone/>
                      </a:pPr>
                      <a:endParaRPr sz="1200" dirty="0"/>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lvl="0" indent="0" algn="ctr" rtl="0">
                        <a:spcBef>
                          <a:spcPts val="0"/>
                        </a:spcBef>
                        <a:spcAft>
                          <a:spcPts val="0"/>
                        </a:spcAft>
                        <a:buNone/>
                      </a:pPr>
                      <a:r>
                        <a:rPr lang="en" sz="1200" dirty="0">
                          <a:solidFill>
                            <a:schemeClr val="lt1"/>
                          </a:solidFill>
                          <a:latin typeface="Alata"/>
                          <a:ea typeface="Alata"/>
                          <a:cs typeface="Alata"/>
                          <a:sym typeface="Alata"/>
                        </a:rPr>
                        <a:t>Software </a:t>
                      </a:r>
                      <a:br>
                        <a:rPr lang="en" sz="1200" dirty="0">
                          <a:solidFill>
                            <a:schemeClr val="lt1"/>
                          </a:solidFill>
                          <a:latin typeface="Alata"/>
                          <a:ea typeface="Alata"/>
                          <a:cs typeface="Alata"/>
                          <a:sym typeface="Alata"/>
                        </a:rPr>
                      </a:br>
                      <a:r>
                        <a:rPr lang="en" sz="1200" dirty="0">
                          <a:solidFill>
                            <a:schemeClr val="lt1"/>
                          </a:solidFill>
                          <a:latin typeface="Alata"/>
                          <a:ea typeface="Alata"/>
                          <a:cs typeface="Alata"/>
                          <a:sym typeface="Alata"/>
                        </a:rPr>
                        <a:t>Gestionale</a:t>
                      </a:r>
                      <a:endParaRPr sz="1200" dirty="0">
                        <a:solidFill>
                          <a:schemeClr val="lt1"/>
                        </a:solidFill>
                        <a:latin typeface="Alata"/>
                        <a:ea typeface="Alata"/>
                        <a:cs typeface="Alata"/>
                        <a:sym typeface="Alata"/>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lvl="0" indent="0" algn="ctr" rtl="0">
                        <a:spcBef>
                          <a:spcPts val="0"/>
                        </a:spcBef>
                        <a:spcAft>
                          <a:spcPts val="0"/>
                        </a:spcAft>
                        <a:buNone/>
                      </a:pPr>
                      <a:r>
                        <a:rPr lang="it-IT" sz="1200" dirty="0">
                          <a:solidFill>
                            <a:schemeClr val="lt1"/>
                          </a:solidFill>
                          <a:latin typeface="Alata"/>
                          <a:ea typeface="Alata"/>
                          <a:cs typeface="Alata"/>
                          <a:sym typeface="Alata"/>
                        </a:rPr>
                        <a:t>Criticità</a:t>
                      </a:r>
                    </a:p>
                  </a:txBody>
                  <a:tcPr marL="91425" marR="91425" marT="91425" marB="9142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0000"/>
                  </a:ext>
                </a:extLst>
              </a:tr>
              <a:tr h="521498">
                <a:tc>
                  <a:txBody>
                    <a:bodyPr/>
                    <a:lstStyle>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lvl="0" indent="0" algn="ctr" rtl="0">
                        <a:spcBef>
                          <a:spcPts val="0"/>
                        </a:spcBef>
                        <a:spcAft>
                          <a:spcPts val="0"/>
                        </a:spcAft>
                        <a:buNone/>
                      </a:pPr>
                      <a:r>
                        <a:rPr lang="en" sz="1200" dirty="0">
                          <a:solidFill>
                            <a:schemeClr val="lt1"/>
                          </a:solidFill>
                          <a:latin typeface="Alata"/>
                          <a:ea typeface="Alata"/>
                          <a:cs typeface="Alata"/>
                          <a:sym typeface="Alata"/>
                        </a:rPr>
                        <a:t>Registro </a:t>
                      </a:r>
                      <a:br>
                        <a:rPr lang="en" sz="1200" dirty="0">
                          <a:solidFill>
                            <a:schemeClr val="lt1"/>
                          </a:solidFill>
                          <a:latin typeface="Alata"/>
                          <a:ea typeface="Alata"/>
                          <a:cs typeface="Alata"/>
                          <a:sym typeface="Alata"/>
                        </a:rPr>
                      </a:br>
                      <a:r>
                        <a:rPr lang="en" sz="1200" dirty="0">
                          <a:solidFill>
                            <a:schemeClr val="lt1"/>
                          </a:solidFill>
                          <a:latin typeface="Alata"/>
                          <a:ea typeface="Alata"/>
                          <a:cs typeface="Alata"/>
                          <a:sym typeface="Alata"/>
                        </a:rPr>
                        <a:t>Tumori</a:t>
                      </a:r>
                      <a:endParaRPr sz="1200" dirty="0">
                        <a:solidFill>
                          <a:schemeClr val="lt1"/>
                        </a:solidFill>
                        <a:latin typeface="Alata"/>
                        <a:ea typeface="Alata"/>
                        <a:cs typeface="Alata"/>
                        <a:sym typeface="Alata"/>
                      </a:endParaRPr>
                    </a:p>
                  </a:txBody>
                  <a:tcPr marL="91425" marR="91425" marT="91425" marB="91425" anchor="ctr">
                    <a:lnL w="19050" cap="flat" cmpd="sng">
                      <a:solidFill>
                        <a:srgbClr val="FFFFFF"/>
                      </a:solidFill>
                      <a:prstDash val="solid"/>
                      <a:round/>
                      <a:headEnd type="none" w="sm" len="sm"/>
                      <a:tailEnd type="none" w="sm" len="sm"/>
                    </a:lnL>
                    <a:lnR w="12700" cap="flat" cmpd="sng" algn="ctr">
                      <a:solidFill>
                        <a:schemeClr val="tx1"/>
                      </a:solidFill>
                      <a:prstDash val="solid"/>
                      <a:round/>
                      <a:headEnd type="none" w="med" len="med"/>
                      <a:tailEnd type="none" w="med" len="med"/>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0000"/>
                    </a:solidFill>
                  </a:tcPr>
                </a:tc>
                <a:tc>
                  <a:txBody>
                    <a:bodyPr/>
                    <a:lstStyle>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lvl="0" indent="0" algn="ctr" rtl="0">
                        <a:spcBef>
                          <a:spcPts val="0"/>
                        </a:spcBef>
                        <a:spcAft>
                          <a:spcPts val="0"/>
                        </a:spcAft>
                        <a:buNone/>
                      </a:pPr>
                      <a:r>
                        <a:rPr lang="it-IT" sz="1200" dirty="0">
                          <a:solidFill>
                            <a:schemeClr val="tx1"/>
                          </a:solidFill>
                          <a:latin typeface="Montserrat"/>
                          <a:ea typeface="Montserrat"/>
                          <a:cs typeface="Montserrat"/>
                          <a:sym typeface="Montserrat"/>
                        </a:rPr>
                        <a:t>CRTOOL</a:t>
                      </a:r>
                      <a:endParaRPr sz="1200" dirty="0">
                        <a:solidFill>
                          <a:schemeClr val="tx1"/>
                        </a:solidFill>
                        <a:latin typeface="Montserrat"/>
                        <a:ea typeface="Montserrat"/>
                        <a:cs typeface="Montserrat"/>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spcBef>
                          <a:spcPts val="0"/>
                        </a:spcBef>
                        <a:spcAft>
                          <a:spcPts val="0"/>
                        </a:spcAft>
                        <a:buNone/>
                      </a:pPr>
                      <a:r>
                        <a:rPr lang="it-IT" sz="1200" dirty="0">
                          <a:solidFill>
                            <a:schemeClr val="tx1"/>
                          </a:solidFill>
                          <a:latin typeface="Montserrat"/>
                          <a:ea typeface="Montserrat"/>
                          <a:cs typeface="Montserrat"/>
                          <a:sym typeface="Montserrat"/>
                        </a:rPr>
                        <a:t>Interscambio dati</a:t>
                      </a:r>
                      <a:br>
                        <a:rPr lang="it-IT" sz="1200" dirty="0">
                          <a:solidFill>
                            <a:schemeClr val="tx1"/>
                          </a:solidFill>
                          <a:latin typeface="Montserrat"/>
                          <a:ea typeface="Montserrat"/>
                          <a:cs typeface="Montserrat"/>
                          <a:sym typeface="Montserrat"/>
                        </a:rPr>
                      </a:br>
                      <a:r>
                        <a:rPr lang="it-IT" sz="1200" dirty="0">
                          <a:solidFill>
                            <a:schemeClr val="tx1"/>
                          </a:solidFill>
                          <a:latin typeface="Montserrat"/>
                          <a:ea typeface="Montserrat"/>
                          <a:cs typeface="Montserrat"/>
                          <a:sym typeface="Montserrat"/>
                        </a:rPr>
                        <a:t> con SI esterni </a:t>
                      </a:r>
                      <a:endParaRPr sz="1200" dirty="0">
                        <a:solidFill>
                          <a:schemeClr val="tx1"/>
                        </a:solidFill>
                        <a:latin typeface="Montserrat"/>
                        <a:ea typeface="Montserrat"/>
                        <a:cs typeface="Montserrat"/>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1498">
                <a:tc>
                  <a:txBody>
                    <a:bodyPr/>
                    <a:lstStyle>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lvl="0" indent="0" algn="ctr" rtl="0">
                        <a:spcBef>
                          <a:spcPts val="0"/>
                        </a:spcBef>
                        <a:spcAft>
                          <a:spcPts val="0"/>
                        </a:spcAft>
                        <a:buNone/>
                      </a:pPr>
                      <a:r>
                        <a:rPr lang="en" sz="1200" dirty="0">
                          <a:solidFill>
                            <a:schemeClr val="lt1"/>
                          </a:solidFill>
                          <a:latin typeface="Alata"/>
                          <a:ea typeface="Alata"/>
                          <a:cs typeface="Alata"/>
                          <a:sym typeface="Alata"/>
                        </a:rPr>
                        <a:t>Registro</a:t>
                      </a:r>
                      <a:br>
                        <a:rPr lang="en" sz="1200" dirty="0">
                          <a:solidFill>
                            <a:schemeClr val="lt1"/>
                          </a:solidFill>
                          <a:latin typeface="Alata"/>
                          <a:ea typeface="Alata"/>
                          <a:cs typeface="Alata"/>
                          <a:sym typeface="Alata"/>
                        </a:rPr>
                      </a:br>
                      <a:r>
                        <a:rPr lang="en" sz="1200" dirty="0">
                          <a:solidFill>
                            <a:schemeClr val="lt1"/>
                          </a:solidFill>
                          <a:latin typeface="Alata"/>
                          <a:ea typeface="Alata"/>
                          <a:cs typeface="Alata"/>
                          <a:sym typeface="Alata"/>
                        </a:rPr>
                        <a:t> Mesoteliomi</a:t>
                      </a:r>
                      <a:endParaRPr sz="1200" dirty="0">
                        <a:solidFill>
                          <a:schemeClr val="lt1"/>
                        </a:solidFill>
                        <a:latin typeface="Alata"/>
                        <a:ea typeface="Alata"/>
                        <a:cs typeface="Alata"/>
                        <a:sym typeface="Alata"/>
                      </a:endParaRPr>
                    </a:p>
                  </a:txBody>
                  <a:tcPr marL="91425" marR="91425" marT="91425" marB="91425" anchor="ctr">
                    <a:lnL w="19050" cap="flat" cmpd="sng">
                      <a:solidFill>
                        <a:srgbClr val="FFFFFF"/>
                      </a:solidFill>
                      <a:prstDash val="solid"/>
                      <a:round/>
                      <a:headEnd type="none" w="sm" len="sm"/>
                      <a:tailEnd type="none" w="sm" len="sm"/>
                    </a:lnL>
                    <a:lnR w="12700" cap="flat" cmpd="sng" algn="ctr">
                      <a:solidFill>
                        <a:schemeClr val="tx1"/>
                      </a:solidFill>
                      <a:prstDash val="solid"/>
                      <a:round/>
                      <a:headEnd type="none" w="med" len="med"/>
                      <a:tailEnd type="none" w="med" len="med"/>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0000"/>
                    </a:solidFill>
                  </a:tcPr>
                </a:tc>
                <a:tc>
                  <a:txBody>
                    <a:bodyPr/>
                    <a:lstStyle>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lvl="0" indent="0" algn="ctr" rtl="0">
                        <a:spcBef>
                          <a:spcPts val="0"/>
                        </a:spcBef>
                        <a:spcAft>
                          <a:spcPts val="0"/>
                        </a:spcAft>
                        <a:buNone/>
                      </a:pPr>
                      <a:r>
                        <a:rPr lang="it-IT" sz="1200" dirty="0">
                          <a:solidFill>
                            <a:schemeClr val="tx1"/>
                          </a:solidFill>
                          <a:latin typeface="Montserrat"/>
                          <a:ea typeface="Montserrat"/>
                          <a:cs typeface="Montserrat"/>
                          <a:sym typeface="Montserrat"/>
                        </a:rPr>
                        <a:t>Applicativo</a:t>
                      </a:r>
                      <a:br>
                        <a:rPr lang="it-IT" sz="1200" dirty="0">
                          <a:solidFill>
                            <a:schemeClr val="tx1"/>
                          </a:solidFill>
                          <a:latin typeface="Montserrat"/>
                          <a:ea typeface="Montserrat"/>
                          <a:cs typeface="Montserrat"/>
                          <a:sym typeface="Montserrat"/>
                        </a:rPr>
                      </a:br>
                      <a:r>
                        <a:rPr lang="it-IT" sz="1200" dirty="0">
                          <a:solidFill>
                            <a:schemeClr val="tx1"/>
                          </a:solidFill>
                          <a:latin typeface="Montserrat"/>
                          <a:ea typeface="Montserrat"/>
                          <a:cs typeface="Montserrat"/>
                          <a:sym typeface="Montserrat"/>
                        </a:rPr>
                        <a:t> fornito dall’INPS</a:t>
                      </a:r>
                      <a:endParaRPr sz="1200" dirty="0">
                        <a:solidFill>
                          <a:schemeClr val="tx1"/>
                        </a:solidFill>
                        <a:latin typeface="Montserrat"/>
                        <a:ea typeface="Montserrat"/>
                        <a:cs typeface="Montserrat"/>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spcBef>
                          <a:spcPts val="0"/>
                        </a:spcBef>
                        <a:spcAft>
                          <a:spcPts val="0"/>
                        </a:spcAft>
                        <a:buNone/>
                      </a:pPr>
                      <a:r>
                        <a:rPr lang="it-IT" sz="1200" dirty="0">
                          <a:solidFill>
                            <a:schemeClr val="tx1"/>
                          </a:solidFill>
                          <a:latin typeface="Montserrat"/>
                          <a:ea typeface="Montserrat"/>
                          <a:cs typeface="Montserrat"/>
                          <a:sym typeface="Montserrat"/>
                        </a:rPr>
                        <a:t>Server locale dedicato che manca di presidio tecnico</a:t>
                      </a:r>
                      <a:endParaRPr sz="1200" dirty="0">
                        <a:solidFill>
                          <a:schemeClr val="tx1"/>
                        </a:solidFill>
                        <a:latin typeface="Montserrat"/>
                        <a:ea typeface="Montserrat"/>
                        <a:cs typeface="Montserrat"/>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21498">
                <a:tc>
                  <a:txBody>
                    <a:bodyPr/>
                    <a:lstStyle>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lvl="0" indent="0" algn="ctr" rtl="0">
                        <a:spcBef>
                          <a:spcPts val="0"/>
                        </a:spcBef>
                        <a:spcAft>
                          <a:spcPts val="0"/>
                        </a:spcAft>
                        <a:buNone/>
                      </a:pPr>
                      <a:r>
                        <a:rPr lang="en" sz="1200" dirty="0">
                          <a:solidFill>
                            <a:schemeClr val="lt1"/>
                          </a:solidFill>
                          <a:latin typeface="Alata"/>
                          <a:ea typeface="Alata"/>
                          <a:cs typeface="Alata"/>
                          <a:sym typeface="Alata"/>
                        </a:rPr>
                        <a:t>Registro</a:t>
                      </a:r>
                      <a:br>
                        <a:rPr lang="en" sz="1200" dirty="0">
                          <a:solidFill>
                            <a:schemeClr val="lt1"/>
                          </a:solidFill>
                          <a:latin typeface="Alata"/>
                          <a:ea typeface="Alata"/>
                          <a:cs typeface="Alata"/>
                          <a:sym typeface="Alata"/>
                        </a:rPr>
                      </a:br>
                      <a:r>
                        <a:rPr lang="en" sz="1200" dirty="0">
                          <a:solidFill>
                            <a:schemeClr val="lt1"/>
                          </a:solidFill>
                          <a:latin typeface="Alata"/>
                          <a:ea typeface="Alata"/>
                          <a:cs typeface="Alata"/>
                          <a:sym typeface="Alata"/>
                        </a:rPr>
                        <a:t> Cause Morte</a:t>
                      </a:r>
                      <a:endParaRPr sz="1200" dirty="0">
                        <a:solidFill>
                          <a:schemeClr val="lt1"/>
                        </a:solidFill>
                        <a:latin typeface="Alata"/>
                        <a:ea typeface="Alata"/>
                        <a:cs typeface="Alata"/>
                        <a:sym typeface="Alata"/>
                      </a:endParaRPr>
                    </a:p>
                  </a:txBody>
                  <a:tcPr marL="91425" marR="91425" marT="91425" marB="91425" anchor="ctr">
                    <a:lnL w="19050" cap="flat" cmpd="sng">
                      <a:solidFill>
                        <a:srgbClr val="FFFFFF"/>
                      </a:solidFill>
                      <a:prstDash val="solid"/>
                      <a:round/>
                      <a:headEnd type="none" w="sm" len="sm"/>
                      <a:tailEnd type="none" w="sm" len="sm"/>
                    </a:lnL>
                    <a:lnR w="12700" cap="flat" cmpd="sng" algn="ctr">
                      <a:solidFill>
                        <a:schemeClr val="tx1"/>
                      </a:solidFill>
                      <a:prstDash val="solid"/>
                      <a:round/>
                      <a:headEnd type="none" w="med" len="med"/>
                      <a:tailEnd type="none" w="med" len="med"/>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0000"/>
                    </a:solidFill>
                  </a:tcPr>
                </a:tc>
                <a:tc>
                  <a:txBody>
                    <a:bodyPr/>
                    <a:lstStyle>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lvl="0" indent="0" algn="ctr" rtl="0">
                        <a:spcBef>
                          <a:spcPts val="0"/>
                        </a:spcBef>
                        <a:spcAft>
                          <a:spcPts val="0"/>
                        </a:spcAft>
                        <a:buNone/>
                      </a:pPr>
                      <a:r>
                        <a:rPr lang="it-IT" sz="1200" dirty="0">
                          <a:solidFill>
                            <a:schemeClr val="tx1"/>
                          </a:solidFill>
                          <a:latin typeface="Montserrat"/>
                          <a:ea typeface="Montserrat"/>
                          <a:cs typeface="Montserrat"/>
                          <a:sym typeface="Montserrat"/>
                        </a:rPr>
                        <a:t>Nessuno</a:t>
                      </a:r>
                      <a:endParaRPr sz="1200" dirty="0">
                        <a:solidFill>
                          <a:schemeClr val="tx1"/>
                        </a:solidFill>
                        <a:latin typeface="Montserrat"/>
                        <a:ea typeface="Montserrat"/>
                        <a:cs typeface="Montserrat"/>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spcBef>
                          <a:spcPts val="0"/>
                        </a:spcBef>
                        <a:spcAft>
                          <a:spcPts val="0"/>
                        </a:spcAft>
                        <a:buNone/>
                      </a:pPr>
                      <a:r>
                        <a:rPr lang="it-IT" sz="1200" dirty="0">
                          <a:solidFill>
                            <a:schemeClr val="tx1"/>
                          </a:solidFill>
                          <a:latin typeface="Montserrat"/>
                          <a:ea typeface="Montserrat"/>
                          <a:cs typeface="Montserrat"/>
                          <a:sym typeface="Montserrat"/>
                        </a:rPr>
                        <a:t>Sistemi di registrazione</a:t>
                      </a:r>
                      <a:br>
                        <a:rPr lang="it-IT" sz="1200" dirty="0">
                          <a:solidFill>
                            <a:schemeClr val="tx1"/>
                          </a:solidFill>
                          <a:latin typeface="Montserrat"/>
                          <a:ea typeface="Montserrat"/>
                          <a:cs typeface="Montserrat"/>
                          <a:sym typeface="Montserrat"/>
                        </a:rPr>
                      </a:br>
                      <a:r>
                        <a:rPr lang="it-IT" sz="1200" dirty="0">
                          <a:solidFill>
                            <a:schemeClr val="tx1"/>
                          </a:solidFill>
                          <a:latin typeface="Montserrat"/>
                          <a:ea typeface="Montserrat"/>
                          <a:cs typeface="Montserrat"/>
                          <a:sym typeface="Montserrat"/>
                        </a:rPr>
                        <a:t>non uniformi</a:t>
                      </a:r>
                      <a:endParaRPr sz="1200" dirty="0">
                        <a:solidFill>
                          <a:schemeClr val="tx1"/>
                        </a:solidFill>
                        <a:latin typeface="Montserrat"/>
                        <a:ea typeface="Montserrat"/>
                        <a:cs typeface="Montserrat"/>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95212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63888" y="2499742"/>
            <a:ext cx="5112568" cy="576064"/>
          </a:xfrm>
        </p:spPr>
        <p:txBody>
          <a:bodyPr/>
          <a:lstStyle/>
          <a:p>
            <a:r>
              <a:rPr lang="it-IT" altLang="ko-KR" sz="3200" dirty="0">
                <a:solidFill>
                  <a:schemeClr val="accent1"/>
                </a:solidFill>
              </a:rPr>
              <a:t>Telemedicina e Cartella Clinica Integrata</a:t>
            </a:r>
            <a:endParaRPr lang="en-US" altLang="ko-KR" sz="3200" dirty="0">
              <a:solidFill>
                <a:schemeClr val="accent1"/>
              </a:solidFill>
            </a:endParaRPr>
          </a:p>
          <a:p>
            <a:endParaRPr lang="ko-KR" altLang="en-US" dirty="0"/>
          </a:p>
        </p:txBody>
      </p:sp>
      <p:sp>
        <p:nvSpPr>
          <p:cNvPr id="3" name="Text Placeholder 2"/>
          <p:cNvSpPr>
            <a:spLocks noGrp="1"/>
          </p:cNvSpPr>
          <p:nvPr>
            <p:ph type="body" sz="quarter" idx="11"/>
          </p:nvPr>
        </p:nvSpPr>
        <p:spPr>
          <a:xfrm>
            <a:off x="3563888" y="2931790"/>
            <a:ext cx="5436096" cy="288032"/>
          </a:xfrm>
        </p:spPr>
        <p:txBody>
          <a:bodyPr/>
          <a:lstStyle/>
          <a:p>
            <a:pPr lvl="0"/>
            <a:r>
              <a:rPr lang="en-US" altLang="ko-KR" b="1" dirty="0"/>
              <a:t>Caso studio</a:t>
            </a:r>
          </a:p>
        </p:txBody>
      </p:sp>
    </p:spTree>
    <p:extLst>
      <p:ext uri="{BB962C8B-B14F-4D97-AF65-F5344CB8AC3E}">
        <p14:creationId xmlns:p14="http://schemas.microsoft.com/office/powerpoint/2010/main" val="2170090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67975B6C-5D6E-4265-E3A8-B446A77590B1}"/>
              </a:ext>
            </a:extLst>
          </p:cNvPr>
          <p:cNvSpPr>
            <a:spLocks noGrp="1"/>
          </p:cNvSpPr>
          <p:nvPr>
            <p:ph type="body" sz="quarter" idx="10"/>
          </p:nvPr>
        </p:nvSpPr>
        <p:spPr>
          <a:xfrm>
            <a:off x="251520" y="267494"/>
            <a:ext cx="7344816" cy="576064"/>
          </a:xfrm>
        </p:spPr>
        <p:txBody>
          <a:bodyPr/>
          <a:lstStyle/>
          <a:p>
            <a:r>
              <a:rPr lang="it-IT" dirty="0">
                <a:solidFill>
                  <a:schemeClr val="accent1"/>
                </a:solidFill>
              </a:rPr>
              <a:t>TELEMEDICINA</a:t>
            </a:r>
            <a:endParaRPr lang="en-US" dirty="0">
              <a:solidFill>
                <a:schemeClr val="accent1"/>
              </a:solidFill>
            </a:endParaRPr>
          </a:p>
        </p:txBody>
      </p:sp>
      <p:sp>
        <p:nvSpPr>
          <p:cNvPr id="4" name="CasellaDiTesto 3">
            <a:extLst>
              <a:ext uri="{FF2B5EF4-FFF2-40B4-BE49-F238E27FC236}">
                <a16:creationId xmlns:a16="http://schemas.microsoft.com/office/drawing/2014/main" id="{4B8D790A-B38D-005D-3B28-80025063960C}"/>
              </a:ext>
            </a:extLst>
          </p:cNvPr>
          <p:cNvSpPr txBox="1"/>
          <p:nvPr/>
        </p:nvSpPr>
        <p:spPr>
          <a:xfrm>
            <a:off x="102804" y="827775"/>
            <a:ext cx="7205500" cy="584775"/>
          </a:xfrm>
          <a:prstGeom prst="rect">
            <a:avLst/>
          </a:prstGeom>
          <a:noFill/>
        </p:spPr>
        <p:txBody>
          <a:bodyPr wrap="square">
            <a:spAutoFit/>
          </a:bodyPr>
          <a:lstStyle/>
          <a:p>
            <a:r>
              <a:rPr lang="it-IT" sz="1600" dirty="0">
                <a:solidFill>
                  <a:schemeClr val="tx1">
                    <a:lumMod val="75000"/>
                    <a:lumOff val="25000"/>
                  </a:schemeClr>
                </a:solidFill>
                <a:latin typeface="+mj-lt"/>
                <a:ea typeface="+mj-ea"/>
                <a:cs typeface="Arial" pitchFamily="34" charset="0"/>
              </a:rPr>
              <a:t>La telemedicina può migliorare la </a:t>
            </a:r>
            <a:r>
              <a:rPr lang="it-IT" sz="1600" b="1" dirty="0">
                <a:solidFill>
                  <a:schemeClr val="tx1">
                    <a:lumMod val="75000"/>
                    <a:lumOff val="25000"/>
                  </a:schemeClr>
                </a:solidFill>
                <a:latin typeface="+mj-lt"/>
                <a:ea typeface="+mj-ea"/>
                <a:cs typeface="Arial" pitchFamily="34" charset="0"/>
              </a:rPr>
              <a:t>qualità dell'assistenza </a:t>
            </a:r>
            <a:r>
              <a:rPr lang="it-IT" sz="1600" dirty="0">
                <a:solidFill>
                  <a:schemeClr val="tx1">
                    <a:lumMod val="75000"/>
                    <a:lumOff val="25000"/>
                  </a:schemeClr>
                </a:solidFill>
                <a:latin typeface="+mj-lt"/>
                <a:ea typeface="+mj-ea"/>
                <a:cs typeface="Arial" pitchFamily="34" charset="0"/>
              </a:rPr>
              <a:t>sanitaria e consentire </a:t>
            </a:r>
            <a:r>
              <a:rPr lang="it-IT" sz="1600" b="1" dirty="0">
                <a:solidFill>
                  <a:schemeClr val="tx1">
                    <a:lumMod val="75000"/>
                    <a:lumOff val="25000"/>
                  </a:schemeClr>
                </a:solidFill>
                <a:latin typeface="+mj-lt"/>
                <a:ea typeface="+mj-ea"/>
                <a:cs typeface="Arial" pitchFamily="34" charset="0"/>
              </a:rPr>
              <a:t>diagnosi e consulenza medica a distanza</a:t>
            </a:r>
            <a:endParaRPr lang="en-US" sz="1600" b="1" dirty="0">
              <a:solidFill>
                <a:schemeClr val="tx1">
                  <a:lumMod val="75000"/>
                  <a:lumOff val="25000"/>
                </a:schemeClr>
              </a:solidFill>
              <a:latin typeface="+mj-lt"/>
              <a:ea typeface="+mj-ea"/>
              <a:cs typeface="Arial" pitchFamily="34" charset="0"/>
            </a:endParaRPr>
          </a:p>
        </p:txBody>
      </p:sp>
      <p:sp>
        <p:nvSpPr>
          <p:cNvPr id="3" name="CasellaDiTesto 2">
            <a:extLst>
              <a:ext uri="{FF2B5EF4-FFF2-40B4-BE49-F238E27FC236}">
                <a16:creationId xmlns:a16="http://schemas.microsoft.com/office/drawing/2014/main" id="{4C460BE2-299D-210A-5B88-5B47F7F68639}"/>
              </a:ext>
            </a:extLst>
          </p:cNvPr>
          <p:cNvSpPr txBox="1"/>
          <p:nvPr/>
        </p:nvSpPr>
        <p:spPr>
          <a:xfrm>
            <a:off x="104400" y="1275606"/>
            <a:ext cx="8863137" cy="3785652"/>
          </a:xfrm>
          <a:prstGeom prst="rect">
            <a:avLst/>
          </a:prstGeom>
          <a:noFill/>
        </p:spPr>
        <p:txBody>
          <a:bodyPr wrap="square">
            <a:spAutoFit/>
          </a:bodyPr>
          <a:lstStyle/>
          <a:p>
            <a:pPr algn="l"/>
            <a:endParaRPr lang="it-IT" sz="1200" b="0" i="0" dirty="0">
              <a:solidFill>
                <a:srgbClr val="1C2024"/>
              </a:solidFill>
              <a:effectLst/>
              <a:latin typeface="Titillium Web" panose="00000500000000000000" pitchFamily="2" charset="0"/>
            </a:endParaRPr>
          </a:p>
          <a:p>
            <a:pPr algn="l"/>
            <a:r>
              <a:rPr lang="it-IT" sz="1200" b="0" i="0" dirty="0">
                <a:solidFill>
                  <a:srgbClr val="1C2024"/>
                </a:solidFill>
                <a:effectLst/>
                <a:latin typeface="Titillium Web" panose="00000500000000000000" pitchFamily="2" charset="0"/>
              </a:rPr>
              <a:t>Può contribuire a:</a:t>
            </a:r>
          </a:p>
          <a:p>
            <a:pPr algn="l">
              <a:buFont typeface="Arial" panose="020B0604020202020204" pitchFamily="34" charset="0"/>
              <a:buChar char="•"/>
            </a:pPr>
            <a:r>
              <a:rPr lang="it-IT" sz="1200" b="1" i="0" dirty="0">
                <a:solidFill>
                  <a:srgbClr val="1C2024"/>
                </a:solidFill>
                <a:effectLst/>
                <a:latin typeface="Titillium Web" panose="00000500000000000000" pitchFamily="2" charset="0"/>
              </a:rPr>
              <a:t> migliorare la qualità dell'assistenza sanitaria</a:t>
            </a:r>
          </a:p>
          <a:p>
            <a:pPr algn="l">
              <a:buFont typeface="Arial" panose="020B0604020202020204" pitchFamily="34" charset="0"/>
              <a:buChar char="•"/>
            </a:pPr>
            <a:r>
              <a:rPr lang="it-IT" sz="1200" b="0" i="0" dirty="0">
                <a:solidFill>
                  <a:srgbClr val="1C2024"/>
                </a:solidFill>
                <a:effectLst/>
                <a:latin typeface="Titillium Web" panose="00000500000000000000" pitchFamily="2" charset="0"/>
              </a:rPr>
              <a:t> consentire la </a:t>
            </a:r>
            <a:r>
              <a:rPr lang="it-IT" sz="1200" b="1" i="0" dirty="0">
                <a:solidFill>
                  <a:srgbClr val="1C2024"/>
                </a:solidFill>
                <a:effectLst/>
                <a:latin typeface="Titillium Web" panose="00000500000000000000" pitchFamily="2" charset="0"/>
              </a:rPr>
              <a:t>fruibilità di cure</a:t>
            </a:r>
            <a:r>
              <a:rPr lang="it-IT" sz="1200" b="0" i="0" dirty="0">
                <a:solidFill>
                  <a:srgbClr val="1C2024"/>
                </a:solidFill>
                <a:effectLst/>
                <a:latin typeface="Titillium Web" panose="00000500000000000000" pitchFamily="2" charset="0"/>
              </a:rPr>
              <a:t>, servizi di diagnosi e consulenza medica a distanza</a:t>
            </a:r>
          </a:p>
          <a:p>
            <a:pPr algn="l">
              <a:buFont typeface="Arial" panose="020B0604020202020204" pitchFamily="34" charset="0"/>
              <a:buChar char="•"/>
            </a:pPr>
            <a:r>
              <a:rPr lang="it-IT" sz="1200" b="0" i="0" dirty="0">
                <a:solidFill>
                  <a:srgbClr val="1C2024"/>
                </a:solidFill>
                <a:effectLst/>
                <a:latin typeface="Titillium Web" panose="00000500000000000000" pitchFamily="2" charset="0"/>
              </a:rPr>
              <a:t> permettere il </a:t>
            </a:r>
            <a:r>
              <a:rPr lang="it-IT" sz="1200" b="1" i="0" dirty="0">
                <a:solidFill>
                  <a:srgbClr val="1C2024"/>
                </a:solidFill>
                <a:effectLst/>
                <a:latin typeface="Titillium Web" panose="00000500000000000000" pitchFamily="2" charset="0"/>
              </a:rPr>
              <a:t>costante monitoraggio </a:t>
            </a:r>
            <a:r>
              <a:rPr lang="it-IT" sz="1200" b="0" i="0" dirty="0">
                <a:solidFill>
                  <a:srgbClr val="1C2024"/>
                </a:solidFill>
                <a:effectLst/>
                <a:latin typeface="Titillium Web" panose="00000500000000000000" pitchFamily="2" charset="0"/>
              </a:rPr>
              <a:t>di parametri vitali.</a:t>
            </a:r>
          </a:p>
          <a:p>
            <a:pPr algn="l">
              <a:buFont typeface="Arial" panose="020B0604020202020204" pitchFamily="34" charset="0"/>
              <a:buChar char="•"/>
            </a:pPr>
            <a:endParaRPr lang="it-IT" sz="1200" b="0" i="0" dirty="0">
              <a:solidFill>
                <a:srgbClr val="1C2024"/>
              </a:solidFill>
              <a:effectLst/>
              <a:latin typeface="Titillium Web" panose="00000500000000000000" pitchFamily="2" charset="0"/>
            </a:endParaRPr>
          </a:p>
          <a:p>
            <a:pPr algn="l"/>
            <a:r>
              <a:rPr lang="it-IT" sz="1200" b="0" i="0" dirty="0">
                <a:solidFill>
                  <a:srgbClr val="1C2024"/>
                </a:solidFill>
                <a:effectLst/>
                <a:latin typeface="Titillium Web" panose="00000500000000000000" pitchFamily="2" charset="0"/>
              </a:rPr>
              <a:t>Con particolare riferimento all'invecchiamento della popolazione e all'aumento della cronicità delle patologie, la sanità in rete può essere </a:t>
            </a:r>
            <a:r>
              <a:rPr lang="it-IT" sz="1200" b="1" i="0" dirty="0">
                <a:solidFill>
                  <a:srgbClr val="1C2024"/>
                </a:solidFill>
                <a:effectLst/>
                <a:latin typeface="Titillium Web" panose="00000500000000000000" pitchFamily="2" charset="0"/>
              </a:rPr>
              <a:t>sinergica</a:t>
            </a:r>
            <a:r>
              <a:rPr lang="it-IT" sz="1200" b="0" i="0" dirty="0">
                <a:solidFill>
                  <a:srgbClr val="1C2024"/>
                </a:solidFill>
                <a:effectLst/>
                <a:latin typeface="Titillium Web" panose="00000500000000000000" pitchFamily="2" charset="0"/>
              </a:rPr>
              <a:t> ad interventi di telemedicina nelle attività di prevenzione.</a:t>
            </a:r>
          </a:p>
          <a:p>
            <a:pPr algn="l"/>
            <a:endParaRPr lang="it-IT" sz="1200" b="0" i="0" dirty="0">
              <a:solidFill>
                <a:srgbClr val="1C2024"/>
              </a:solidFill>
              <a:effectLst/>
              <a:latin typeface="Titillium Web" panose="00000500000000000000" pitchFamily="2" charset="0"/>
            </a:endParaRPr>
          </a:p>
          <a:p>
            <a:pPr algn="l"/>
            <a:r>
              <a:rPr lang="it-IT" sz="1200" b="0" i="0" dirty="0">
                <a:solidFill>
                  <a:srgbClr val="1C2024"/>
                </a:solidFill>
                <a:effectLst/>
                <a:latin typeface="Titillium Web" panose="00000500000000000000" pitchFamily="2" charset="0"/>
              </a:rPr>
              <a:t>L'interdisciplinarietà offerta dalla sanità in rete permette in questo caso di:</a:t>
            </a:r>
          </a:p>
          <a:p>
            <a:pPr marL="171450" indent="-171450" algn="l">
              <a:buFont typeface="Arial" panose="020B0604020202020204" pitchFamily="34" charset="0"/>
              <a:buChar char="•"/>
            </a:pPr>
            <a:r>
              <a:rPr lang="it-IT" sz="1200" b="0" i="0" dirty="0">
                <a:solidFill>
                  <a:srgbClr val="1C2024"/>
                </a:solidFill>
                <a:effectLst/>
                <a:latin typeface="Titillium Web" panose="00000500000000000000" pitchFamily="2" charset="0"/>
              </a:rPr>
              <a:t>fornire al paziente un </a:t>
            </a:r>
            <a:r>
              <a:rPr lang="it-IT" sz="1200" b="1" i="0" dirty="0">
                <a:solidFill>
                  <a:srgbClr val="1C2024"/>
                </a:solidFill>
                <a:effectLst/>
                <a:latin typeface="Titillium Web" panose="00000500000000000000" pitchFamily="2" charset="0"/>
              </a:rPr>
              <a:t>servizio migliore </a:t>
            </a:r>
          </a:p>
          <a:p>
            <a:pPr marL="171450" indent="-171450" algn="l">
              <a:buFont typeface="Arial" panose="020B0604020202020204" pitchFamily="34" charset="0"/>
              <a:buChar char="•"/>
            </a:pPr>
            <a:r>
              <a:rPr lang="it-IT" sz="1200" b="0" i="0" dirty="0">
                <a:solidFill>
                  <a:srgbClr val="1C2024"/>
                </a:solidFill>
                <a:effectLst/>
                <a:latin typeface="Titillium Web" panose="00000500000000000000" pitchFamily="2" charset="0"/>
              </a:rPr>
              <a:t>una più </a:t>
            </a:r>
            <a:r>
              <a:rPr lang="it-IT" sz="1200" b="1" i="0" dirty="0">
                <a:solidFill>
                  <a:srgbClr val="1C2024"/>
                </a:solidFill>
                <a:effectLst/>
                <a:latin typeface="Titillium Web" panose="00000500000000000000" pitchFamily="2" charset="0"/>
              </a:rPr>
              <a:t>rapida disponibilità di informazioni </a:t>
            </a:r>
            <a:r>
              <a:rPr lang="it-IT" sz="1200" b="0" i="0" dirty="0">
                <a:solidFill>
                  <a:srgbClr val="1C2024"/>
                </a:solidFill>
                <a:effectLst/>
                <a:latin typeface="Titillium Web" panose="00000500000000000000" pitchFamily="2" charset="0"/>
              </a:rPr>
              <a:t>sullo stato della propria salute </a:t>
            </a:r>
          </a:p>
          <a:p>
            <a:pPr marL="171450" indent="-171450" algn="l">
              <a:buFont typeface="Arial" panose="020B0604020202020204" pitchFamily="34" charset="0"/>
              <a:buChar char="•"/>
            </a:pPr>
            <a:r>
              <a:rPr lang="it-IT" sz="1200" dirty="0">
                <a:solidFill>
                  <a:srgbClr val="1C2024"/>
                </a:solidFill>
                <a:latin typeface="Titillium Web" panose="00000500000000000000" pitchFamily="2" charset="0"/>
              </a:rPr>
              <a:t>a</a:t>
            </a:r>
            <a:r>
              <a:rPr lang="it-IT" sz="1200" b="0" i="0" dirty="0">
                <a:solidFill>
                  <a:srgbClr val="1C2024"/>
                </a:solidFill>
                <a:effectLst/>
                <a:latin typeface="Titillium Web" panose="00000500000000000000" pitchFamily="2" charset="0"/>
              </a:rPr>
              <a:t>ccrescere la qualità e </a:t>
            </a:r>
            <a:r>
              <a:rPr lang="it-IT" sz="1200" b="1" i="0" dirty="0">
                <a:solidFill>
                  <a:srgbClr val="1C2024"/>
                </a:solidFill>
                <a:effectLst/>
                <a:latin typeface="Titillium Web" panose="00000500000000000000" pitchFamily="2" charset="0"/>
              </a:rPr>
              <a:t>tempestività</a:t>
            </a:r>
            <a:r>
              <a:rPr lang="it-IT" sz="1200" b="0" i="0" dirty="0">
                <a:solidFill>
                  <a:srgbClr val="1C2024"/>
                </a:solidFill>
                <a:effectLst/>
                <a:latin typeface="Titillium Web" panose="00000500000000000000" pitchFamily="2" charset="0"/>
              </a:rPr>
              <a:t> delle decisioni del medico, particolarmente utili in condizioni di emergenza-urgenza</a:t>
            </a:r>
          </a:p>
          <a:p>
            <a:pPr marL="171450" indent="-171450" algn="l">
              <a:buFont typeface="Arial" panose="020B0604020202020204" pitchFamily="34" charset="0"/>
              <a:buChar char="•"/>
            </a:pPr>
            <a:r>
              <a:rPr lang="it-IT" sz="1200" b="0" i="0" dirty="0">
                <a:solidFill>
                  <a:srgbClr val="1C2024"/>
                </a:solidFill>
                <a:effectLst/>
                <a:latin typeface="Titillium Web" panose="00000500000000000000" pitchFamily="2" charset="0"/>
              </a:rPr>
              <a:t>accrescere equità nell'accesso ai servizi socio-sanitari nei territori remoti </a:t>
            </a:r>
          </a:p>
          <a:p>
            <a:pPr marL="171450" indent="-171450" algn="l">
              <a:buFont typeface="Arial" panose="020B0604020202020204" pitchFamily="34" charset="0"/>
              <a:buChar char="•"/>
            </a:pPr>
            <a:r>
              <a:rPr lang="it-IT" sz="1200" b="0" i="0" dirty="0">
                <a:solidFill>
                  <a:srgbClr val="1C2024"/>
                </a:solidFill>
                <a:effectLst/>
                <a:latin typeface="Titillium Web" panose="00000500000000000000" pitchFamily="2" charset="0"/>
              </a:rPr>
              <a:t>decentramento e </a:t>
            </a:r>
            <a:r>
              <a:rPr lang="it-IT" sz="1200" b="1" i="0" dirty="0">
                <a:solidFill>
                  <a:srgbClr val="1C2024"/>
                </a:solidFill>
                <a:effectLst/>
                <a:latin typeface="Titillium Web" panose="00000500000000000000" pitchFamily="2" charset="0"/>
              </a:rPr>
              <a:t>flessibilità</a:t>
            </a:r>
            <a:r>
              <a:rPr lang="it-IT" sz="1200" b="0" i="0" dirty="0">
                <a:solidFill>
                  <a:srgbClr val="1C2024"/>
                </a:solidFill>
                <a:effectLst/>
                <a:latin typeface="Titillium Web" panose="00000500000000000000" pitchFamily="2" charset="0"/>
              </a:rPr>
              <a:t> dell'offerta di servizi resi</a:t>
            </a:r>
          </a:p>
          <a:p>
            <a:pPr marL="171450" indent="-171450" algn="l">
              <a:buFont typeface="Arial" panose="020B0604020202020204" pitchFamily="34" charset="0"/>
              <a:buChar char="•"/>
            </a:pPr>
            <a:r>
              <a:rPr lang="it-IT" sz="1200" b="0" i="0" dirty="0">
                <a:solidFill>
                  <a:srgbClr val="1C2024"/>
                </a:solidFill>
                <a:effectLst/>
                <a:latin typeface="Titillium Web" panose="00000500000000000000" pitchFamily="2" charset="0"/>
              </a:rPr>
              <a:t>forme innovative di </a:t>
            </a:r>
            <a:r>
              <a:rPr lang="it-IT" sz="1200" b="1" i="0" dirty="0">
                <a:solidFill>
                  <a:srgbClr val="1C2024"/>
                </a:solidFill>
                <a:effectLst/>
                <a:latin typeface="Titillium Web" panose="00000500000000000000" pitchFamily="2" charset="0"/>
              </a:rPr>
              <a:t>domiciliarità</a:t>
            </a:r>
            <a:r>
              <a:rPr lang="it-IT" sz="1200" b="0" i="0" dirty="0">
                <a:solidFill>
                  <a:srgbClr val="1C2024"/>
                </a:solidFill>
                <a:effectLst/>
                <a:latin typeface="Titillium Web" panose="00000500000000000000" pitchFamily="2" charset="0"/>
              </a:rPr>
              <a:t> </a:t>
            </a:r>
          </a:p>
          <a:p>
            <a:pPr marL="171450" indent="-171450" algn="l">
              <a:buFont typeface="Arial" panose="020B0604020202020204" pitchFamily="34" charset="0"/>
              <a:buChar char="•"/>
            </a:pPr>
            <a:r>
              <a:rPr lang="it-IT" sz="1200" b="1" i="0" dirty="0">
                <a:solidFill>
                  <a:srgbClr val="1C2024"/>
                </a:solidFill>
                <a:effectLst/>
                <a:latin typeface="Titillium Web" panose="00000500000000000000" pitchFamily="2" charset="0"/>
              </a:rPr>
              <a:t>ridistribuire</a:t>
            </a:r>
            <a:r>
              <a:rPr lang="it-IT" sz="1200" b="0" i="0" dirty="0">
                <a:solidFill>
                  <a:srgbClr val="1C2024"/>
                </a:solidFill>
                <a:effectLst/>
                <a:latin typeface="Titillium Web" panose="00000500000000000000" pitchFamily="2" charset="0"/>
              </a:rPr>
              <a:t> </a:t>
            </a:r>
            <a:r>
              <a:rPr lang="it-IT" sz="1200" b="1" i="0" dirty="0">
                <a:solidFill>
                  <a:srgbClr val="1C2024"/>
                </a:solidFill>
                <a:effectLst/>
                <a:latin typeface="Titillium Web" panose="00000500000000000000" pitchFamily="2" charset="0"/>
              </a:rPr>
              <a:t>in modo ottimale le risorse umane e tecnologiche tra diversi presid</a:t>
            </a:r>
            <a:r>
              <a:rPr lang="it-IT" sz="1200" b="0" i="0" dirty="0">
                <a:solidFill>
                  <a:srgbClr val="1C2024"/>
                </a:solidFill>
                <a:effectLst/>
                <a:latin typeface="Titillium Web" panose="00000500000000000000" pitchFamily="2" charset="0"/>
              </a:rPr>
              <a:t>i, consentendo di coprire la necessità di competenze professionali spesso carenti </a:t>
            </a:r>
          </a:p>
          <a:p>
            <a:pPr marL="171450" indent="-171450" algn="l">
              <a:buFont typeface="Arial" panose="020B0604020202020204" pitchFamily="34" charset="0"/>
              <a:buChar char="•"/>
            </a:pPr>
            <a:r>
              <a:rPr lang="it-IT" sz="1200" b="0" i="0" dirty="0">
                <a:solidFill>
                  <a:srgbClr val="1C2024"/>
                </a:solidFill>
                <a:effectLst/>
                <a:latin typeface="Titillium Web" panose="00000500000000000000" pitchFamily="2" charset="0"/>
              </a:rPr>
              <a:t>assicurare la </a:t>
            </a:r>
            <a:r>
              <a:rPr lang="it-IT" sz="1200" b="1" i="0" dirty="0">
                <a:solidFill>
                  <a:srgbClr val="1C2024"/>
                </a:solidFill>
                <a:effectLst/>
                <a:latin typeface="Titillium Web" panose="00000500000000000000" pitchFamily="2" charset="0"/>
              </a:rPr>
              <a:t>continuità</a:t>
            </a:r>
            <a:r>
              <a:rPr lang="it-IT" sz="1200" b="0" i="0" dirty="0">
                <a:solidFill>
                  <a:srgbClr val="1C2024"/>
                </a:solidFill>
                <a:effectLst/>
                <a:latin typeface="Titillium Web" panose="00000500000000000000" pitchFamily="2" charset="0"/>
              </a:rPr>
              <a:t> </a:t>
            </a:r>
            <a:r>
              <a:rPr lang="it-IT" sz="1200" b="1" i="0" dirty="0">
                <a:solidFill>
                  <a:srgbClr val="1C2024"/>
                </a:solidFill>
                <a:effectLst/>
                <a:latin typeface="Titillium Web" panose="00000500000000000000" pitchFamily="2" charset="0"/>
              </a:rPr>
              <a:t>dell'assistenza sul territorio. </a:t>
            </a:r>
            <a:br>
              <a:rPr lang="it-IT" sz="1200" dirty="0"/>
            </a:br>
            <a:endParaRPr lang="en-US" sz="1200" dirty="0"/>
          </a:p>
        </p:txBody>
      </p:sp>
    </p:spTree>
    <p:extLst>
      <p:ext uri="{BB962C8B-B14F-4D97-AF65-F5344CB8AC3E}">
        <p14:creationId xmlns:p14="http://schemas.microsoft.com/office/powerpoint/2010/main" val="1206326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67975B6C-5D6E-4265-E3A8-B446A77590B1}"/>
              </a:ext>
            </a:extLst>
          </p:cNvPr>
          <p:cNvSpPr>
            <a:spLocks noGrp="1"/>
          </p:cNvSpPr>
          <p:nvPr>
            <p:ph type="body" sz="quarter" idx="10"/>
          </p:nvPr>
        </p:nvSpPr>
        <p:spPr>
          <a:xfrm>
            <a:off x="251520" y="267494"/>
            <a:ext cx="7344816" cy="576064"/>
          </a:xfrm>
        </p:spPr>
        <p:txBody>
          <a:bodyPr/>
          <a:lstStyle/>
          <a:p>
            <a:r>
              <a:rPr lang="it-IT" dirty="0">
                <a:solidFill>
                  <a:schemeClr val="accent1"/>
                </a:solidFill>
              </a:rPr>
              <a:t>TELEMEDICINA</a:t>
            </a:r>
            <a:endParaRPr lang="en-US" dirty="0">
              <a:solidFill>
                <a:schemeClr val="accent1"/>
              </a:solidFill>
            </a:endParaRPr>
          </a:p>
        </p:txBody>
      </p:sp>
      <p:sp>
        <p:nvSpPr>
          <p:cNvPr id="5" name="Rectangle 26">
            <a:extLst>
              <a:ext uri="{FF2B5EF4-FFF2-40B4-BE49-F238E27FC236}">
                <a16:creationId xmlns:a16="http://schemas.microsoft.com/office/drawing/2014/main" id="{9C50000A-B17A-9AC0-B643-61C8B491E7FE}"/>
              </a:ext>
            </a:extLst>
          </p:cNvPr>
          <p:cNvSpPr/>
          <p:nvPr/>
        </p:nvSpPr>
        <p:spPr>
          <a:xfrm>
            <a:off x="186861" y="954081"/>
            <a:ext cx="2376264" cy="236196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CasellaDiTesto 6">
            <a:extLst>
              <a:ext uri="{FF2B5EF4-FFF2-40B4-BE49-F238E27FC236}">
                <a16:creationId xmlns:a16="http://schemas.microsoft.com/office/drawing/2014/main" id="{DFC7125B-4721-96D1-B961-DC06D6E40208}"/>
              </a:ext>
            </a:extLst>
          </p:cNvPr>
          <p:cNvSpPr txBox="1"/>
          <p:nvPr/>
        </p:nvSpPr>
        <p:spPr>
          <a:xfrm>
            <a:off x="104401" y="1275606"/>
            <a:ext cx="1875311" cy="1938992"/>
          </a:xfrm>
          <a:prstGeom prst="rect">
            <a:avLst/>
          </a:prstGeom>
          <a:noFill/>
        </p:spPr>
        <p:txBody>
          <a:bodyPr wrap="square">
            <a:spAutoFit/>
          </a:bodyPr>
          <a:lstStyle/>
          <a:p>
            <a:pPr algn="l"/>
            <a:endParaRPr lang="it-IT" sz="1200" b="0" i="0" dirty="0">
              <a:solidFill>
                <a:srgbClr val="1C2024"/>
              </a:solidFill>
              <a:effectLst/>
              <a:latin typeface="Titillium Web" panose="00000500000000000000" pitchFamily="2" charset="0"/>
            </a:endParaRPr>
          </a:p>
          <a:p>
            <a:pPr algn="l"/>
            <a:r>
              <a:rPr lang="it-IT" sz="1200" b="0" i="0" dirty="0">
                <a:solidFill>
                  <a:srgbClr val="1C2024"/>
                </a:solidFill>
                <a:effectLst/>
                <a:latin typeface="Titillium Web" panose="00000500000000000000" pitchFamily="2" charset="0"/>
              </a:rPr>
              <a:t>Può contribuire a:</a:t>
            </a:r>
          </a:p>
          <a:p>
            <a:pPr algn="l">
              <a:buFont typeface="Arial" panose="020B0604020202020204" pitchFamily="34" charset="0"/>
              <a:buChar char="•"/>
            </a:pPr>
            <a:r>
              <a:rPr lang="it-IT" sz="1200" b="1" i="0" dirty="0">
                <a:solidFill>
                  <a:srgbClr val="1C2024"/>
                </a:solidFill>
                <a:effectLst/>
                <a:latin typeface="Titillium Web" panose="00000500000000000000" pitchFamily="2" charset="0"/>
              </a:rPr>
              <a:t> migliorare la qualità dell'assistenza sanitaria</a:t>
            </a:r>
          </a:p>
          <a:p>
            <a:pPr algn="l">
              <a:buFont typeface="Arial" panose="020B0604020202020204" pitchFamily="34" charset="0"/>
              <a:buChar char="•"/>
            </a:pPr>
            <a:r>
              <a:rPr lang="it-IT" sz="1200" b="0" i="0" dirty="0">
                <a:solidFill>
                  <a:srgbClr val="1C2024"/>
                </a:solidFill>
                <a:effectLst/>
                <a:latin typeface="Titillium Web" panose="00000500000000000000" pitchFamily="2" charset="0"/>
              </a:rPr>
              <a:t> consentire la </a:t>
            </a:r>
            <a:r>
              <a:rPr lang="it-IT" sz="1200" b="1" i="0" dirty="0">
                <a:solidFill>
                  <a:srgbClr val="1C2024"/>
                </a:solidFill>
                <a:effectLst/>
                <a:latin typeface="Titillium Web" panose="00000500000000000000" pitchFamily="2" charset="0"/>
              </a:rPr>
              <a:t>fruibilità di cure</a:t>
            </a:r>
            <a:r>
              <a:rPr lang="it-IT" sz="1200" b="0" i="0" dirty="0">
                <a:solidFill>
                  <a:srgbClr val="1C2024"/>
                </a:solidFill>
                <a:effectLst/>
                <a:latin typeface="Titillium Web" panose="00000500000000000000" pitchFamily="2" charset="0"/>
              </a:rPr>
              <a:t>, servizi di diagnosi e consulenza medica a distanza</a:t>
            </a:r>
          </a:p>
          <a:p>
            <a:pPr algn="l">
              <a:buFont typeface="Arial" panose="020B0604020202020204" pitchFamily="34" charset="0"/>
              <a:buChar char="•"/>
            </a:pPr>
            <a:r>
              <a:rPr lang="it-IT" sz="1200" b="0" i="0" dirty="0">
                <a:solidFill>
                  <a:srgbClr val="1C2024"/>
                </a:solidFill>
                <a:effectLst/>
                <a:latin typeface="Titillium Web" panose="00000500000000000000" pitchFamily="2" charset="0"/>
              </a:rPr>
              <a:t> </a:t>
            </a:r>
            <a:br>
              <a:rPr lang="it-IT" sz="1200" dirty="0"/>
            </a:br>
            <a:endParaRPr lang="en-US" sz="1200" dirty="0"/>
          </a:p>
        </p:txBody>
      </p:sp>
    </p:spTree>
    <p:extLst>
      <p:ext uri="{BB962C8B-B14F-4D97-AF65-F5344CB8AC3E}">
        <p14:creationId xmlns:p14="http://schemas.microsoft.com/office/powerpoint/2010/main" val="108191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13D9B9A4-AC31-3D81-0C08-D9BF396E3619}"/>
              </a:ext>
            </a:extLst>
          </p:cNvPr>
          <p:cNvSpPr txBox="1"/>
          <p:nvPr/>
        </p:nvSpPr>
        <p:spPr>
          <a:xfrm>
            <a:off x="81544" y="1059582"/>
            <a:ext cx="8980912" cy="3139321"/>
          </a:xfrm>
          <a:prstGeom prst="rect">
            <a:avLst/>
          </a:prstGeom>
          <a:noFill/>
        </p:spPr>
        <p:txBody>
          <a:bodyPr wrap="square">
            <a:spAutoFit/>
          </a:bodyPr>
          <a:lstStyle/>
          <a:p>
            <a:r>
              <a:rPr lang="it-IT" sz="1600" b="0" i="0" dirty="0">
                <a:effectLst/>
                <a:latin typeface="Arial" panose="020B0604020202020204" pitchFamily="34" charset="0"/>
              </a:rPr>
              <a:t>L'</a:t>
            </a:r>
            <a:r>
              <a:rPr lang="it-IT" sz="1600" b="1" i="0" dirty="0">
                <a:effectLst/>
                <a:latin typeface="Arial" panose="020B0604020202020204" pitchFamily="34" charset="0"/>
              </a:rPr>
              <a:t>Agenzia per l'Italia digitale</a:t>
            </a:r>
            <a:r>
              <a:rPr lang="it-IT" sz="1600" b="0" i="0" dirty="0">
                <a:effectLst/>
                <a:latin typeface="Arial" panose="020B0604020202020204" pitchFamily="34" charset="0"/>
              </a:rPr>
              <a:t> </a:t>
            </a:r>
            <a:r>
              <a:rPr lang="it-IT" sz="1600" dirty="0">
                <a:latin typeface="Arial" panose="020B0604020202020204" pitchFamily="34" charset="0"/>
              </a:rPr>
              <a:t>(</a:t>
            </a:r>
            <a:r>
              <a:rPr lang="it-IT" sz="1600" b="1" i="0" dirty="0">
                <a:effectLst/>
                <a:latin typeface="Arial" panose="020B0604020202020204" pitchFamily="34" charset="0"/>
              </a:rPr>
              <a:t>AgID</a:t>
            </a:r>
            <a:r>
              <a:rPr lang="it-IT" sz="1600" b="0" i="0" dirty="0">
                <a:effectLst/>
                <a:latin typeface="Arial" panose="020B0604020202020204" pitchFamily="34" charset="0"/>
              </a:rPr>
              <a:t>) è un</a:t>
            </a:r>
            <a:r>
              <a:rPr lang="it-IT" sz="1600" dirty="0">
                <a:latin typeface="Arial" panose="020B0604020202020204" pitchFamily="34" charset="0"/>
              </a:rPr>
              <a:t>’agenzia pubblica italiana </a:t>
            </a:r>
          </a:p>
          <a:p>
            <a:r>
              <a:rPr lang="it-IT" sz="1600" b="0" i="0" dirty="0">
                <a:effectLst/>
                <a:latin typeface="Arial" panose="020B0604020202020204" pitchFamily="34" charset="0"/>
              </a:rPr>
              <a:t>sottoposta ai poteri di indirizzo e vigilanza del </a:t>
            </a:r>
            <a:r>
              <a:rPr lang="it-IT" sz="1600" b="0" i="0" strike="noStrike" dirty="0">
                <a:effectLst/>
                <a:latin typeface="Arial" panose="020B0604020202020204" pitchFamily="34" charset="0"/>
              </a:rPr>
              <a:t>presidente del Consiglio dei Ministri</a:t>
            </a:r>
            <a:r>
              <a:rPr lang="it-IT" sz="1600" b="0" strike="noStrike" dirty="0">
                <a:effectLst/>
                <a:latin typeface="Arial" panose="020B0604020202020204" pitchFamily="34" charset="0"/>
              </a:rPr>
              <a:t>.</a:t>
            </a:r>
            <a:r>
              <a:rPr lang="it-IT" sz="1600" dirty="0">
                <a:latin typeface="Arial" panose="020B0604020202020204" pitchFamily="34" charset="0"/>
              </a:rPr>
              <a:t> </a:t>
            </a:r>
          </a:p>
          <a:p>
            <a:endParaRPr lang="it-IT" sz="1600" dirty="0">
              <a:latin typeface="Arial" panose="020B0604020202020204" pitchFamily="34" charset="0"/>
            </a:endParaRPr>
          </a:p>
          <a:p>
            <a:r>
              <a:rPr lang="en-US" altLang="ko-KR" sz="1600" dirty="0">
                <a:solidFill>
                  <a:schemeClr val="tx1">
                    <a:lumMod val="75000"/>
                    <a:lumOff val="25000"/>
                  </a:schemeClr>
                </a:solidFill>
                <a:cs typeface="Arial" pitchFamily="34" charset="0"/>
              </a:rPr>
              <a:t>“ </a:t>
            </a:r>
            <a:r>
              <a:rPr lang="it-IT" sz="1600" b="0" i="1" dirty="0">
                <a:effectLst/>
                <a:latin typeface="Arial" panose="020B0604020202020204" pitchFamily="34" charset="0"/>
              </a:rPr>
              <a:t>Svolge le funzioni ed i compiti ad essa attribuiti dalla legge al fine di perseguire il massimo livello di </a:t>
            </a:r>
            <a:r>
              <a:rPr lang="it-IT" sz="1600" b="0" i="1" u="none" strike="noStrike" dirty="0">
                <a:effectLst/>
                <a:latin typeface="Arial" panose="020B0604020202020204" pitchFamily="34" charset="0"/>
              </a:rPr>
              <a:t>innovazione</a:t>
            </a:r>
            <a:r>
              <a:rPr lang="it-IT" sz="1600" b="0" i="1" dirty="0">
                <a:effectLst/>
                <a:latin typeface="Arial" panose="020B0604020202020204" pitchFamily="34" charset="0"/>
              </a:rPr>
              <a:t> tecnologica </a:t>
            </a:r>
            <a:r>
              <a:rPr lang="it-IT" sz="1600" b="1" i="1" dirty="0">
                <a:effectLst/>
                <a:latin typeface="Arial" panose="020B0604020202020204" pitchFamily="34" charset="0"/>
              </a:rPr>
              <a:t>nell'organizzazione e nello sviluppo della </a:t>
            </a:r>
            <a:r>
              <a:rPr lang="it-IT" sz="1600" b="1" i="1" u="none" strike="noStrike" dirty="0">
                <a:effectLst/>
                <a:latin typeface="Arial" panose="020B0604020202020204" pitchFamily="34" charset="0"/>
              </a:rPr>
              <a:t>pubblica amministrazione </a:t>
            </a:r>
            <a:r>
              <a:rPr lang="it-IT" sz="1600" b="0" i="1" dirty="0">
                <a:effectLst/>
                <a:latin typeface="Arial" panose="020B0604020202020204" pitchFamily="34" charset="0"/>
              </a:rPr>
              <a:t>e al servizio dei cittadini e delle </a:t>
            </a:r>
            <a:r>
              <a:rPr lang="it-IT" sz="1600" b="0" i="1" u="none" strike="noStrike" dirty="0">
                <a:effectLst/>
                <a:latin typeface="Arial" panose="020B0604020202020204" pitchFamily="34" charset="0"/>
              </a:rPr>
              <a:t>imprese</a:t>
            </a:r>
            <a:r>
              <a:rPr lang="it-IT" sz="1600" b="0" i="1" dirty="0">
                <a:effectLst/>
                <a:latin typeface="Arial" panose="020B0604020202020204" pitchFamily="34" charset="0"/>
              </a:rPr>
              <a:t>, nel rispetto dei principi di </a:t>
            </a:r>
            <a:r>
              <a:rPr lang="it-IT" sz="1600" b="1" i="1" dirty="0">
                <a:effectLst/>
                <a:latin typeface="Arial" panose="020B0604020202020204" pitchFamily="34" charset="0"/>
              </a:rPr>
              <a:t>legalità</a:t>
            </a:r>
            <a:r>
              <a:rPr lang="it-IT" sz="1600" b="0" i="1" dirty="0">
                <a:effectLst/>
                <a:latin typeface="Arial" panose="020B0604020202020204" pitchFamily="34" charset="0"/>
              </a:rPr>
              <a:t>, </a:t>
            </a:r>
            <a:r>
              <a:rPr lang="it-IT" sz="1600" b="1" i="1" dirty="0">
                <a:effectLst/>
                <a:latin typeface="Arial" panose="020B0604020202020204" pitchFamily="34" charset="0"/>
              </a:rPr>
              <a:t>imparzialità</a:t>
            </a:r>
            <a:r>
              <a:rPr lang="it-IT" sz="1600" b="0" i="1" dirty="0">
                <a:effectLst/>
                <a:latin typeface="Arial" panose="020B0604020202020204" pitchFamily="34" charset="0"/>
              </a:rPr>
              <a:t> e </a:t>
            </a:r>
            <a:r>
              <a:rPr lang="it-IT" sz="1600" b="1" i="1" dirty="0">
                <a:effectLst/>
                <a:latin typeface="Arial" panose="020B0604020202020204" pitchFamily="34" charset="0"/>
              </a:rPr>
              <a:t>trasparenza</a:t>
            </a:r>
            <a:r>
              <a:rPr lang="it-IT" sz="1600" b="0" i="1" dirty="0">
                <a:effectLst/>
                <a:latin typeface="Arial" panose="020B0604020202020204" pitchFamily="34" charset="0"/>
              </a:rPr>
              <a:t> e secondo criteri di </a:t>
            </a:r>
            <a:r>
              <a:rPr lang="it-IT" sz="1600" b="1" i="1" dirty="0">
                <a:effectLst/>
                <a:latin typeface="Arial" panose="020B0604020202020204" pitchFamily="34" charset="0"/>
              </a:rPr>
              <a:t>efficienza</a:t>
            </a:r>
            <a:r>
              <a:rPr lang="it-IT" sz="1600" b="0" i="1" dirty="0">
                <a:effectLst/>
                <a:latin typeface="Arial" panose="020B0604020202020204" pitchFamily="34" charset="0"/>
              </a:rPr>
              <a:t>, </a:t>
            </a:r>
            <a:r>
              <a:rPr lang="it-IT" sz="1600" b="1" i="1" dirty="0">
                <a:effectLst/>
                <a:latin typeface="Arial" panose="020B0604020202020204" pitchFamily="34" charset="0"/>
              </a:rPr>
              <a:t>economicità</a:t>
            </a:r>
            <a:r>
              <a:rPr lang="it-IT" sz="1600" b="0" i="1" dirty="0">
                <a:effectLst/>
                <a:latin typeface="Arial" panose="020B0604020202020204" pitchFamily="34" charset="0"/>
              </a:rPr>
              <a:t> ed </a:t>
            </a:r>
            <a:r>
              <a:rPr lang="it-IT" sz="1600" b="1" i="1" dirty="0">
                <a:effectLst/>
                <a:latin typeface="Arial" panose="020B0604020202020204" pitchFamily="34" charset="0"/>
              </a:rPr>
              <a:t>efficacia</a:t>
            </a:r>
            <a:r>
              <a:rPr lang="it-IT" sz="1600" b="0" i="1" dirty="0">
                <a:effectLst/>
                <a:latin typeface="Arial" panose="020B0604020202020204" pitchFamily="34" charset="0"/>
              </a:rPr>
              <a:t>.</a:t>
            </a:r>
            <a:r>
              <a:rPr lang="en-US" altLang="ko-KR" sz="1600" i="1" dirty="0">
                <a:solidFill>
                  <a:schemeClr val="tx1">
                    <a:lumMod val="75000"/>
                    <a:lumOff val="25000"/>
                  </a:schemeClr>
                </a:solidFill>
                <a:cs typeface="Arial" pitchFamily="34" charset="0"/>
              </a:rPr>
              <a:t> </a:t>
            </a:r>
            <a:r>
              <a:rPr lang="en-US" altLang="ko-KR" sz="1600" dirty="0">
                <a:solidFill>
                  <a:schemeClr val="tx1">
                    <a:lumMod val="75000"/>
                    <a:lumOff val="25000"/>
                  </a:schemeClr>
                </a:solidFill>
                <a:cs typeface="Arial" pitchFamily="34" charset="0"/>
              </a:rPr>
              <a:t>”</a:t>
            </a:r>
            <a:endParaRPr lang="it-IT" sz="1600" b="0" i="0" dirty="0">
              <a:effectLst/>
              <a:latin typeface="Arial" panose="020B0604020202020204" pitchFamily="34" charset="0"/>
            </a:endParaRPr>
          </a:p>
          <a:p>
            <a:endParaRPr lang="it-IT" b="0" i="0" dirty="0">
              <a:effectLst/>
              <a:latin typeface="Arial" panose="020B0604020202020204" pitchFamily="34" charset="0"/>
            </a:endParaRPr>
          </a:p>
          <a:p>
            <a:r>
              <a:rPr lang="it-IT" sz="1600" b="0" i="0" dirty="0">
                <a:effectLst/>
                <a:latin typeface="Arial" panose="020B0604020202020204" pitchFamily="34" charset="0"/>
              </a:rPr>
              <a:t>Si occupa di:</a:t>
            </a:r>
          </a:p>
          <a:p>
            <a:pPr marL="285750" indent="-285750">
              <a:buFont typeface="Arial" panose="020B0604020202020204" pitchFamily="34" charset="0"/>
              <a:buChar char="•"/>
            </a:pPr>
            <a:r>
              <a:rPr lang="it-IT" sz="1600" dirty="0">
                <a:solidFill>
                  <a:srgbClr val="202122"/>
                </a:solidFill>
                <a:latin typeface="Arial" panose="020B0604020202020204" pitchFamily="34" charset="0"/>
              </a:rPr>
              <a:t>a</a:t>
            </a:r>
            <a:r>
              <a:rPr lang="it-IT" sz="1600" b="0" i="0" dirty="0">
                <a:solidFill>
                  <a:srgbClr val="202122"/>
                </a:solidFill>
                <a:effectLst/>
                <a:latin typeface="Arial" panose="020B0604020202020204" pitchFamily="34" charset="0"/>
              </a:rPr>
              <a:t>ssicurare il </a:t>
            </a:r>
            <a:r>
              <a:rPr lang="it-IT" sz="1600" b="1" dirty="0">
                <a:solidFill>
                  <a:srgbClr val="202122"/>
                </a:solidFill>
                <a:effectLst/>
                <a:latin typeface="Arial" panose="020B0604020202020204" pitchFamily="34" charset="0"/>
              </a:rPr>
              <a:t>coordinamento</a:t>
            </a:r>
            <a:r>
              <a:rPr lang="it-IT" sz="1600" b="0" i="0" dirty="0">
                <a:solidFill>
                  <a:srgbClr val="202122"/>
                </a:solidFill>
                <a:effectLst/>
                <a:latin typeface="Arial" panose="020B0604020202020204" pitchFamily="34" charset="0"/>
              </a:rPr>
              <a:t> </a:t>
            </a:r>
            <a:r>
              <a:rPr lang="it-IT" sz="1600" b="1" i="0" u="none" strike="noStrike" dirty="0">
                <a:effectLst/>
                <a:latin typeface="Arial" panose="020B0604020202020204" pitchFamily="34" charset="0"/>
              </a:rPr>
              <a:t>informatico</a:t>
            </a:r>
            <a:r>
              <a:rPr lang="it-IT" sz="1600" b="0" i="0" dirty="0">
                <a:solidFill>
                  <a:srgbClr val="202122"/>
                </a:solidFill>
                <a:effectLst/>
                <a:latin typeface="Arial" panose="020B0604020202020204" pitchFamily="34" charset="0"/>
              </a:rPr>
              <a:t> </a:t>
            </a:r>
            <a:r>
              <a:rPr lang="it-IT" sz="1600" b="1" i="0" dirty="0">
                <a:solidFill>
                  <a:srgbClr val="202122"/>
                </a:solidFill>
                <a:effectLst/>
                <a:latin typeface="Arial" panose="020B0604020202020204" pitchFamily="34" charset="0"/>
              </a:rPr>
              <a:t>delle amministrazioni </a:t>
            </a:r>
            <a:r>
              <a:rPr lang="it-IT" sz="1600" b="0" i="0" dirty="0">
                <a:solidFill>
                  <a:srgbClr val="202122"/>
                </a:solidFill>
                <a:effectLst/>
                <a:latin typeface="Arial" panose="020B0604020202020204" pitchFamily="34" charset="0"/>
              </a:rPr>
              <a:t>statale, regionale e locale</a:t>
            </a:r>
            <a:endParaRPr lang="it-IT" sz="1600" dirty="0">
              <a:solidFill>
                <a:srgbClr val="202122"/>
              </a:solidFill>
              <a:latin typeface="Arial" panose="020B0604020202020204" pitchFamily="34" charset="0"/>
            </a:endParaRPr>
          </a:p>
          <a:p>
            <a:pPr marL="285750" indent="-285750">
              <a:buFont typeface="Arial" panose="020B0604020202020204" pitchFamily="34" charset="0"/>
              <a:buChar char="•"/>
            </a:pPr>
            <a:r>
              <a:rPr lang="en-US" sz="1600" dirty="0"/>
              <a:t>emanazione di </a:t>
            </a:r>
            <a:r>
              <a:rPr lang="en-US" sz="1600" b="1" dirty="0"/>
              <a:t>linee</a:t>
            </a:r>
            <a:r>
              <a:rPr lang="en-US" sz="1600" dirty="0"/>
              <a:t> </a:t>
            </a:r>
            <a:r>
              <a:rPr lang="en-US" sz="1600" b="1" dirty="0"/>
              <a:t>guida</a:t>
            </a:r>
          </a:p>
          <a:p>
            <a:pPr marL="285750" indent="-285750">
              <a:buFont typeface="Arial" panose="020B0604020202020204" pitchFamily="34" charset="0"/>
              <a:buChar char="•"/>
            </a:pPr>
            <a:r>
              <a:rPr lang="it-IT" sz="1600" b="1" dirty="0">
                <a:solidFill>
                  <a:srgbClr val="202122"/>
                </a:solidFill>
                <a:latin typeface="Arial" panose="020B0604020202020204" pitchFamily="34" charset="0"/>
              </a:rPr>
              <a:t>o</a:t>
            </a:r>
            <a:r>
              <a:rPr lang="it-IT" sz="1600" b="1" i="0" dirty="0">
                <a:solidFill>
                  <a:srgbClr val="202122"/>
                </a:solidFill>
                <a:effectLst/>
                <a:latin typeface="Arial" panose="020B0604020202020204" pitchFamily="34" charset="0"/>
              </a:rPr>
              <a:t>ttimizzazione della spesa in materia informatica </a:t>
            </a:r>
            <a:r>
              <a:rPr lang="it-IT" sz="1600" b="0" i="0" dirty="0">
                <a:solidFill>
                  <a:srgbClr val="202122"/>
                </a:solidFill>
                <a:effectLst/>
                <a:latin typeface="Arial" panose="020B0604020202020204" pitchFamily="34" charset="0"/>
              </a:rPr>
              <a:t>delle pubbliche amministrazioni </a:t>
            </a:r>
            <a:endParaRPr lang="en-US" sz="1600" dirty="0"/>
          </a:p>
        </p:txBody>
      </p:sp>
    </p:spTree>
    <p:extLst>
      <p:ext uri="{BB962C8B-B14F-4D97-AF65-F5344CB8AC3E}">
        <p14:creationId xmlns:p14="http://schemas.microsoft.com/office/powerpoint/2010/main" val="1197954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63888" y="2067694"/>
            <a:ext cx="5436096" cy="1008112"/>
          </a:xfrm>
        </p:spPr>
        <p:txBody>
          <a:bodyPr/>
          <a:lstStyle/>
          <a:p>
            <a:r>
              <a:rPr lang="it-IT" altLang="ko-KR" sz="3200" dirty="0">
                <a:solidFill>
                  <a:schemeClr val="accent1"/>
                </a:solidFill>
              </a:rPr>
              <a:t>Case della Salute </a:t>
            </a:r>
          </a:p>
          <a:p>
            <a:r>
              <a:rPr lang="it-IT" altLang="ko-KR" sz="1400" b="1" dirty="0"/>
              <a:t>Ospedale di Comunità</a:t>
            </a:r>
            <a:endParaRPr lang="ko-KR" altLang="en-US" sz="1400" b="1" dirty="0"/>
          </a:p>
        </p:txBody>
      </p:sp>
    </p:spTree>
    <p:extLst>
      <p:ext uri="{BB962C8B-B14F-4D97-AF65-F5344CB8AC3E}">
        <p14:creationId xmlns:p14="http://schemas.microsoft.com/office/powerpoint/2010/main" val="1524458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6">
            <a:extLst>
              <a:ext uri="{FF2B5EF4-FFF2-40B4-BE49-F238E27FC236}">
                <a16:creationId xmlns:a16="http://schemas.microsoft.com/office/drawing/2014/main" id="{EAC7C45B-5D93-D9A8-54DA-B9B3DB9E9A90}"/>
              </a:ext>
            </a:extLst>
          </p:cNvPr>
          <p:cNvSpPr/>
          <p:nvPr/>
        </p:nvSpPr>
        <p:spPr>
          <a:xfrm>
            <a:off x="4129241" y="915567"/>
            <a:ext cx="2376264" cy="410445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CasellaDiTesto 33">
            <a:extLst>
              <a:ext uri="{FF2B5EF4-FFF2-40B4-BE49-F238E27FC236}">
                <a16:creationId xmlns:a16="http://schemas.microsoft.com/office/drawing/2014/main" id="{3B691B0A-B1BE-9341-3E31-386685C6981E}"/>
              </a:ext>
            </a:extLst>
          </p:cNvPr>
          <p:cNvSpPr txBox="1"/>
          <p:nvPr/>
        </p:nvSpPr>
        <p:spPr>
          <a:xfrm>
            <a:off x="4916459" y="948419"/>
            <a:ext cx="801823" cy="276999"/>
          </a:xfrm>
          <a:prstGeom prst="rect">
            <a:avLst/>
          </a:prstGeom>
          <a:noFill/>
        </p:spPr>
        <p:txBody>
          <a:bodyPr wrap="none" rtlCol="0">
            <a:spAutoFit/>
          </a:bodyPr>
          <a:lstStyle/>
          <a:p>
            <a:pPr algn="ctr">
              <a:spcBef>
                <a:spcPct val="20000"/>
              </a:spcBef>
            </a:pPr>
            <a:r>
              <a:rPr lang="it-IT" sz="1200" b="1" dirty="0">
                <a:solidFill>
                  <a:schemeClr val="tx1">
                    <a:lumMod val="75000"/>
                    <a:lumOff val="25000"/>
                  </a:schemeClr>
                </a:solidFill>
                <a:cs typeface="Arial" pitchFamily="34" charset="0"/>
              </a:rPr>
              <a:t>Obiettivi</a:t>
            </a:r>
          </a:p>
        </p:txBody>
      </p:sp>
      <p:sp>
        <p:nvSpPr>
          <p:cNvPr id="35" name="CasellaDiTesto 34">
            <a:extLst>
              <a:ext uri="{FF2B5EF4-FFF2-40B4-BE49-F238E27FC236}">
                <a16:creationId xmlns:a16="http://schemas.microsoft.com/office/drawing/2014/main" id="{8D863DCE-D3BB-A8F2-C860-9E72F96FBF0F}"/>
              </a:ext>
            </a:extLst>
          </p:cNvPr>
          <p:cNvSpPr txBox="1"/>
          <p:nvPr/>
        </p:nvSpPr>
        <p:spPr>
          <a:xfrm>
            <a:off x="4298873" y="1155110"/>
            <a:ext cx="2254888" cy="1107996"/>
          </a:xfrm>
          <a:prstGeom prst="rect">
            <a:avLst/>
          </a:prstGeom>
          <a:noFill/>
        </p:spPr>
        <p:txBody>
          <a:bodyPr wrap="square" rtlCol="0">
            <a:spAutoFit/>
          </a:bodyPr>
          <a:lstStyle/>
          <a:p>
            <a:r>
              <a:rPr lang="it-IT" sz="1100" dirty="0">
                <a:ea typeface="Calibri" panose="020F0502020204030204" pitchFamily="34" charset="0"/>
                <a:cs typeface="Times New Roman" panose="02020603050405020304" pitchFamily="18" charset="0"/>
              </a:rPr>
              <a:t>R</a:t>
            </a:r>
            <a:r>
              <a:rPr lang="it-IT" sz="1100" dirty="0">
                <a:effectLst/>
                <a:ea typeface="Calibri" panose="020F0502020204030204" pitchFamily="34" charset="0"/>
                <a:cs typeface="Times New Roman" panose="02020603050405020304" pitchFamily="18" charset="0"/>
              </a:rPr>
              <a:t>ealizzazione di una piattaforma</a:t>
            </a:r>
          </a:p>
          <a:p>
            <a:r>
              <a:rPr lang="it-IT" sz="1100" dirty="0">
                <a:effectLst/>
                <a:ea typeface="Calibri" panose="020F0502020204030204" pitchFamily="34" charset="0"/>
                <a:cs typeface="Times New Roman" panose="02020603050405020304" pitchFamily="18" charset="0"/>
              </a:rPr>
              <a:t>informatica in grado di gestire </a:t>
            </a:r>
          </a:p>
          <a:p>
            <a:r>
              <a:rPr lang="it-IT" sz="1100" dirty="0">
                <a:effectLst/>
                <a:ea typeface="Calibri" panose="020F0502020204030204" pitchFamily="34" charset="0"/>
                <a:cs typeface="Times New Roman" panose="02020603050405020304" pitchFamily="18" charset="0"/>
              </a:rPr>
              <a:t>l’organizzazione interna ed i </a:t>
            </a:r>
          </a:p>
          <a:p>
            <a:r>
              <a:rPr lang="it-IT" sz="1100" dirty="0">
                <a:effectLst/>
                <a:ea typeface="Calibri" panose="020F0502020204030204" pitchFamily="34" charset="0"/>
                <a:cs typeface="Times New Roman" panose="02020603050405020304" pitchFamily="18" charset="0"/>
              </a:rPr>
              <a:t>servizi che la Casa della Salute e</a:t>
            </a:r>
          </a:p>
          <a:p>
            <a:r>
              <a:rPr lang="it-IT" sz="1100" dirty="0">
                <a:effectLst/>
                <a:ea typeface="Calibri" panose="020F0502020204030204" pitchFamily="34" charset="0"/>
                <a:cs typeface="Times New Roman" panose="02020603050405020304" pitchFamily="18" charset="0"/>
              </a:rPr>
              <a:t>gli Ospedali di Comunità erogano nel territorio di competenza. </a:t>
            </a:r>
          </a:p>
        </p:txBody>
      </p:sp>
      <p:sp>
        <p:nvSpPr>
          <p:cNvPr id="40" name="Donut 24">
            <a:extLst>
              <a:ext uri="{FF2B5EF4-FFF2-40B4-BE49-F238E27FC236}">
                <a16:creationId xmlns:a16="http://schemas.microsoft.com/office/drawing/2014/main" id="{D3B45A1C-E38D-AB25-9249-F08ADE9A7FD3}"/>
              </a:ext>
            </a:extLst>
          </p:cNvPr>
          <p:cNvSpPr/>
          <p:nvPr/>
        </p:nvSpPr>
        <p:spPr>
          <a:xfrm>
            <a:off x="4163547" y="1225315"/>
            <a:ext cx="183582" cy="1870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2" name="Donut 24">
            <a:extLst>
              <a:ext uri="{FF2B5EF4-FFF2-40B4-BE49-F238E27FC236}">
                <a16:creationId xmlns:a16="http://schemas.microsoft.com/office/drawing/2014/main" id="{B60E11BA-5851-6F1D-C214-52A164E4B261}"/>
              </a:ext>
            </a:extLst>
          </p:cNvPr>
          <p:cNvSpPr/>
          <p:nvPr/>
        </p:nvSpPr>
        <p:spPr>
          <a:xfrm>
            <a:off x="4167594" y="2333311"/>
            <a:ext cx="183582" cy="1870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 name="Segnaposto testo 4">
            <a:extLst>
              <a:ext uri="{FF2B5EF4-FFF2-40B4-BE49-F238E27FC236}">
                <a16:creationId xmlns:a16="http://schemas.microsoft.com/office/drawing/2014/main" id="{97EB8E10-90F0-1A31-80BE-4E601EFBE002}"/>
              </a:ext>
            </a:extLst>
          </p:cNvPr>
          <p:cNvSpPr>
            <a:spLocks noGrp="1"/>
          </p:cNvSpPr>
          <p:nvPr>
            <p:ph type="body" sz="quarter" idx="10"/>
          </p:nvPr>
        </p:nvSpPr>
        <p:spPr>
          <a:xfrm>
            <a:off x="323528" y="123478"/>
            <a:ext cx="7170532" cy="576064"/>
          </a:xfrm>
        </p:spPr>
        <p:txBody>
          <a:bodyPr/>
          <a:lstStyle/>
          <a:p>
            <a:r>
              <a:rPr lang="it-IT" sz="2800" dirty="0"/>
              <a:t>Casa della salute – </a:t>
            </a:r>
            <a:r>
              <a:rPr lang="it-IT" sz="2800" dirty="0">
                <a:solidFill>
                  <a:schemeClr val="accent2"/>
                </a:solidFill>
              </a:rPr>
              <a:t>Ospedale di  comunità </a:t>
            </a:r>
          </a:p>
        </p:txBody>
      </p:sp>
      <p:sp>
        <p:nvSpPr>
          <p:cNvPr id="6" name="CasellaDiTesto 5">
            <a:extLst>
              <a:ext uri="{FF2B5EF4-FFF2-40B4-BE49-F238E27FC236}">
                <a16:creationId xmlns:a16="http://schemas.microsoft.com/office/drawing/2014/main" id="{ED89271F-BA3A-B3A6-2B83-F32E03C68452}"/>
              </a:ext>
            </a:extLst>
          </p:cNvPr>
          <p:cNvSpPr txBox="1"/>
          <p:nvPr/>
        </p:nvSpPr>
        <p:spPr>
          <a:xfrm>
            <a:off x="216830" y="1227117"/>
            <a:ext cx="3841288" cy="1107996"/>
          </a:xfrm>
          <a:prstGeom prst="rect">
            <a:avLst/>
          </a:prstGeom>
          <a:noFill/>
        </p:spPr>
        <p:txBody>
          <a:bodyPr wrap="square" rtlCol="0">
            <a:spAutoFit/>
          </a:bodyPr>
          <a:lstStyle/>
          <a:p>
            <a:r>
              <a:rPr lang="it-IT" sz="1100" dirty="0"/>
              <a:t>La Casa della Salute è un punto di riferimento </a:t>
            </a:r>
            <a:r>
              <a:rPr lang="it-IT" sz="1100" dirty="0">
                <a:effectLst/>
                <a:ea typeface="Calibri" panose="020F0502020204030204" pitchFamily="34" charset="0"/>
                <a:cs typeface="Times New Roman" panose="02020603050405020304" pitchFamily="18" charset="0"/>
              </a:rPr>
              <a:t>rivolto ai </a:t>
            </a:r>
          </a:p>
          <a:p>
            <a:r>
              <a:rPr lang="it-IT" sz="1100" dirty="0">
                <a:effectLst/>
                <a:ea typeface="Calibri" panose="020F0502020204030204" pitchFamily="34" charset="0"/>
                <a:cs typeface="Times New Roman" panose="02020603050405020304" pitchFamily="18" charset="0"/>
              </a:rPr>
              <a:t>cittadini per </a:t>
            </a:r>
          </a:p>
          <a:p>
            <a:r>
              <a:rPr lang="it-IT" sz="1100" b="1" dirty="0">
                <a:effectLst/>
                <a:ea typeface="Calibri" panose="020F0502020204030204" pitchFamily="34" charset="0"/>
                <a:cs typeface="Times New Roman" panose="02020603050405020304" pitchFamily="18" charset="0"/>
              </a:rPr>
              <a:t>l’accesso alle cure primarie</a:t>
            </a:r>
            <a:r>
              <a:rPr lang="it-IT" sz="1100" dirty="0">
                <a:effectLst/>
                <a:ea typeface="Calibri" panose="020F0502020204030204" pitchFamily="34" charset="0"/>
                <a:cs typeface="Times New Roman" panose="02020603050405020304" pitchFamily="18" charset="0"/>
              </a:rPr>
              <a:t>, la </a:t>
            </a:r>
            <a:r>
              <a:rPr lang="it-IT" sz="1100" b="1" dirty="0">
                <a:effectLst/>
                <a:ea typeface="Calibri" panose="020F0502020204030204" pitchFamily="34" charset="0"/>
                <a:cs typeface="Times New Roman" panose="02020603050405020304" pitchFamily="18" charset="0"/>
              </a:rPr>
              <a:t>gestione delle patologie croniche </a:t>
            </a:r>
            <a:r>
              <a:rPr lang="it-IT" sz="1100" dirty="0">
                <a:effectLst/>
                <a:ea typeface="Calibri" panose="020F0502020204030204" pitchFamily="34" charset="0"/>
                <a:cs typeface="Times New Roman" panose="02020603050405020304" pitchFamily="18" charset="0"/>
              </a:rPr>
              <a:t>ed il  </a:t>
            </a:r>
            <a:r>
              <a:rPr lang="it-IT" sz="1100" b="1" dirty="0">
                <a:effectLst/>
                <a:ea typeface="Calibri" panose="020F0502020204030204" pitchFamily="34" charset="0"/>
                <a:cs typeface="Times New Roman" panose="02020603050405020304" pitchFamily="18" charset="0"/>
              </a:rPr>
              <a:t>completamento dei principali percorsi </a:t>
            </a:r>
          </a:p>
          <a:p>
            <a:r>
              <a:rPr lang="it-IT" sz="1100" b="1" dirty="0">
                <a:effectLst/>
                <a:ea typeface="Calibri" panose="020F0502020204030204" pitchFamily="34" charset="0"/>
                <a:cs typeface="Times New Roman" panose="02020603050405020304" pitchFamily="18" charset="0"/>
              </a:rPr>
              <a:t>diagnostici </a:t>
            </a:r>
            <a:r>
              <a:rPr lang="it-IT" sz="1100" dirty="0">
                <a:effectLst/>
                <a:ea typeface="Calibri" panose="020F0502020204030204" pitchFamily="34" charset="0"/>
                <a:cs typeface="Times New Roman" panose="02020603050405020304" pitchFamily="18" charset="0"/>
              </a:rPr>
              <a:t>che non  necessitano di ricorso all’ospedale.</a:t>
            </a:r>
          </a:p>
          <a:p>
            <a:r>
              <a:rPr lang="it-IT" sz="1100" dirty="0"/>
              <a:t>  </a:t>
            </a:r>
          </a:p>
        </p:txBody>
      </p:sp>
      <p:sp>
        <p:nvSpPr>
          <p:cNvPr id="7" name="CasellaDiTesto 6">
            <a:extLst>
              <a:ext uri="{FF2B5EF4-FFF2-40B4-BE49-F238E27FC236}">
                <a16:creationId xmlns:a16="http://schemas.microsoft.com/office/drawing/2014/main" id="{875AEC16-5980-527B-AC9C-999A6A2AD5BD}"/>
              </a:ext>
            </a:extLst>
          </p:cNvPr>
          <p:cNvSpPr txBox="1"/>
          <p:nvPr/>
        </p:nvSpPr>
        <p:spPr>
          <a:xfrm>
            <a:off x="216830" y="3121052"/>
            <a:ext cx="3635090" cy="938719"/>
          </a:xfrm>
          <a:prstGeom prst="rect">
            <a:avLst/>
          </a:prstGeom>
          <a:noFill/>
        </p:spPr>
        <p:txBody>
          <a:bodyPr wrap="square" rtlCol="0">
            <a:spAutoFit/>
          </a:bodyPr>
          <a:lstStyle/>
          <a:p>
            <a:r>
              <a:rPr lang="it-IT" sz="1100" dirty="0">
                <a:effectLst/>
                <a:ea typeface="Calibri" panose="020F0502020204030204" pitchFamily="34" charset="0"/>
                <a:cs typeface="Times New Roman" panose="02020603050405020304" pitchFamily="18" charset="0"/>
              </a:rPr>
              <a:t>Le Case della Salute , presenti nella Regione Molise, </a:t>
            </a:r>
          </a:p>
          <a:p>
            <a:r>
              <a:rPr lang="it-IT" sz="1100" dirty="0">
                <a:effectLst/>
                <a:ea typeface="Calibri" panose="020F0502020204030204" pitchFamily="34" charset="0"/>
                <a:cs typeface="Times New Roman" panose="02020603050405020304" pitchFamily="18" charset="0"/>
              </a:rPr>
              <a:t>sono state  individuate in </a:t>
            </a:r>
            <a:r>
              <a:rPr lang="it-IT" sz="1100" b="1" dirty="0">
                <a:effectLst/>
                <a:ea typeface="Calibri" panose="020F0502020204030204" pitchFamily="34" charset="0"/>
                <a:cs typeface="Times New Roman" panose="02020603050405020304" pitchFamily="18" charset="0"/>
              </a:rPr>
              <a:t>zone disagiate del territorio regionale</a:t>
            </a:r>
            <a:r>
              <a:rPr lang="it-IT" sz="1100" dirty="0">
                <a:effectLst/>
                <a:ea typeface="Calibri" panose="020F0502020204030204" pitchFamily="34" charset="0"/>
                <a:cs typeface="Times New Roman" panose="02020603050405020304" pitchFamily="18" charset="0"/>
              </a:rPr>
              <a:t>, al fine di  deconcentrare le ospedalizzazioni nei centri  provinciali  d’eccellenza.</a:t>
            </a:r>
          </a:p>
          <a:p>
            <a:endParaRPr lang="it-IT" sz="1100" dirty="0"/>
          </a:p>
        </p:txBody>
      </p:sp>
      <p:sp>
        <p:nvSpPr>
          <p:cNvPr id="8" name="CasellaDiTesto 7">
            <a:extLst>
              <a:ext uri="{FF2B5EF4-FFF2-40B4-BE49-F238E27FC236}">
                <a16:creationId xmlns:a16="http://schemas.microsoft.com/office/drawing/2014/main" id="{CB9D0422-2A7A-96FA-4C49-08697EBFFCC0}"/>
              </a:ext>
            </a:extLst>
          </p:cNvPr>
          <p:cNvSpPr txBox="1"/>
          <p:nvPr/>
        </p:nvSpPr>
        <p:spPr>
          <a:xfrm>
            <a:off x="4310447" y="2291282"/>
            <a:ext cx="2195058" cy="2800767"/>
          </a:xfrm>
          <a:prstGeom prst="rect">
            <a:avLst/>
          </a:prstGeom>
          <a:noFill/>
        </p:spPr>
        <p:txBody>
          <a:bodyPr wrap="square" rtlCol="0">
            <a:spAutoFit/>
          </a:bodyPr>
          <a:lstStyle/>
          <a:p>
            <a:r>
              <a:rPr lang="it-IT" sz="1100" dirty="0">
                <a:ea typeface="Calibri" panose="020F0502020204030204" pitchFamily="34" charset="0"/>
                <a:cs typeface="Times New Roman" panose="02020603050405020304" pitchFamily="18" charset="0"/>
              </a:rPr>
              <a:t>La piattaforma deve:</a:t>
            </a:r>
          </a:p>
          <a:p>
            <a:endParaRPr lang="it-IT" sz="1100" dirty="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it-IT" sz="1100" dirty="0">
                <a:effectLst/>
                <a:ea typeface="Calibri" panose="020F0502020204030204" pitchFamily="34" charset="0"/>
                <a:cs typeface="Times New Roman" panose="02020603050405020304" pitchFamily="18" charset="0"/>
              </a:rPr>
              <a:t>possedere un sistema di </a:t>
            </a:r>
          </a:p>
          <a:p>
            <a:r>
              <a:rPr lang="it-IT" sz="1100" dirty="0">
                <a:effectLst/>
                <a:ea typeface="Calibri" panose="020F0502020204030204" pitchFamily="34" charset="0"/>
                <a:cs typeface="Times New Roman" panose="02020603050405020304" pitchFamily="18" charset="0"/>
              </a:rPr>
              <a:t>tracciatura e notifica dei </a:t>
            </a:r>
          </a:p>
          <a:p>
            <a:r>
              <a:rPr lang="it-IT" sz="1100" dirty="0">
                <a:effectLst/>
                <a:ea typeface="Calibri" panose="020F0502020204030204" pitchFamily="34" charset="0"/>
                <a:cs typeface="Times New Roman" panose="02020603050405020304" pitchFamily="18" charset="0"/>
              </a:rPr>
              <a:t>Contatti</a:t>
            </a:r>
            <a:r>
              <a:rPr lang="it-IT" sz="1100" dirty="0">
                <a:ea typeface="Calibri" panose="020F0502020204030204" pitchFamily="34" charset="0"/>
                <a:cs typeface="Times New Roman" panose="02020603050405020304" pitchFamily="18" charset="0"/>
              </a:rPr>
              <a:t> </a:t>
            </a:r>
            <a:r>
              <a:rPr lang="it-IT" sz="1100" dirty="0">
                <a:effectLst/>
                <a:ea typeface="Calibri" panose="020F0502020204030204" pitchFamily="34" charset="0"/>
                <a:cs typeface="Times New Roman" panose="02020603050405020304" pitchFamily="18" charset="0"/>
              </a:rPr>
              <a:t>socio-sanitari con i </a:t>
            </a:r>
          </a:p>
          <a:p>
            <a:r>
              <a:rPr lang="it-IT" sz="1100" dirty="0">
                <a:effectLst/>
                <a:ea typeface="Calibri" panose="020F0502020204030204" pitchFamily="34" charset="0"/>
                <a:cs typeface="Times New Roman" panose="02020603050405020304" pitchFamily="18" charset="0"/>
              </a:rPr>
              <a:t>cittadini</a:t>
            </a:r>
            <a:r>
              <a:rPr lang="it-IT" sz="1100" dirty="0">
                <a:effectLst/>
              </a:rPr>
              <a:t> </a:t>
            </a:r>
          </a:p>
          <a:p>
            <a:endParaRPr lang="it-IT" sz="1100" dirty="0"/>
          </a:p>
          <a:p>
            <a:pPr marL="171450" indent="-171450">
              <a:buFont typeface="Arial" panose="020B0604020202020204" pitchFamily="34" charset="0"/>
              <a:buChar char="•"/>
            </a:pPr>
            <a:r>
              <a:rPr lang="it-IT" sz="1100" dirty="0">
                <a:effectLst/>
                <a:ea typeface="Calibri" panose="020F0502020204030204" pitchFamily="34" charset="0"/>
                <a:cs typeface="Times New Roman" panose="02020603050405020304" pitchFamily="18" charset="0"/>
              </a:rPr>
              <a:t>alimentare il Fascicolo </a:t>
            </a:r>
          </a:p>
          <a:p>
            <a:r>
              <a:rPr lang="it-IT" sz="1100" dirty="0">
                <a:effectLst/>
                <a:ea typeface="Calibri" panose="020F0502020204030204" pitchFamily="34" charset="0"/>
                <a:cs typeface="Times New Roman" panose="02020603050405020304" pitchFamily="18" charset="0"/>
              </a:rPr>
              <a:t>Sanitario </a:t>
            </a:r>
          </a:p>
          <a:p>
            <a:endParaRPr lang="it-IT" sz="1100" dirty="0">
              <a:effectLst/>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it-IT" sz="1100" dirty="0">
                <a:effectLst/>
                <a:ea typeface="Calibri" panose="020F0502020204030204" pitchFamily="34" charset="0"/>
                <a:cs typeface="Times New Roman" panose="02020603050405020304" pitchFamily="18" charset="0"/>
              </a:rPr>
              <a:t>garantire</a:t>
            </a:r>
          </a:p>
          <a:p>
            <a:r>
              <a:rPr lang="it-IT" sz="1100" dirty="0">
                <a:effectLst/>
                <a:ea typeface="Calibri" panose="020F0502020204030204" pitchFamily="34" charset="0"/>
                <a:cs typeface="Times New Roman" panose="02020603050405020304" pitchFamily="18" charset="0"/>
              </a:rPr>
              <a:t>l’integrazione con il distretto e</a:t>
            </a:r>
          </a:p>
          <a:p>
            <a:r>
              <a:rPr lang="it-IT" sz="1100" dirty="0">
                <a:effectLst/>
                <a:ea typeface="Calibri" panose="020F0502020204030204" pitchFamily="34" charset="0"/>
                <a:cs typeface="Times New Roman" panose="02020603050405020304" pitchFamily="18" charset="0"/>
              </a:rPr>
              <a:t>l’ospedale in tutti i casi </a:t>
            </a:r>
          </a:p>
          <a:p>
            <a:r>
              <a:rPr lang="it-IT" sz="1100" dirty="0">
                <a:effectLst/>
                <a:ea typeface="Calibri" panose="020F0502020204030204" pitchFamily="34" charset="0"/>
                <a:cs typeface="Times New Roman" panose="02020603050405020304" pitchFamily="18" charset="0"/>
              </a:rPr>
              <a:t>necessari e con le altre strutture territoriali</a:t>
            </a:r>
          </a:p>
          <a:p>
            <a:pPr marL="171450" indent="-171450">
              <a:buFont typeface="Arial" panose="020B0604020202020204" pitchFamily="34" charset="0"/>
              <a:buChar char="•"/>
            </a:pPr>
            <a:endParaRPr lang="it-IT" sz="1100" dirty="0"/>
          </a:p>
        </p:txBody>
      </p:sp>
      <p:sp>
        <p:nvSpPr>
          <p:cNvPr id="10" name="Rectangle 26">
            <a:extLst>
              <a:ext uri="{FF2B5EF4-FFF2-40B4-BE49-F238E27FC236}">
                <a16:creationId xmlns:a16="http://schemas.microsoft.com/office/drawing/2014/main" id="{6D64628B-8E8F-B13A-D63B-2D72B5D91A0D}"/>
              </a:ext>
            </a:extLst>
          </p:cNvPr>
          <p:cNvSpPr/>
          <p:nvPr/>
        </p:nvSpPr>
        <p:spPr>
          <a:xfrm>
            <a:off x="6640831" y="915567"/>
            <a:ext cx="2376264" cy="57606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CasellaDiTesto 10">
            <a:extLst>
              <a:ext uri="{FF2B5EF4-FFF2-40B4-BE49-F238E27FC236}">
                <a16:creationId xmlns:a16="http://schemas.microsoft.com/office/drawing/2014/main" id="{61A3013B-6BCC-6A30-CEDD-6279E2DC40DA}"/>
              </a:ext>
            </a:extLst>
          </p:cNvPr>
          <p:cNvSpPr txBox="1"/>
          <p:nvPr/>
        </p:nvSpPr>
        <p:spPr>
          <a:xfrm>
            <a:off x="7300614" y="938461"/>
            <a:ext cx="1056701" cy="276999"/>
          </a:xfrm>
          <a:prstGeom prst="rect">
            <a:avLst/>
          </a:prstGeom>
          <a:noFill/>
        </p:spPr>
        <p:txBody>
          <a:bodyPr wrap="none" rtlCol="0">
            <a:spAutoFit/>
          </a:bodyPr>
          <a:lstStyle/>
          <a:p>
            <a:pPr algn="ctr">
              <a:spcBef>
                <a:spcPct val="20000"/>
              </a:spcBef>
            </a:pPr>
            <a:r>
              <a:rPr lang="it-IT" sz="1200" b="1" dirty="0">
                <a:solidFill>
                  <a:schemeClr val="tx1">
                    <a:lumMod val="75000"/>
                    <a:lumOff val="25000"/>
                  </a:schemeClr>
                </a:solidFill>
                <a:cs typeface="Arial" pitchFamily="34" charset="0"/>
              </a:rPr>
              <a:t>Stima costo</a:t>
            </a:r>
          </a:p>
        </p:txBody>
      </p:sp>
      <p:sp>
        <p:nvSpPr>
          <p:cNvPr id="12" name="CasellaDiTesto 11">
            <a:extLst>
              <a:ext uri="{FF2B5EF4-FFF2-40B4-BE49-F238E27FC236}">
                <a16:creationId xmlns:a16="http://schemas.microsoft.com/office/drawing/2014/main" id="{BE3D7C93-4988-2DB4-7CDA-26462DF6C556}"/>
              </a:ext>
            </a:extLst>
          </p:cNvPr>
          <p:cNvSpPr txBox="1"/>
          <p:nvPr/>
        </p:nvSpPr>
        <p:spPr>
          <a:xfrm>
            <a:off x="7024253" y="1211704"/>
            <a:ext cx="2208227" cy="261610"/>
          </a:xfrm>
          <a:prstGeom prst="rect">
            <a:avLst/>
          </a:prstGeom>
          <a:noFill/>
        </p:spPr>
        <p:txBody>
          <a:bodyPr wrap="square" rtlCol="0">
            <a:spAutoFit/>
          </a:bodyPr>
          <a:lstStyle/>
          <a:p>
            <a:r>
              <a:rPr lang="it-IT" sz="1100" dirty="0">
                <a:cs typeface="Times New Roman" panose="02020603050405020304" pitchFamily="18" charset="0"/>
              </a:rPr>
              <a:t>€1.000.000,00</a:t>
            </a:r>
            <a:endParaRPr lang="it-IT" dirty="0"/>
          </a:p>
        </p:txBody>
      </p:sp>
      <p:pic>
        <p:nvPicPr>
          <p:cNvPr id="13" name="Elemento grafico 12" descr="Monete">
            <a:extLst>
              <a:ext uri="{FF2B5EF4-FFF2-40B4-BE49-F238E27FC236}">
                <a16:creationId xmlns:a16="http://schemas.microsoft.com/office/drawing/2014/main" id="{F7CEBB37-02FE-320D-C0B3-DF6E6BA3F0C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1954" y="1230823"/>
            <a:ext cx="241176" cy="241176"/>
          </a:xfrm>
          <a:prstGeom prst="rect">
            <a:avLst/>
          </a:prstGeom>
        </p:spPr>
      </p:pic>
    </p:spTree>
    <p:extLst>
      <p:ext uri="{BB962C8B-B14F-4D97-AF65-F5344CB8AC3E}">
        <p14:creationId xmlns:p14="http://schemas.microsoft.com/office/powerpoint/2010/main" val="1796612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BEEF052C-CEE8-FB21-076C-DC687578D9F7}"/>
              </a:ext>
            </a:extLst>
          </p:cNvPr>
          <p:cNvSpPr>
            <a:spLocks noGrp="1"/>
          </p:cNvSpPr>
          <p:nvPr>
            <p:ph type="body" sz="quarter" idx="10"/>
          </p:nvPr>
        </p:nvSpPr>
        <p:spPr>
          <a:xfrm>
            <a:off x="0" y="382585"/>
            <a:ext cx="7344816" cy="576064"/>
          </a:xfrm>
        </p:spPr>
        <p:txBody>
          <a:bodyPr/>
          <a:lstStyle/>
          <a:p>
            <a:r>
              <a:rPr lang="it-IT" sz="1100" dirty="0"/>
              <a:t>Quali sono </a:t>
            </a:r>
            <a:r>
              <a:rPr lang="it-IT" sz="1100" dirty="0">
                <a:solidFill>
                  <a:schemeClr val="accent1"/>
                </a:solidFill>
              </a:rPr>
              <a:t>le  macroaree funzionali </a:t>
            </a:r>
            <a:r>
              <a:rPr lang="it-IT" sz="1100" dirty="0"/>
              <a:t>previste?</a:t>
            </a:r>
          </a:p>
        </p:txBody>
      </p:sp>
      <p:grpSp>
        <p:nvGrpSpPr>
          <p:cNvPr id="4" name="Group 8">
            <a:extLst>
              <a:ext uri="{FF2B5EF4-FFF2-40B4-BE49-F238E27FC236}">
                <a16:creationId xmlns:a16="http://schemas.microsoft.com/office/drawing/2014/main" id="{DFD995AC-0F69-557C-C30E-1ADF195FB986}"/>
              </a:ext>
            </a:extLst>
          </p:cNvPr>
          <p:cNvGrpSpPr/>
          <p:nvPr/>
        </p:nvGrpSpPr>
        <p:grpSpPr>
          <a:xfrm>
            <a:off x="900409" y="1131590"/>
            <a:ext cx="1396489" cy="1368152"/>
            <a:chOff x="511215" y="1779662"/>
            <a:chExt cx="1396489" cy="1368152"/>
          </a:xfrm>
        </p:grpSpPr>
        <p:sp>
          <p:nvSpPr>
            <p:cNvPr id="9" name="Oval 2">
              <a:extLst>
                <a:ext uri="{FF2B5EF4-FFF2-40B4-BE49-F238E27FC236}">
                  <a16:creationId xmlns:a16="http://schemas.microsoft.com/office/drawing/2014/main" id="{2D04ECBB-B08B-795A-794D-72DB70C3776C}"/>
                </a:ext>
              </a:extLst>
            </p:cNvPr>
            <p:cNvSpPr/>
            <p:nvPr/>
          </p:nvSpPr>
          <p:spPr>
            <a:xfrm>
              <a:off x="511215" y="1851670"/>
              <a:ext cx="1296144" cy="12961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3">
              <a:extLst>
                <a:ext uri="{FF2B5EF4-FFF2-40B4-BE49-F238E27FC236}">
                  <a16:creationId xmlns:a16="http://schemas.microsoft.com/office/drawing/2014/main" id="{EC35AB1F-CDF3-7004-1740-FDCAF137ABF3}"/>
                </a:ext>
              </a:extLst>
            </p:cNvPr>
            <p:cNvSpPr/>
            <p:nvPr/>
          </p:nvSpPr>
          <p:spPr>
            <a:xfrm>
              <a:off x="1331640" y="1779662"/>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9">
              <a:extLst>
                <a:ext uri="{FF2B5EF4-FFF2-40B4-BE49-F238E27FC236}">
                  <a16:creationId xmlns:a16="http://schemas.microsoft.com/office/drawing/2014/main" id="{BABCA8D8-9620-E85B-114F-824B13D54344}"/>
                </a:ext>
              </a:extLst>
            </p:cNvPr>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1</a:t>
              </a:r>
              <a:endParaRPr lang="ko-KR" altLang="en-US" sz="2800" b="1" dirty="0">
                <a:solidFill>
                  <a:schemeClr val="bg1"/>
                </a:solidFill>
                <a:cs typeface="Arial" pitchFamily="34" charset="0"/>
              </a:endParaRPr>
            </a:p>
          </p:txBody>
        </p:sp>
      </p:grpSp>
      <p:sp>
        <p:nvSpPr>
          <p:cNvPr id="36" name="CasellaDiTesto 35">
            <a:extLst>
              <a:ext uri="{FF2B5EF4-FFF2-40B4-BE49-F238E27FC236}">
                <a16:creationId xmlns:a16="http://schemas.microsoft.com/office/drawing/2014/main" id="{E44A9276-0814-B7B5-AC46-AFC55A3BC8F4}"/>
              </a:ext>
            </a:extLst>
          </p:cNvPr>
          <p:cNvSpPr txBox="1"/>
          <p:nvPr/>
        </p:nvSpPr>
        <p:spPr>
          <a:xfrm>
            <a:off x="830026" y="1637968"/>
            <a:ext cx="1436909" cy="507831"/>
          </a:xfrm>
          <a:prstGeom prst="rect">
            <a:avLst/>
          </a:prstGeom>
          <a:noFill/>
        </p:spPr>
        <p:txBody>
          <a:bodyPr wrap="square" rtlCol="0">
            <a:spAutoFit/>
          </a:bodyPr>
          <a:lstStyle/>
          <a:p>
            <a:pPr algn="ctr"/>
            <a:r>
              <a:rPr lang="it-IT" sz="900" dirty="0"/>
              <a:t>Area dei Servizi </a:t>
            </a:r>
          </a:p>
          <a:p>
            <a:pPr algn="ctr"/>
            <a:r>
              <a:rPr lang="it-IT" sz="900" dirty="0"/>
              <a:t>Generali e </a:t>
            </a:r>
          </a:p>
          <a:p>
            <a:pPr algn="ctr"/>
            <a:r>
              <a:rPr lang="it-IT" sz="900" dirty="0"/>
              <a:t>Amministrativi </a:t>
            </a:r>
          </a:p>
        </p:txBody>
      </p:sp>
      <p:grpSp>
        <p:nvGrpSpPr>
          <p:cNvPr id="44" name="Group 19">
            <a:extLst>
              <a:ext uri="{FF2B5EF4-FFF2-40B4-BE49-F238E27FC236}">
                <a16:creationId xmlns:a16="http://schemas.microsoft.com/office/drawing/2014/main" id="{D81CEB2E-D19F-F0BF-E10E-B3D460DF5DC0}"/>
              </a:ext>
            </a:extLst>
          </p:cNvPr>
          <p:cNvGrpSpPr/>
          <p:nvPr/>
        </p:nvGrpSpPr>
        <p:grpSpPr>
          <a:xfrm>
            <a:off x="3853307" y="1162727"/>
            <a:ext cx="1396489" cy="1368152"/>
            <a:chOff x="511215" y="1779662"/>
            <a:chExt cx="1396489" cy="1368152"/>
          </a:xfrm>
        </p:grpSpPr>
        <p:sp>
          <p:nvSpPr>
            <p:cNvPr id="45" name="Oval 20">
              <a:extLst>
                <a:ext uri="{FF2B5EF4-FFF2-40B4-BE49-F238E27FC236}">
                  <a16:creationId xmlns:a16="http://schemas.microsoft.com/office/drawing/2014/main" id="{810F7217-2689-3D9B-8379-EC4A9B4F3C27}"/>
                </a:ext>
              </a:extLst>
            </p:cNvPr>
            <p:cNvSpPr/>
            <p:nvPr/>
          </p:nvSpPr>
          <p:spPr>
            <a:xfrm>
              <a:off x="511215" y="1851670"/>
              <a:ext cx="1296144" cy="12961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Oval 21">
              <a:extLst>
                <a:ext uri="{FF2B5EF4-FFF2-40B4-BE49-F238E27FC236}">
                  <a16:creationId xmlns:a16="http://schemas.microsoft.com/office/drawing/2014/main" id="{0D67272C-D861-2A74-EADA-573C25C02B22}"/>
                </a:ext>
              </a:extLst>
            </p:cNvPr>
            <p:cNvSpPr/>
            <p:nvPr/>
          </p:nvSpPr>
          <p:spPr>
            <a:xfrm>
              <a:off x="1331640" y="1779662"/>
              <a:ext cx="576064" cy="5760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22">
              <a:extLst>
                <a:ext uri="{FF2B5EF4-FFF2-40B4-BE49-F238E27FC236}">
                  <a16:creationId xmlns:a16="http://schemas.microsoft.com/office/drawing/2014/main" id="{8AC26C74-255A-5A80-4908-D0829E56B0B8}"/>
                </a:ext>
              </a:extLst>
            </p:cNvPr>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2</a:t>
              </a:r>
              <a:endParaRPr lang="ko-KR" altLang="en-US" sz="2800" b="1" dirty="0">
                <a:solidFill>
                  <a:schemeClr val="bg1"/>
                </a:solidFill>
                <a:cs typeface="Arial" pitchFamily="34" charset="0"/>
              </a:endParaRPr>
            </a:p>
          </p:txBody>
        </p:sp>
      </p:grpSp>
      <p:sp>
        <p:nvSpPr>
          <p:cNvPr id="54" name="CasellaDiTesto 53">
            <a:extLst>
              <a:ext uri="{FF2B5EF4-FFF2-40B4-BE49-F238E27FC236}">
                <a16:creationId xmlns:a16="http://schemas.microsoft.com/office/drawing/2014/main" id="{DC71B906-B2A6-3082-A935-0B59051A6050}"/>
              </a:ext>
            </a:extLst>
          </p:cNvPr>
          <p:cNvSpPr txBox="1"/>
          <p:nvPr/>
        </p:nvSpPr>
        <p:spPr>
          <a:xfrm>
            <a:off x="3927182" y="1756309"/>
            <a:ext cx="1188146" cy="430887"/>
          </a:xfrm>
          <a:prstGeom prst="rect">
            <a:avLst/>
          </a:prstGeom>
          <a:noFill/>
        </p:spPr>
        <p:txBody>
          <a:bodyPr wrap="none" rtlCol="0">
            <a:spAutoFit/>
          </a:bodyPr>
          <a:lstStyle/>
          <a:p>
            <a:pPr algn="ctr"/>
            <a:r>
              <a:rPr lang="it-IT" sz="1100" dirty="0"/>
              <a:t>Area dei servizi </a:t>
            </a:r>
          </a:p>
          <a:p>
            <a:pPr algn="ctr"/>
            <a:r>
              <a:rPr lang="it-IT" sz="1100" dirty="0"/>
              <a:t>sanitari </a:t>
            </a:r>
          </a:p>
        </p:txBody>
      </p:sp>
      <p:sp>
        <p:nvSpPr>
          <p:cNvPr id="2" name="CasellaDiTesto 1">
            <a:extLst>
              <a:ext uri="{FF2B5EF4-FFF2-40B4-BE49-F238E27FC236}">
                <a16:creationId xmlns:a16="http://schemas.microsoft.com/office/drawing/2014/main" id="{A131018A-1424-52C5-C9B7-B58DDB7AF9E9}"/>
              </a:ext>
            </a:extLst>
          </p:cNvPr>
          <p:cNvSpPr txBox="1"/>
          <p:nvPr/>
        </p:nvSpPr>
        <p:spPr>
          <a:xfrm>
            <a:off x="830026" y="2638811"/>
            <a:ext cx="1694059" cy="1277273"/>
          </a:xfrm>
          <a:prstGeom prst="rect">
            <a:avLst/>
          </a:prstGeom>
          <a:noFill/>
        </p:spPr>
        <p:txBody>
          <a:bodyPr wrap="square" rtlCol="0">
            <a:spAutoFit/>
          </a:bodyPr>
          <a:lstStyle/>
          <a:p>
            <a:r>
              <a:rPr lang="it-IT" sz="1100" dirty="0"/>
              <a:t>Comprendente il </a:t>
            </a:r>
          </a:p>
          <a:p>
            <a:r>
              <a:rPr lang="it-IT" sz="1100" dirty="0"/>
              <a:t>coordinamento </a:t>
            </a:r>
          </a:p>
          <a:p>
            <a:r>
              <a:rPr lang="it-IT" sz="1100" dirty="0"/>
              <a:t>sanitario, il </a:t>
            </a:r>
          </a:p>
          <a:p>
            <a:r>
              <a:rPr lang="it-IT" sz="1100" dirty="0"/>
              <a:t>coordinamento </a:t>
            </a:r>
          </a:p>
          <a:p>
            <a:r>
              <a:rPr lang="it-IT" sz="1100" dirty="0"/>
              <a:t>del personale e le altre attività amministrative di supporto</a:t>
            </a:r>
          </a:p>
        </p:txBody>
      </p:sp>
      <p:sp>
        <p:nvSpPr>
          <p:cNvPr id="6" name="CasellaDiTesto 5">
            <a:extLst>
              <a:ext uri="{FF2B5EF4-FFF2-40B4-BE49-F238E27FC236}">
                <a16:creationId xmlns:a16="http://schemas.microsoft.com/office/drawing/2014/main" id="{F28A2A51-F6EB-6259-7109-A0B94D02EC8C}"/>
              </a:ext>
            </a:extLst>
          </p:cNvPr>
          <p:cNvSpPr txBox="1"/>
          <p:nvPr/>
        </p:nvSpPr>
        <p:spPr>
          <a:xfrm>
            <a:off x="3406706" y="2687039"/>
            <a:ext cx="2382482" cy="938719"/>
          </a:xfrm>
          <a:prstGeom prst="rect">
            <a:avLst/>
          </a:prstGeom>
          <a:noFill/>
        </p:spPr>
        <p:txBody>
          <a:bodyPr wrap="square" rtlCol="0">
            <a:spAutoFit/>
          </a:bodyPr>
          <a:lstStyle/>
          <a:p>
            <a:r>
              <a:rPr lang="it-IT" sz="1100" dirty="0"/>
              <a:t>Sarà previsto un collegamento </a:t>
            </a:r>
          </a:p>
          <a:p>
            <a:r>
              <a:rPr lang="it-IT" sz="1100" dirty="0"/>
              <a:t>Con l’applicativo gestione del 118 Molise che consenta di allertare le postazioni in maniera efficace e </a:t>
            </a:r>
          </a:p>
          <a:p>
            <a:r>
              <a:rPr lang="it-IT" sz="1100" dirty="0"/>
              <a:t>tempestiva</a:t>
            </a:r>
          </a:p>
        </p:txBody>
      </p:sp>
      <p:grpSp>
        <p:nvGrpSpPr>
          <p:cNvPr id="7" name="Group 8">
            <a:extLst>
              <a:ext uri="{FF2B5EF4-FFF2-40B4-BE49-F238E27FC236}">
                <a16:creationId xmlns:a16="http://schemas.microsoft.com/office/drawing/2014/main" id="{9D367B51-AAC5-C865-D8CE-6D5D5C67824C}"/>
              </a:ext>
            </a:extLst>
          </p:cNvPr>
          <p:cNvGrpSpPr/>
          <p:nvPr/>
        </p:nvGrpSpPr>
        <p:grpSpPr>
          <a:xfrm>
            <a:off x="6516216" y="1203598"/>
            <a:ext cx="1396489" cy="1368152"/>
            <a:chOff x="511215" y="1779662"/>
            <a:chExt cx="1396489" cy="1368152"/>
          </a:xfrm>
        </p:grpSpPr>
        <p:sp>
          <p:nvSpPr>
            <p:cNvPr id="8" name="Oval 2">
              <a:extLst>
                <a:ext uri="{FF2B5EF4-FFF2-40B4-BE49-F238E27FC236}">
                  <a16:creationId xmlns:a16="http://schemas.microsoft.com/office/drawing/2014/main" id="{3F84F475-D0BD-DE25-CFF5-B7AFDD5EA5E7}"/>
                </a:ext>
              </a:extLst>
            </p:cNvPr>
            <p:cNvSpPr/>
            <p:nvPr/>
          </p:nvSpPr>
          <p:spPr>
            <a:xfrm>
              <a:off x="511215" y="1851670"/>
              <a:ext cx="1296144" cy="12961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3">
              <a:extLst>
                <a:ext uri="{FF2B5EF4-FFF2-40B4-BE49-F238E27FC236}">
                  <a16:creationId xmlns:a16="http://schemas.microsoft.com/office/drawing/2014/main" id="{97E462DB-6CA2-DC63-B62D-D42E246F126E}"/>
                </a:ext>
              </a:extLst>
            </p:cNvPr>
            <p:cNvSpPr/>
            <p:nvPr/>
          </p:nvSpPr>
          <p:spPr>
            <a:xfrm>
              <a:off x="1331640" y="1779662"/>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9">
              <a:extLst>
                <a:ext uri="{FF2B5EF4-FFF2-40B4-BE49-F238E27FC236}">
                  <a16:creationId xmlns:a16="http://schemas.microsoft.com/office/drawing/2014/main" id="{C30F6ADD-121E-F5EE-E5C0-E08F37E28641}"/>
                </a:ext>
              </a:extLst>
            </p:cNvPr>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3</a:t>
              </a:r>
              <a:endParaRPr lang="ko-KR" altLang="en-US" sz="2800" b="1" dirty="0">
                <a:solidFill>
                  <a:schemeClr val="bg1"/>
                </a:solidFill>
                <a:cs typeface="Arial" pitchFamily="34" charset="0"/>
              </a:endParaRPr>
            </a:p>
          </p:txBody>
        </p:sp>
      </p:grpSp>
      <p:sp>
        <p:nvSpPr>
          <p:cNvPr id="31" name="CasellaDiTesto 30">
            <a:extLst>
              <a:ext uri="{FF2B5EF4-FFF2-40B4-BE49-F238E27FC236}">
                <a16:creationId xmlns:a16="http://schemas.microsoft.com/office/drawing/2014/main" id="{64A9FB27-854E-EA15-E600-EB30D5446F69}"/>
              </a:ext>
            </a:extLst>
          </p:cNvPr>
          <p:cNvSpPr txBox="1"/>
          <p:nvPr/>
        </p:nvSpPr>
        <p:spPr>
          <a:xfrm>
            <a:off x="6526836" y="1576953"/>
            <a:ext cx="1296144" cy="707886"/>
          </a:xfrm>
          <a:prstGeom prst="rect">
            <a:avLst/>
          </a:prstGeom>
          <a:noFill/>
        </p:spPr>
        <p:txBody>
          <a:bodyPr wrap="square" rtlCol="0">
            <a:spAutoFit/>
          </a:bodyPr>
          <a:lstStyle/>
          <a:p>
            <a:pPr algn="ctr"/>
            <a:r>
              <a:rPr lang="it-IT" sz="1000" dirty="0"/>
              <a:t>Area </a:t>
            </a:r>
          </a:p>
          <a:p>
            <a:pPr algn="ctr"/>
            <a:r>
              <a:rPr lang="it-IT" sz="1000" dirty="0"/>
              <a:t>dell’accoglienza,</a:t>
            </a:r>
          </a:p>
          <a:p>
            <a:pPr algn="ctr"/>
            <a:r>
              <a:rPr lang="it-IT" sz="1000" dirty="0"/>
              <a:t> accesso e </a:t>
            </a:r>
          </a:p>
          <a:p>
            <a:pPr algn="ctr"/>
            <a:r>
              <a:rPr lang="it-IT" sz="1000" dirty="0"/>
              <a:t>segretariato sociale </a:t>
            </a:r>
          </a:p>
        </p:txBody>
      </p:sp>
      <p:sp>
        <p:nvSpPr>
          <p:cNvPr id="32" name="CasellaDiTesto 31">
            <a:extLst>
              <a:ext uri="{FF2B5EF4-FFF2-40B4-BE49-F238E27FC236}">
                <a16:creationId xmlns:a16="http://schemas.microsoft.com/office/drawing/2014/main" id="{FDDF1B60-E528-D195-799B-6135D7935951}"/>
              </a:ext>
            </a:extLst>
          </p:cNvPr>
          <p:cNvSpPr txBox="1"/>
          <p:nvPr/>
        </p:nvSpPr>
        <p:spPr>
          <a:xfrm>
            <a:off x="6308679" y="2687039"/>
            <a:ext cx="2055924" cy="769441"/>
          </a:xfrm>
          <a:prstGeom prst="rect">
            <a:avLst/>
          </a:prstGeom>
          <a:noFill/>
        </p:spPr>
        <p:txBody>
          <a:bodyPr wrap="square" rtlCol="0">
            <a:spAutoFit/>
          </a:bodyPr>
          <a:lstStyle/>
          <a:p>
            <a:r>
              <a:rPr lang="it-IT" sz="1100" dirty="0"/>
              <a:t>Comprende  la possibilità  di accesso alla PUA e i  </a:t>
            </a:r>
          </a:p>
          <a:p>
            <a:r>
              <a:rPr lang="it-IT" sz="1100" dirty="0"/>
              <a:t>servizi territoriali necessari </a:t>
            </a:r>
          </a:p>
          <a:p>
            <a:r>
              <a:rPr lang="it-IT" sz="1100" dirty="0"/>
              <a:t>anche a livello sociale </a:t>
            </a:r>
          </a:p>
        </p:txBody>
      </p:sp>
    </p:spTree>
    <p:extLst>
      <p:ext uri="{BB962C8B-B14F-4D97-AF65-F5344CB8AC3E}">
        <p14:creationId xmlns:p14="http://schemas.microsoft.com/office/powerpoint/2010/main" val="3291399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19">
            <a:extLst>
              <a:ext uri="{FF2B5EF4-FFF2-40B4-BE49-F238E27FC236}">
                <a16:creationId xmlns:a16="http://schemas.microsoft.com/office/drawing/2014/main" id="{D81CEB2E-D19F-F0BF-E10E-B3D460DF5DC0}"/>
              </a:ext>
            </a:extLst>
          </p:cNvPr>
          <p:cNvGrpSpPr/>
          <p:nvPr/>
        </p:nvGrpSpPr>
        <p:grpSpPr>
          <a:xfrm>
            <a:off x="684955" y="1162727"/>
            <a:ext cx="1396489" cy="1368152"/>
            <a:chOff x="511215" y="1779662"/>
            <a:chExt cx="1396489" cy="1368152"/>
          </a:xfrm>
        </p:grpSpPr>
        <p:sp>
          <p:nvSpPr>
            <p:cNvPr id="45" name="Oval 20">
              <a:extLst>
                <a:ext uri="{FF2B5EF4-FFF2-40B4-BE49-F238E27FC236}">
                  <a16:creationId xmlns:a16="http://schemas.microsoft.com/office/drawing/2014/main" id="{810F7217-2689-3D9B-8379-EC4A9B4F3C27}"/>
                </a:ext>
              </a:extLst>
            </p:cNvPr>
            <p:cNvSpPr/>
            <p:nvPr/>
          </p:nvSpPr>
          <p:spPr>
            <a:xfrm>
              <a:off x="511215" y="1851670"/>
              <a:ext cx="1296144" cy="12961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Oval 21">
              <a:extLst>
                <a:ext uri="{FF2B5EF4-FFF2-40B4-BE49-F238E27FC236}">
                  <a16:creationId xmlns:a16="http://schemas.microsoft.com/office/drawing/2014/main" id="{0D67272C-D861-2A74-EADA-573C25C02B22}"/>
                </a:ext>
              </a:extLst>
            </p:cNvPr>
            <p:cNvSpPr/>
            <p:nvPr/>
          </p:nvSpPr>
          <p:spPr>
            <a:xfrm>
              <a:off x="1331640" y="1779662"/>
              <a:ext cx="576064" cy="5760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22">
              <a:extLst>
                <a:ext uri="{FF2B5EF4-FFF2-40B4-BE49-F238E27FC236}">
                  <a16:creationId xmlns:a16="http://schemas.microsoft.com/office/drawing/2014/main" id="{8AC26C74-255A-5A80-4908-D0829E56B0B8}"/>
                </a:ext>
              </a:extLst>
            </p:cNvPr>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4</a:t>
              </a:r>
              <a:endParaRPr lang="ko-KR" altLang="en-US" sz="2800" b="1" dirty="0">
                <a:solidFill>
                  <a:schemeClr val="bg1"/>
                </a:solidFill>
                <a:cs typeface="Arial" pitchFamily="34" charset="0"/>
              </a:endParaRPr>
            </a:p>
          </p:txBody>
        </p:sp>
      </p:grpSp>
      <p:sp>
        <p:nvSpPr>
          <p:cNvPr id="54" name="CasellaDiTesto 53">
            <a:extLst>
              <a:ext uri="{FF2B5EF4-FFF2-40B4-BE49-F238E27FC236}">
                <a16:creationId xmlns:a16="http://schemas.microsoft.com/office/drawing/2014/main" id="{DC71B906-B2A6-3082-A935-0B59051A6050}"/>
              </a:ext>
            </a:extLst>
          </p:cNvPr>
          <p:cNvSpPr txBox="1"/>
          <p:nvPr/>
        </p:nvSpPr>
        <p:spPr>
          <a:xfrm>
            <a:off x="758830" y="1756309"/>
            <a:ext cx="1188146" cy="430887"/>
          </a:xfrm>
          <a:prstGeom prst="rect">
            <a:avLst/>
          </a:prstGeom>
          <a:noFill/>
        </p:spPr>
        <p:txBody>
          <a:bodyPr wrap="none" rtlCol="0">
            <a:spAutoFit/>
          </a:bodyPr>
          <a:lstStyle/>
          <a:p>
            <a:pPr algn="ctr"/>
            <a:r>
              <a:rPr lang="it-IT" sz="1100" dirty="0"/>
              <a:t>Area dei servizi </a:t>
            </a:r>
          </a:p>
          <a:p>
            <a:pPr algn="ctr"/>
            <a:r>
              <a:rPr lang="it-IT" sz="1100" dirty="0"/>
              <a:t>socio sanitari </a:t>
            </a:r>
          </a:p>
        </p:txBody>
      </p:sp>
      <p:sp>
        <p:nvSpPr>
          <p:cNvPr id="6" name="CasellaDiTesto 5">
            <a:extLst>
              <a:ext uri="{FF2B5EF4-FFF2-40B4-BE49-F238E27FC236}">
                <a16:creationId xmlns:a16="http://schemas.microsoft.com/office/drawing/2014/main" id="{F28A2A51-F6EB-6259-7109-A0B94D02EC8C}"/>
              </a:ext>
            </a:extLst>
          </p:cNvPr>
          <p:cNvSpPr txBox="1"/>
          <p:nvPr/>
        </p:nvSpPr>
        <p:spPr>
          <a:xfrm>
            <a:off x="238354" y="2687039"/>
            <a:ext cx="2382482" cy="769441"/>
          </a:xfrm>
          <a:prstGeom prst="rect">
            <a:avLst/>
          </a:prstGeom>
          <a:noFill/>
        </p:spPr>
        <p:txBody>
          <a:bodyPr wrap="square" rtlCol="0">
            <a:spAutoFit/>
          </a:bodyPr>
          <a:lstStyle/>
          <a:p>
            <a:r>
              <a:rPr lang="it-IT" sz="1100" dirty="0"/>
              <a:t>Comprende centri di recupero,</a:t>
            </a:r>
          </a:p>
          <a:p>
            <a:r>
              <a:rPr lang="it-IT" sz="1100" dirty="0"/>
              <a:t>centro diurno per anziani ed un </a:t>
            </a:r>
          </a:p>
          <a:p>
            <a:r>
              <a:rPr lang="it-IT" sz="1100" dirty="0"/>
              <a:t>centro di prevenzione ed </a:t>
            </a:r>
          </a:p>
          <a:p>
            <a:r>
              <a:rPr lang="it-IT" sz="1100" dirty="0"/>
              <a:t>educazione sanitaria </a:t>
            </a:r>
          </a:p>
        </p:txBody>
      </p:sp>
      <p:grpSp>
        <p:nvGrpSpPr>
          <p:cNvPr id="7" name="Group 8">
            <a:extLst>
              <a:ext uri="{FF2B5EF4-FFF2-40B4-BE49-F238E27FC236}">
                <a16:creationId xmlns:a16="http://schemas.microsoft.com/office/drawing/2014/main" id="{9D367B51-AAC5-C865-D8CE-6D5D5C67824C}"/>
              </a:ext>
            </a:extLst>
          </p:cNvPr>
          <p:cNvGrpSpPr/>
          <p:nvPr/>
        </p:nvGrpSpPr>
        <p:grpSpPr>
          <a:xfrm>
            <a:off x="3347864" y="1203598"/>
            <a:ext cx="1396489" cy="1368152"/>
            <a:chOff x="511215" y="1779662"/>
            <a:chExt cx="1396489" cy="1368152"/>
          </a:xfrm>
        </p:grpSpPr>
        <p:sp>
          <p:nvSpPr>
            <p:cNvPr id="8" name="Oval 2">
              <a:extLst>
                <a:ext uri="{FF2B5EF4-FFF2-40B4-BE49-F238E27FC236}">
                  <a16:creationId xmlns:a16="http://schemas.microsoft.com/office/drawing/2014/main" id="{3F84F475-D0BD-DE25-CFF5-B7AFDD5EA5E7}"/>
                </a:ext>
              </a:extLst>
            </p:cNvPr>
            <p:cNvSpPr/>
            <p:nvPr/>
          </p:nvSpPr>
          <p:spPr>
            <a:xfrm>
              <a:off x="511215" y="1851670"/>
              <a:ext cx="1296144" cy="12961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3">
              <a:extLst>
                <a:ext uri="{FF2B5EF4-FFF2-40B4-BE49-F238E27FC236}">
                  <a16:creationId xmlns:a16="http://schemas.microsoft.com/office/drawing/2014/main" id="{97E462DB-6CA2-DC63-B62D-D42E246F126E}"/>
                </a:ext>
              </a:extLst>
            </p:cNvPr>
            <p:cNvSpPr/>
            <p:nvPr/>
          </p:nvSpPr>
          <p:spPr>
            <a:xfrm>
              <a:off x="1331640" y="1779662"/>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9">
              <a:extLst>
                <a:ext uri="{FF2B5EF4-FFF2-40B4-BE49-F238E27FC236}">
                  <a16:creationId xmlns:a16="http://schemas.microsoft.com/office/drawing/2014/main" id="{C30F6ADD-121E-F5EE-E5C0-E08F37E28641}"/>
                </a:ext>
              </a:extLst>
            </p:cNvPr>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5</a:t>
              </a:r>
              <a:endParaRPr lang="ko-KR" altLang="en-US" sz="2800" b="1" dirty="0">
                <a:solidFill>
                  <a:schemeClr val="bg1"/>
                </a:solidFill>
                <a:cs typeface="Arial" pitchFamily="34" charset="0"/>
              </a:endParaRPr>
            </a:p>
          </p:txBody>
        </p:sp>
      </p:grpSp>
      <p:sp>
        <p:nvSpPr>
          <p:cNvPr id="31" name="CasellaDiTesto 30">
            <a:extLst>
              <a:ext uri="{FF2B5EF4-FFF2-40B4-BE49-F238E27FC236}">
                <a16:creationId xmlns:a16="http://schemas.microsoft.com/office/drawing/2014/main" id="{64A9FB27-854E-EA15-E600-EB30D5446F69}"/>
              </a:ext>
            </a:extLst>
          </p:cNvPr>
          <p:cNvSpPr txBox="1"/>
          <p:nvPr/>
        </p:nvSpPr>
        <p:spPr>
          <a:xfrm>
            <a:off x="3358484" y="1756309"/>
            <a:ext cx="1296144" cy="400110"/>
          </a:xfrm>
          <a:prstGeom prst="rect">
            <a:avLst/>
          </a:prstGeom>
          <a:noFill/>
        </p:spPr>
        <p:txBody>
          <a:bodyPr wrap="square" rtlCol="0">
            <a:spAutoFit/>
          </a:bodyPr>
          <a:lstStyle/>
          <a:p>
            <a:pPr algn="ctr"/>
            <a:r>
              <a:rPr lang="it-IT" sz="1000" dirty="0"/>
              <a:t>Area dei </a:t>
            </a:r>
          </a:p>
          <a:p>
            <a:pPr algn="ctr"/>
            <a:r>
              <a:rPr lang="it-IT" sz="1000" dirty="0"/>
              <a:t>Servizi sociali</a:t>
            </a:r>
          </a:p>
        </p:txBody>
      </p:sp>
      <p:sp>
        <p:nvSpPr>
          <p:cNvPr id="32" name="CasellaDiTesto 31">
            <a:extLst>
              <a:ext uri="{FF2B5EF4-FFF2-40B4-BE49-F238E27FC236}">
                <a16:creationId xmlns:a16="http://schemas.microsoft.com/office/drawing/2014/main" id="{FDDF1B60-E528-D195-799B-6135D7935951}"/>
              </a:ext>
            </a:extLst>
          </p:cNvPr>
          <p:cNvSpPr txBox="1"/>
          <p:nvPr/>
        </p:nvSpPr>
        <p:spPr>
          <a:xfrm>
            <a:off x="3140327" y="2687039"/>
            <a:ext cx="2055924" cy="430887"/>
          </a:xfrm>
          <a:prstGeom prst="rect">
            <a:avLst/>
          </a:prstGeom>
          <a:noFill/>
        </p:spPr>
        <p:txBody>
          <a:bodyPr wrap="square" rtlCol="0">
            <a:spAutoFit/>
          </a:bodyPr>
          <a:lstStyle/>
          <a:p>
            <a:r>
              <a:rPr lang="it-IT" sz="1100" dirty="0"/>
              <a:t>Comprende  un centro rivolto ai servizi sociali ed associativi</a:t>
            </a:r>
          </a:p>
        </p:txBody>
      </p:sp>
      <p:pic>
        <p:nvPicPr>
          <p:cNvPr id="14" name="Elemento grafico 13" descr="Obiettivo">
            <a:extLst>
              <a:ext uri="{FF2B5EF4-FFF2-40B4-BE49-F238E27FC236}">
                <a16:creationId xmlns:a16="http://schemas.microsoft.com/office/drawing/2014/main" id="{E5ED959D-1969-E191-35D7-2B36D7FCD2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7759" y="1308292"/>
            <a:ext cx="1296144" cy="1296144"/>
          </a:xfrm>
          <a:prstGeom prst="rect">
            <a:avLst/>
          </a:prstGeom>
        </p:spPr>
      </p:pic>
      <p:sp>
        <p:nvSpPr>
          <p:cNvPr id="15" name="CasellaDiTesto 14">
            <a:extLst>
              <a:ext uri="{FF2B5EF4-FFF2-40B4-BE49-F238E27FC236}">
                <a16:creationId xmlns:a16="http://schemas.microsoft.com/office/drawing/2014/main" id="{ABDFC986-013B-1395-0432-EA9B2EC3FB7F}"/>
              </a:ext>
            </a:extLst>
          </p:cNvPr>
          <p:cNvSpPr txBox="1"/>
          <p:nvPr/>
        </p:nvSpPr>
        <p:spPr>
          <a:xfrm>
            <a:off x="5928195" y="2687039"/>
            <a:ext cx="2355273" cy="2292935"/>
          </a:xfrm>
          <a:prstGeom prst="rect">
            <a:avLst/>
          </a:prstGeom>
          <a:noFill/>
        </p:spPr>
        <p:txBody>
          <a:bodyPr wrap="square" rtlCol="0">
            <a:spAutoFit/>
          </a:bodyPr>
          <a:lstStyle/>
          <a:p>
            <a:r>
              <a:rPr lang="it-IT" sz="1100" dirty="0"/>
              <a:t>Il fine è di realizzare il governo </a:t>
            </a:r>
          </a:p>
          <a:p>
            <a:r>
              <a:rPr lang="it-IT" sz="1100" dirty="0"/>
              <a:t>clinico del territorio con la </a:t>
            </a:r>
          </a:p>
          <a:p>
            <a:r>
              <a:rPr lang="it-IT" sz="1100" dirty="0"/>
              <a:t>costituzione di una struttura</a:t>
            </a:r>
          </a:p>
          <a:p>
            <a:r>
              <a:rPr lang="it-IT" sz="1100" dirty="0"/>
              <a:t>polivalente e funzionale in grado di erogare materialmente l’insieme </a:t>
            </a:r>
          </a:p>
          <a:p>
            <a:r>
              <a:rPr lang="it-IT" sz="1100" dirty="0"/>
              <a:t>delle cure primarie</a:t>
            </a:r>
          </a:p>
          <a:p>
            <a:endParaRPr lang="it-IT" sz="1100" dirty="0"/>
          </a:p>
          <a:p>
            <a:r>
              <a:rPr lang="it-IT" sz="1100" dirty="0"/>
              <a:t>L’</a:t>
            </a:r>
            <a:r>
              <a:rPr lang="it-IT" sz="1100" b="1" dirty="0"/>
              <a:t>obiettivo informatico </a:t>
            </a:r>
            <a:r>
              <a:rPr lang="it-IT" sz="1100" dirty="0"/>
              <a:t>è </a:t>
            </a:r>
          </a:p>
          <a:p>
            <a:r>
              <a:rPr lang="it-IT" sz="1100" dirty="0"/>
              <a:t>l’elaborazione di una “rete” dei servizi a livello locale,</a:t>
            </a:r>
          </a:p>
          <a:p>
            <a:r>
              <a:rPr lang="it-IT" sz="1100" dirty="0"/>
              <a:t>rendendoli prossimi al cittadino e </a:t>
            </a:r>
          </a:p>
          <a:p>
            <a:r>
              <a:rPr lang="it-IT" sz="1100" dirty="0"/>
              <a:t>integrando i servizi sanitari con </a:t>
            </a:r>
          </a:p>
          <a:p>
            <a:r>
              <a:rPr lang="it-IT" sz="1100" dirty="0"/>
              <a:t>quelli sociali.</a:t>
            </a:r>
          </a:p>
        </p:txBody>
      </p:sp>
    </p:spTree>
    <p:extLst>
      <p:ext uri="{BB962C8B-B14F-4D97-AF65-F5344CB8AC3E}">
        <p14:creationId xmlns:p14="http://schemas.microsoft.com/office/powerpoint/2010/main" val="1557845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BEEF052C-CEE8-FB21-076C-DC687578D9F7}"/>
              </a:ext>
            </a:extLst>
          </p:cNvPr>
          <p:cNvSpPr>
            <a:spLocks noGrp="1"/>
          </p:cNvSpPr>
          <p:nvPr>
            <p:ph type="body" sz="quarter" idx="10"/>
          </p:nvPr>
        </p:nvSpPr>
        <p:spPr>
          <a:xfrm>
            <a:off x="-69623" y="378223"/>
            <a:ext cx="7344816" cy="576064"/>
          </a:xfrm>
        </p:spPr>
        <p:txBody>
          <a:bodyPr/>
          <a:lstStyle/>
          <a:p>
            <a:r>
              <a:rPr lang="it-IT" sz="1100" dirty="0"/>
              <a:t>Quali sono le </a:t>
            </a:r>
            <a:r>
              <a:rPr lang="it-IT" sz="1100" dirty="0">
                <a:solidFill>
                  <a:schemeClr val="accent1"/>
                </a:solidFill>
              </a:rPr>
              <a:t>necessità</a:t>
            </a:r>
            <a:r>
              <a:rPr lang="it-IT" sz="1100" dirty="0"/>
              <a:t> alle quali il Sistema dovrà rispondere?</a:t>
            </a:r>
          </a:p>
        </p:txBody>
      </p:sp>
      <p:sp>
        <p:nvSpPr>
          <p:cNvPr id="5" name="TextBox 11">
            <a:extLst>
              <a:ext uri="{FF2B5EF4-FFF2-40B4-BE49-F238E27FC236}">
                <a16:creationId xmlns:a16="http://schemas.microsoft.com/office/drawing/2014/main" id="{13D3E43B-0305-2EDD-3311-EA91F4F8D173}"/>
              </a:ext>
            </a:extLst>
          </p:cNvPr>
          <p:cNvSpPr txBox="1"/>
          <p:nvPr/>
        </p:nvSpPr>
        <p:spPr>
          <a:xfrm>
            <a:off x="323528" y="1289012"/>
            <a:ext cx="585417" cy="523220"/>
          </a:xfrm>
          <a:prstGeom prst="rect">
            <a:avLst/>
          </a:prstGeom>
          <a:noFill/>
        </p:spPr>
        <p:txBody>
          <a:bodyPr wrap="none" rtlCol="0">
            <a:spAutoFit/>
          </a:bodyPr>
          <a:lstStyle/>
          <a:p>
            <a:r>
              <a:rPr lang="en-US" altLang="ko-KR" sz="2800" b="1" dirty="0">
                <a:solidFill>
                  <a:schemeClr val="accent2"/>
                </a:solidFill>
                <a:cs typeface="Arial" pitchFamily="34" charset="0"/>
              </a:rPr>
              <a:t>01</a:t>
            </a:r>
            <a:endParaRPr lang="ko-KR" altLang="en-US" sz="2800" b="1" dirty="0">
              <a:solidFill>
                <a:schemeClr val="accent2"/>
              </a:solidFill>
              <a:cs typeface="Arial" pitchFamily="34" charset="0"/>
            </a:endParaRPr>
          </a:p>
        </p:txBody>
      </p:sp>
      <p:sp>
        <p:nvSpPr>
          <p:cNvPr id="6" name="TextBox 12">
            <a:extLst>
              <a:ext uri="{FF2B5EF4-FFF2-40B4-BE49-F238E27FC236}">
                <a16:creationId xmlns:a16="http://schemas.microsoft.com/office/drawing/2014/main" id="{51C11B89-0EAD-361F-047B-6E075734BB2D}"/>
              </a:ext>
            </a:extLst>
          </p:cNvPr>
          <p:cNvSpPr txBox="1"/>
          <p:nvPr/>
        </p:nvSpPr>
        <p:spPr>
          <a:xfrm>
            <a:off x="6228184" y="699542"/>
            <a:ext cx="585417" cy="523220"/>
          </a:xfrm>
          <a:prstGeom prst="rect">
            <a:avLst/>
          </a:prstGeom>
          <a:noFill/>
        </p:spPr>
        <p:txBody>
          <a:bodyPr wrap="none" rtlCol="0">
            <a:spAutoFit/>
          </a:bodyPr>
          <a:lstStyle/>
          <a:p>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28" name="TextBox 15">
            <a:extLst>
              <a:ext uri="{FF2B5EF4-FFF2-40B4-BE49-F238E27FC236}">
                <a16:creationId xmlns:a16="http://schemas.microsoft.com/office/drawing/2014/main" id="{812A92C6-FDCC-2781-64C3-DB3A93FA7F33}"/>
              </a:ext>
            </a:extLst>
          </p:cNvPr>
          <p:cNvSpPr txBox="1"/>
          <p:nvPr/>
        </p:nvSpPr>
        <p:spPr>
          <a:xfrm>
            <a:off x="323528" y="1822713"/>
            <a:ext cx="2376264" cy="2462213"/>
          </a:xfrm>
          <a:prstGeom prst="rect">
            <a:avLst/>
          </a:prstGeom>
          <a:noFill/>
        </p:spPr>
        <p:txBody>
          <a:bodyPr wrap="square" rtlCol="0">
            <a:spAutoFit/>
          </a:bodyPr>
          <a:lstStyle/>
          <a:p>
            <a:r>
              <a:rPr lang="it-IT" sz="1100" dirty="0">
                <a:effectLst/>
                <a:ea typeface="Calibri" panose="020F0502020204030204" pitchFamily="34" charset="0"/>
                <a:cs typeface="Times New Roman" panose="02020603050405020304" pitchFamily="18" charset="0"/>
              </a:rPr>
              <a:t>il SI prevede una </a:t>
            </a:r>
            <a:r>
              <a:rPr lang="it-IT" sz="1100" b="1" dirty="0">
                <a:effectLst/>
                <a:ea typeface="Calibri" panose="020F0502020204030204" pitchFamily="34" charset="0"/>
                <a:cs typeface="Times New Roman" panose="02020603050405020304" pitchFamily="18" charset="0"/>
              </a:rPr>
              <a:t>piattaforma </a:t>
            </a:r>
          </a:p>
          <a:p>
            <a:r>
              <a:rPr lang="it-IT" sz="1100" b="1" dirty="0">
                <a:effectLst/>
                <a:ea typeface="Calibri" panose="020F0502020204030204" pitchFamily="34" charset="0"/>
                <a:cs typeface="Times New Roman" panose="02020603050405020304" pitchFamily="18" charset="0"/>
              </a:rPr>
              <a:t>per la Cartella Clinica </a:t>
            </a:r>
          </a:p>
          <a:p>
            <a:r>
              <a:rPr lang="it-IT" sz="1100" b="1" dirty="0">
                <a:effectLst/>
                <a:ea typeface="Calibri" panose="020F0502020204030204" pitchFamily="34" charset="0"/>
                <a:cs typeface="Times New Roman" panose="02020603050405020304" pitchFamily="18" charset="0"/>
              </a:rPr>
              <a:t>Condivisa dei Servizi Socio</a:t>
            </a:r>
          </a:p>
          <a:p>
            <a:r>
              <a:rPr lang="it-IT" sz="1100" b="1" dirty="0">
                <a:effectLst/>
                <a:ea typeface="Calibri" panose="020F0502020204030204" pitchFamily="34" charset="0"/>
                <a:cs typeface="Times New Roman" panose="02020603050405020304" pitchFamily="18" charset="0"/>
              </a:rPr>
              <a:t>Sanitari</a:t>
            </a:r>
            <a:r>
              <a:rPr lang="it-IT" sz="1100" dirty="0">
                <a:effectLst/>
                <a:ea typeface="Calibri" panose="020F0502020204030204" pitchFamily="34" charset="0"/>
                <a:cs typeface="Times New Roman" panose="02020603050405020304" pitchFamily="18" charset="0"/>
              </a:rPr>
              <a:t> che</a:t>
            </a:r>
          </a:p>
          <a:p>
            <a:r>
              <a:rPr lang="it-IT" sz="1100" dirty="0">
                <a:effectLst/>
                <a:ea typeface="Calibri" panose="020F0502020204030204" pitchFamily="34" charset="0"/>
                <a:cs typeface="Times New Roman" panose="02020603050405020304" pitchFamily="18" charset="0"/>
              </a:rPr>
              <a:t>è la base di tutte le altre </a:t>
            </a:r>
          </a:p>
          <a:p>
            <a:r>
              <a:rPr lang="it-IT" sz="1100" dirty="0">
                <a:effectLst/>
                <a:ea typeface="Calibri" panose="020F0502020204030204" pitchFamily="34" charset="0"/>
                <a:cs typeface="Times New Roman" panose="02020603050405020304" pitchFamily="18" charset="0"/>
              </a:rPr>
              <a:t>componenti del SI e che garantisce la traccia delle notifiche di</a:t>
            </a:r>
          </a:p>
          <a:p>
            <a:r>
              <a:rPr lang="it-IT" sz="1100" dirty="0">
                <a:effectLst/>
                <a:ea typeface="Calibri" panose="020F0502020204030204" pitchFamily="34" charset="0"/>
                <a:cs typeface="Times New Roman" panose="02020603050405020304" pitchFamily="18" charset="0"/>
              </a:rPr>
              <a:t>mandati, contatti e problemi, in </a:t>
            </a:r>
          </a:p>
          <a:p>
            <a:r>
              <a:rPr lang="it-IT" sz="1100" dirty="0">
                <a:effectLst/>
                <a:ea typeface="Calibri" panose="020F0502020204030204" pitchFamily="34" charset="0"/>
                <a:cs typeface="Times New Roman" panose="02020603050405020304" pitchFamily="18" charset="0"/>
              </a:rPr>
              <a:t>modo da permettere in modo </a:t>
            </a:r>
          </a:p>
          <a:p>
            <a:r>
              <a:rPr lang="it-IT" sz="1100" dirty="0">
                <a:effectLst/>
                <a:ea typeface="Calibri" panose="020F0502020204030204" pitchFamily="34" charset="0"/>
                <a:cs typeface="Times New Roman" panose="02020603050405020304" pitchFamily="18" charset="0"/>
              </a:rPr>
              <a:t>tempestivo ad ogni utente</a:t>
            </a:r>
          </a:p>
          <a:p>
            <a:r>
              <a:rPr lang="it-IT" sz="1100" dirty="0">
                <a:effectLst/>
                <a:ea typeface="Calibri" panose="020F0502020204030204" pitchFamily="34" charset="0"/>
                <a:cs typeface="Times New Roman" panose="02020603050405020304" pitchFamily="18" charset="0"/>
              </a:rPr>
              <a:t>autorizzato di essere consapevole, per quanto di propria competenza, del percorso di</a:t>
            </a:r>
          </a:p>
          <a:p>
            <a:r>
              <a:rPr lang="it-IT" sz="1100" dirty="0">
                <a:effectLst/>
                <a:ea typeface="Calibri" panose="020F0502020204030204" pitchFamily="34" charset="0"/>
                <a:cs typeface="Times New Roman" panose="02020603050405020304" pitchFamily="18" charset="0"/>
              </a:rPr>
              <a:t>assistenza seguito dal cittadino.</a:t>
            </a:r>
          </a:p>
        </p:txBody>
      </p:sp>
      <p:sp>
        <p:nvSpPr>
          <p:cNvPr id="33" name="TextBox 11">
            <a:extLst>
              <a:ext uri="{FF2B5EF4-FFF2-40B4-BE49-F238E27FC236}">
                <a16:creationId xmlns:a16="http://schemas.microsoft.com/office/drawing/2014/main" id="{B4DFAFE5-F12B-145E-58D7-011C547019F9}"/>
              </a:ext>
            </a:extLst>
          </p:cNvPr>
          <p:cNvSpPr txBox="1"/>
          <p:nvPr/>
        </p:nvSpPr>
        <p:spPr>
          <a:xfrm>
            <a:off x="3203848" y="1289012"/>
            <a:ext cx="585417" cy="523220"/>
          </a:xfrm>
          <a:prstGeom prst="rect">
            <a:avLst/>
          </a:prstGeom>
          <a:noFill/>
        </p:spPr>
        <p:txBody>
          <a:bodyPr wrap="none" rtlCol="0">
            <a:spAutoFit/>
          </a:bodyPr>
          <a:lstStyle/>
          <a:p>
            <a:r>
              <a:rPr lang="en-US" altLang="ko-KR" sz="2800" b="1" dirty="0">
                <a:solidFill>
                  <a:schemeClr val="accent2"/>
                </a:solidFill>
                <a:cs typeface="Arial" pitchFamily="34" charset="0"/>
              </a:rPr>
              <a:t>02</a:t>
            </a:r>
            <a:endParaRPr lang="ko-KR" altLang="en-US" sz="2800" b="1" dirty="0">
              <a:solidFill>
                <a:schemeClr val="accent2"/>
              </a:solidFill>
              <a:cs typeface="Arial" pitchFamily="34" charset="0"/>
            </a:endParaRPr>
          </a:p>
        </p:txBody>
      </p:sp>
      <p:sp>
        <p:nvSpPr>
          <p:cNvPr id="35" name="CasellaDiTesto 34">
            <a:extLst>
              <a:ext uri="{FF2B5EF4-FFF2-40B4-BE49-F238E27FC236}">
                <a16:creationId xmlns:a16="http://schemas.microsoft.com/office/drawing/2014/main" id="{64FF70C2-CCED-9FA9-749F-705383A5FFF1}"/>
              </a:ext>
            </a:extLst>
          </p:cNvPr>
          <p:cNvSpPr txBox="1"/>
          <p:nvPr/>
        </p:nvSpPr>
        <p:spPr>
          <a:xfrm>
            <a:off x="3203848" y="1812232"/>
            <a:ext cx="2376264" cy="1446550"/>
          </a:xfrm>
          <a:prstGeom prst="rect">
            <a:avLst/>
          </a:prstGeom>
          <a:noFill/>
        </p:spPr>
        <p:txBody>
          <a:bodyPr wrap="square">
            <a:spAutoFit/>
          </a:bodyPr>
          <a:lstStyle/>
          <a:p>
            <a:r>
              <a:rPr lang="it-IT" sz="1100" dirty="0">
                <a:ea typeface="Calibri" panose="020F0502020204030204" pitchFamily="34" charset="0"/>
                <a:cs typeface="Times New Roman" panose="02020603050405020304" pitchFamily="18" charset="0"/>
              </a:rPr>
              <a:t>O</a:t>
            </a:r>
            <a:r>
              <a:rPr lang="it-IT" sz="1100" dirty="0">
                <a:effectLst/>
                <a:ea typeface="Calibri" panose="020F0502020204030204" pitchFamily="34" charset="0"/>
                <a:cs typeface="Times New Roman" panose="02020603050405020304" pitchFamily="18" charset="0"/>
              </a:rPr>
              <a:t>gni professionista coinvolto nelle Aree Funzionali Omogenee della </a:t>
            </a:r>
          </a:p>
          <a:p>
            <a:r>
              <a:rPr lang="it-IT" sz="1100" dirty="0">
                <a:effectLst/>
                <a:ea typeface="Calibri" panose="020F0502020204030204" pitchFamily="34" charset="0"/>
                <a:cs typeface="Times New Roman" panose="02020603050405020304" pitchFamily="18" charset="0"/>
              </a:rPr>
              <a:t>struttura sanitaria ha a</a:t>
            </a:r>
          </a:p>
          <a:p>
            <a:r>
              <a:rPr lang="it-IT" sz="1100" dirty="0">
                <a:effectLst/>
                <a:ea typeface="Calibri" panose="020F0502020204030204" pitchFamily="34" charset="0"/>
                <a:cs typeface="Times New Roman" panose="02020603050405020304" pitchFamily="18" charset="0"/>
              </a:rPr>
              <a:t>disposizione </a:t>
            </a:r>
            <a:r>
              <a:rPr lang="it-IT" sz="1100" b="1" dirty="0">
                <a:effectLst/>
                <a:ea typeface="Calibri" panose="020F0502020204030204" pitchFamily="34" charset="0"/>
                <a:cs typeface="Times New Roman" panose="02020603050405020304" pitchFamily="18" charset="0"/>
              </a:rPr>
              <a:t>una propria cartella </a:t>
            </a:r>
          </a:p>
          <a:p>
            <a:r>
              <a:rPr lang="it-IT" sz="1100" b="1" dirty="0">
                <a:effectLst/>
                <a:ea typeface="Calibri" panose="020F0502020204030204" pitchFamily="34" charset="0"/>
                <a:cs typeface="Times New Roman" panose="02020603050405020304" pitchFamily="18" charset="0"/>
              </a:rPr>
              <a:t>clinica</a:t>
            </a:r>
            <a:r>
              <a:rPr lang="it-IT" sz="1100" dirty="0">
                <a:effectLst/>
                <a:ea typeface="Calibri" panose="020F0502020204030204" pitchFamily="34" charset="0"/>
                <a:cs typeface="Times New Roman" panose="02020603050405020304" pitchFamily="18" charset="0"/>
              </a:rPr>
              <a:t> per la gestione elettronica </a:t>
            </a:r>
          </a:p>
          <a:p>
            <a:r>
              <a:rPr lang="it-IT" sz="1100" dirty="0">
                <a:effectLst/>
                <a:ea typeface="Calibri" panose="020F0502020204030204" pitchFamily="34" charset="0"/>
                <a:cs typeface="Times New Roman" panose="02020603050405020304" pitchFamily="18" charset="0"/>
              </a:rPr>
              <a:t>della documentazione</a:t>
            </a:r>
          </a:p>
          <a:p>
            <a:r>
              <a:rPr lang="it-IT" sz="1100" dirty="0">
                <a:effectLst/>
                <a:ea typeface="Calibri" panose="020F0502020204030204" pitchFamily="34" charset="0"/>
                <a:cs typeface="Times New Roman" panose="02020603050405020304" pitchFamily="18" charset="0"/>
              </a:rPr>
              <a:t>clinica locale nello svolgimento del proprio lavoro</a:t>
            </a:r>
            <a:r>
              <a:rPr lang="it-IT" sz="1100" dirty="0">
                <a:ea typeface="Calibri" panose="020F0502020204030204" pitchFamily="34" charset="0"/>
                <a:cs typeface="Times New Roman" panose="02020603050405020304" pitchFamily="18" charset="0"/>
              </a:rPr>
              <a:t>.</a:t>
            </a:r>
            <a:endParaRPr lang="it-IT" sz="1100" dirty="0">
              <a:effectLst/>
              <a:ea typeface="Calibri" panose="020F0502020204030204" pitchFamily="34" charset="0"/>
              <a:cs typeface="Times New Roman" panose="02020603050405020304" pitchFamily="18" charset="0"/>
            </a:endParaRPr>
          </a:p>
        </p:txBody>
      </p:sp>
      <p:sp>
        <p:nvSpPr>
          <p:cNvPr id="40" name="TextBox 11">
            <a:extLst>
              <a:ext uri="{FF2B5EF4-FFF2-40B4-BE49-F238E27FC236}">
                <a16:creationId xmlns:a16="http://schemas.microsoft.com/office/drawing/2014/main" id="{76C39677-DB30-B1C8-29FB-1D01AEAAB086}"/>
              </a:ext>
            </a:extLst>
          </p:cNvPr>
          <p:cNvSpPr txBox="1"/>
          <p:nvPr/>
        </p:nvSpPr>
        <p:spPr>
          <a:xfrm>
            <a:off x="6228184" y="1299493"/>
            <a:ext cx="585417" cy="523220"/>
          </a:xfrm>
          <a:prstGeom prst="rect">
            <a:avLst/>
          </a:prstGeom>
          <a:noFill/>
        </p:spPr>
        <p:txBody>
          <a:bodyPr wrap="none" rtlCol="0">
            <a:spAutoFit/>
          </a:bodyPr>
          <a:lstStyle/>
          <a:p>
            <a:r>
              <a:rPr lang="en-US" altLang="ko-KR" sz="2800" b="1" dirty="0">
                <a:solidFill>
                  <a:schemeClr val="accent2"/>
                </a:solidFill>
                <a:cs typeface="Arial" pitchFamily="34" charset="0"/>
              </a:rPr>
              <a:t>03</a:t>
            </a:r>
            <a:endParaRPr lang="ko-KR" altLang="en-US" sz="2800" b="1" dirty="0">
              <a:solidFill>
                <a:schemeClr val="accent2"/>
              </a:solidFill>
              <a:cs typeface="Arial" pitchFamily="34" charset="0"/>
            </a:endParaRPr>
          </a:p>
        </p:txBody>
      </p:sp>
      <p:sp>
        <p:nvSpPr>
          <p:cNvPr id="42" name="CasellaDiTesto 41">
            <a:extLst>
              <a:ext uri="{FF2B5EF4-FFF2-40B4-BE49-F238E27FC236}">
                <a16:creationId xmlns:a16="http://schemas.microsoft.com/office/drawing/2014/main" id="{16910868-D490-A345-F8F7-387F2CACA497}"/>
              </a:ext>
            </a:extLst>
          </p:cNvPr>
          <p:cNvSpPr txBox="1"/>
          <p:nvPr/>
        </p:nvSpPr>
        <p:spPr>
          <a:xfrm>
            <a:off x="6228184" y="1822713"/>
            <a:ext cx="2587612" cy="1785104"/>
          </a:xfrm>
          <a:prstGeom prst="rect">
            <a:avLst/>
          </a:prstGeom>
          <a:noFill/>
        </p:spPr>
        <p:txBody>
          <a:bodyPr wrap="square">
            <a:spAutoFit/>
          </a:bodyPr>
          <a:lstStyle/>
          <a:p>
            <a:r>
              <a:rPr lang="it-IT" sz="1100" dirty="0">
                <a:ea typeface="Calibri" panose="020F0502020204030204" pitchFamily="34" charset="0"/>
                <a:cs typeface="Times New Roman" panose="02020603050405020304" pitchFamily="18" charset="0"/>
              </a:rPr>
              <a:t>L</a:t>
            </a:r>
            <a:r>
              <a:rPr lang="it-IT" sz="1100" dirty="0">
                <a:effectLst/>
                <a:ea typeface="Calibri" panose="020F0502020204030204" pitchFamily="34" charset="0"/>
                <a:cs typeface="Times New Roman" panose="02020603050405020304" pitchFamily="18" charset="0"/>
              </a:rPr>
              <a:t>e procedure diagnostico-terapeutiche generano come risultato </a:t>
            </a:r>
          </a:p>
          <a:p>
            <a:r>
              <a:rPr lang="it-IT" sz="1100" b="1" dirty="0">
                <a:effectLst/>
                <a:ea typeface="Calibri" panose="020F0502020204030204" pitchFamily="34" charset="0"/>
                <a:cs typeface="Times New Roman" panose="02020603050405020304" pitchFamily="18" charset="0"/>
              </a:rPr>
              <a:t>documentazione firmata</a:t>
            </a:r>
          </a:p>
          <a:p>
            <a:r>
              <a:rPr lang="it-IT" sz="1100" b="1" dirty="0">
                <a:effectLst/>
                <a:ea typeface="Calibri" panose="020F0502020204030204" pitchFamily="34" charset="0"/>
                <a:cs typeface="Times New Roman" panose="02020603050405020304" pitchFamily="18" charset="0"/>
              </a:rPr>
              <a:t>elettronicamente</a:t>
            </a:r>
            <a:r>
              <a:rPr lang="it-IT" sz="1100" dirty="0">
                <a:effectLst/>
                <a:ea typeface="Calibri" panose="020F0502020204030204" pitchFamily="34" charset="0"/>
                <a:cs typeface="Times New Roman" panose="02020603050405020304" pitchFamily="18" charset="0"/>
              </a:rPr>
              <a:t>, o almeno una </a:t>
            </a:r>
          </a:p>
          <a:p>
            <a:r>
              <a:rPr lang="it-IT" sz="1100" b="1" dirty="0">
                <a:effectLst/>
                <a:ea typeface="Calibri" panose="020F0502020204030204" pitchFamily="34" charset="0"/>
                <a:cs typeface="Times New Roman" panose="02020603050405020304" pitchFamily="18" charset="0"/>
              </a:rPr>
              <a:t>mera notifica della loro esecuzione</a:t>
            </a:r>
            <a:r>
              <a:rPr lang="it-IT" sz="1100" dirty="0">
                <a:effectLst/>
                <a:ea typeface="Calibri" panose="020F0502020204030204" pitchFamily="34" charset="0"/>
                <a:cs typeface="Times New Roman" panose="02020603050405020304" pitchFamily="18" charset="0"/>
              </a:rPr>
              <a:t>, </a:t>
            </a:r>
          </a:p>
          <a:p>
            <a:r>
              <a:rPr lang="it-IT" sz="1100" dirty="0">
                <a:effectLst/>
                <a:ea typeface="Calibri" panose="020F0502020204030204" pitchFamily="34" charset="0"/>
                <a:cs typeface="Times New Roman" panose="02020603050405020304" pitchFamily="18" charset="0"/>
              </a:rPr>
              <a:t>in un sistema di tracciatura e notifica </a:t>
            </a:r>
          </a:p>
          <a:p>
            <a:r>
              <a:rPr lang="it-IT" sz="1100" dirty="0">
                <a:effectLst/>
                <a:ea typeface="Calibri" panose="020F0502020204030204" pitchFamily="34" charset="0"/>
                <a:cs typeface="Times New Roman" panose="02020603050405020304" pitchFamily="18" charset="0"/>
              </a:rPr>
              <a:t>dei contatti socio-sanitari, con </a:t>
            </a:r>
          </a:p>
          <a:p>
            <a:r>
              <a:rPr lang="it-IT" sz="1100" dirty="0">
                <a:effectLst/>
                <a:ea typeface="Calibri" panose="020F0502020204030204" pitchFamily="34" charset="0"/>
                <a:cs typeface="Times New Roman" panose="02020603050405020304" pitchFamily="18" charset="0"/>
              </a:rPr>
              <a:t>l’eventuale generazione di un </a:t>
            </a:r>
          </a:p>
          <a:p>
            <a:r>
              <a:rPr lang="it-IT" sz="1100" dirty="0">
                <a:ea typeface="Calibri" panose="020F0502020204030204" pitchFamily="34" charset="0"/>
                <a:cs typeface="Times New Roman" panose="02020603050405020304" pitchFamily="18" charset="0"/>
              </a:rPr>
              <a:t>d</a:t>
            </a:r>
            <a:r>
              <a:rPr lang="it-IT" sz="1100" dirty="0">
                <a:effectLst/>
                <a:ea typeface="Calibri" panose="020F0502020204030204" pitchFamily="34" charset="0"/>
                <a:cs typeface="Times New Roman" panose="02020603050405020304" pitchFamily="18" charset="0"/>
              </a:rPr>
              <a:t>ocumento di “Segnalazione di Evento Rilevante”.</a:t>
            </a:r>
          </a:p>
        </p:txBody>
      </p:sp>
    </p:spTree>
    <p:extLst>
      <p:ext uri="{BB962C8B-B14F-4D97-AF65-F5344CB8AC3E}">
        <p14:creationId xmlns:p14="http://schemas.microsoft.com/office/powerpoint/2010/main" val="3446316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Grazie per l’attenzione!</a:t>
            </a:r>
            <a:endParaRPr lang="ko-KR" altLang="en-US" sz="2400" dirty="0"/>
          </a:p>
        </p:txBody>
      </p:sp>
    </p:spTree>
    <p:extLst>
      <p:ext uri="{BB962C8B-B14F-4D97-AF65-F5344CB8AC3E}">
        <p14:creationId xmlns:p14="http://schemas.microsoft.com/office/powerpoint/2010/main" val="145857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3CFC10C2-CC4A-CB74-273E-8F5CD9ABB8C3}"/>
              </a:ext>
            </a:extLst>
          </p:cNvPr>
          <p:cNvSpPr>
            <a:spLocks noGrp="1"/>
          </p:cNvSpPr>
          <p:nvPr>
            <p:ph type="body" sz="quarter" idx="10"/>
          </p:nvPr>
        </p:nvSpPr>
        <p:spPr>
          <a:xfrm>
            <a:off x="363345" y="68183"/>
            <a:ext cx="6912768" cy="576064"/>
          </a:xfrm>
        </p:spPr>
        <p:txBody>
          <a:bodyPr/>
          <a:lstStyle/>
          <a:p>
            <a:r>
              <a:rPr lang="en-US" altLang="ko-KR" dirty="0">
                <a:solidFill>
                  <a:schemeClr val="accent1"/>
                </a:solidFill>
              </a:rPr>
              <a:t>Digital</a:t>
            </a:r>
            <a:r>
              <a:rPr lang="en-US" altLang="ko-KR" dirty="0"/>
              <a:t> first</a:t>
            </a:r>
            <a:endParaRPr lang="ko-KR" altLang="en-US" dirty="0"/>
          </a:p>
        </p:txBody>
      </p:sp>
      <p:grpSp>
        <p:nvGrpSpPr>
          <p:cNvPr id="12" name="Group 17">
            <a:extLst>
              <a:ext uri="{FF2B5EF4-FFF2-40B4-BE49-F238E27FC236}">
                <a16:creationId xmlns:a16="http://schemas.microsoft.com/office/drawing/2014/main" id="{6E302617-C121-01C2-A5BA-98A590208C0A}"/>
              </a:ext>
            </a:extLst>
          </p:cNvPr>
          <p:cNvGrpSpPr/>
          <p:nvPr/>
        </p:nvGrpSpPr>
        <p:grpSpPr>
          <a:xfrm>
            <a:off x="363345" y="789441"/>
            <a:ext cx="7488831" cy="1569660"/>
            <a:chOff x="145852" y="737047"/>
            <a:chExt cx="7488831" cy="1569660"/>
          </a:xfrm>
        </p:grpSpPr>
        <p:sp>
          <p:nvSpPr>
            <p:cNvPr id="13" name="TextBox 18">
              <a:extLst>
                <a:ext uri="{FF2B5EF4-FFF2-40B4-BE49-F238E27FC236}">
                  <a16:creationId xmlns:a16="http://schemas.microsoft.com/office/drawing/2014/main" id="{CAD6BD71-264A-C7F1-D334-DE23C1421738}"/>
                </a:ext>
              </a:extLst>
            </p:cNvPr>
            <p:cNvSpPr txBox="1"/>
            <p:nvPr/>
          </p:nvSpPr>
          <p:spPr>
            <a:xfrm>
              <a:off x="2272433" y="1367989"/>
              <a:ext cx="2659607" cy="307777"/>
            </a:xfrm>
            <a:prstGeom prst="rect">
              <a:avLst/>
            </a:prstGeom>
            <a:noFill/>
          </p:spPr>
          <p:txBody>
            <a:bodyPr wrap="square" rtlCol="0">
              <a:spAutoFit/>
            </a:bodyPr>
            <a:lstStyle/>
            <a:p>
              <a:endParaRPr lang="ko-KR" altLang="en-US" sz="1400" b="1" dirty="0">
                <a:solidFill>
                  <a:schemeClr val="accent2"/>
                </a:solidFill>
                <a:cs typeface="Arial" pitchFamily="34" charset="0"/>
              </a:endParaRPr>
            </a:p>
          </p:txBody>
        </p:sp>
        <p:sp>
          <p:nvSpPr>
            <p:cNvPr id="14" name="TextBox 19">
              <a:extLst>
                <a:ext uri="{FF2B5EF4-FFF2-40B4-BE49-F238E27FC236}">
                  <a16:creationId xmlns:a16="http://schemas.microsoft.com/office/drawing/2014/main" id="{822095F0-10E1-FC96-4711-8192D649D263}"/>
                </a:ext>
              </a:extLst>
            </p:cNvPr>
            <p:cNvSpPr txBox="1"/>
            <p:nvPr/>
          </p:nvSpPr>
          <p:spPr>
            <a:xfrm>
              <a:off x="145852" y="737047"/>
              <a:ext cx="7488831" cy="1569660"/>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P</a:t>
              </a:r>
              <a:r>
                <a:rPr lang="en-US" altLang="ko-KR" sz="1200" dirty="0" err="1">
                  <a:solidFill>
                    <a:schemeClr val="tx1">
                      <a:lumMod val="75000"/>
                      <a:lumOff val="25000"/>
                    </a:schemeClr>
                  </a:solidFill>
                  <a:cs typeface="Arial" pitchFamily="34" charset="0"/>
                </a:rPr>
                <a:t>rincipio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cardine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basato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sulla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riorganizzazione</a:t>
              </a:r>
              <a:r>
                <a:rPr lang="en-US" altLang="ko-KR" sz="1200" dirty="0">
                  <a:solidFill>
                    <a:schemeClr val="tx1">
                      <a:lumMod val="75000"/>
                      <a:lumOff val="25000"/>
                    </a:schemeClr>
                  </a:solidFill>
                  <a:cs typeface="Arial" pitchFamily="34" charset="0"/>
                </a:rPr>
                <a:t> e </a:t>
              </a:r>
              <a:r>
                <a:rPr lang="en-US" altLang="ko-KR" sz="1200" dirty="0" err="1">
                  <a:solidFill>
                    <a:schemeClr val="tx1">
                      <a:lumMod val="75000"/>
                      <a:lumOff val="25000"/>
                    </a:schemeClr>
                  </a:solidFill>
                  <a:cs typeface="Arial" pitchFamily="34" charset="0"/>
                </a:rPr>
                <a:t>sulla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conseguente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erogazione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dei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servizi</a:t>
              </a:r>
              <a:r>
                <a:rPr lang="en-US" altLang="ko-KR" sz="1200" dirty="0">
                  <a:solidFill>
                    <a:schemeClr val="tx1">
                      <a:lumMod val="75000"/>
                      <a:lumOff val="25000"/>
                    </a:schemeClr>
                  </a:solidFill>
                  <a:cs typeface="Arial" pitchFamily="34" charset="0"/>
                </a:rPr>
                <a:t> al Cittadino.</a:t>
              </a:r>
            </a:p>
            <a:p>
              <a:pPr marL="171450" indent="-171450">
                <a:buFont typeface="Arial" panose="020B0604020202020204" pitchFamily="34" charset="0"/>
                <a:buChar char="•"/>
              </a:pPr>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err="1">
                  <a:solidFill>
                    <a:schemeClr val="tx1">
                      <a:lumMod val="75000"/>
                      <a:lumOff val="25000"/>
                    </a:schemeClr>
                  </a:solidFill>
                  <a:cs typeface="Arial" pitchFamily="34" charset="0"/>
                </a:rPr>
                <a:t>Riorganizzazione</a:t>
              </a:r>
              <a:r>
                <a:rPr lang="en-US" altLang="ko-KR" sz="1200" dirty="0">
                  <a:solidFill>
                    <a:schemeClr val="tx1">
                      <a:lumMod val="75000"/>
                      <a:lumOff val="25000"/>
                    </a:schemeClr>
                  </a:solidFill>
                  <a:cs typeface="Arial" pitchFamily="34" charset="0"/>
                </a:rPr>
                <a:t> </a:t>
              </a:r>
            </a:p>
            <a:p>
              <a:pPr marL="171450" indent="-171450">
                <a:buFont typeface="Arial" panose="020B0604020202020204" pitchFamily="34" charset="0"/>
                <a:buChar char="•"/>
              </a:pPr>
              <a:r>
                <a:rPr lang="en-US" altLang="ko-KR" sz="1200" dirty="0" err="1">
                  <a:solidFill>
                    <a:schemeClr val="tx1">
                      <a:lumMod val="75000"/>
                      <a:lumOff val="25000"/>
                    </a:schemeClr>
                  </a:solidFill>
                  <a:cs typeface="Arial" pitchFamily="34" charset="0"/>
                </a:rPr>
                <a:t>Rimodellamento</a:t>
              </a:r>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err="1">
                  <a:solidFill>
                    <a:schemeClr val="tx1">
                      <a:lumMod val="75000"/>
                      <a:lumOff val="25000"/>
                    </a:schemeClr>
                  </a:solidFill>
                  <a:cs typeface="Arial" pitchFamily="34" charset="0"/>
                </a:rPr>
                <a:t>Strategia</a:t>
              </a:r>
              <a:r>
                <a:rPr lang="en-US" altLang="ko-KR" sz="1200" dirty="0">
                  <a:solidFill>
                    <a:schemeClr val="tx1">
                      <a:lumMod val="75000"/>
                      <a:lumOff val="25000"/>
                    </a:schemeClr>
                  </a:solidFill>
                  <a:cs typeface="Arial" pitchFamily="34" charset="0"/>
                </a:rPr>
                <a:t> di </a:t>
              </a:r>
              <a:r>
                <a:rPr lang="en-US" altLang="ko-KR" sz="1200" dirty="0" err="1">
                  <a:solidFill>
                    <a:schemeClr val="tx1">
                      <a:lumMod val="75000"/>
                      <a:lumOff val="25000"/>
                    </a:schemeClr>
                  </a:solidFill>
                  <a:cs typeface="Arial" pitchFamily="34" charset="0"/>
                </a:rPr>
                <a:t>evoluzione</a:t>
              </a:r>
              <a:r>
                <a:rPr lang="en-US" altLang="ko-KR" sz="1200" dirty="0">
                  <a:solidFill>
                    <a:schemeClr val="tx1">
                      <a:lumMod val="75000"/>
                      <a:lumOff val="25000"/>
                    </a:schemeClr>
                  </a:solidFill>
                  <a:cs typeface="Arial" pitchFamily="34" charset="0"/>
                </a:rPr>
                <a:t> e </a:t>
              </a:r>
              <a:r>
                <a:rPr lang="en-US" altLang="ko-KR" sz="1200" dirty="0" err="1">
                  <a:solidFill>
                    <a:schemeClr val="tx1">
                      <a:lumMod val="75000"/>
                      <a:lumOff val="25000"/>
                    </a:schemeClr>
                  </a:solidFill>
                  <a:cs typeface="Arial" pitchFamily="34" charset="0"/>
                </a:rPr>
                <a:t>realizzazione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dei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modelli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assistenziali</a:t>
              </a:r>
              <a:r>
                <a:rPr lang="en-US" altLang="ko-KR" sz="1200" dirty="0">
                  <a:solidFill>
                    <a:schemeClr val="tx1">
                      <a:lumMod val="75000"/>
                      <a:lumOff val="25000"/>
                    </a:schemeClr>
                  </a:solidFill>
                  <a:cs typeface="Arial" pitchFamily="34" charset="0"/>
                </a:rPr>
                <a:t> ed </a:t>
              </a:r>
              <a:r>
                <a:rPr lang="en-US" altLang="ko-KR" sz="1200" dirty="0" err="1">
                  <a:solidFill>
                    <a:schemeClr val="tx1">
                      <a:lumMod val="75000"/>
                      <a:lumOff val="25000"/>
                    </a:schemeClr>
                  </a:solidFill>
                  <a:cs typeface="Arial" pitchFamily="34" charset="0"/>
                </a:rPr>
                <a:t>organizzativi</a:t>
              </a:r>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err="1">
                  <a:solidFill>
                    <a:schemeClr val="tx1">
                      <a:lumMod val="75000"/>
                      <a:lumOff val="25000"/>
                    </a:schemeClr>
                  </a:solidFill>
                  <a:cs typeface="Arial" pitchFamily="34" charset="0"/>
                </a:rPr>
                <a:t>Miglioramento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qualità</a:t>
              </a:r>
              <a:r>
                <a:rPr lang="en-US" altLang="ko-KR" sz="1200" dirty="0">
                  <a:solidFill>
                    <a:schemeClr val="tx1">
                      <a:lumMod val="75000"/>
                      <a:lumOff val="25000"/>
                    </a:schemeClr>
                  </a:solidFill>
                  <a:cs typeface="Arial" pitchFamily="34" charset="0"/>
                </a:rPr>
                <a:t>/</a:t>
              </a:r>
              <a:r>
                <a:rPr lang="en-US" altLang="ko-KR" sz="1200" dirty="0" err="1">
                  <a:solidFill>
                    <a:schemeClr val="tx1">
                      <a:lumMod val="75000"/>
                      <a:lumOff val="25000"/>
                    </a:schemeClr>
                  </a:solidFill>
                  <a:cs typeface="Arial" pitchFamily="34" charset="0"/>
                </a:rPr>
                <a:t>costo</a:t>
              </a:r>
              <a:r>
                <a:rPr lang="en-US" altLang="ko-KR" sz="1200" dirty="0">
                  <a:solidFill>
                    <a:schemeClr val="tx1">
                      <a:lumMod val="75000"/>
                      <a:lumOff val="25000"/>
                    </a:schemeClr>
                  </a:solidFill>
                  <a:cs typeface="Arial" pitchFamily="34" charset="0"/>
                </a:rPr>
                <a:t> </a:t>
              </a:r>
            </a:p>
            <a:p>
              <a:pPr marL="171450" indent="-171450">
                <a:buFont typeface="Arial" panose="020B0604020202020204" pitchFamily="34" charset="0"/>
                <a:buChar char="•"/>
              </a:pPr>
              <a:r>
                <a:rPr lang="en-US" altLang="ko-KR" sz="1200" dirty="0" err="1">
                  <a:solidFill>
                    <a:schemeClr val="tx1">
                      <a:lumMod val="75000"/>
                      <a:lumOff val="25000"/>
                    </a:schemeClr>
                  </a:solidFill>
                  <a:cs typeface="Arial" pitchFamily="34" charset="0"/>
                </a:rPr>
                <a:t>Limitazioni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sprechi</a:t>
              </a:r>
              <a:r>
                <a:rPr lang="en-US" altLang="ko-KR" sz="1200" dirty="0">
                  <a:solidFill>
                    <a:schemeClr val="tx1">
                      <a:lumMod val="75000"/>
                      <a:lumOff val="25000"/>
                    </a:schemeClr>
                  </a:solidFill>
                  <a:cs typeface="Arial" pitchFamily="34" charset="0"/>
                </a:rPr>
                <a:t> e </a:t>
              </a:r>
              <a:r>
                <a:rPr lang="en-US" altLang="ko-KR" sz="1200" dirty="0" err="1">
                  <a:solidFill>
                    <a:schemeClr val="tx1">
                      <a:lumMod val="75000"/>
                      <a:lumOff val="25000"/>
                    </a:schemeClr>
                  </a:solidFill>
                  <a:cs typeface="Arial" pitchFamily="34" charset="0"/>
                </a:rPr>
                <a:t>inefficienze</a:t>
              </a:r>
              <a:r>
                <a:rPr lang="en-US" altLang="ko-KR" sz="1200" dirty="0">
                  <a:solidFill>
                    <a:schemeClr val="tx1">
                      <a:lumMod val="75000"/>
                      <a:lumOff val="25000"/>
                    </a:schemeClr>
                  </a:solidFill>
                  <a:cs typeface="Arial" pitchFamily="34" charset="0"/>
                </a:rPr>
                <a:t>. </a:t>
              </a:r>
            </a:p>
            <a:p>
              <a:pPr marL="171450" indent="-171450">
                <a:buFontTx/>
                <a:buChar char="-"/>
              </a:pPr>
              <a:endParaRPr lang="en-US" altLang="ko-KR" sz="1200" dirty="0">
                <a:solidFill>
                  <a:schemeClr val="tx1">
                    <a:lumMod val="75000"/>
                    <a:lumOff val="25000"/>
                  </a:schemeClr>
                </a:solidFill>
                <a:cs typeface="Arial" pitchFamily="34" charset="0"/>
              </a:endParaRPr>
            </a:p>
          </p:txBody>
        </p:sp>
      </p:grpSp>
      <p:sp>
        <p:nvSpPr>
          <p:cNvPr id="19" name="Rettangolo 18">
            <a:extLst>
              <a:ext uri="{FF2B5EF4-FFF2-40B4-BE49-F238E27FC236}">
                <a16:creationId xmlns:a16="http://schemas.microsoft.com/office/drawing/2014/main" id="{8D12D1C3-9652-BCF2-A590-DAADB7205CCA}"/>
              </a:ext>
            </a:extLst>
          </p:cNvPr>
          <p:cNvSpPr/>
          <p:nvPr/>
        </p:nvSpPr>
        <p:spPr>
          <a:xfrm>
            <a:off x="179512" y="2931790"/>
            <a:ext cx="1440160" cy="2016224"/>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20">
            <a:extLst>
              <a:ext uri="{FF2B5EF4-FFF2-40B4-BE49-F238E27FC236}">
                <a16:creationId xmlns:a16="http://schemas.microsoft.com/office/drawing/2014/main" id="{3955FA32-1178-50AE-69A3-D4F42B71F4AE}"/>
              </a:ext>
            </a:extLst>
          </p:cNvPr>
          <p:cNvGrpSpPr/>
          <p:nvPr/>
        </p:nvGrpSpPr>
        <p:grpSpPr>
          <a:xfrm>
            <a:off x="361877" y="2480516"/>
            <a:ext cx="5938315" cy="955562"/>
            <a:chOff x="2272433" y="1367989"/>
            <a:chExt cx="2659607" cy="955562"/>
          </a:xfrm>
        </p:grpSpPr>
        <p:sp>
          <p:nvSpPr>
            <p:cNvPr id="16" name="TextBox 21">
              <a:extLst>
                <a:ext uri="{FF2B5EF4-FFF2-40B4-BE49-F238E27FC236}">
                  <a16:creationId xmlns:a16="http://schemas.microsoft.com/office/drawing/2014/main" id="{8388502E-4CA6-07C7-0D7E-1C2CA5AEB3D7}"/>
                </a:ext>
              </a:extLst>
            </p:cNvPr>
            <p:cNvSpPr txBox="1"/>
            <p:nvPr/>
          </p:nvSpPr>
          <p:spPr>
            <a:xfrm>
              <a:off x="2272433" y="1367989"/>
              <a:ext cx="2659607" cy="307777"/>
            </a:xfrm>
            <a:prstGeom prst="rect">
              <a:avLst/>
            </a:prstGeom>
            <a:noFill/>
          </p:spPr>
          <p:txBody>
            <a:bodyPr wrap="square" rtlCol="0">
              <a:spAutoFit/>
            </a:bodyPr>
            <a:lstStyle/>
            <a:p>
              <a:r>
                <a:rPr lang="en-US" altLang="ko-KR" sz="1400" b="1" dirty="0">
                  <a:solidFill>
                    <a:schemeClr val="accent3"/>
                  </a:solidFill>
                  <a:cs typeface="Arial" pitchFamily="34" charset="0"/>
                </a:rPr>
                <a:t>OBIETTIVO</a:t>
              </a:r>
              <a:endParaRPr lang="ko-KR" altLang="en-US" sz="1400" b="1" dirty="0">
                <a:solidFill>
                  <a:schemeClr val="accent3"/>
                </a:solidFill>
                <a:cs typeface="Arial" pitchFamily="34" charset="0"/>
              </a:endParaRPr>
            </a:p>
          </p:txBody>
        </p:sp>
        <p:sp>
          <p:nvSpPr>
            <p:cNvPr id="17" name="TextBox 22">
              <a:extLst>
                <a:ext uri="{FF2B5EF4-FFF2-40B4-BE49-F238E27FC236}">
                  <a16:creationId xmlns:a16="http://schemas.microsoft.com/office/drawing/2014/main" id="{7BE399B6-AE90-896B-6262-86691A415C9C}"/>
                </a:ext>
              </a:extLst>
            </p:cNvPr>
            <p:cNvSpPr txBox="1"/>
            <p:nvPr/>
          </p:nvSpPr>
          <p:spPr>
            <a:xfrm>
              <a:off x="2272433" y="1677220"/>
              <a:ext cx="2659607" cy="646331"/>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err="1">
                  <a:solidFill>
                    <a:schemeClr val="tx1">
                      <a:lumMod val="75000"/>
                      <a:lumOff val="25000"/>
                    </a:schemeClr>
                  </a:solidFill>
                  <a:cs typeface="Arial" pitchFamily="34" charset="0"/>
                </a:rPr>
                <a:t>Sistemi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Sanitari</a:t>
              </a:r>
              <a:r>
                <a:rPr lang="en-US" altLang="ko-KR" sz="1200"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efficienti</a:t>
              </a:r>
              <a:r>
                <a:rPr lang="en-US" altLang="ko-KR" sz="1200"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appropriati</a:t>
              </a:r>
              <a:r>
                <a:rPr lang="en-US" altLang="ko-KR" sz="1200" dirty="0">
                  <a:solidFill>
                    <a:schemeClr val="tx1">
                      <a:lumMod val="75000"/>
                      <a:lumOff val="25000"/>
                    </a:schemeClr>
                  </a:solidFill>
                  <a:cs typeface="Arial" pitchFamily="34" charset="0"/>
                </a:rPr>
                <a:t> ed </a:t>
              </a:r>
              <a:r>
                <a:rPr lang="en-US" altLang="ko-KR" sz="1200" b="1" dirty="0" err="1">
                  <a:solidFill>
                    <a:schemeClr val="tx1">
                      <a:lumMod val="75000"/>
                      <a:lumOff val="25000"/>
                    </a:schemeClr>
                  </a:solidFill>
                  <a:cs typeface="Arial" pitchFamily="34" charset="0"/>
                </a:rPr>
                <a:t>equi</a:t>
              </a:r>
              <a:r>
                <a:rPr lang="en-US" altLang="ko-KR" sz="1200" dirty="0">
                  <a:solidFill>
                    <a:schemeClr val="tx1">
                      <a:lumMod val="75000"/>
                      <a:lumOff val="25000"/>
                    </a:schemeClr>
                  </a:solidFill>
                  <a:cs typeface="Arial" pitchFamily="34" charset="0"/>
                </a:rPr>
                <a:t>.</a:t>
              </a:r>
            </a:p>
            <a:p>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err="1">
                  <a:solidFill>
                    <a:schemeClr val="tx1">
                      <a:lumMod val="75000"/>
                      <a:lumOff val="25000"/>
                    </a:schemeClr>
                  </a:solidFill>
                  <a:cs typeface="Arial" pitchFamily="34" charset="0"/>
                </a:rPr>
                <a:t>Modello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organizzativo</a:t>
              </a:r>
              <a:r>
                <a:rPr lang="en-US" altLang="ko-KR" sz="1200" dirty="0">
                  <a:solidFill>
                    <a:schemeClr val="tx1">
                      <a:lumMod val="75000"/>
                      <a:lumOff val="25000"/>
                    </a:schemeClr>
                  </a:solidFill>
                  <a:cs typeface="Arial" pitchFamily="34" charset="0"/>
                </a:rPr>
                <a:t> di </a:t>
              </a:r>
              <a:r>
                <a:rPr lang="en-US" altLang="ko-KR" sz="1200" dirty="0" err="1">
                  <a:solidFill>
                    <a:schemeClr val="tx1">
                      <a:lumMod val="75000"/>
                      <a:lumOff val="25000"/>
                    </a:schemeClr>
                  </a:solidFill>
                  <a:cs typeface="Arial" pitchFamily="34" charset="0"/>
                </a:rPr>
                <a:t>sanità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abbia</a:t>
              </a:r>
              <a:r>
                <a:rPr lang="en-US" altLang="ko-KR" sz="1200" dirty="0">
                  <a:solidFill>
                    <a:schemeClr val="tx1">
                      <a:lumMod val="75000"/>
                      <a:lumOff val="25000"/>
                    </a:schemeClr>
                  </a:solidFill>
                  <a:cs typeface="Arial" pitchFamily="34" charset="0"/>
                </a:rPr>
                <a:t> come </a:t>
              </a:r>
              <a:r>
                <a:rPr lang="en-US" altLang="ko-KR" sz="1200" dirty="0" err="1">
                  <a:solidFill>
                    <a:schemeClr val="tx1">
                      <a:lumMod val="75000"/>
                      <a:lumOff val="25000"/>
                    </a:schemeClr>
                  </a:solidFill>
                  <a:cs typeface="Arial" pitchFamily="34" charset="0"/>
                </a:rPr>
                <a:t>epicentro</a:t>
              </a:r>
              <a:r>
                <a:rPr lang="en-US" altLang="ko-KR" sz="1200"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l’universalità</a:t>
              </a:r>
              <a:r>
                <a:rPr lang="en-US" altLang="ko-KR" sz="1200" b="1" dirty="0">
                  <a:solidFill>
                    <a:schemeClr val="tx1">
                      <a:lumMod val="75000"/>
                      <a:lumOff val="25000"/>
                    </a:schemeClr>
                  </a:solidFill>
                  <a:cs typeface="Arial" pitchFamily="34" charset="0"/>
                </a:rPr>
                <a:t> del </a:t>
              </a:r>
              <a:r>
                <a:rPr lang="en-US" altLang="ko-KR" sz="1200" b="1" dirty="0" err="1">
                  <a:solidFill>
                    <a:schemeClr val="tx1">
                      <a:lumMod val="75000"/>
                      <a:lumOff val="25000"/>
                    </a:schemeClr>
                  </a:solidFill>
                  <a:cs typeface="Arial" pitchFamily="34" charset="0"/>
                </a:rPr>
                <a:t>servizio</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sanitario</a:t>
              </a:r>
              <a:r>
                <a:rPr lang="en-US" altLang="ko-KR" sz="1200" b="1" dirty="0">
                  <a:solidFill>
                    <a:schemeClr val="tx1">
                      <a:lumMod val="75000"/>
                      <a:lumOff val="25000"/>
                    </a:schemeClr>
                  </a:solidFill>
                  <a:cs typeface="Arial" pitchFamily="34" charset="0"/>
                </a:rPr>
                <a:t>. </a:t>
              </a:r>
            </a:p>
          </p:txBody>
        </p:sp>
      </p:grpSp>
      <p:sp>
        <p:nvSpPr>
          <p:cNvPr id="18" name="TextBox 22">
            <a:extLst>
              <a:ext uri="{FF2B5EF4-FFF2-40B4-BE49-F238E27FC236}">
                <a16:creationId xmlns:a16="http://schemas.microsoft.com/office/drawing/2014/main" id="{E11CDFE1-2F27-C02E-44C6-0A058DC177CF}"/>
              </a:ext>
            </a:extLst>
          </p:cNvPr>
          <p:cNvSpPr txBox="1"/>
          <p:nvPr/>
        </p:nvSpPr>
        <p:spPr>
          <a:xfrm>
            <a:off x="361877" y="3728223"/>
            <a:ext cx="6043983" cy="276999"/>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Innovazione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tecnologica</a:t>
            </a:r>
            <a:r>
              <a:rPr lang="en-US" altLang="ko-KR" sz="1200" dirty="0">
                <a:solidFill>
                  <a:schemeClr val="tx1">
                    <a:lumMod val="75000"/>
                    <a:lumOff val="25000"/>
                  </a:schemeClr>
                </a:solidFill>
                <a:cs typeface="Arial" pitchFamily="34" charset="0"/>
              </a:rPr>
              <a:t> come tutela del </a:t>
            </a:r>
            <a:r>
              <a:rPr lang="en-US" altLang="ko-KR" sz="1200" dirty="0" err="1">
                <a:solidFill>
                  <a:schemeClr val="tx1">
                    <a:lumMod val="75000"/>
                    <a:lumOff val="25000"/>
                  </a:schemeClr>
                </a:solidFill>
                <a:cs typeface="Arial" pitchFamily="34" charset="0"/>
              </a:rPr>
              <a:t>diritto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alla</a:t>
            </a:r>
            <a:r>
              <a:rPr lang="en-US" altLang="ko-KR" sz="1200" dirty="0">
                <a:solidFill>
                  <a:schemeClr val="tx1">
                    <a:lumMod val="75000"/>
                    <a:lumOff val="25000"/>
                  </a:schemeClr>
                </a:solidFill>
                <a:cs typeface="Arial" pitchFamily="34" charset="0"/>
              </a:rPr>
              <a:t> salute.</a:t>
            </a:r>
          </a:p>
        </p:txBody>
      </p:sp>
      <p:pic>
        <p:nvPicPr>
          <p:cNvPr id="22" name="Immagine 21">
            <a:extLst>
              <a:ext uri="{FF2B5EF4-FFF2-40B4-BE49-F238E27FC236}">
                <a16:creationId xmlns:a16="http://schemas.microsoft.com/office/drawing/2014/main" id="{704DAC9D-8F31-97FE-4BD4-0E69153DD6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5843" y="1708462"/>
            <a:ext cx="2379345" cy="2446655"/>
          </a:xfrm>
          <a:prstGeom prst="rect">
            <a:avLst/>
          </a:prstGeom>
          <a:noFill/>
          <a:ln>
            <a:noFill/>
          </a:ln>
        </p:spPr>
      </p:pic>
    </p:spTree>
    <p:extLst>
      <p:ext uri="{BB962C8B-B14F-4D97-AF65-F5344CB8AC3E}">
        <p14:creationId xmlns:p14="http://schemas.microsoft.com/office/powerpoint/2010/main" val="846120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3CFC10C2-CC4A-CB74-273E-8F5CD9ABB8C3}"/>
              </a:ext>
            </a:extLst>
          </p:cNvPr>
          <p:cNvSpPr>
            <a:spLocks noGrp="1"/>
          </p:cNvSpPr>
          <p:nvPr>
            <p:ph type="body" sz="quarter" idx="10"/>
          </p:nvPr>
        </p:nvSpPr>
        <p:spPr>
          <a:xfrm>
            <a:off x="363345" y="68183"/>
            <a:ext cx="6912768" cy="576064"/>
          </a:xfrm>
        </p:spPr>
        <p:txBody>
          <a:bodyPr/>
          <a:lstStyle/>
          <a:p>
            <a:r>
              <a:rPr lang="en-US" altLang="ko-KR" dirty="0">
                <a:solidFill>
                  <a:schemeClr val="accent1"/>
                </a:solidFill>
              </a:rPr>
              <a:t>Quadro</a:t>
            </a:r>
            <a:r>
              <a:rPr lang="en-US" altLang="ko-KR" dirty="0"/>
              <a:t> </a:t>
            </a:r>
            <a:r>
              <a:rPr lang="en-US" altLang="ko-KR" dirty="0">
                <a:solidFill>
                  <a:schemeClr val="accent1"/>
                </a:solidFill>
              </a:rPr>
              <a:t>normativo: </a:t>
            </a:r>
            <a:r>
              <a:rPr lang="en-US" altLang="ko-KR" dirty="0"/>
              <a:t>art.47 bis</a:t>
            </a:r>
            <a:endParaRPr lang="ko-KR" altLang="en-US" dirty="0"/>
          </a:p>
        </p:txBody>
      </p:sp>
      <p:grpSp>
        <p:nvGrpSpPr>
          <p:cNvPr id="12" name="Group 17">
            <a:extLst>
              <a:ext uri="{FF2B5EF4-FFF2-40B4-BE49-F238E27FC236}">
                <a16:creationId xmlns:a16="http://schemas.microsoft.com/office/drawing/2014/main" id="{6E302617-C121-01C2-A5BA-98A590208C0A}"/>
              </a:ext>
            </a:extLst>
          </p:cNvPr>
          <p:cNvGrpSpPr/>
          <p:nvPr/>
        </p:nvGrpSpPr>
        <p:grpSpPr>
          <a:xfrm>
            <a:off x="363345" y="789441"/>
            <a:ext cx="8313111" cy="1938992"/>
            <a:chOff x="145852" y="737047"/>
            <a:chExt cx="7488831" cy="1938992"/>
          </a:xfrm>
        </p:grpSpPr>
        <p:sp>
          <p:nvSpPr>
            <p:cNvPr id="13" name="TextBox 18">
              <a:extLst>
                <a:ext uri="{FF2B5EF4-FFF2-40B4-BE49-F238E27FC236}">
                  <a16:creationId xmlns:a16="http://schemas.microsoft.com/office/drawing/2014/main" id="{CAD6BD71-264A-C7F1-D334-DE23C1421738}"/>
                </a:ext>
              </a:extLst>
            </p:cNvPr>
            <p:cNvSpPr txBox="1"/>
            <p:nvPr/>
          </p:nvSpPr>
          <p:spPr>
            <a:xfrm>
              <a:off x="2272433" y="1367989"/>
              <a:ext cx="2659607" cy="307777"/>
            </a:xfrm>
            <a:prstGeom prst="rect">
              <a:avLst/>
            </a:prstGeom>
            <a:noFill/>
          </p:spPr>
          <p:txBody>
            <a:bodyPr wrap="square" rtlCol="0">
              <a:spAutoFit/>
            </a:bodyPr>
            <a:lstStyle/>
            <a:p>
              <a:endParaRPr lang="ko-KR" altLang="en-US" sz="1400" b="1" dirty="0">
                <a:solidFill>
                  <a:schemeClr val="accent2"/>
                </a:solidFill>
                <a:cs typeface="Arial" pitchFamily="34" charset="0"/>
              </a:endParaRPr>
            </a:p>
          </p:txBody>
        </p:sp>
        <p:sp>
          <p:nvSpPr>
            <p:cNvPr id="14" name="TextBox 19">
              <a:extLst>
                <a:ext uri="{FF2B5EF4-FFF2-40B4-BE49-F238E27FC236}">
                  <a16:creationId xmlns:a16="http://schemas.microsoft.com/office/drawing/2014/main" id="{822095F0-10E1-FC96-4711-8192D649D263}"/>
                </a:ext>
              </a:extLst>
            </p:cNvPr>
            <p:cNvSpPr txBox="1"/>
            <p:nvPr/>
          </p:nvSpPr>
          <p:spPr>
            <a:xfrm>
              <a:off x="145852" y="737047"/>
              <a:ext cx="7488831" cy="193899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t>
              </a:r>
              <a:r>
                <a:rPr lang="it-IT" altLang="ko-KR" sz="1200" i="1" dirty="0">
                  <a:solidFill>
                    <a:schemeClr val="tx1">
                      <a:lumMod val="75000"/>
                      <a:lumOff val="25000"/>
                    </a:schemeClr>
                  </a:solidFill>
                  <a:cs typeface="Arial" pitchFamily="34" charset="0"/>
                </a:rPr>
                <a:t>Semplificazione in materia di sanità digitale</a:t>
              </a:r>
              <a:r>
                <a:rPr lang="en-US" altLang="ko-KR" sz="1200" dirty="0">
                  <a:solidFill>
                    <a:schemeClr val="tx1">
                      <a:lumMod val="75000"/>
                      <a:lumOff val="25000"/>
                    </a:schemeClr>
                  </a:solidFill>
                  <a:cs typeface="Arial" pitchFamily="34" charset="0"/>
                </a:rPr>
                <a:t>”</a:t>
              </a:r>
              <a:r>
                <a:rPr lang="it-IT" altLang="ko-KR" sz="1200" dirty="0">
                  <a:solidFill>
                    <a:schemeClr val="tx1">
                      <a:lumMod val="75000"/>
                      <a:lumOff val="25000"/>
                    </a:schemeClr>
                  </a:solidFill>
                  <a:cs typeface="Arial" pitchFamily="34" charset="0"/>
                </a:rPr>
                <a:t> del D.L. del 09/02/2012 n°5 convertito con modificazioni in L. 35/2012</a:t>
              </a:r>
              <a:endParaRPr lang="en-US" altLang="ko-KR" sz="1200" dirty="0">
                <a:solidFill>
                  <a:schemeClr val="tx1">
                    <a:lumMod val="75000"/>
                    <a:lumOff val="25000"/>
                  </a:schemeClr>
                </a:solidFill>
                <a:cs typeface="Arial" pitchFamily="34" charset="0"/>
              </a:endParaRPr>
            </a:p>
            <a:p>
              <a:endParaRPr lang="en-US" altLang="ko-KR" sz="1200" b="1" dirty="0">
                <a:solidFill>
                  <a:schemeClr val="accent3"/>
                </a:solidFill>
                <a:cs typeface="Arial" pitchFamily="34" charset="0"/>
              </a:endParaRPr>
            </a:p>
            <a:p>
              <a:r>
                <a:rPr lang="en-US" altLang="ko-KR" sz="1200" b="1" dirty="0">
                  <a:solidFill>
                    <a:schemeClr val="accent3"/>
                  </a:solidFill>
                  <a:cs typeface="Arial" pitchFamily="34" charset="0"/>
                </a:rPr>
                <a:t>OBIETTIVO</a:t>
              </a:r>
              <a:endParaRPr lang="en-US" altLang="ko-KR" sz="1200" dirty="0">
                <a:solidFill>
                  <a:schemeClr val="tx1">
                    <a:lumMod val="75000"/>
                    <a:lumOff val="25000"/>
                  </a:schemeClr>
                </a:solidFill>
                <a:cs typeface="Arial" pitchFamily="34" charset="0"/>
              </a:endParaRPr>
            </a:p>
            <a:p>
              <a:r>
                <a:rPr lang="en-US" altLang="ko-KR" sz="1200" dirty="0" err="1">
                  <a:solidFill>
                    <a:schemeClr val="tx1">
                      <a:lumMod val="75000"/>
                      <a:lumOff val="25000"/>
                    </a:schemeClr>
                  </a:solidFill>
                  <a:cs typeface="Arial" pitchFamily="34" charset="0"/>
                </a:rPr>
                <a:t>Incrementare</a:t>
              </a:r>
              <a:r>
                <a:rPr lang="en-US" altLang="ko-KR" sz="1200" dirty="0">
                  <a:solidFill>
                    <a:schemeClr val="tx1">
                      <a:lumMod val="75000"/>
                      <a:lumOff val="25000"/>
                    </a:schemeClr>
                  </a:solidFill>
                  <a:cs typeface="Arial" pitchFamily="34" charset="0"/>
                </a:rPr>
                <a:t> e </a:t>
              </a:r>
              <a:r>
                <a:rPr lang="en-US" altLang="ko-KR" sz="1200" dirty="0" err="1">
                  <a:solidFill>
                    <a:schemeClr val="tx1">
                      <a:lumMod val="75000"/>
                      <a:lumOff val="25000"/>
                    </a:schemeClr>
                  </a:solidFill>
                  <a:cs typeface="Arial" pitchFamily="34" charset="0"/>
                </a:rPr>
                <a:t>potenziare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a:t>
              </a:r>
              <a:r>
                <a:rPr lang="en-US" altLang="ko-KR" sz="1200" b="1" dirty="0" err="1">
                  <a:solidFill>
                    <a:schemeClr val="tx1">
                      <a:lumMod val="75000"/>
                      <a:lumOff val="25000"/>
                    </a:schemeClr>
                  </a:solidFill>
                  <a:cs typeface="Arial" pitchFamily="34" charset="0"/>
                </a:rPr>
                <a:t>accessibilità</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dei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servizi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sanitar</a:t>
              </a:r>
              <a:r>
                <a:rPr lang="en-US" altLang="ko-KR" sz="1200" dirty="0" err="1">
                  <a:solidFill>
                    <a:schemeClr val="tx1">
                      <a:lumMod val="75000"/>
                      <a:lumOff val="25000"/>
                    </a:schemeClr>
                  </a:solidFill>
                  <a:cs typeface="Arial" pitchFamily="34" charset="0"/>
                </a:rPr>
                <a:t>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attraverso</a:t>
              </a:r>
              <a:r>
                <a:rPr lang="en-US" altLang="ko-KR" sz="1200" dirty="0">
                  <a:solidFill>
                    <a:schemeClr val="tx1">
                      <a:lumMod val="75000"/>
                      <a:lumOff val="25000"/>
                    </a:schemeClr>
                  </a:solidFill>
                  <a:cs typeface="Arial" pitchFamily="34" charset="0"/>
                </a:rPr>
                <a:t>:</a:t>
              </a:r>
            </a:p>
            <a:p>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err="1">
                  <a:solidFill>
                    <a:schemeClr val="tx1">
                      <a:lumMod val="75000"/>
                      <a:lumOff val="25000"/>
                    </a:schemeClr>
                  </a:solidFill>
                  <a:cs typeface="Arial" pitchFamily="34" charset="0"/>
                </a:rPr>
                <a:t>Gestione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elettronica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delle</a:t>
              </a:r>
              <a:r>
                <a:rPr lang="en-US" altLang="ko-KR" sz="1200"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pratiche</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cliniche</a:t>
              </a:r>
              <a:endParaRPr lang="en-US" altLang="ko-KR" sz="1200" b="1"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b="1" dirty="0" err="1">
                  <a:solidFill>
                    <a:schemeClr val="tx1">
                      <a:lumMod val="75000"/>
                      <a:lumOff val="25000"/>
                    </a:schemeClr>
                  </a:solidFill>
                  <a:cs typeface="Arial" pitchFamily="34" charset="0"/>
                </a:rPr>
                <a:t>Cartella</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clinica</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elettronica</a:t>
              </a:r>
              <a:endParaRPr lang="en-US" altLang="ko-KR" sz="1200" b="1"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err="1">
                  <a:solidFill>
                    <a:schemeClr val="tx1">
                      <a:lumMod val="75000"/>
                      <a:lumOff val="25000"/>
                    </a:schemeClr>
                  </a:solidFill>
                  <a:cs typeface="Arial" pitchFamily="34" charset="0"/>
                </a:rPr>
                <a:t>Sistemi</a:t>
              </a:r>
              <a:r>
                <a:rPr lang="en-US" altLang="ko-KR" sz="1200" dirty="0">
                  <a:solidFill>
                    <a:schemeClr val="tx1">
                      <a:lumMod val="75000"/>
                      <a:lumOff val="25000"/>
                    </a:schemeClr>
                  </a:solidFill>
                  <a:cs typeface="Arial" pitchFamily="34" charset="0"/>
                </a:rPr>
                <a:t> di </a:t>
              </a:r>
              <a:r>
                <a:rPr lang="en-US" altLang="ko-KR" sz="1200" b="1" dirty="0" err="1">
                  <a:solidFill>
                    <a:schemeClr val="tx1">
                      <a:lumMod val="75000"/>
                      <a:lumOff val="25000"/>
                    </a:schemeClr>
                  </a:solidFill>
                  <a:cs typeface="Arial" pitchFamily="34" charset="0"/>
                </a:rPr>
                <a:t>prenotazione</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elettronica</a:t>
              </a:r>
              <a:endParaRPr lang="en-US" altLang="ko-KR" sz="1200" b="1"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Accesso </a:t>
              </a:r>
              <a:r>
                <a:rPr lang="en-US" altLang="ko-KR" sz="1200" b="1" dirty="0" err="1">
                  <a:solidFill>
                    <a:schemeClr val="tx1">
                      <a:lumMod val="75000"/>
                      <a:lumOff val="25000"/>
                    </a:schemeClr>
                  </a:solidFill>
                  <a:cs typeface="Arial" pitchFamily="34" charset="0"/>
                </a:rPr>
                <a:t>rapido</a:t>
              </a:r>
              <a:r>
                <a:rPr lang="en-US" altLang="ko-KR" sz="1200" dirty="0">
                  <a:solidFill>
                    <a:schemeClr val="tx1">
                      <a:lumMod val="75000"/>
                      <a:lumOff val="25000"/>
                    </a:schemeClr>
                  </a:solidFill>
                  <a:cs typeface="Arial" pitchFamily="34" charset="0"/>
                </a:rPr>
                <a:t> </a:t>
              </a:r>
              <a:r>
                <a:rPr lang="en-US" altLang="ko-KR" sz="1200" b="1" dirty="0">
                  <a:solidFill>
                    <a:schemeClr val="tx1">
                      <a:lumMod val="75000"/>
                      <a:lumOff val="25000"/>
                    </a:schemeClr>
                  </a:solidFill>
                  <a:cs typeface="Arial" pitchFamily="34" charset="0"/>
                </a:rPr>
                <a:t>ed</a:t>
              </a:r>
              <a:r>
                <a:rPr lang="en-US" altLang="ko-KR" sz="1200"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efficace</a:t>
              </a:r>
              <a:r>
                <a:rPr lang="en-US" altLang="ko-KR" sz="1200" dirty="0">
                  <a:solidFill>
                    <a:schemeClr val="tx1">
                      <a:lumMod val="75000"/>
                      <a:lumOff val="25000"/>
                    </a:schemeClr>
                  </a:solidFill>
                  <a:cs typeface="Arial" pitchFamily="34" charset="0"/>
                </a:rPr>
                <a:t> ai </a:t>
              </a:r>
              <a:r>
                <a:rPr lang="en-US" altLang="ko-KR" sz="1200" dirty="0" err="1">
                  <a:solidFill>
                    <a:schemeClr val="tx1">
                      <a:lumMod val="75000"/>
                      <a:lumOff val="25000"/>
                    </a:schemeClr>
                  </a:solidFill>
                  <a:cs typeface="Arial" pitchFamily="34" charset="0"/>
                </a:rPr>
                <a:t>servizi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sanitari</a:t>
              </a:r>
              <a:r>
                <a:rPr lang="en-US" altLang="ko-KR" sz="1200" dirty="0">
                  <a:solidFill>
                    <a:schemeClr val="tx1">
                      <a:lumMod val="75000"/>
                      <a:lumOff val="25000"/>
                    </a:schemeClr>
                  </a:solidFill>
                  <a:cs typeface="Arial" pitchFamily="34" charset="0"/>
                </a:rPr>
                <a:t> da </a:t>
              </a:r>
              <a:r>
                <a:rPr lang="en-US" altLang="ko-KR" sz="1200" dirty="0" err="1">
                  <a:solidFill>
                    <a:schemeClr val="tx1">
                      <a:lumMod val="75000"/>
                      <a:lumOff val="25000"/>
                    </a:schemeClr>
                  </a:solidFill>
                  <a:cs typeface="Arial" pitchFamily="34" charset="0"/>
                </a:rPr>
                <a:t>parte</a:t>
              </a:r>
              <a:r>
                <a:rPr lang="en-US" altLang="ko-KR" sz="1200" dirty="0">
                  <a:solidFill>
                    <a:schemeClr val="tx1">
                      <a:lumMod val="75000"/>
                      <a:lumOff val="25000"/>
                    </a:schemeClr>
                  </a:solidFill>
                  <a:cs typeface="Arial" pitchFamily="34" charset="0"/>
                </a:rPr>
                <a:t> del Cittadino.</a:t>
              </a:r>
            </a:p>
            <a:p>
              <a:pPr marL="171450" indent="-171450">
                <a:buFontTx/>
                <a:buChar char="-"/>
              </a:pPr>
              <a:endParaRPr lang="en-US" altLang="ko-KR" sz="1200" dirty="0">
                <a:solidFill>
                  <a:schemeClr val="tx1">
                    <a:lumMod val="75000"/>
                    <a:lumOff val="25000"/>
                  </a:schemeClr>
                </a:solidFill>
                <a:cs typeface="Arial" pitchFamily="34" charset="0"/>
              </a:endParaRPr>
            </a:p>
          </p:txBody>
        </p:sp>
      </p:grpSp>
      <p:grpSp>
        <p:nvGrpSpPr>
          <p:cNvPr id="15" name="Group 20">
            <a:extLst>
              <a:ext uri="{FF2B5EF4-FFF2-40B4-BE49-F238E27FC236}">
                <a16:creationId xmlns:a16="http://schemas.microsoft.com/office/drawing/2014/main" id="{3955FA32-1178-50AE-69A3-D4F42B71F4AE}"/>
              </a:ext>
            </a:extLst>
          </p:cNvPr>
          <p:cNvGrpSpPr/>
          <p:nvPr/>
        </p:nvGrpSpPr>
        <p:grpSpPr>
          <a:xfrm>
            <a:off x="363343" y="2541793"/>
            <a:ext cx="9393232" cy="1428915"/>
            <a:chOff x="872088" y="1447061"/>
            <a:chExt cx="9393232" cy="1428915"/>
          </a:xfrm>
        </p:grpSpPr>
        <p:sp>
          <p:nvSpPr>
            <p:cNvPr id="16" name="TextBox 21">
              <a:extLst>
                <a:ext uri="{FF2B5EF4-FFF2-40B4-BE49-F238E27FC236}">
                  <a16:creationId xmlns:a16="http://schemas.microsoft.com/office/drawing/2014/main" id="{8388502E-4CA6-07C7-0D7E-1C2CA5AEB3D7}"/>
                </a:ext>
              </a:extLst>
            </p:cNvPr>
            <p:cNvSpPr txBox="1"/>
            <p:nvPr/>
          </p:nvSpPr>
          <p:spPr>
            <a:xfrm>
              <a:off x="872089" y="1447061"/>
              <a:ext cx="9393231" cy="646331"/>
            </a:xfrm>
            <a:prstGeom prst="rect">
              <a:avLst/>
            </a:prstGeom>
            <a:noFill/>
          </p:spPr>
          <p:txBody>
            <a:bodyPr wrap="square" rtlCol="0">
              <a:spAutoFit/>
            </a:bodyPr>
            <a:lstStyle/>
            <a:p>
              <a:r>
                <a:rPr lang="en-US" altLang="ko-KR" sz="3600" dirty="0" err="1">
                  <a:solidFill>
                    <a:schemeClr val="accent1"/>
                  </a:solidFill>
                  <a:latin typeface="+mj-lt"/>
                  <a:cs typeface="Arial" pitchFamily="34" charset="0"/>
                </a:rPr>
                <a:t>Decreto</a:t>
              </a:r>
              <a:r>
                <a:rPr lang="en-US" altLang="ko-KR" sz="3600" dirty="0">
                  <a:solidFill>
                    <a:schemeClr val="accent1"/>
                  </a:solidFill>
                  <a:latin typeface="+mj-lt"/>
                  <a:cs typeface="Arial" pitchFamily="34" charset="0"/>
                </a:rPr>
                <a:t> </a:t>
              </a:r>
              <a:r>
                <a:rPr lang="en-US" altLang="ko-KR" sz="3600" dirty="0" err="1">
                  <a:solidFill>
                    <a:schemeClr val="accent1"/>
                  </a:solidFill>
                  <a:latin typeface="+mj-lt"/>
                  <a:cs typeface="Arial" pitchFamily="34" charset="0"/>
                </a:rPr>
                <a:t>crescita</a:t>
              </a:r>
              <a:r>
                <a:rPr lang="en-US" altLang="ko-KR" sz="3600" dirty="0">
                  <a:solidFill>
                    <a:schemeClr val="accent1"/>
                  </a:solidFill>
                  <a:latin typeface="+mj-lt"/>
                  <a:cs typeface="Arial" pitchFamily="34" charset="0"/>
                </a:rPr>
                <a:t> 2.0</a:t>
              </a:r>
              <a:endParaRPr lang="ko-KR" altLang="en-US" sz="3600" dirty="0">
                <a:solidFill>
                  <a:schemeClr val="tx1">
                    <a:lumMod val="75000"/>
                    <a:lumOff val="25000"/>
                  </a:schemeClr>
                </a:solidFill>
                <a:latin typeface="+mj-lt"/>
                <a:cs typeface="Arial" pitchFamily="34" charset="0"/>
              </a:endParaRPr>
            </a:p>
          </p:txBody>
        </p:sp>
        <p:sp>
          <p:nvSpPr>
            <p:cNvPr id="17" name="TextBox 22">
              <a:extLst>
                <a:ext uri="{FF2B5EF4-FFF2-40B4-BE49-F238E27FC236}">
                  <a16:creationId xmlns:a16="http://schemas.microsoft.com/office/drawing/2014/main" id="{7BE399B6-AE90-896B-6262-86691A415C9C}"/>
                </a:ext>
              </a:extLst>
            </p:cNvPr>
            <p:cNvSpPr txBox="1"/>
            <p:nvPr/>
          </p:nvSpPr>
          <p:spPr>
            <a:xfrm>
              <a:off x="872088" y="2014202"/>
              <a:ext cx="6384502" cy="86177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Normative di natura </a:t>
              </a:r>
              <a:r>
                <a:rPr lang="en-US" altLang="ko-KR" sz="1200" dirty="0" err="1">
                  <a:solidFill>
                    <a:schemeClr val="tx1">
                      <a:lumMod val="75000"/>
                      <a:lumOff val="25000"/>
                    </a:schemeClr>
                  </a:solidFill>
                  <a:cs typeface="Arial" pitchFamily="34" charset="0"/>
                </a:rPr>
                <a:t>attuativa</a:t>
              </a:r>
              <a:r>
                <a:rPr lang="en-US" altLang="ko-KR" sz="1200" dirty="0">
                  <a:solidFill>
                    <a:schemeClr val="tx1">
                      <a:lumMod val="75000"/>
                      <a:lumOff val="25000"/>
                    </a:schemeClr>
                  </a:solidFill>
                  <a:cs typeface="Arial" pitchFamily="34" charset="0"/>
                </a:rPr>
                <a:t> ed </a:t>
              </a:r>
              <a:r>
                <a:rPr lang="en-US" altLang="ko-KR" sz="1200" dirty="0" err="1">
                  <a:solidFill>
                    <a:schemeClr val="tx1">
                      <a:lumMod val="75000"/>
                      <a:lumOff val="25000"/>
                    </a:schemeClr>
                  </a:solidFill>
                  <a:cs typeface="Arial" pitchFamily="34" charset="0"/>
                </a:rPr>
                <a:t>implementativa</a:t>
              </a:r>
              <a:r>
                <a:rPr lang="en-US" altLang="ko-KR" sz="1200" dirty="0">
                  <a:solidFill>
                    <a:schemeClr val="tx1">
                      <a:lumMod val="75000"/>
                      <a:lumOff val="25000"/>
                    </a:schemeClr>
                  </a:solidFill>
                  <a:cs typeface="Arial" pitchFamily="34" charset="0"/>
                </a:rPr>
                <a:t>. </a:t>
              </a:r>
            </a:p>
            <a:p>
              <a:r>
                <a:rPr lang="en-US" altLang="ko-KR" sz="1200" dirty="0">
                  <a:solidFill>
                    <a:schemeClr val="tx1">
                      <a:lumMod val="75000"/>
                      <a:lumOff val="25000"/>
                    </a:schemeClr>
                  </a:solidFill>
                  <a:latin typeface="+mj-lt"/>
                  <a:cs typeface="Arial" pitchFamily="34" charset="0"/>
                </a:rPr>
                <a:t>D.L. del 18/10/2012 n°179 </a:t>
              </a:r>
              <a:r>
                <a:rPr lang="en-US" altLang="ko-KR" sz="1200" dirty="0" err="1">
                  <a:solidFill>
                    <a:schemeClr val="tx1">
                      <a:lumMod val="75000"/>
                      <a:lumOff val="25000"/>
                    </a:schemeClr>
                  </a:solidFill>
                  <a:latin typeface="+mj-lt"/>
                  <a:cs typeface="Arial" pitchFamily="34" charset="0"/>
                </a:rPr>
                <a:t>convertito</a:t>
              </a:r>
              <a:r>
                <a:rPr lang="en-US" altLang="ko-KR" sz="1200" dirty="0">
                  <a:solidFill>
                    <a:schemeClr val="tx1">
                      <a:lumMod val="75000"/>
                      <a:lumOff val="25000"/>
                    </a:schemeClr>
                  </a:solidFill>
                  <a:latin typeface="+mj-lt"/>
                  <a:cs typeface="Arial" pitchFamily="34" charset="0"/>
                </a:rPr>
                <a:t> con L. 221/2012</a:t>
              </a:r>
            </a:p>
            <a:p>
              <a:endParaRPr lang="ko-KR" altLang="en-US" sz="1400" dirty="0">
                <a:solidFill>
                  <a:schemeClr val="tx1">
                    <a:lumMod val="75000"/>
                    <a:lumOff val="25000"/>
                  </a:schemeClr>
                </a:solidFill>
                <a:latin typeface="+mj-lt"/>
                <a:cs typeface="Arial" pitchFamily="34" charset="0"/>
              </a:endParaRPr>
            </a:p>
            <a:p>
              <a:endParaRPr lang="en-US" altLang="ko-KR" sz="1200" dirty="0">
                <a:solidFill>
                  <a:schemeClr val="tx1">
                    <a:lumMod val="75000"/>
                    <a:lumOff val="25000"/>
                  </a:schemeClr>
                </a:solidFill>
                <a:cs typeface="Arial" pitchFamily="34" charset="0"/>
              </a:endParaRPr>
            </a:p>
          </p:txBody>
        </p:sp>
      </p:grpSp>
      <p:sp>
        <p:nvSpPr>
          <p:cNvPr id="2" name="Rettangolo 1">
            <a:extLst>
              <a:ext uri="{FF2B5EF4-FFF2-40B4-BE49-F238E27FC236}">
                <a16:creationId xmlns:a16="http://schemas.microsoft.com/office/drawing/2014/main" id="{1297E58E-71A2-C217-C85D-20EDC1632BCE}"/>
              </a:ext>
            </a:extLst>
          </p:cNvPr>
          <p:cNvSpPr/>
          <p:nvPr/>
        </p:nvSpPr>
        <p:spPr>
          <a:xfrm>
            <a:off x="179512" y="3690322"/>
            <a:ext cx="1728192" cy="12576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22">
            <a:extLst>
              <a:ext uri="{FF2B5EF4-FFF2-40B4-BE49-F238E27FC236}">
                <a16:creationId xmlns:a16="http://schemas.microsoft.com/office/drawing/2014/main" id="{E11CDFE1-2F27-C02E-44C6-0A058DC177CF}"/>
              </a:ext>
            </a:extLst>
          </p:cNvPr>
          <p:cNvSpPr txBox="1"/>
          <p:nvPr/>
        </p:nvSpPr>
        <p:spPr>
          <a:xfrm>
            <a:off x="363344" y="3669069"/>
            <a:ext cx="6043983" cy="1384995"/>
          </a:xfrm>
          <a:prstGeom prst="rect">
            <a:avLst/>
          </a:prstGeom>
          <a:noFill/>
        </p:spPr>
        <p:txBody>
          <a:bodyPr wrap="square" rtlCol="0">
            <a:spAutoFit/>
          </a:bodyPr>
          <a:lstStyle/>
          <a:p>
            <a:r>
              <a:rPr lang="en-US" altLang="ko-KR" sz="1200" b="1" dirty="0">
                <a:solidFill>
                  <a:schemeClr val="accent3"/>
                </a:solidFill>
                <a:cs typeface="Arial" pitchFamily="34" charset="0"/>
              </a:rPr>
              <a:t>OBIETTIVO</a:t>
            </a:r>
            <a:endParaRPr lang="en-US" altLang="ko-KR" sz="1200" dirty="0">
              <a:solidFill>
                <a:schemeClr val="tx1">
                  <a:lumMod val="75000"/>
                  <a:lumOff val="25000"/>
                </a:schemeClr>
              </a:solidFill>
              <a:cs typeface="Arial" pitchFamily="34" charset="0"/>
            </a:endParaRPr>
          </a:p>
          <a:p>
            <a:r>
              <a:rPr lang="en-US" altLang="ko-KR" sz="1200" dirty="0" err="1">
                <a:solidFill>
                  <a:schemeClr val="tx1">
                    <a:lumMod val="75000"/>
                    <a:lumOff val="25000"/>
                  </a:schemeClr>
                </a:solidFill>
                <a:cs typeface="Arial" pitchFamily="34" charset="0"/>
              </a:rPr>
              <a:t>Disposizioni</a:t>
            </a:r>
            <a:r>
              <a:rPr lang="en-US" altLang="ko-KR" sz="1200" dirty="0">
                <a:solidFill>
                  <a:schemeClr val="tx1">
                    <a:lumMod val="75000"/>
                    <a:lumOff val="25000"/>
                  </a:schemeClr>
                </a:solidFill>
                <a:cs typeface="Arial" pitchFamily="34" charset="0"/>
              </a:rPr>
              <a:t> in </a:t>
            </a:r>
            <a:r>
              <a:rPr lang="en-US" altLang="ko-KR" sz="1200" dirty="0" err="1">
                <a:solidFill>
                  <a:schemeClr val="tx1">
                    <a:lumMod val="75000"/>
                    <a:lumOff val="25000"/>
                  </a:schemeClr>
                </a:solidFill>
                <a:cs typeface="Arial" pitchFamily="34" charset="0"/>
              </a:rPr>
              <a:t>materia</a:t>
            </a:r>
            <a:r>
              <a:rPr lang="en-US" altLang="ko-KR" sz="1200" dirty="0">
                <a:solidFill>
                  <a:schemeClr val="tx1">
                    <a:lumMod val="75000"/>
                    <a:lumOff val="25000"/>
                  </a:schemeClr>
                </a:solidFill>
                <a:cs typeface="Arial" pitchFamily="34" charset="0"/>
              </a:rPr>
              <a:t> di </a:t>
            </a:r>
            <a:r>
              <a:rPr lang="en-US" altLang="ko-KR" sz="1200" dirty="0" err="1">
                <a:solidFill>
                  <a:schemeClr val="tx1">
                    <a:lumMod val="75000"/>
                    <a:lumOff val="25000"/>
                  </a:schemeClr>
                </a:solidFill>
                <a:cs typeface="Arial" pitchFamily="34" charset="0"/>
              </a:rPr>
              <a:t>sanità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digitale</a:t>
            </a:r>
            <a:r>
              <a:rPr lang="en-US" altLang="ko-KR" sz="1200" dirty="0">
                <a:solidFill>
                  <a:schemeClr val="tx1">
                    <a:lumMod val="75000"/>
                    <a:lumOff val="25000"/>
                  </a:schemeClr>
                </a:solidFill>
                <a:cs typeface="Arial" pitchFamily="34" charset="0"/>
              </a:rPr>
              <a:t> relative a:</a:t>
            </a:r>
          </a:p>
          <a:p>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b="1" dirty="0" err="1">
                <a:solidFill>
                  <a:schemeClr val="tx1">
                    <a:lumMod val="75000"/>
                    <a:lumOff val="25000"/>
                  </a:schemeClr>
                </a:solidFill>
                <a:cs typeface="Arial" pitchFamily="34" charset="0"/>
              </a:rPr>
              <a:t>Fascicolo</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sanitario</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elettronico</a:t>
            </a:r>
            <a:endParaRPr lang="en-US" altLang="ko-KR" sz="1200" b="1"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b="1" dirty="0" err="1">
                <a:solidFill>
                  <a:schemeClr val="tx1">
                    <a:lumMod val="75000"/>
                    <a:lumOff val="25000"/>
                  </a:schemeClr>
                </a:solidFill>
                <a:cs typeface="Arial" pitchFamily="34" charset="0"/>
              </a:rPr>
              <a:t>Sistemi</a:t>
            </a:r>
            <a:r>
              <a:rPr lang="en-US" altLang="ko-KR" sz="1200" b="1" dirty="0">
                <a:solidFill>
                  <a:schemeClr val="tx1">
                    <a:lumMod val="75000"/>
                    <a:lumOff val="25000"/>
                  </a:schemeClr>
                </a:solidFill>
                <a:cs typeface="Arial" pitchFamily="34" charset="0"/>
              </a:rPr>
              <a:t> di </a:t>
            </a:r>
            <a:r>
              <a:rPr lang="en-US" altLang="ko-KR" sz="1200" b="1" dirty="0" err="1">
                <a:solidFill>
                  <a:schemeClr val="tx1">
                    <a:lumMod val="75000"/>
                    <a:lumOff val="25000"/>
                  </a:schemeClr>
                </a:solidFill>
                <a:cs typeface="Arial" pitchFamily="34" charset="0"/>
              </a:rPr>
              <a:t>sorveglianza</a:t>
            </a:r>
            <a:endParaRPr lang="en-US" altLang="ko-KR" sz="1200" b="1"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err="1">
                <a:solidFill>
                  <a:schemeClr val="tx1">
                    <a:lumMod val="75000"/>
                    <a:lumOff val="25000"/>
                  </a:schemeClr>
                </a:solidFill>
                <a:cs typeface="Arial" pitchFamily="34" charset="0"/>
              </a:rPr>
              <a:t>Prescrizione</a:t>
            </a:r>
            <a:r>
              <a:rPr lang="en-US" altLang="ko-KR" sz="1200" dirty="0">
                <a:solidFill>
                  <a:schemeClr val="tx1">
                    <a:lumMod val="75000"/>
                    <a:lumOff val="25000"/>
                  </a:schemeClr>
                </a:solidFill>
                <a:cs typeface="Arial" pitchFamily="34" charset="0"/>
              </a:rPr>
              <a:t> medica e </a:t>
            </a:r>
            <a:r>
              <a:rPr lang="en-US" altLang="ko-KR" sz="1200" b="1" dirty="0" err="1">
                <a:solidFill>
                  <a:schemeClr val="tx1">
                    <a:lumMod val="75000"/>
                    <a:lumOff val="25000"/>
                  </a:schemeClr>
                </a:solidFill>
                <a:cs typeface="Arial" pitchFamily="34" charset="0"/>
              </a:rPr>
              <a:t>cartella</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clinica</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digitale</a:t>
            </a:r>
            <a:endParaRPr lang="en-US" altLang="ko-KR" sz="1200" b="1"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err="1">
                <a:solidFill>
                  <a:schemeClr val="tx1">
                    <a:lumMod val="75000"/>
                    <a:lumOff val="25000"/>
                  </a:schemeClr>
                </a:solidFill>
                <a:cs typeface="Arial" pitchFamily="34" charset="0"/>
              </a:rPr>
              <a:t>Elaborazione</a:t>
            </a:r>
            <a:r>
              <a:rPr lang="en-US" altLang="ko-KR" sz="1200" dirty="0">
                <a:solidFill>
                  <a:schemeClr val="tx1">
                    <a:lumMod val="75000"/>
                    <a:lumOff val="25000"/>
                  </a:schemeClr>
                </a:solidFill>
                <a:cs typeface="Arial" pitchFamily="34" charset="0"/>
              </a:rPr>
              <a:t> del </a:t>
            </a:r>
            <a:r>
              <a:rPr lang="en-US" altLang="ko-KR" sz="1200" b="1" dirty="0" err="1">
                <a:solidFill>
                  <a:schemeClr val="tx1">
                    <a:lumMod val="75000"/>
                    <a:lumOff val="25000"/>
                  </a:schemeClr>
                </a:solidFill>
                <a:cs typeface="Arial" pitchFamily="34" charset="0"/>
              </a:rPr>
              <a:t>patto</a:t>
            </a:r>
            <a:r>
              <a:rPr lang="en-US" altLang="ko-KR" sz="1200" b="1" dirty="0">
                <a:solidFill>
                  <a:schemeClr val="tx1">
                    <a:lumMod val="75000"/>
                    <a:lumOff val="25000"/>
                  </a:schemeClr>
                </a:solidFill>
                <a:cs typeface="Arial" pitchFamily="34" charset="0"/>
              </a:rPr>
              <a:t> per la salute 2014-2016</a:t>
            </a:r>
            <a:r>
              <a:rPr lang="en-US" altLang="ko-KR" sz="1200" dirty="0">
                <a:solidFill>
                  <a:schemeClr val="tx1">
                    <a:lumMod val="75000"/>
                    <a:lumOff val="25000"/>
                  </a:schemeClr>
                </a:solidFill>
                <a:cs typeface="Arial" pitchFamily="34" charset="0"/>
              </a:rPr>
              <a:t>.</a:t>
            </a:r>
          </a:p>
        </p:txBody>
      </p:sp>
    </p:spTree>
    <p:extLst>
      <p:ext uri="{BB962C8B-B14F-4D97-AF65-F5344CB8AC3E}">
        <p14:creationId xmlns:p14="http://schemas.microsoft.com/office/powerpoint/2010/main" val="2313086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0">
            <a:extLst>
              <a:ext uri="{FF2B5EF4-FFF2-40B4-BE49-F238E27FC236}">
                <a16:creationId xmlns:a16="http://schemas.microsoft.com/office/drawing/2014/main" id="{3258EE91-C2D7-184E-3EDA-5A9378C9D25B}"/>
              </a:ext>
            </a:extLst>
          </p:cNvPr>
          <p:cNvGrpSpPr/>
          <p:nvPr/>
        </p:nvGrpSpPr>
        <p:grpSpPr>
          <a:xfrm>
            <a:off x="467544" y="117161"/>
            <a:ext cx="9393231" cy="1472898"/>
            <a:chOff x="872089" y="985755"/>
            <a:chExt cx="9393231" cy="1472898"/>
          </a:xfrm>
        </p:grpSpPr>
        <p:sp>
          <p:nvSpPr>
            <p:cNvPr id="4" name="TextBox 21">
              <a:extLst>
                <a:ext uri="{FF2B5EF4-FFF2-40B4-BE49-F238E27FC236}">
                  <a16:creationId xmlns:a16="http://schemas.microsoft.com/office/drawing/2014/main" id="{C7AE04BB-215B-038F-7E7E-41B75F63A602}"/>
                </a:ext>
              </a:extLst>
            </p:cNvPr>
            <p:cNvSpPr txBox="1"/>
            <p:nvPr/>
          </p:nvSpPr>
          <p:spPr>
            <a:xfrm>
              <a:off x="872089" y="985755"/>
              <a:ext cx="9393231" cy="646331"/>
            </a:xfrm>
            <a:prstGeom prst="rect">
              <a:avLst/>
            </a:prstGeom>
            <a:noFill/>
          </p:spPr>
          <p:txBody>
            <a:bodyPr wrap="square" rtlCol="0">
              <a:spAutoFit/>
            </a:bodyPr>
            <a:lstStyle/>
            <a:p>
              <a:r>
                <a:rPr lang="en-US" altLang="ko-KR" sz="3600" dirty="0" err="1">
                  <a:solidFill>
                    <a:schemeClr val="accent1"/>
                  </a:solidFill>
                  <a:latin typeface="+mj-lt"/>
                  <a:cs typeface="Arial" pitchFamily="34" charset="0"/>
                </a:rPr>
                <a:t>Decreto</a:t>
              </a:r>
              <a:r>
                <a:rPr lang="en-US" altLang="ko-KR" sz="3600" dirty="0">
                  <a:solidFill>
                    <a:schemeClr val="accent1"/>
                  </a:solidFill>
                  <a:latin typeface="+mj-lt"/>
                  <a:cs typeface="Arial" pitchFamily="34" charset="0"/>
                </a:rPr>
                <a:t> </a:t>
              </a:r>
              <a:r>
                <a:rPr lang="en-US" altLang="ko-KR" sz="3600" dirty="0" err="1">
                  <a:solidFill>
                    <a:schemeClr val="accent1"/>
                  </a:solidFill>
                  <a:latin typeface="+mj-lt"/>
                  <a:cs typeface="Arial" pitchFamily="34" charset="0"/>
                </a:rPr>
                <a:t>crescita</a:t>
              </a:r>
              <a:r>
                <a:rPr lang="en-US" altLang="ko-KR" sz="3600" dirty="0">
                  <a:solidFill>
                    <a:schemeClr val="accent1"/>
                  </a:solidFill>
                  <a:latin typeface="+mj-lt"/>
                  <a:cs typeface="Arial" pitchFamily="34" charset="0"/>
                </a:rPr>
                <a:t> </a:t>
              </a:r>
              <a:r>
                <a:rPr lang="en-US" altLang="ko-KR" sz="3600" dirty="0">
                  <a:solidFill>
                    <a:schemeClr val="tx1">
                      <a:lumMod val="75000"/>
                      <a:lumOff val="25000"/>
                    </a:schemeClr>
                  </a:solidFill>
                  <a:latin typeface="+mj-lt"/>
                  <a:cs typeface="Arial" pitchFamily="34" charset="0"/>
                </a:rPr>
                <a:t>2.0</a:t>
              </a:r>
              <a:endParaRPr lang="ko-KR" altLang="en-US" sz="3600" dirty="0">
                <a:solidFill>
                  <a:schemeClr val="tx1">
                    <a:lumMod val="75000"/>
                    <a:lumOff val="25000"/>
                  </a:schemeClr>
                </a:solidFill>
                <a:latin typeface="+mj-lt"/>
                <a:cs typeface="Arial" pitchFamily="34" charset="0"/>
              </a:endParaRPr>
            </a:p>
          </p:txBody>
        </p:sp>
        <p:sp>
          <p:nvSpPr>
            <p:cNvPr id="5" name="TextBox 22">
              <a:extLst>
                <a:ext uri="{FF2B5EF4-FFF2-40B4-BE49-F238E27FC236}">
                  <a16:creationId xmlns:a16="http://schemas.microsoft.com/office/drawing/2014/main" id="{639D51F4-EAE2-4F29-B054-DED222E2CDA4}"/>
                </a:ext>
              </a:extLst>
            </p:cNvPr>
            <p:cNvSpPr txBox="1"/>
            <p:nvPr/>
          </p:nvSpPr>
          <p:spPr>
            <a:xfrm>
              <a:off x="872089" y="1596879"/>
              <a:ext cx="8313111" cy="861774"/>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Previsioni</a:t>
              </a:r>
              <a:r>
                <a:rPr lang="en-US" altLang="ko-KR" sz="1200" dirty="0">
                  <a:solidFill>
                    <a:schemeClr val="tx1">
                      <a:lumMod val="75000"/>
                      <a:lumOff val="25000"/>
                    </a:schemeClr>
                  </a:solidFill>
                  <a:cs typeface="Arial" pitchFamily="34" charset="0"/>
                </a:rPr>
                <a:t> normative </a:t>
              </a:r>
              <a:r>
                <a:rPr lang="en-US" altLang="ko-KR" sz="1200" dirty="0" err="1">
                  <a:solidFill>
                    <a:schemeClr val="tx1">
                      <a:lumMod val="75000"/>
                      <a:lumOff val="25000"/>
                    </a:schemeClr>
                  </a:solidFill>
                  <a:cs typeface="Arial" pitchFamily="34" charset="0"/>
                </a:rPr>
                <a:t>divise</a:t>
              </a:r>
              <a:r>
                <a:rPr lang="en-US" altLang="ko-KR" sz="1200" dirty="0">
                  <a:solidFill>
                    <a:schemeClr val="tx1">
                      <a:lumMod val="75000"/>
                      <a:lumOff val="25000"/>
                    </a:schemeClr>
                  </a:solidFill>
                  <a:cs typeface="Arial" pitchFamily="34" charset="0"/>
                </a:rPr>
                <a:t> in </a:t>
              </a:r>
              <a:r>
                <a:rPr lang="en-US" altLang="ko-KR" sz="1200" b="1" dirty="0" err="1">
                  <a:solidFill>
                    <a:schemeClr val="tx1">
                      <a:lumMod val="75000"/>
                      <a:lumOff val="25000"/>
                    </a:schemeClr>
                  </a:solidFill>
                  <a:cs typeface="Arial" pitchFamily="34" charset="0"/>
                </a:rPr>
                <a:t>decreti</a:t>
              </a:r>
              <a:r>
                <a:rPr lang="en-US" altLang="ko-KR" sz="1200" dirty="0">
                  <a:solidFill>
                    <a:schemeClr val="tx1">
                      <a:lumMod val="75000"/>
                      <a:lumOff val="25000"/>
                    </a:schemeClr>
                  </a:solidFill>
                  <a:cs typeface="Arial" pitchFamily="34" charset="0"/>
                </a:rPr>
                <a:t> e </a:t>
              </a:r>
              <a:r>
                <a:rPr lang="en-US" altLang="ko-KR" sz="1200" b="1" dirty="0" err="1">
                  <a:solidFill>
                    <a:schemeClr val="tx1">
                      <a:lumMod val="75000"/>
                      <a:lumOff val="25000"/>
                    </a:schemeClr>
                  </a:solidFill>
                  <a:cs typeface="Arial" pitchFamily="34" charset="0"/>
                </a:rPr>
                <a:t>patti</a:t>
              </a:r>
              <a:r>
                <a:rPr lang="en-US" altLang="ko-KR" sz="1200" dirty="0">
                  <a:solidFill>
                    <a:schemeClr val="tx1">
                      <a:lumMod val="75000"/>
                      <a:lumOff val="25000"/>
                    </a:schemeClr>
                  </a:solidFill>
                  <a:cs typeface="Arial" pitchFamily="34" charset="0"/>
                </a:rPr>
                <a:t>. </a:t>
              </a:r>
            </a:p>
            <a:p>
              <a:endParaRPr lang="en-US" altLang="ko-KR" sz="1200" dirty="0">
                <a:solidFill>
                  <a:schemeClr val="tx1">
                    <a:lumMod val="75000"/>
                    <a:lumOff val="25000"/>
                  </a:schemeClr>
                </a:solidFill>
                <a:latin typeface="+mj-lt"/>
                <a:cs typeface="Arial" pitchFamily="34" charset="0"/>
              </a:endParaRPr>
            </a:p>
            <a:p>
              <a:endParaRPr lang="ko-KR" altLang="en-US" sz="1400" dirty="0">
                <a:solidFill>
                  <a:schemeClr val="tx1">
                    <a:lumMod val="75000"/>
                    <a:lumOff val="25000"/>
                  </a:schemeClr>
                </a:solidFill>
                <a:latin typeface="+mj-lt"/>
                <a:cs typeface="Arial" pitchFamily="34" charset="0"/>
              </a:endParaRPr>
            </a:p>
            <a:p>
              <a:endParaRPr lang="en-US" altLang="ko-KR" sz="1200" dirty="0">
                <a:solidFill>
                  <a:schemeClr val="tx1">
                    <a:lumMod val="75000"/>
                    <a:lumOff val="25000"/>
                  </a:schemeClr>
                </a:solidFill>
                <a:cs typeface="Arial" pitchFamily="34" charset="0"/>
              </a:endParaRPr>
            </a:p>
          </p:txBody>
        </p:sp>
      </p:grpSp>
      <p:sp>
        <p:nvSpPr>
          <p:cNvPr id="6" name="TextBox 22">
            <a:extLst>
              <a:ext uri="{FF2B5EF4-FFF2-40B4-BE49-F238E27FC236}">
                <a16:creationId xmlns:a16="http://schemas.microsoft.com/office/drawing/2014/main" id="{52434001-AE1B-C327-00A4-6C7E1ABC5833}"/>
              </a:ext>
            </a:extLst>
          </p:cNvPr>
          <p:cNvSpPr txBox="1"/>
          <p:nvPr/>
        </p:nvSpPr>
        <p:spPr>
          <a:xfrm>
            <a:off x="467544" y="1159172"/>
            <a:ext cx="8424936" cy="1384995"/>
          </a:xfrm>
          <a:prstGeom prst="rect">
            <a:avLst/>
          </a:prstGeom>
          <a:noFill/>
        </p:spPr>
        <p:txBody>
          <a:bodyPr wrap="square" rtlCol="0">
            <a:spAutoFit/>
          </a:bodyPr>
          <a:lstStyle/>
          <a:p>
            <a:r>
              <a:rPr lang="en-US" altLang="ko-KR" sz="1200" b="1" dirty="0">
                <a:solidFill>
                  <a:schemeClr val="accent3"/>
                </a:solidFill>
                <a:cs typeface="Arial" pitchFamily="34" charset="0"/>
              </a:rPr>
              <a:t>PATTO PER LA SALUTE 2014-2016</a:t>
            </a:r>
            <a:endParaRPr lang="en-US" altLang="ko-KR" sz="1200" dirty="0">
              <a:solidFill>
                <a:schemeClr val="tx1">
                  <a:lumMod val="75000"/>
                  <a:lumOff val="25000"/>
                </a:schemeClr>
              </a:solidFill>
              <a:cs typeface="Arial" pitchFamily="34" charset="0"/>
            </a:endParaRPr>
          </a:p>
          <a:p>
            <a:r>
              <a:rPr lang="en-US" altLang="ko-KR" sz="1200" dirty="0" err="1">
                <a:solidFill>
                  <a:schemeClr val="tx1">
                    <a:lumMod val="75000"/>
                    <a:lumOff val="25000"/>
                  </a:schemeClr>
                </a:solidFill>
                <a:cs typeface="Arial" pitchFamily="34" charset="0"/>
              </a:rPr>
              <a:t>Costituito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tra</a:t>
            </a:r>
            <a:r>
              <a:rPr lang="en-US" altLang="ko-KR" sz="1200" dirty="0">
                <a:solidFill>
                  <a:schemeClr val="tx1">
                    <a:lumMod val="75000"/>
                    <a:lumOff val="25000"/>
                  </a:schemeClr>
                </a:solidFill>
                <a:cs typeface="Arial" pitchFamily="34" charset="0"/>
              </a:rPr>
              <a:t> il </a:t>
            </a:r>
            <a:r>
              <a:rPr lang="en-US" altLang="ko-KR" sz="1200" dirty="0" err="1">
                <a:solidFill>
                  <a:schemeClr val="tx1">
                    <a:lumMod val="75000"/>
                    <a:lumOff val="25000"/>
                  </a:schemeClr>
                </a:solidFill>
                <a:cs typeface="Arial" pitchFamily="34" charset="0"/>
              </a:rPr>
              <a:t>Governo</a:t>
            </a:r>
            <a:r>
              <a:rPr lang="en-US" altLang="ko-KR" sz="1200" dirty="0">
                <a:solidFill>
                  <a:schemeClr val="tx1">
                    <a:lumMod val="75000"/>
                    <a:lumOff val="25000"/>
                  </a:schemeClr>
                </a:solidFill>
                <a:cs typeface="Arial" pitchFamily="34" charset="0"/>
              </a:rPr>
              <a:t> e le </a:t>
            </a:r>
            <a:r>
              <a:rPr lang="en-US" altLang="ko-KR" sz="1200" dirty="0" err="1">
                <a:solidFill>
                  <a:schemeClr val="tx1">
                    <a:lumMod val="75000"/>
                    <a:lumOff val="25000"/>
                  </a:schemeClr>
                </a:solidFill>
                <a:cs typeface="Arial" pitchFamily="34" charset="0"/>
              </a:rPr>
              <a:t>Regioni</a:t>
            </a:r>
            <a:r>
              <a:rPr lang="en-US" altLang="ko-KR" sz="1200" dirty="0">
                <a:solidFill>
                  <a:schemeClr val="tx1">
                    <a:lumMod val="75000"/>
                    <a:lumOff val="25000"/>
                  </a:schemeClr>
                </a:solidFill>
                <a:cs typeface="Arial" pitchFamily="34" charset="0"/>
              </a:rPr>
              <a:t> ai sensi dell’art.8, comma 6 </a:t>
            </a:r>
            <a:r>
              <a:rPr lang="en-US" altLang="ko-KR" sz="1200" dirty="0" err="1">
                <a:solidFill>
                  <a:schemeClr val="tx1">
                    <a:lumMod val="75000"/>
                    <a:lumOff val="25000"/>
                  </a:schemeClr>
                </a:solidFill>
                <a:cs typeface="Arial" pitchFamily="34" charset="0"/>
              </a:rPr>
              <a:t>della</a:t>
            </a:r>
            <a:r>
              <a:rPr lang="en-US" altLang="ko-KR" sz="1200" dirty="0">
                <a:solidFill>
                  <a:schemeClr val="tx1">
                    <a:lumMod val="75000"/>
                    <a:lumOff val="25000"/>
                  </a:schemeClr>
                </a:solidFill>
                <a:cs typeface="Arial" pitchFamily="34" charset="0"/>
              </a:rPr>
              <a:t> L. 5 </a:t>
            </a:r>
            <a:r>
              <a:rPr lang="en-US" altLang="ko-KR" sz="1200" dirty="0" err="1">
                <a:solidFill>
                  <a:schemeClr val="tx1">
                    <a:lumMod val="75000"/>
                    <a:lumOff val="25000"/>
                  </a:schemeClr>
                </a:solidFill>
                <a:cs typeface="Arial" pitchFamily="34" charset="0"/>
              </a:rPr>
              <a:t>giugno</a:t>
            </a:r>
            <a:r>
              <a:rPr lang="en-US" altLang="ko-KR" sz="1200" dirty="0">
                <a:solidFill>
                  <a:schemeClr val="tx1">
                    <a:lumMod val="75000"/>
                    <a:lumOff val="25000"/>
                  </a:schemeClr>
                </a:solidFill>
                <a:cs typeface="Arial" pitchFamily="34" charset="0"/>
              </a:rPr>
              <a:t> 2023, n°231.</a:t>
            </a:r>
          </a:p>
          <a:p>
            <a:endParaRPr lang="en-US" altLang="ko-KR" sz="1200" dirty="0">
              <a:solidFill>
                <a:schemeClr val="tx1">
                  <a:lumMod val="75000"/>
                  <a:lumOff val="25000"/>
                </a:schemeClr>
              </a:solidFill>
              <a:cs typeface="Arial" pitchFamily="34" charset="0"/>
            </a:endParaRPr>
          </a:p>
          <a:p>
            <a:r>
              <a:rPr lang="en-US" altLang="ko-KR" sz="1200" b="1" dirty="0">
                <a:solidFill>
                  <a:schemeClr val="accent3"/>
                </a:solidFill>
                <a:cs typeface="Arial" pitchFamily="34" charset="0"/>
              </a:rPr>
              <a:t>OBIETTIVO</a:t>
            </a:r>
          </a:p>
          <a:p>
            <a:r>
              <a:rPr lang="en-US" altLang="ko-KR" sz="1200" dirty="0" err="1">
                <a:solidFill>
                  <a:schemeClr val="tx1">
                    <a:lumMod val="75000"/>
                    <a:lumOff val="25000"/>
                  </a:schemeClr>
                </a:solidFill>
                <a:cs typeface="Arial" pitchFamily="34" charset="0"/>
              </a:rPr>
              <a:t>Conseguimento</a:t>
            </a:r>
            <a:r>
              <a:rPr lang="en-US" altLang="ko-KR" sz="1200" dirty="0">
                <a:solidFill>
                  <a:schemeClr val="tx1">
                    <a:lumMod val="75000"/>
                    <a:lumOff val="25000"/>
                  </a:schemeClr>
                </a:solidFill>
                <a:cs typeface="Arial" pitchFamily="34" charset="0"/>
              </a:rPr>
              <a:t> di </a:t>
            </a:r>
            <a:r>
              <a:rPr lang="en-US" altLang="ko-KR" sz="1200" b="1" dirty="0" err="1">
                <a:solidFill>
                  <a:schemeClr val="tx1">
                    <a:lumMod val="75000"/>
                    <a:lumOff val="25000"/>
                  </a:schemeClr>
                </a:solidFill>
                <a:cs typeface="Arial" pitchFamily="34" charset="0"/>
              </a:rPr>
              <a:t>efficienza</a:t>
            </a:r>
            <a:r>
              <a:rPr lang="en-US" altLang="ko-KR" sz="1200"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trasparenza</a:t>
            </a:r>
            <a:r>
              <a:rPr lang="en-US" altLang="ko-KR" sz="1200" dirty="0">
                <a:solidFill>
                  <a:schemeClr val="tx1">
                    <a:lumMod val="75000"/>
                    <a:lumOff val="25000"/>
                  </a:schemeClr>
                </a:solidFill>
                <a:cs typeface="Arial" pitchFamily="34" charset="0"/>
              </a:rPr>
              <a:t> e </a:t>
            </a:r>
            <a:r>
              <a:rPr lang="en-US" altLang="ko-KR" sz="1200" b="1" dirty="0" err="1">
                <a:solidFill>
                  <a:schemeClr val="tx1">
                    <a:lumMod val="75000"/>
                    <a:lumOff val="25000"/>
                  </a:schemeClr>
                </a:solidFill>
                <a:cs typeface="Arial" pitchFamily="34" charset="0"/>
              </a:rPr>
              <a:t>sostenibilità</a:t>
            </a:r>
            <a:r>
              <a:rPr lang="en-US" altLang="ko-KR" sz="1200" dirty="0">
                <a:solidFill>
                  <a:schemeClr val="tx1">
                    <a:lumMod val="75000"/>
                    <a:lumOff val="25000"/>
                  </a:schemeClr>
                </a:solidFill>
                <a:cs typeface="Arial" pitchFamily="34" charset="0"/>
              </a:rPr>
              <a:t> del Sistema </a:t>
            </a:r>
            <a:r>
              <a:rPr lang="en-US" altLang="ko-KR" sz="1200" dirty="0" err="1">
                <a:solidFill>
                  <a:schemeClr val="tx1">
                    <a:lumMod val="75000"/>
                    <a:lumOff val="25000"/>
                  </a:schemeClr>
                </a:solidFill>
                <a:cs typeface="Arial" pitchFamily="34" charset="0"/>
              </a:rPr>
              <a:t>Sanitario</a:t>
            </a:r>
            <a:r>
              <a:rPr lang="en-US" altLang="ko-KR" sz="1200" dirty="0">
                <a:solidFill>
                  <a:schemeClr val="tx1">
                    <a:lumMod val="75000"/>
                    <a:lumOff val="25000"/>
                  </a:schemeClr>
                </a:solidFill>
                <a:cs typeface="Arial" pitchFamily="34" charset="0"/>
              </a:rPr>
              <a:t> Nazionale (</a:t>
            </a:r>
            <a:r>
              <a:rPr lang="en-US" altLang="ko-KR" sz="1200" b="1" dirty="0">
                <a:solidFill>
                  <a:schemeClr val="tx1">
                    <a:lumMod val="75000"/>
                    <a:lumOff val="25000"/>
                  </a:schemeClr>
                </a:solidFill>
                <a:cs typeface="Arial" pitchFamily="34" charset="0"/>
              </a:rPr>
              <a:t>SSN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attraverso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l’impiego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sistematico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dell’innovazione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digitale</a:t>
            </a:r>
            <a:r>
              <a:rPr lang="en-US" altLang="ko-KR" sz="1200" dirty="0">
                <a:solidFill>
                  <a:schemeClr val="tx1">
                    <a:lumMod val="75000"/>
                    <a:lumOff val="25000"/>
                  </a:schemeClr>
                </a:solidFill>
                <a:cs typeface="Arial" pitchFamily="34" charset="0"/>
              </a:rPr>
              <a:t> in </a:t>
            </a:r>
            <a:r>
              <a:rPr lang="en-US" altLang="ko-KR" sz="1200" dirty="0" err="1">
                <a:solidFill>
                  <a:schemeClr val="tx1">
                    <a:lumMod val="75000"/>
                    <a:lumOff val="25000"/>
                  </a:schemeClr>
                </a:solidFill>
                <a:cs typeface="Arial" pitchFamily="34" charset="0"/>
              </a:rPr>
              <a:t>sanità</a:t>
            </a:r>
            <a:r>
              <a:rPr lang="en-US" altLang="ko-KR" sz="1200" dirty="0">
                <a:solidFill>
                  <a:schemeClr val="tx1">
                    <a:lumMod val="75000"/>
                    <a:lumOff val="25000"/>
                  </a:schemeClr>
                </a:solidFill>
                <a:cs typeface="Arial" pitchFamily="34" charset="0"/>
              </a:rPr>
              <a:t>.</a:t>
            </a:r>
          </a:p>
          <a:p>
            <a:r>
              <a:rPr lang="en-US" altLang="ko-KR" sz="1200" dirty="0">
                <a:solidFill>
                  <a:schemeClr val="tx1">
                    <a:lumMod val="75000"/>
                    <a:lumOff val="25000"/>
                  </a:schemeClr>
                </a:solidFill>
                <a:cs typeface="Arial" pitchFamily="34" charset="0"/>
              </a:rPr>
              <a:t>Per </a:t>
            </a:r>
            <a:r>
              <a:rPr lang="en-US" altLang="ko-KR" sz="1200" dirty="0" err="1">
                <a:solidFill>
                  <a:schemeClr val="tx1">
                    <a:lumMod val="75000"/>
                    <a:lumOff val="25000"/>
                  </a:schemeClr>
                </a:solidFill>
                <a:cs typeface="Arial" pitchFamily="34" charset="0"/>
              </a:rPr>
              <a:t>realizzare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questo</a:t>
            </a:r>
            <a:r>
              <a:rPr lang="en-US" altLang="ko-KR" sz="1200" dirty="0">
                <a:solidFill>
                  <a:schemeClr val="tx1">
                    <a:lumMod val="75000"/>
                    <a:lumOff val="25000"/>
                  </a:schemeClr>
                </a:solidFill>
                <a:cs typeface="Arial" pitchFamily="34" charset="0"/>
              </a:rPr>
              <a:t> è </a:t>
            </a:r>
            <a:r>
              <a:rPr lang="en-US" altLang="ko-KR" sz="1200" dirty="0" err="1">
                <a:solidFill>
                  <a:schemeClr val="tx1">
                    <a:lumMod val="75000"/>
                    <a:lumOff val="25000"/>
                  </a:schemeClr>
                </a:solidFill>
                <a:cs typeface="Arial" pitchFamily="34" charset="0"/>
              </a:rPr>
              <a:t>stato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necessario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prevedere</a:t>
            </a:r>
            <a:r>
              <a:rPr lang="en-US" altLang="ko-KR" sz="1200" dirty="0">
                <a:solidFill>
                  <a:schemeClr val="tx1">
                    <a:lumMod val="75000"/>
                    <a:lumOff val="25000"/>
                  </a:schemeClr>
                </a:solidFill>
                <a:cs typeface="Arial" pitchFamily="34" charset="0"/>
              </a:rPr>
              <a:t> il “</a:t>
            </a:r>
            <a:r>
              <a:rPr lang="en-US" altLang="ko-KR" sz="1200" b="1" dirty="0" err="1">
                <a:solidFill>
                  <a:schemeClr val="tx1">
                    <a:lumMod val="75000"/>
                    <a:lumOff val="25000"/>
                  </a:schemeClr>
                </a:solidFill>
                <a:cs typeface="Arial" pitchFamily="34" charset="0"/>
              </a:rPr>
              <a:t>Patto</a:t>
            </a:r>
            <a:r>
              <a:rPr lang="en-US" altLang="ko-KR" sz="1200" b="1" dirty="0">
                <a:solidFill>
                  <a:schemeClr val="tx1">
                    <a:lumMod val="75000"/>
                    <a:lumOff val="25000"/>
                  </a:schemeClr>
                </a:solidFill>
                <a:cs typeface="Arial" pitchFamily="34" charset="0"/>
              </a:rPr>
              <a:t> per la </a:t>
            </a:r>
            <a:r>
              <a:rPr lang="en-US" altLang="ko-KR" sz="1200" b="1" dirty="0" err="1">
                <a:solidFill>
                  <a:schemeClr val="tx1">
                    <a:lumMod val="75000"/>
                    <a:lumOff val="25000"/>
                  </a:schemeClr>
                </a:solidFill>
                <a:cs typeface="Arial" pitchFamily="34" charset="0"/>
              </a:rPr>
              <a:t>Sanità</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Digitale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patto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nel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patto</a:t>
            </a:r>
            <a:r>
              <a:rPr lang="en-US" altLang="ko-KR" sz="1200" dirty="0">
                <a:solidFill>
                  <a:schemeClr val="tx1">
                    <a:lumMod val="75000"/>
                    <a:lumOff val="25000"/>
                  </a:schemeClr>
                </a:solidFill>
                <a:cs typeface="Arial" pitchFamily="34" charset="0"/>
              </a:rPr>
              <a:t>.</a:t>
            </a:r>
          </a:p>
        </p:txBody>
      </p:sp>
      <p:sp>
        <p:nvSpPr>
          <p:cNvPr id="11" name="Rettangolo 10">
            <a:extLst>
              <a:ext uri="{FF2B5EF4-FFF2-40B4-BE49-F238E27FC236}">
                <a16:creationId xmlns:a16="http://schemas.microsoft.com/office/drawing/2014/main" id="{EF80DD14-E3FE-91A3-98BB-3445F90489D2}"/>
              </a:ext>
            </a:extLst>
          </p:cNvPr>
          <p:cNvSpPr/>
          <p:nvPr/>
        </p:nvSpPr>
        <p:spPr>
          <a:xfrm>
            <a:off x="202643" y="3084807"/>
            <a:ext cx="1440160" cy="2016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9">
            <a:extLst>
              <a:ext uri="{FF2B5EF4-FFF2-40B4-BE49-F238E27FC236}">
                <a16:creationId xmlns:a16="http://schemas.microsoft.com/office/drawing/2014/main" id="{497ACE0D-5CF1-9EC6-9C45-1BA1DF722409}"/>
              </a:ext>
            </a:extLst>
          </p:cNvPr>
          <p:cNvSpPr txBox="1"/>
          <p:nvPr/>
        </p:nvSpPr>
        <p:spPr>
          <a:xfrm>
            <a:off x="472310" y="2783127"/>
            <a:ext cx="8308345" cy="646331"/>
          </a:xfrm>
          <a:prstGeom prst="rect">
            <a:avLst/>
          </a:prstGeom>
          <a:noFill/>
        </p:spPr>
        <p:txBody>
          <a:bodyPr wrap="square">
            <a:spAutoFit/>
          </a:bodyPr>
          <a:lstStyle/>
          <a:p>
            <a:r>
              <a:rPr lang="it-IT" sz="1200" dirty="0">
                <a:solidFill>
                  <a:schemeClr val="tx1">
                    <a:lumMod val="75000"/>
                    <a:lumOff val="25000"/>
                  </a:schemeClr>
                </a:solidFill>
                <a:cs typeface="Arial" pitchFamily="34" charset="0"/>
              </a:rPr>
              <a:t>Il 27 marzo 2007, Regione Molise, Ministero della Salute e Ministero dell’Economia e delle Finanze hanno sottoscritto l’Accordo ai sensi dell’art. 1, comma 180, della legge n. 311/2004 di approvazione del Piano di Rientro e riqualificazione del Servizio Sanitario Regionale 2007-2009 avviando le attività volte all’</a:t>
            </a:r>
            <a:r>
              <a:rPr lang="it-IT" sz="1200" b="1" dirty="0">
                <a:solidFill>
                  <a:schemeClr val="tx1">
                    <a:lumMod val="75000"/>
                    <a:lumOff val="25000"/>
                  </a:schemeClr>
                </a:solidFill>
                <a:cs typeface="Arial" pitchFamily="34" charset="0"/>
              </a:rPr>
              <a:t>attuazione del piano strategico</a:t>
            </a:r>
            <a:r>
              <a:rPr lang="it-IT" sz="1200" dirty="0">
                <a:solidFill>
                  <a:schemeClr val="tx1">
                    <a:lumMod val="75000"/>
                    <a:lumOff val="25000"/>
                  </a:schemeClr>
                </a:solidFill>
                <a:cs typeface="Arial" pitchFamily="34" charset="0"/>
              </a:rPr>
              <a:t>.</a:t>
            </a:r>
            <a:endParaRPr lang="en-US" sz="1200" dirty="0">
              <a:solidFill>
                <a:schemeClr val="tx1">
                  <a:lumMod val="75000"/>
                  <a:lumOff val="25000"/>
                </a:schemeClr>
              </a:solidFill>
              <a:cs typeface="Arial" pitchFamily="34" charset="0"/>
            </a:endParaRPr>
          </a:p>
        </p:txBody>
      </p:sp>
      <p:sp>
        <p:nvSpPr>
          <p:cNvPr id="8" name="CasellaDiTesto 7">
            <a:extLst>
              <a:ext uri="{FF2B5EF4-FFF2-40B4-BE49-F238E27FC236}">
                <a16:creationId xmlns:a16="http://schemas.microsoft.com/office/drawing/2014/main" id="{D013909A-23E9-E717-2265-7CB305A4BB79}"/>
              </a:ext>
            </a:extLst>
          </p:cNvPr>
          <p:cNvSpPr txBox="1"/>
          <p:nvPr/>
        </p:nvSpPr>
        <p:spPr>
          <a:xfrm>
            <a:off x="467544" y="3769753"/>
            <a:ext cx="7850436" cy="646331"/>
          </a:xfrm>
          <a:prstGeom prst="rect">
            <a:avLst/>
          </a:prstGeom>
          <a:noFill/>
        </p:spPr>
        <p:txBody>
          <a:bodyPr wrap="square">
            <a:spAutoFit/>
          </a:bodyPr>
          <a:lstStyle/>
          <a:p>
            <a:r>
              <a:rPr lang="en-US" altLang="ko-KR" sz="1200" b="1" dirty="0">
                <a:solidFill>
                  <a:schemeClr val="accent3"/>
                </a:solidFill>
                <a:cs typeface="Arial" pitchFamily="34" charset="0"/>
              </a:rPr>
              <a:t>CONSEGUENZE</a:t>
            </a:r>
          </a:p>
          <a:p>
            <a:r>
              <a:rPr lang="en-US" altLang="ko-KR" sz="1200" dirty="0" err="1">
                <a:solidFill>
                  <a:schemeClr val="tx1">
                    <a:lumMod val="75000"/>
                    <a:lumOff val="25000"/>
                  </a:schemeClr>
                </a:solidFill>
                <a:cs typeface="Arial" pitchFamily="34" charset="0"/>
              </a:rPr>
              <a:t>Questo</a:t>
            </a:r>
            <a:r>
              <a:rPr lang="en-US" altLang="ko-KR" sz="1200" dirty="0">
                <a:solidFill>
                  <a:schemeClr val="tx1">
                    <a:lumMod val="75000"/>
                    <a:lumOff val="25000"/>
                  </a:schemeClr>
                </a:solidFill>
                <a:cs typeface="Arial" pitchFamily="34" charset="0"/>
              </a:rPr>
              <a:t> piano </a:t>
            </a:r>
            <a:r>
              <a:rPr lang="en-US" altLang="ko-KR" sz="1200" dirty="0" err="1">
                <a:solidFill>
                  <a:schemeClr val="tx1">
                    <a:lumMod val="75000"/>
                    <a:lumOff val="25000"/>
                  </a:schemeClr>
                </a:solidFill>
                <a:cs typeface="Arial" pitchFamily="34" charset="0"/>
              </a:rPr>
              <a:t>strategico</a:t>
            </a:r>
            <a:r>
              <a:rPr lang="en-US" altLang="ko-KR" sz="1200" dirty="0">
                <a:solidFill>
                  <a:schemeClr val="tx1">
                    <a:lumMod val="75000"/>
                    <a:lumOff val="25000"/>
                  </a:schemeClr>
                </a:solidFill>
                <a:cs typeface="Arial" pitchFamily="34" charset="0"/>
              </a:rPr>
              <a:t> ha </a:t>
            </a:r>
            <a:r>
              <a:rPr lang="en-US" altLang="ko-KR" sz="1200" dirty="0" err="1">
                <a:solidFill>
                  <a:schemeClr val="tx1">
                    <a:lumMod val="75000"/>
                    <a:lumOff val="25000"/>
                  </a:schemeClr>
                </a:solidFill>
                <a:cs typeface="Arial" pitchFamily="34" charset="0"/>
              </a:rPr>
              <a:t>creato</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necessità</a:t>
            </a:r>
            <a:r>
              <a:rPr lang="en-US" altLang="ko-KR" sz="1200" dirty="0">
                <a:solidFill>
                  <a:schemeClr val="tx1">
                    <a:lumMod val="75000"/>
                    <a:lumOff val="25000"/>
                  </a:schemeClr>
                </a:solidFill>
                <a:cs typeface="Arial" pitchFamily="34" charset="0"/>
              </a:rPr>
              <a:t> di </a:t>
            </a:r>
            <a:r>
              <a:rPr lang="en-US" altLang="ko-KR" sz="1200" b="1" dirty="0" err="1">
                <a:solidFill>
                  <a:schemeClr val="tx1">
                    <a:lumMod val="75000"/>
                    <a:lumOff val="25000"/>
                  </a:schemeClr>
                </a:solidFill>
                <a:cs typeface="Arial" pitchFamily="34" charset="0"/>
              </a:rPr>
              <a:t>una</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tempestiva</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disponibilità</a:t>
            </a:r>
            <a:r>
              <a:rPr lang="en-US" altLang="ko-KR" sz="1200" b="1" dirty="0">
                <a:solidFill>
                  <a:schemeClr val="tx1">
                    <a:lumMod val="75000"/>
                    <a:lumOff val="25000"/>
                  </a:schemeClr>
                </a:solidFill>
                <a:cs typeface="Arial" pitchFamily="34" charset="0"/>
              </a:rPr>
              <a:t> di </a:t>
            </a:r>
            <a:r>
              <a:rPr lang="en-US" altLang="ko-KR" sz="1200" b="1" dirty="0" err="1">
                <a:solidFill>
                  <a:schemeClr val="tx1">
                    <a:lumMod val="75000"/>
                    <a:lumOff val="25000"/>
                  </a:schemeClr>
                </a:solidFill>
                <a:cs typeface="Arial" pitchFamily="34" charset="0"/>
              </a:rPr>
              <a:t>dati</a:t>
            </a:r>
            <a:r>
              <a:rPr lang="en-US" altLang="ko-KR" sz="1200" b="1"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economici, </a:t>
            </a:r>
            <a:r>
              <a:rPr lang="en-US" altLang="ko-KR" sz="1200" dirty="0" err="1">
                <a:solidFill>
                  <a:schemeClr val="tx1">
                    <a:lumMod val="75000"/>
                    <a:lumOff val="25000"/>
                  </a:schemeClr>
                </a:solidFill>
                <a:cs typeface="Arial" pitchFamily="34" charset="0"/>
              </a:rPr>
              <a:t>gestionali</a:t>
            </a:r>
            <a:r>
              <a:rPr lang="en-US" altLang="ko-KR" sz="1200" dirty="0">
                <a:solidFill>
                  <a:schemeClr val="tx1">
                    <a:lumMod val="75000"/>
                    <a:lumOff val="25000"/>
                  </a:schemeClr>
                </a:solidFill>
                <a:cs typeface="Arial" pitchFamily="34" charset="0"/>
              </a:rPr>
              <a:t> e </a:t>
            </a:r>
            <a:r>
              <a:rPr lang="en-US" altLang="ko-KR" sz="1200" dirty="0" err="1">
                <a:solidFill>
                  <a:schemeClr val="tx1">
                    <a:lumMod val="75000"/>
                    <a:lumOff val="25000"/>
                  </a:schemeClr>
                </a:solidFill>
                <a:cs typeface="Arial" pitchFamily="34" charset="0"/>
              </a:rPr>
              <a:t>produttivi</a:t>
            </a:r>
            <a:r>
              <a:rPr lang="en-US" altLang="ko-KR" sz="1200" dirty="0">
                <a:solidFill>
                  <a:schemeClr val="tx1">
                    <a:lumMod val="75000"/>
                    <a:lumOff val="25000"/>
                  </a:schemeClr>
                </a:solidFill>
                <a:cs typeface="Arial" pitchFamily="34" charset="0"/>
              </a:rPr>
              <a:t> generate </a:t>
            </a:r>
            <a:r>
              <a:rPr lang="en-US" altLang="ko-KR" sz="1200" dirty="0" err="1">
                <a:solidFill>
                  <a:schemeClr val="tx1">
                    <a:lumMod val="75000"/>
                    <a:lumOff val="25000"/>
                  </a:schemeClr>
                </a:solidFill>
                <a:cs typeface="Arial" pitchFamily="34" charset="0"/>
              </a:rPr>
              <a:t>dall’</a:t>
            </a:r>
            <a:r>
              <a:rPr lang="en-US" altLang="ko-KR" sz="1200" b="1" dirty="0" err="1">
                <a:solidFill>
                  <a:schemeClr val="tx1">
                    <a:lumMod val="75000"/>
                    <a:lumOff val="25000"/>
                  </a:schemeClr>
                </a:solidFill>
                <a:cs typeface="Arial" pitchFamily="34" charset="0"/>
              </a:rPr>
              <a:t>ASLReM</a:t>
            </a:r>
            <a:r>
              <a:rPr lang="en-US" altLang="ko-KR" sz="1200" dirty="0">
                <a:solidFill>
                  <a:schemeClr val="tx1">
                    <a:lumMod val="75000"/>
                    <a:lumOff val="25000"/>
                  </a:schemeClr>
                </a:solidFill>
                <a:cs typeface="Arial" pitchFamily="34" charset="0"/>
              </a:rPr>
              <a:t> (unica </a:t>
            </a:r>
            <a:r>
              <a:rPr lang="en-US" altLang="ko-KR" sz="1200" dirty="0" err="1">
                <a:solidFill>
                  <a:schemeClr val="tx1">
                    <a:lumMod val="75000"/>
                    <a:lumOff val="25000"/>
                  </a:schemeClr>
                </a:solidFill>
                <a:cs typeface="Arial" pitchFamily="34" charset="0"/>
              </a:rPr>
              <a:t>azienda</a:t>
            </a:r>
            <a:r>
              <a:rPr lang="en-US" altLang="ko-KR" sz="1200" dirty="0">
                <a:solidFill>
                  <a:schemeClr val="tx1">
                    <a:lumMod val="75000"/>
                    <a:lumOff val="25000"/>
                  </a:schemeClr>
                </a:solidFill>
                <a:cs typeface="Arial" pitchFamily="34" charset="0"/>
              </a:rPr>
              <a:t> sanitaria </a:t>
            </a:r>
            <a:r>
              <a:rPr lang="en-US" altLang="ko-KR" sz="1200" dirty="0" err="1">
                <a:solidFill>
                  <a:schemeClr val="tx1">
                    <a:lumMod val="75000"/>
                    <a:lumOff val="25000"/>
                  </a:schemeClr>
                </a:solidFill>
                <a:cs typeface="Arial" pitchFamily="34" charset="0"/>
              </a:rPr>
              <a:t>sul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territorio</a:t>
            </a:r>
            <a:r>
              <a:rPr lang="en-US" altLang="ko-KR" sz="1200" dirty="0">
                <a:solidFill>
                  <a:schemeClr val="tx1">
                    <a:lumMod val="75000"/>
                    <a:lumOff val="25000"/>
                  </a:schemeClr>
                </a:solidFill>
                <a:cs typeface="Arial" pitchFamily="34" charset="0"/>
              </a:rPr>
              <a:t>).</a:t>
            </a:r>
            <a:endParaRPr 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524045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298B8D96-99FB-0FCB-ED6A-1C58B78658CD}"/>
              </a:ext>
            </a:extLst>
          </p:cNvPr>
          <p:cNvSpPr txBox="1"/>
          <p:nvPr/>
        </p:nvSpPr>
        <p:spPr>
          <a:xfrm>
            <a:off x="487017" y="142258"/>
            <a:ext cx="9393231" cy="646331"/>
          </a:xfrm>
          <a:prstGeom prst="rect">
            <a:avLst/>
          </a:prstGeom>
          <a:noFill/>
        </p:spPr>
        <p:txBody>
          <a:bodyPr wrap="square" rtlCol="0">
            <a:spAutoFit/>
          </a:bodyPr>
          <a:lstStyle/>
          <a:p>
            <a:r>
              <a:rPr lang="en-US" altLang="ko-KR" sz="3600" dirty="0">
                <a:solidFill>
                  <a:schemeClr val="accent1"/>
                </a:solidFill>
                <a:latin typeface="+mj-lt"/>
                <a:cs typeface="Arial" pitchFamily="34" charset="0"/>
              </a:rPr>
              <a:t>Quadro </a:t>
            </a:r>
            <a:r>
              <a:rPr lang="en-US" altLang="ko-KR" sz="3600" dirty="0" err="1">
                <a:solidFill>
                  <a:schemeClr val="accent1"/>
                </a:solidFill>
                <a:latin typeface="+mj-lt"/>
                <a:cs typeface="Arial" pitchFamily="34" charset="0"/>
              </a:rPr>
              <a:t>applicativo</a:t>
            </a:r>
            <a:r>
              <a:rPr lang="en-US" altLang="ko-KR" sz="3600" dirty="0">
                <a:solidFill>
                  <a:schemeClr val="accent1"/>
                </a:solidFill>
                <a:latin typeface="+mj-lt"/>
                <a:cs typeface="Arial" pitchFamily="34" charset="0"/>
              </a:rPr>
              <a:t>: </a:t>
            </a:r>
            <a:r>
              <a:rPr lang="en-US" altLang="ko-KR" sz="3600" dirty="0">
                <a:solidFill>
                  <a:schemeClr val="tx1">
                    <a:lumMod val="75000"/>
                    <a:lumOff val="25000"/>
                  </a:schemeClr>
                </a:solidFill>
                <a:latin typeface="+mj-lt"/>
                <a:cs typeface="Arial" pitchFamily="34" charset="0"/>
              </a:rPr>
              <a:t>SISR</a:t>
            </a:r>
            <a:endParaRPr lang="ko-KR" altLang="en-US" sz="3600" dirty="0">
              <a:solidFill>
                <a:schemeClr val="tx1">
                  <a:lumMod val="75000"/>
                  <a:lumOff val="25000"/>
                </a:schemeClr>
              </a:solidFill>
              <a:latin typeface="+mj-lt"/>
              <a:cs typeface="Arial" pitchFamily="34" charset="0"/>
            </a:endParaRPr>
          </a:p>
        </p:txBody>
      </p:sp>
      <p:sp>
        <p:nvSpPr>
          <p:cNvPr id="4" name="TextBox 22">
            <a:extLst>
              <a:ext uri="{FF2B5EF4-FFF2-40B4-BE49-F238E27FC236}">
                <a16:creationId xmlns:a16="http://schemas.microsoft.com/office/drawing/2014/main" id="{8B9F1340-ECC6-D9E9-B432-317599945A70}"/>
              </a:ext>
            </a:extLst>
          </p:cNvPr>
          <p:cNvSpPr txBox="1"/>
          <p:nvPr/>
        </p:nvSpPr>
        <p:spPr>
          <a:xfrm>
            <a:off x="487017" y="729920"/>
            <a:ext cx="8313111" cy="1015663"/>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L’attuazione del piano strategico ha sottolineato la necessità di un adeguamento del Sistema Informativo Sanitario Regionale (SISR)per quello che riguarda:</a:t>
            </a:r>
          </a:p>
          <a:p>
            <a:endParaRPr lang="it-IT" altLang="ko-KR" sz="1200" dirty="0">
              <a:solidFill>
                <a:schemeClr val="tx1">
                  <a:lumMod val="75000"/>
                  <a:lumOff val="25000"/>
                </a:schemeClr>
              </a:solidFill>
              <a:cs typeface="Arial" pitchFamily="34" charset="0"/>
            </a:endParaRPr>
          </a:p>
          <a:p>
            <a:pPr marL="285750" indent="-285750">
              <a:buFont typeface="Arial" panose="020B0604020202020204" pitchFamily="34" charset="0"/>
              <a:buChar char="•"/>
            </a:pPr>
            <a:r>
              <a:rPr lang="it-IT" altLang="ko-KR" sz="1200" b="1" dirty="0">
                <a:solidFill>
                  <a:schemeClr val="tx1">
                    <a:lumMod val="75000"/>
                    <a:lumOff val="25000"/>
                  </a:schemeClr>
                </a:solidFill>
                <a:latin typeface="+mj-lt"/>
                <a:cs typeface="Arial" pitchFamily="34" charset="0"/>
              </a:rPr>
              <a:t>Monitoraggio</a:t>
            </a:r>
          </a:p>
          <a:p>
            <a:pPr marL="285750" indent="-285750">
              <a:buFont typeface="Arial" panose="020B0604020202020204" pitchFamily="34" charset="0"/>
              <a:buChar char="•"/>
            </a:pPr>
            <a:r>
              <a:rPr lang="it-IT" altLang="ko-KR" sz="1200" b="1" dirty="0">
                <a:solidFill>
                  <a:schemeClr val="tx1">
                    <a:lumMod val="75000"/>
                    <a:lumOff val="25000"/>
                  </a:schemeClr>
                </a:solidFill>
                <a:latin typeface="+mj-lt"/>
                <a:cs typeface="Arial" pitchFamily="34" charset="0"/>
              </a:rPr>
              <a:t>Controllo</a:t>
            </a:r>
            <a:endParaRPr lang="ko-KR" altLang="en-US" sz="1400" b="1" dirty="0">
              <a:solidFill>
                <a:schemeClr val="tx1">
                  <a:lumMod val="75000"/>
                  <a:lumOff val="25000"/>
                </a:schemeClr>
              </a:solidFill>
              <a:latin typeface="+mj-lt"/>
              <a:cs typeface="Arial" pitchFamily="34" charset="0"/>
            </a:endParaRPr>
          </a:p>
        </p:txBody>
      </p:sp>
      <p:pic>
        <p:nvPicPr>
          <p:cNvPr id="7" name="Immagine 6">
            <a:extLst>
              <a:ext uri="{FF2B5EF4-FFF2-40B4-BE49-F238E27FC236}">
                <a16:creationId xmlns:a16="http://schemas.microsoft.com/office/drawing/2014/main" id="{08CDD041-88E9-AD49-F09C-8CE55FB27070}"/>
              </a:ext>
            </a:extLst>
          </p:cNvPr>
          <p:cNvPicPr>
            <a:picLocks noChangeAspect="1"/>
          </p:cNvPicPr>
          <p:nvPr/>
        </p:nvPicPr>
        <p:blipFill>
          <a:blip r:embed="rId2"/>
          <a:stretch>
            <a:fillRect/>
          </a:stretch>
        </p:blipFill>
        <p:spPr>
          <a:xfrm>
            <a:off x="1907704" y="2356369"/>
            <a:ext cx="6078641" cy="2600889"/>
          </a:xfrm>
          <a:prstGeom prst="rect">
            <a:avLst/>
          </a:prstGeom>
        </p:spPr>
      </p:pic>
      <p:sp>
        <p:nvSpPr>
          <p:cNvPr id="8" name="Rettangolo 7">
            <a:extLst>
              <a:ext uri="{FF2B5EF4-FFF2-40B4-BE49-F238E27FC236}">
                <a16:creationId xmlns:a16="http://schemas.microsoft.com/office/drawing/2014/main" id="{97CE8BF4-F4AC-574B-EB53-97F6C9C894DD}"/>
              </a:ext>
            </a:extLst>
          </p:cNvPr>
          <p:cNvSpPr/>
          <p:nvPr/>
        </p:nvSpPr>
        <p:spPr>
          <a:xfrm>
            <a:off x="179512" y="2931790"/>
            <a:ext cx="1440160" cy="2016224"/>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22">
            <a:extLst>
              <a:ext uri="{FF2B5EF4-FFF2-40B4-BE49-F238E27FC236}">
                <a16:creationId xmlns:a16="http://schemas.microsoft.com/office/drawing/2014/main" id="{9E539BAC-00A7-BDF7-2D4B-A9F36EC581CF}"/>
              </a:ext>
            </a:extLst>
          </p:cNvPr>
          <p:cNvSpPr txBox="1"/>
          <p:nvPr/>
        </p:nvSpPr>
        <p:spPr>
          <a:xfrm>
            <a:off x="487017" y="1704858"/>
            <a:ext cx="7992888" cy="830997"/>
          </a:xfrm>
          <a:prstGeom prst="rect">
            <a:avLst/>
          </a:prstGeom>
          <a:noFill/>
        </p:spPr>
        <p:txBody>
          <a:bodyPr wrap="square" rtlCol="0">
            <a:spAutoFit/>
          </a:bodyPr>
          <a:lstStyle/>
          <a:p>
            <a:r>
              <a:rPr lang="it-IT" altLang="ko-KR" sz="2400" dirty="0">
                <a:solidFill>
                  <a:schemeClr val="accent1"/>
                </a:solidFill>
                <a:latin typeface="+mj-lt"/>
                <a:cs typeface="Arial" pitchFamily="34" charset="0"/>
              </a:rPr>
              <a:t>Criteri di rilevanza temporale e/o economica gli specifici ambiti organizzativi per i quali si ipotizza di intervenire:</a:t>
            </a:r>
            <a:endParaRPr lang="ko-KR" altLang="en-US" sz="2400" dirty="0">
              <a:solidFill>
                <a:schemeClr val="accent1"/>
              </a:solidFill>
              <a:latin typeface="+mj-lt"/>
              <a:cs typeface="Arial" pitchFamily="34" charset="0"/>
            </a:endParaRPr>
          </a:p>
        </p:txBody>
      </p:sp>
    </p:spTree>
    <p:extLst>
      <p:ext uri="{BB962C8B-B14F-4D97-AF65-F5344CB8AC3E}">
        <p14:creationId xmlns:p14="http://schemas.microsoft.com/office/powerpoint/2010/main" val="43275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19872" y="2571750"/>
            <a:ext cx="5870313" cy="576064"/>
          </a:xfrm>
        </p:spPr>
        <p:txBody>
          <a:bodyPr/>
          <a:lstStyle/>
          <a:p>
            <a:r>
              <a:rPr lang="it-IT" altLang="ko-KR" sz="3200" dirty="0">
                <a:solidFill>
                  <a:srgbClr val="FF0000"/>
                </a:solidFill>
                <a:latin typeface="+mn-lt"/>
              </a:rPr>
              <a:t>Interoperabilità del FSE-Molise</a:t>
            </a:r>
          </a:p>
          <a:p>
            <a:r>
              <a:rPr lang="it-IT" altLang="ko-KR" sz="1400" b="1" dirty="0">
                <a:solidFill>
                  <a:schemeClr val="tx1">
                    <a:lumMod val="75000"/>
                    <a:lumOff val="25000"/>
                  </a:schemeClr>
                </a:solidFill>
                <a:cs typeface="Arial" pitchFamily="34" charset="0"/>
              </a:rPr>
              <a:t>Piano APQ </a:t>
            </a:r>
            <a:endParaRPr lang="en-US" altLang="ko-KR" sz="1400" b="1" dirty="0">
              <a:solidFill>
                <a:schemeClr val="tx1">
                  <a:lumMod val="75000"/>
                  <a:lumOff val="25000"/>
                </a:schemeClr>
              </a:solidFill>
              <a:cs typeface="Arial" pitchFamily="34" charset="0"/>
            </a:endParaRPr>
          </a:p>
          <a:p>
            <a:endParaRPr lang="en-US" altLang="ko-KR" sz="3200" dirty="0">
              <a:solidFill>
                <a:srgbClr val="FF0000"/>
              </a:solidFill>
              <a:latin typeface="+mn-lt"/>
            </a:endParaRPr>
          </a:p>
        </p:txBody>
      </p:sp>
    </p:spTree>
    <p:extLst>
      <p:ext uri="{BB962C8B-B14F-4D97-AF65-F5344CB8AC3E}">
        <p14:creationId xmlns:p14="http://schemas.microsoft.com/office/powerpoint/2010/main" val="4198697817"/>
      </p:ext>
    </p:extLst>
  </p:cSld>
  <p:clrMapOvr>
    <a:masterClrMapping/>
  </p:clrMapOvr>
</p:sld>
</file>

<file path=ppt/theme/theme1.xml><?xml version="1.0" encoding="utf-8"?>
<a:theme xmlns:a="http://schemas.openxmlformats.org/drawingml/2006/main" name="Cover and End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1940</TotalTime>
  <Words>5573</Words>
  <Application>Microsoft Office PowerPoint</Application>
  <PresentationFormat>Presentazione su schermo (16:9)</PresentationFormat>
  <Paragraphs>617</Paragraphs>
  <Slides>45</Slides>
  <Notes>18</Notes>
  <HiddenSlides>0</HiddenSlides>
  <MMClips>0</MMClips>
  <ScaleCrop>false</ScaleCrop>
  <HeadingPairs>
    <vt:vector size="6" baseType="variant">
      <vt:variant>
        <vt:lpstr>Caratteri utilizzati</vt:lpstr>
      </vt:variant>
      <vt:variant>
        <vt:i4>9</vt:i4>
      </vt:variant>
      <vt:variant>
        <vt:lpstr>Tema</vt:lpstr>
      </vt:variant>
      <vt:variant>
        <vt:i4>3</vt:i4>
      </vt:variant>
      <vt:variant>
        <vt:lpstr>Titoli diapositive</vt:lpstr>
      </vt:variant>
      <vt:variant>
        <vt:i4>45</vt:i4>
      </vt:variant>
    </vt:vector>
  </HeadingPairs>
  <TitlesOfParts>
    <vt:vector size="57" baseType="lpstr">
      <vt:lpstr>맑은 고딕</vt:lpstr>
      <vt:lpstr>Alata</vt:lpstr>
      <vt:lpstr>Arial</vt:lpstr>
      <vt:lpstr>Calibri</vt:lpstr>
      <vt:lpstr>Montserrat</vt:lpstr>
      <vt:lpstr>OracleSansVF</vt:lpstr>
      <vt:lpstr>Segoe UI</vt:lpstr>
      <vt:lpstr>Symbol</vt:lpstr>
      <vt:lpstr>Titillium Web</vt:lpstr>
      <vt:lpstr>Cover and End Slide Master</vt:lpstr>
      <vt:lpstr>Contents Slide Master</vt:lpstr>
      <vt:lpstr>Section Break Slide Master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simone cirnelli</cp:lastModifiedBy>
  <cp:revision>106</cp:revision>
  <dcterms:created xsi:type="dcterms:W3CDTF">2016-12-05T23:26:54Z</dcterms:created>
  <dcterms:modified xsi:type="dcterms:W3CDTF">2023-03-31T08:59:26Z</dcterms:modified>
</cp:coreProperties>
</file>