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980" r:id="rId3"/>
  </p:sldMasterIdLst>
  <p:notesMasterIdLst>
    <p:notesMasterId r:id="rId23"/>
  </p:notesMasterIdLst>
  <p:handoutMasterIdLst>
    <p:handoutMasterId r:id="rId24"/>
  </p:handoutMasterIdLst>
  <p:sldIdLst>
    <p:sldId id="297" r:id="rId4"/>
    <p:sldId id="299" r:id="rId5"/>
    <p:sldId id="356" r:id="rId6"/>
    <p:sldId id="375" r:id="rId7"/>
    <p:sldId id="376" r:id="rId8"/>
    <p:sldId id="357" r:id="rId9"/>
    <p:sldId id="360" r:id="rId10"/>
    <p:sldId id="361" r:id="rId11"/>
    <p:sldId id="362" r:id="rId12"/>
    <p:sldId id="365" r:id="rId13"/>
    <p:sldId id="363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25AAE2"/>
    <a:srgbClr val="404041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8063" autoAdjust="0"/>
  </p:normalViewPr>
  <p:slideViewPr>
    <p:cSldViewPr>
      <p:cViewPr>
        <p:scale>
          <a:sx n="125" d="100"/>
          <a:sy n="125" d="100"/>
        </p:scale>
        <p:origin x="72" y="-888"/>
      </p:cViewPr>
      <p:guideLst>
        <p:guide orient="horz" pos="162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5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33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45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264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9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54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91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46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41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17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5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71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043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74732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697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688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363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25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9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801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0428E-7086-62DC-8D75-B84F6232E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8F46C3-9477-DB19-8EB6-95454061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3A2A2-8E72-FEA7-897F-0936CAD7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13A978-17C2-2878-DB35-BAA6F29E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52C8EB-7803-9593-BDD5-45E14BF0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802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BB825-41A4-4462-03B9-9B48127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2A3BA2-A1E0-5A90-C957-53043C0A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58F7A0-DAC3-F9C8-7349-E9A46D3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E33F4-AEE2-4302-25F7-08215871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373D-B4E8-3DE3-5A9F-657A0F5C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251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E8E05-9C3C-8E9C-7C96-715DBC67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5245F3-B0B3-CA19-1CEB-93BAF7C8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3883C-BB7E-0890-DF7C-A778BFC9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1036E0-94DA-5CD1-235A-365561F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C550A2-B4F3-82CD-614D-1F14DACD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837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FBF7A-BBD4-CA28-35FD-528747A6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EF48F-2B48-A2BA-96C2-526FB521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0E6F18-3BBA-D1D0-774D-B1D1830A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7B277-5D2B-A790-62A8-0DB20E7F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7D2FC3-C2A1-2F88-C8D6-200FC8F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B15CBF-E686-E07E-28E1-0ABA3851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901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6B834-592C-7C30-4C59-C80EB317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29C84E-07CB-33CB-E574-E67F8A0C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F3E585-F17F-8D1A-4A31-37549035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8CD9B09-2593-A252-B833-609C01530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5C24D1-B023-9CC9-CB0F-F3918732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6EFB99-9ACD-F0BC-7CF0-0889327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E11867-1217-5783-43E8-2E55A8A1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66F2BB-51A1-63EB-E446-2186779D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615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EE994-5FC7-A54F-15C4-4690D33F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C18C5C-2EC8-05F7-9276-DB302FE9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BAC000-08B3-AE83-B26E-20B25A5B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7F55D-EDD2-36AE-6A50-DC61A766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975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C45D31-5A5E-53C2-6CFB-681FEE4A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B5398F-E26B-CF63-5DA6-749E11FE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0333EC-3A06-1436-7C13-815689EF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218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D756D-7290-5953-FD53-4C21AE77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743D82-F204-AFBD-A3CA-5C081729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F190FB-C414-DC5D-6D8B-ACB49E0A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1D3EF0-E34A-7B23-67C5-0BA11797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8294B9-AEE4-B48C-4401-C647610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3B1BCC-C63A-637E-9E2B-63FD30CE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635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E0241-F92B-5FCE-0D02-E5BE6779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4457DA-0E8B-104F-93B1-DD1281BD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C86195-E0E5-80EF-5857-8086F026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E137F8-4AB4-C7B1-EE36-EFAEB5B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C4D8C4-341B-622B-E94E-8320527B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A27A54-F730-6202-B114-1552FDA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5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6FE9A-5BA7-7B44-ADBB-3084D36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8E271-4DA7-30F9-70A7-2036840C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296054-9F9D-9257-70B9-1C904CFD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FDEE0-4108-E320-6305-FC8E3245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1C9FB1-09BC-43C8-CC9B-5D55C361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6295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B89EC-261D-980E-517B-D07496CB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F70DFB-6092-71A6-96DC-6618EC00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276535-5D26-C25A-6220-5444D94D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0C279-3F93-CC1E-6EBF-87830EAD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E669D6-0860-BCA4-9B3D-158A6BD3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0912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2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934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2872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4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  <p:sldLayoutId id="2147483691" r:id="rId19"/>
    <p:sldLayoutId id="2147483692" r:id="rId20"/>
    <p:sldLayoutId id="2147483693" r:id="rId21"/>
    <p:sldLayoutId id="2147483681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04B73F-A363-3486-EBB1-63E5FF8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DCA06E-8D77-E320-3269-0262C36D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42EA8-EF01-71D7-D65F-6DCCB6763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566B-BBC4-E64A-8DDD-F22A9E96385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5633E4-6F54-677A-38B8-79318F42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2005D-DE39-9AEA-940F-FD1DEB069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E7AF-53AE-7B40-B22B-8FB39F221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8C95CB-65AE-535B-C13E-6AEDE3728D74}"/>
              </a:ext>
            </a:extLst>
          </p:cNvPr>
          <p:cNvSpPr/>
          <p:nvPr/>
        </p:nvSpPr>
        <p:spPr>
          <a:xfrm>
            <a:off x="2267744" y="250331"/>
            <a:ext cx="4896544" cy="2637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CD70CF-F8D0-6C18-552D-789F4070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56" y="34823"/>
            <a:ext cx="9144000" cy="130024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57592D-ED11-587E-F9CB-489482A841BA}"/>
              </a:ext>
            </a:extLst>
          </p:cNvPr>
          <p:cNvSpPr txBox="1"/>
          <p:nvPr/>
        </p:nvSpPr>
        <p:spPr>
          <a:xfrm>
            <a:off x="194080" y="3410836"/>
            <a:ext cx="2650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Simone Cirnelli</a:t>
            </a:r>
          </a:p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s.cirnelli@studenti.unimol.it</a:t>
            </a:r>
          </a:p>
          <a:p>
            <a:endParaRPr lang="it-IT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Benedetta Dukic</a:t>
            </a:r>
          </a:p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b.dukic@studenti.unimol.it </a:t>
            </a:r>
          </a:p>
          <a:p>
            <a:endParaRPr lang="it-IT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Camilla Vitulli </a:t>
            </a:r>
          </a:p>
          <a:p>
            <a:r>
              <a:rPr lang="it-IT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c.vitulli1@studenti.unimol.it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68B3DD-6971-88A4-F319-FA1E9BEF64C2}"/>
              </a:ext>
            </a:extLst>
          </p:cNvPr>
          <p:cNvSpPr txBox="1"/>
          <p:nvPr/>
        </p:nvSpPr>
        <p:spPr>
          <a:xfrm>
            <a:off x="2606996" y="1689872"/>
            <a:ext cx="421804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Corso di Sanità Digitale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5DE0A5-AD30-A316-E96B-5D17713F43FC}"/>
              </a:ext>
            </a:extLst>
          </p:cNvPr>
          <p:cNvSpPr txBox="1"/>
          <p:nvPr/>
        </p:nvSpPr>
        <p:spPr>
          <a:xfrm>
            <a:off x="2195736" y="1331636"/>
            <a:ext cx="537016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UNIVERSITÀ DEGLI STUDI DEL SANNIO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016" y="2332542"/>
            <a:ext cx="9144000" cy="568445"/>
          </a:xfrm>
        </p:spPr>
        <p:txBody>
          <a:bodyPr anchor="ctr" anchorCtr="0"/>
          <a:lstStyle/>
          <a:p>
            <a:r>
              <a:rPr lang="en-US" altLang="ko-KR" b="1" dirty="0">
                <a:ea typeface="맑은 고딕" pitchFamily="50" charset="-127"/>
              </a:rPr>
              <a:t>“GNU HEALTH”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0403" y="2800951"/>
            <a:ext cx="9144000" cy="432048"/>
          </a:xfrm>
        </p:spPr>
        <p:txBody>
          <a:bodyPr anchor="ctr" anchorCtr="0"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 </a:t>
            </a:r>
            <a:endParaRPr lang="en-US" altLang="ko-KR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2B47BA-2F73-FC4D-508D-8B84B8E3CD48}"/>
              </a:ext>
            </a:extLst>
          </p:cNvPr>
          <p:cNvSpPr txBox="1"/>
          <p:nvPr/>
        </p:nvSpPr>
        <p:spPr>
          <a:xfrm>
            <a:off x="1979712" y="2872479"/>
            <a:ext cx="534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it-IT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Hospital Information System</a:t>
            </a:r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 libero</a:t>
            </a:r>
            <a:endParaRPr lang="it-IT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49BEEE-3DAD-5C12-9380-20235BBC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405672"/>
            <a:ext cx="1641885" cy="15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1B87B26-902E-61C7-F09F-4A271C542AD1}"/>
              </a:ext>
            </a:extLst>
          </p:cNvPr>
          <p:cNvSpPr/>
          <p:nvPr/>
        </p:nvSpPr>
        <p:spPr>
          <a:xfrm>
            <a:off x="3189508" y="2110085"/>
            <a:ext cx="2764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PAZIENTI</a:t>
            </a:r>
          </a:p>
        </p:txBody>
      </p:sp>
    </p:spTree>
    <p:extLst>
      <p:ext uri="{BB962C8B-B14F-4D97-AF65-F5344CB8AC3E}">
        <p14:creationId xmlns:p14="http://schemas.microsoft.com/office/powerpoint/2010/main" val="159863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QUALI PAZIENTI SONO STATI INSERITI?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DA54323-8464-8ABC-8C01-2E2DECD675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5883" r="736" b="20377"/>
          <a:stretch/>
        </p:blipFill>
        <p:spPr>
          <a:xfrm>
            <a:off x="3703258" y="1563638"/>
            <a:ext cx="4956829" cy="266429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E1EF69-C325-49EF-1F50-A2054D50C04B}"/>
              </a:ext>
            </a:extLst>
          </p:cNvPr>
          <p:cNvSpPr txBox="1"/>
          <p:nvPr/>
        </p:nvSpPr>
        <p:spPr>
          <a:xfrm>
            <a:off x="107504" y="1741624"/>
            <a:ext cx="3504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Michael Johnson – nato il 05/12/1946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/>
              <a:t>Benjamin Davis – nato l’06/11/1948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/>
              <a:t>Emily Thompson – nata il 01/25/1976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/>
              <a:t>Olivia Martinez – nata il 01/04/1968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/>
              <a:t>Ethan Wilson – nato il 01/01/1947</a:t>
            </a:r>
          </a:p>
        </p:txBody>
      </p:sp>
    </p:spTree>
    <p:extLst>
      <p:ext uri="{BB962C8B-B14F-4D97-AF65-F5344CB8AC3E}">
        <p14:creationId xmlns:p14="http://schemas.microsoft.com/office/powerpoint/2010/main" val="186667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ESEMPIO CREAZIONE PAZIENTE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F32A1D-626D-312F-F705-7FB6142DE2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14782" r="1980" b="30519"/>
          <a:stretch/>
        </p:blipFill>
        <p:spPr>
          <a:xfrm>
            <a:off x="2926299" y="1771609"/>
            <a:ext cx="6000950" cy="21362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6C0CE8-6CB7-6536-EE5A-3949410E7C52}"/>
              </a:ext>
            </a:extLst>
          </p:cNvPr>
          <p:cNvSpPr txBox="1"/>
          <p:nvPr/>
        </p:nvSpPr>
        <p:spPr>
          <a:xfrm>
            <a:off x="107504" y="1599567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paziente </a:t>
            </a:r>
            <a:r>
              <a:rPr lang="it-IT" b="1" dirty="0"/>
              <a:t>Micheal </a:t>
            </a:r>
          </a:p>
          <a:p>
            <a:pPr algn="ctr"/>
            <a:r>
              <a:rPr lang="it-IT" b="1" dirty="0"/>
              <a:t>Johnson</a:t>
            </a:r>
            <a:r>
              <a:rPr lang="it-IT" dirty="0"/>
              <a:t>, di sesso </a:t>
            </a:r>
          </a:p>
          <a:p>
            <a:pPr algn="ctr"/>
            <a:r>
              <a:rPr lang="it-IT" dirty="0"/>
              <a:t>maschile, è nato il 12 </a:t>
            </a:r>
          </a:p>
          <a:p>
            <a:pPr algn="ctr"/>
            <a:r>
              <a:rPr lang="it-IT" dirty="0"/>
              <a:t>maggio del 1946.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Inoltre, essendo nato a NY, ha come cittadinanza </a:t>
            </a:r>
          </a:p>
          <a:p>
            <a:pPr algn="ctr"/>
            <a:r>
              <a:rPr lang="it-IT" dirty="0"/>
              <a:t>quella statunitense. </a:t>
            </a:r>
          </a:p>
        </p:txBody>
      </p:sp>
    </p:spTree>
    <p:extLst>
      <p:ext uri="{BB962C8B-B14F-4D97-AF65-F5344CB8AC3E}">
        <p14:creationId xmlns:p14="http://schemas.microsoft.com/office/powerpoint/2010/main" val="324178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1B87B26-902E-61C7-F09F-4A271C542AD1}"/>
              </a:ext>
            </a:extLst>
          </p:cNvPr>
          <p:cNvSpPr/>
          <p:nvPr/>
        </p:nvSpPr>
        <p:spPr>
          <a:xfrm>
            <a:off x="3421687" y="2110085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MEDICI</a:t>
            </a:r>
          </a:p>
        </p:txBody>
      </p:sp>
    </p:spTree>
    <p:extLst>
      <p:ext uri="{BB962C8B-B14F-4D97-AF65-F5344CB8AC3E}">
        <p14:creationId xmlns:p14="http://schemas.microsoft.com/office/powerpoint/2010/main" val="378953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QUALI MEDICI SONO STATI INSERITI?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E1EF69-C325-49EF-1F50-A2054D50C04B}"/>
              </a:ext>
            </a:extLst>
          </p:cNvPr>
          <p:cNvSpPr txBox="1"/>
          <p:nvPr/>
        </p:nvSpPr>
        <p:spPr>
          <a:xfrm>
            <a:off x="33581" y="2398117"/>
            <a:ext cx="350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Giovanni Rossi –  Ortopedia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Laura Bianchi - Cardiologia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65A725-6FBD-CA9A-003B-6E1733F3BC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24776" r="737" b="47059"/>
          <a:stretch/>
        </p:blipFill>
        <p:spPr>
          <a:xfrm>
            <a:off x="3538019" y="2211710"/>
            <a:ext cx="538923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ESEMPIO CREAZIONE MEDICO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6C0CE8-6CB7-6536-EE5A-3949410E7C52}"/>
              </a:ext>
            </a:extLst>
          </p:cNvPr>
          <p:cNvSpPr txBox="1"/>
          <p:nvPr/>
        </p:nvSpPr>
        <p:spPr>
          <a:xfrm>
            <a:off x="251520" y="1635646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medico </a:t>
            </a:r>
            <a:r>
              <a:rPr lang="it-IT" b="1" dirty="0"/>
              <a:t>Laura Bianchi</a:t>
            </a:r>
            <a:r>
              <a:rPr lang="it-IT" dirty="0"/>
              <a:t>, </a:t>
            </a:r>
          </a:p>
          <a:p>
            <a:pPr algn="ctr"/>
            <a:r>
              <a:rPr lang="it-IT" dirty="0"/>
              <a:t>di sesso </a:t>
            </a:r>
          </a:p>
          <a:p>
            <a:pPr algn="ctr"/>
            <a:r>
              <a:rPr lang="it-IT" dirty="0"/>
              <a:t>femminile, appartiene </a:t>
            </a:r>
          </a:p>
          <a:p>
            <a:pPr algn="ctr"/>
            <a:r>
              <a:rPr lang="it-IT" dirty="0"/>
              <a:t>al reparto di Cardiologia.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Inoltre, è nata il 18 </a:t>
            </a:r>
          </a:p>
          <a:p>
            <a:pPr algn="ctr"/>
            <a:r>
              <a:rPr lang="it-IT" dirty="0"/>
              <a:t>novembre del 1988 ed è </a:t>
            </a:r>
          </a:p>
          <a:p>
            <a:pPr algn="ctr"/>
            <a:r>
              <a:rPr lang="it-IT" dirty="0"/>
              <a:t>cittadina e residente </a:t>
            </a:r>
          </a:p>
          <a:p>
            <a:pPr algn="ctr"/>
            <a:r>
              <a:rPr lang="it-IT" dirty="0"/>
              <a:t>spagnola.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903FF0-464A-6F69-4864-C10EB417B8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14401" r="1980" b="5553"/>
          <a:stretch/>
        </p:blipFill>
        <p:spPr>
          <a:xfrm>
            <a:off x="3383870" y="1563638"/>
            <a:ext cx="5400600" cy="28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1B87B26-902E-61C7-F09F-4A271C542AD1}"/>
              </a:ext>
            </a:extLst>
          </p:cNvPr>
          <p:cNvSpPr/>
          <p:nvPr/>
        </p:nvSpPr>
        <p:spPr>
          <a:xfrm>
            <a:off x="3123176" y="2110085"/>
            <a:ext cx="2897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RICOVERI</a:t>
            </a:r>
            <a:endParaRPr lang="it-IT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40404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4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QUALI RICOVERI SONO STATI INSERITI?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2ACCE5-7B35-78AB-434D-19157BF1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5883" r="736" b="36682"/>
          <a:stretch/>
        </p:blipFill>
        <p:spPr>
          <a:xfrm>
            <a:off x="3166609" y="1707654"/>
            <a:ext cx="5760640" cy="230425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90495A-A78A-FF35-168B-1F026558A015}"/>
              </a:ext>
            </a:extLst>
          </p:cNvPr>
          <p:cNvSpPr txBox="1"/>
          <p:nvPr/>
        </p:nvSpPr>
        <p:spPr>
          <a:xfrm>
            <a:off x="48778" y="1982619"/>
            <a:ext cx="3163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Michael Johnson – ospedalizzazione il 05/15/23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Benjamin Davis – ospedalizzazione il 05/28/23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Emily Thompson – ospedalizzazione il 06/03/23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Olivia Martinez – ospedalizzazione il 06/15/23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Ethan Wilson – ospedalizzazione il 05/09/23</a:t>
            </a:r>
          </a:p>
        </p:txBody>
      </p:sp>
    </p:spTree>
    <p:extLst>
      <p:ext uri="{BB962C8B-B14F-4D97-AF65-F5344CB8AC3E}">
        <p14:creationId xmlns:p14="http://schemas.microsoft.com/office/powerpoint/2010/main" val="391179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ESEMPIO CREAZIONE RICOVERO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6C0CE8-6CB7-6536-EE5A-3949410E7C52}"/>
              </a:ext>
            </a:extLst>
          </p:cNvPr>
          <p:cNvSpPr txBox="1"/>
          <p:nvPr/>
        </p:nvSpPr>
        <p:spPr>
          <a:xfrm>
            <a:off x="107504" y="1599567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paziente </a:t>
            </a:r>
            <a:r>
              <a:rPr lang="it-IT" b="1" dirty="0"/>
              <a:t>Micheal </a:t>
            </a:r>
          </a:p>
          <a:p>
            <a:pPr algn="ctr"/>
            <a:r>
              <a:rPr lang="it-IT" b="1" dirty="0"/>
              <a:t>Johnson</a:t>
            </a:r>
            <a:r>
              <a:rPr lang="it-IT" dirty="0"/>
              <a:t>, è stato accolto in struttura il 15 maggio </a:t>
            </a:r>
          </a:p>
          <a:p>
            <a:pPr algn="ctr"/>
            <a:r>
              <a:rPr lang="it-IT" dirty="0"/>
              <a:t>2023 alle ore 13:00 con </a:t>
            </a:r>
          </a:p>
          <a:p>
            <a:pPr algn="ctr"/>
            <a:r>
              <a:rPr lang="it-IT" dirty="0"/>
              <a:t>assegnazione al letto 1.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Inoltre, la data del suo </a:t>
            </a:r>
          </a:p>
          <a:p>
            <a:pPr algn="ctr"/>
            <a:r>
              <a:rPr lang="it-IT" dirty="0"/>
              <a:t>rilascio è prevista per il 12 luglio 2023 alle ore 14:00.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85BF1F-E7E5-5067-EEF6-75135B9EFE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5883" r="736" b="44094"/>
          <a:stretch/>
        </p:blipFill>
        <p:spPr>
          <a:xfrm>
            <a:off x="3131840" y="1103424"/>
            <a:ext cx="5760640" cy="194421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DE40764-DE0F-4874-17D2-FF30B602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147814"/>
            <a:ext cx="5443698" cy="13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3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B17AD3-25C2-4A73-4E01-53A621201C5A}"/>
              </a:ext>
            </a:extLst>
          </p:cNvPr>
          <p:cNvSpPr txBox="1"/>
          <p:nvPr/>
        </p:nvSpPr>
        <p:spPr>
          <a:xfrm>
            <a:off x="2286000" y="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RICAPITOLANDO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2E95E9-42C1-450C-0626-C1DB9A1E27BA}"/>
              </a:ext>
            </a:extLst>
          </p:cNvPr>
          <p:cNvSpPr txBox="1"/>
          <p:nvPr/>
        </p:nvSpPr>
        <p:spPr>
          <a:xfrm>
            <a:off x="1237076" y="1216444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GNU SOLIDARIO </a:t>
            </a:r>
          </a:p>
          <a:p>
            <a:pPr algn="ctr"/>
            <a:r>
              <a:rPr lang="it-IT" sz="1600" dirty="0"/>
              <a:t>HOSPITAL</a:t>
            </a:r>
          </a:p>
        </p:txBody>
      </p:sp>
      <p:pic>
        <p:nvPicPr>
          <p:cNvPr id="8" name="Elemento grafico 7" descr="Ospedale">
            <a:extLst>
              <a:ext uri="{FF2B5EF4-FFF2-40B4-BE49-F238E27FC236}">
                <a16:creationId xmlns:a16="http://schemas.microsoft.com/office/drawing/2014/main" id="{E6F85FCE-FF96-C4B9-1DE0-5B22FEDF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12" y="1002228"/>
            <a:ext cx="914400" cy="914400"/>
          </a:xfrm>
          <a:prstGeom prst="rect">
            <a:avLst/>
          </a:prstGeom>
        </p:spPr>
      </p:pic>
      <p:pic>
        <p:nvPicPr>
          <p:cNvPr id="10" name="Elemento grafico 9" descr="Medicina">
            <a:extLst>
              <a:ext uri="{FF2B5EF4-FFF2-40B4-BE49-F238E27FC236}">
                <a16:creationId xmlns:a16="http://schemas.microsoft.com/office/drawing/2014/main" id="{D3EDDA26-A4B4-4D01-CD58-AD8877C99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6059" y="1002228"/>
            <a:ext cx="311845" cy="31184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AB716D-66EC-4EEB-721C-83F250FDFD6C}"/>
              </a:ext>
            </a:extLst>
          </p:cNvPr>
          <p:cNvSpPr txBox="1"/>
          <p:nvPr/>
        </p:nvSpPr>
        <p:spPr>
          <a:xfrm>
            <a:off x="5796136" y="973484"/>
            <a:ext cx="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CARDIOLOGIA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C5B6EB-F6E8-3EB5-AAB8-A568A1DAD135}"/>
              </a:ext>
            </a:extLst>
          </p:cNvPr>
          <p:cNvSpPr txBox="1"/>
          <p:nvPr/>
        </p:nvSpPr>
        <p:spPr>
          <a:xfrm>
            <a:off x="5810989" y="1342816"/>
            <a:ext cx="12706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PEDIATRIA</a:t>
            </a:r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           </a:t>
            </a:r>
          </a:p>
        </p:txBody>
      </p:sp>
      <p:pic>
        <p:nvPicPr>
          <p:cNvPr id="18" name="Elemento grafico 17" descr="Medicina">
            <a:extLst>
              <a:ext uri="{FF2B5EF4-FFF2-40B4-BE49-F238E27FC236}">
                <a16:creationId xmlns:a16="http://schemas.microsoft.com/office/drawing/2014/main" id="{24D25B94-2AEA-BC90-3AD8-48C45E0EF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480" y="1352910"/>
            <a:ext cx="311845" cy="31184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F34E49-7994-EE80-B118-AF53B4B94D0B}"/>
              </a:ext>
            </a:extLst>
          </p:cNvPr>
          <p:cNvSpPr txBox="1"/>
          <p:nvPr/>
        </p:nvSpPr>
        <p:spPr>
          <a:xfrm>
            <a:off x="5757325" y="17294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CHIRURGIA GENERALE</a:t>
            </a:r>
            <a:endParaRPr lang="it-IT" dirty="0"/>
          </a:p>
        </p:txBody>
      </p:sp>
      <p:pic>
        <p:nvPicPr>
          <p:cNvPr id="21" name="Elemento grafico 20" descr="Medicina">
            <a:extLst>
              <a:ext uri="{FF2B5EF4-FFF2-40B4-BE49-F238E27FC236}">
                <a16:creationId xmlns:a16="http://schemas.microsoft.com/office/drawing/2014/main" id="{4183598A-6FC3-B70A-BFBE-B3AD3BB9D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480" y="1719514"/>
            <a:ext cx="311845" cy="31184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B8CD7F9-A753-B4FC-FC47-EA9FAFC48166}"/>
              </a:ext>
            </a:extLst>
          </p:cNvPr>
          <p:cNvSpPr txBox="1"/>
          <p:nvPr/>
        </p:nvSpPr>
        <p:spPr>
          <a:xfrm>
            <a:off x="4510886" y="20478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/>
              <a:t>MEDICINA INTERNA</a:t>
            </a:r>
          </a:p>
        </p:txBody>
      </p:sp>
      <p:pic>
        <p:nvPicPr>
          <p:cNvPr id="24" name="Elemento grafico 23" descr="Medicina">
            <a:extLst>
              <a:ext uri="{FF2B5EF4-FFF2-40B4-BE49-F238E27FC236}">
                <a16:creationId xmlns:a16="http://schemas.microsoft.com/office/drawing/2014/main" id="{8FA1A354-B70B-D6AD-FB84-755762545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480" y="2060102"/>
            <a:ext cx="311845" cy="31184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9DD34C7-8F32-1DE5-B4F6-7B26AA545442}"/>
              </a:ext>
            </a:extLst>
          </p:cNvPr>
          <p:cNvSpPr txBox="1"/>
          <p:nvPr/>
        </p:nvSpPr>
        <p:spPr>
          <a:xfrm>
            <a:off x="4454025" y="23833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/>
              <a:t>TERAPIA INTENSIVA</a:t>
            </a:r>
          </a:p>
        </p:txBody>
      </p:sp>
      <p:pic>
        <p:nvPicPr>
          <p:cNvPr id="27" name="Elemento grafico 26" descr="Medicina">
            <a:extLst>
              <a:ext uri="{FF2B5EF4-FFF2-40B4-BE49-F238E27FC236}">
                <a16:creationId xmlns:a16="http://schemas.microsoft.com/office/drawing/2014/main" id="{1275EE00-B66E-A616-EB32-DC5A7DB59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480" y="2428161"/>
            <a:ext cx="311845" cy="311845"/>
          </a:xfrm>
          <a:prstGeom prst="rect">
            <a:avLst/>
          </a:prstGeom>
        </p:spPr>
      </p:pic>
      <p:pic>
        <p:nvPicPr>
          <p:cNvPr id="29" name="Elemento grafico 28" descr="Dottore">
            <a:extLst>
              <a:ext uri="{FF2B5EF4-FFF2-40B4-BE49-F238E27FC236}">
                <a16:creationId xmlns:a16="http://schemas.microsoft.com/office/drawing/2014/main" id="{67A5ADF8-1D45-A9BF-FB6E-F0FBBEE0B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0121" y="3988211"/>
            <a:ext cx="545224" cy="545224"/>
          </a:xfrm>
          <a:prstGeom prst="rect">
            <a:avLst/>
          </a:prstGeom>
        </p:spPr>
      </p:pic>
      <p:pic>
        <p:nvPicPr>
          <p:cNvPr id="30" name="Elemento grafico 29" descr="Dottore">
            <a:extLst>
              <a:ext uri="{FF2B5EF4-FFF2-40B4-BE49-F238E27FC236}">
                <a16:creationId xmlns:a16="http://schemas.microsoft.com/office/drawing/2014/main" id="{45900E47-975B-A33B-F116-0D107F926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0121" y="3365853"/>
            <a:ext cx="545224" cy="545224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BB95340-1E17-048C-DAEF-6416A64687BC}"/>
              </a:ext>
            </a:extLst>
          </p:cNvPr>
          <p:cNvSpPr txBox="1"/>
          <p:nvPr/>
        </p:nvSpPr>
        <p:spPr>
          <a:xfrm>
            <a:off x="5967133" y="3502782"/>
            <a:ext cx="176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ROSSI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2E499D1-6219-6B46-9CFC-D67B0251CDDB}"/>
              </a:ext>
            </a:extLst>
          </p:cNvPr>
          <p:cNvSpPr txBox="1"/>
          <p:nvPr/>
        </p:nvSpPr>
        <p:spPr>
          <a:xfrm>
            <a:off x="6017743" y="4076157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LAURA BIANCHI</a:t>
            </a:r>
          </a:p>
        </p:txBody>
      </p:sp>
      <p:pic>
        <p:nvPicPr>
          <p:cNvPr id="34" name="Elemento grafico 33" descr="Endovena">
            <a:extLst>
              <a:ext uri="{FF2B5EF4-FFF2-40B4-BE49-F238E27FC236}">
                <a16:creationId xmlns:a16="http://schemas.microsoft.com/office/drawing/2014/main" id="{70B4F638-89CF-30E6-1115-5BC061888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612" y="2694685"/>
            <a:ext cx="427917" cy="427917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E16916C-8348-7155-3A8A-8410DB89AB2A}"/>
              </a:ext>
            </a:extLst>
          </p:cNvPr>
          <p:cNvSpPr txBox="1"/>
          <p:nvPr/>
        </p:nvSpPr>
        <p:spPr>
          <a:xfrm>
            <a:off x="722798" y="272397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MICHAEL JOHNSON</a:t>
            </a:r>
            <a:endParaRPr lang="it-IT" dirty="0"/>
          </a:p>
        </p:txBody>
      </p:sp>
      <p:pic>
        <p:nvPicPr>
          <p:cNvPr id="36" name="Elemento grafico 35" descr="Endovena">
            <a:extLst>
              <a:ext uri="{FF2B5EF4-FFF2-40B4-BE49-F238E27FC236}">
                <a16:creationId xmlns:a16="http://schemas.microsoft.com/office/drawing/2014/main" id="{DE9ACD87-15CF-72CD-430C-9141F8A31A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81" y="3151895"/>
            <a:ext cx="427917" cy="427917"/>
          </a:xfrm>
          <a:prstGeom prst="rect">
            <a:avLst/>
          </a:prstGeom>
        </p:spPr>
      </p:pic>
      <p:pic>
        <p:nvPicPr>
          <p:cNvPr id="37" name="Elemento grafico 36" descr="Endovena">
            <a:extLst>
              <a:ext uri="{FF2B5EF4-FFF2-40B4-BE49-F238E27FC236}">
                <a16:creationId xmlns:a16="http://schemas.microsoft.com/office/drawing/2014/main" id="{9DBD1182-9750-FCB5-B601-CF47587D3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80" y="3609105"/>
            <a:ext cx="427917" cy="427917"/>
          </a:xfrm>
          <a:prstGeom prst="rect">
            <a:avLst/>
          </a:prstGeom>
        </p:spPr>
      </p:pic>
      <p:pic>
        <p:nvPicPr>
          <p:cNvPr id="38" name="Elemento grafico 37" descr="Endovena">
            <a:extLst>
              <a:ext uri="{FF2B5EF4-FFF2-40B4-BE49-F238E27FC236}">
                <a16:creationId xmlns:a16="http://schemas.microsoft.com/office/drawing/2014/main" id="{F45E5BD2-42EE-9385-2C43-A0B9BE555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80" y="4068809"/>
            <a:ext cx="427917" cy="427917"/>
          </a:xfrm>
          <a:prstGeom prst="rect">
            <a:avLst/>
          </a:prstGeom>
        </p:spPr>
      </p:pic>
      <p:pic>
        <p:nvPicPr>
          <p:cNvPr id="39" name="Elemento grafico 38" descr="Endovena">
            <a:extLst>
              <a:ext uri="{FF2B5EF4-FFF2-40B4-BE49-F238E27FC236}">
                <a16:creationId xmlns:a16="http://schemas.microsoft.com/office/drawing/2014/main" id="{27FAF33A-AE73-F110-EE66-84390975D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79" y="4523525"/>
            <a:ext cx="427917" cy="42791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F3DC9B-33FE-7967-502F-648B89E8BCF2}"/>
              </a:ext>
            </a:extLst>
          </p:cNvPr>
          <p:cNvSpPr txBox="1"/>
          <p:nvPr/>
        </p:nvSpPr>
        <p:spPr>
          <a:xfrm>
            <a:off x="755576" y="3181187"/>
            <a:ext cx="17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BENJAMIN DAVIS</a:t>
            </a:r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883904-3CE3-919A-0A55-5FF035000F29}"/>
              </a:ext>
            </a:extLst>
          </p:cNvPr>
          <p:cNvSpPr txBox="1"/>
          <p:nvPr/>
        </p:nvSpPr>
        <p:spPr>
          <a:xfrm>
            <a:off x="722796" y="3636246"/>
            <a:ext cx="192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EMILY THOMPSON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979F812-5D4E-2BF4-90B7-B81818891CA3}"/>
              </a:ext>
            </a:extLst>
          </p:cNvPr>
          <p:cNvSpPr txBox="1"/>
          <p:nvPr/>
        </p:nvSpPr>
        <p:spPr>
          <a:xfrm>
            <a:off x="717577" y="4091305"/>
            <a:ext cx="18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OLIVIA MARTINEZ</a:t>
            </a:r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6642553-F98F-CFF8-9C1F-A141D822308E}"/>
              </a:ext>
            </a:extLst>
          </p:cNvPr>
          <p:cNvSpPr txBox="1"/>
          <p:nvPr/>
        </p:nvSpPr>
        <p:spPr>
          <a:xfrm>
            <a:off x="717577" y="455625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ETHAN WILSON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92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C5B47B-E3F8-3162-A9F9-2A657236BAFB}"/>
              </a:ext>
            </a:extLst>
          </p:cNvPr>
          <p:cNvSpPr txBox="1"/>
          <p:nvPr/>
        </p:nvSpPr>
        <p:spPr>
          <a:xfrm>
            <a:off x="2915816" y="231014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SANITARIO – GNU HEALTH </a:t>
            </a:r>
          </a:p>
        </p:txBody>
      </p:sp>
    </p:spTree>
    <p:extLst>
      <p:ext uri="{BB962C8B-B14F-4D97-AF65-F5344CB8AC3E}">
        <p14:creationId xmlns:p14="http://schemas.microsoft.com/office/powerpoint/2010/main" val="8461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BCA3454-8184-453C-B1F7-B0435A7AA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96" y="247536"/>
            <a:ext cx="1008112" cy="1036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6">
            <a:extLst>
              <a:ext uri="{FF2B5EF4-FFF2-40B4-BE49-F238E27FC236}">
                <a16:creationId xmlns:a16="http://schemas.microsoft.com/office/drawing/2014/main" id="{0EAD56A9-CAF2-997E-D65A-9A9E7FFB9867}"/>
              </a:ext>
            </a:extLst>
          </p:cNvPr>
          <p:cNvSpPr/>
          <p:nvPr/>
        </p:nvSpPr>
        <p:spPr>
          <a:xfrm>
            <a:off x="244613" y="247536"/>
            <a:ext cx="3911333" cy="1566891"/>
          </a:xfrm>
          <a:prstGeom prst="rect">
            <a:avLst/>
          </a:prstGeom>
          <a:noFill/>
          <a:ln w="63500">
            <a:solidFill>
              <a:srgbClr val="25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5AAE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0DA0DA-D131-E34C-F573-76A9002C7E58}"/>
              </a:ext>
            </a:extLst>
          </p:cNvPr>
          <p:cNvSpPr txBox="1"/>
          <p:nvPr/>
        </p:nvSpPr>
        <p:spPr>
          <a:xfrm>
            <a:off x="364075" y="0"/>
            <a:ext cx="36724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dirty="0">
                <a:effectLst/>
                <a:latin typeface="Calibri" panose="020F0502020204030204" pitchFamily="34" charset="0"/>
              </a:rPr>
            </a:br>
            <a:endParaRPr lang="it-IT" sz="1600" dirty="0">
              <a:effectLst/>
              <a:latin typeface="Calibri" panose="020F0502020204030204" pitchFamily="34" charset="0"/>
            </a:endParaRPr>
          </a:p>
          <a:p>
            <a:pPr algn="ctr"/>
            <a:r>
              <a:rPr lang="it-IT" sz="1600" dirty="0">
                <a:effectLst/>
                <a:latin typeface="Calibri" panose="020F0502020204030204" pitchFamily="34" charset="0"/>
              </a:rPr>
              <a:t> Un </a:t>
            </a:r>
            <a:r>
              <a:rPr lang="it-IT" sz="1600" b="1" dirty="0">
                <a:effectLst/>
                <a:latin typeface="Calibri" panose="020F0502020204030204" pitchFamily="34" charset="0"/>
              </a:rPr>
              <a:t>sistema sanitario </a:t>
            </a:r>
            <a:r>
              <a:rPr lang="it-IT" sz="1600" dirty="0">
                <a:effectLst/>
                <a:latin typeface="Calibri" panose="020F0502020204030204" pitchFamily="34" charset="0"/>
              </a:rPr>
              <a:t>è l'organizzazione di persone, istituzioni e risorse finalizzata </a:t>
            </a:r>
          </a:p>
          <a:p>
            <a:pPr algn="ctr"/>
            <a:r>
              <a:rPr lang="it-IT" sz="1600" dirty="0">
                <a:effectLst/>
                <a:latin typeface="Calibri" panose="020F0502020204030204" pitchFamily="34" charset="0"/>
              </a:rPr>
              <a:t>a fornire servizi di assistenza sanitaria a </a:t>
            </a:r>
          </a:p>
          <a:p>
            <a:pPr algn="ctr"/>
            <a:r>
              <a:rPr lang="it-IT" sz="1600" dirty="0">
                <a:effectLst/>
                <a:latin typeface="Calibri" panose="020F0502020204030204" pitchFamily="34" charset="0"/>
              </a:rPr>
              <a:t>tutela della salute della popolazione.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43EDBF8C-C4B4-556D-D69C-C8580E097704}"/>
              </a:ext>
            </a:extLst>
          </p:cNvPr>
          <p:cNvSpPr/>
          <p:nvPr/>
        </p:nvSpPr>
        <p:spPr>
          <a:xfrm>
            <a:off x="4829698" y="1923678"/>
            <a:ext cx="3911333" cy="2935043"/>
          </a:xfrm>
          <a:prstGeom prst="rect">
            <a:avLst/>
          </a:prstGeom>
          <a:noFill/>
          <a:ln w="635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808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E8A955-52C6-3DB8-41AE-A473918E9BC2}"/>
              </a:ext>
            </a:extLst>
          </p:cNvPr>
          <p:cNvSpPr txBox="1"/>
          <p:nvPr/>
        </p:nvSpPr>
        <p:spPr>
          <a:xfrm>
            <a:off x="4985164" y="2113926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GNU Health</a:t>
            </a:r>
            <a:r>
              <a:rPr lang="it-IT" sz="16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 stato creato come progetto per promuovere la salute e la prevenzione delle malattie in aree rurali. </a:t>
            </a:r>
            <a:endParaRPr lang="it-IT" sz="16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6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Oggi si è trasformato in un sistema sanitario e ospedaliero con un team di </a:t>
            </a:r>
          </a:p>
          <a:p>
            <a:pPr algn="ctr"/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collaboratori internazionali e </a:t>
            </a:r>
          </a:p>
          <a:p>
            <a:pPr algn="ctr"/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multidisciplinari che lavorano nell'area </a:t>
            </a:r>
          </a:p>
          <a:p>
            <a:pPr algn="ctr"/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della salute e dell'educazione con </a:t>
            </a:r>
          </a:p>
          <a:p>
            <a:pPr algn="ctr"/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6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libero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 descr="Logo">
            <a:extLst>
              <a:ext uri="{FF2B5EF4-FFF2-40B4-BE49-F238E27FC236}">
                <a16:creationId xmlns:a16="http://schemas.microsoft.com/office/drawing/2014/main" id="{AA89FA14-F031-4E55-DEA7-C9E889DED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3" y="3719663"/>
            <a:ext cx="1224136" cy="11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8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1B87B26-902E-61C7-F09F-4A271C542AD1}"/>
              </a:ext>
            </a:extLst>
          </p:cNvPr>
          <p:cNvSpPr/>
          <p:nvPr/>
        </p:nvSpPr>
        <p:spPr>
          <a:xfrm>
            <a:off x="3419872" y="2008460"/>
            <a:ext cx="509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CENTRO MEDICO</a:t>
            </a:r>
          </a:p>
        </p:txBody>
      </p:sp>
    </p:spTree>
    <p:extLst>
      <p:ext uri="{BB962C8B-B14F-4D97-AF65-F5344CB8AC3E}">
        <p14:creationId xmlns:p14="http://schemas.microsoft.com/office/powerpoint/2010/main" val="964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Pagina Web, Sito Web&#10;&#10;Descrizione generata automaticamente">
            <a:extLst>
              <a:ext uri="{FF2B5EF4-FFF2-40B4-BE49-F238E27FC236}">
                <a16:creationId xmlns:a16="http://schemas.microsoft.com/office/drawing/2014/main" id="{402ED092-A7CE-CA50-4721-F34D5770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9622"/>
            <a:ext cx="8064896" cy="24837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5996AF-466E-469F-41A0-F3BE6AE96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39702"/>
            <a:ext cx="1181202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D12D1C3-9652-BCF2-A590-DAADB7205CCA}"/>
              </a:ext>
            </a:extLst>
          </p:cNvPr>
          <p:cNvSpPr/>
          <p:nvPr/>
        </p:nvSpPr>
        <p:spPr>
          <a:xfrm>
            <a:off x="179512" y="2931790"/>
            <a:ext cx="1440160" cy="20162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04DAC9D-8F31-97FE-4BD4-0E69153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1074"/>
            <a:ext cx="2160240" cy="22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1B87B26-902E-61C7-F09F-4A271C542AD1}"/>
              </a:ext>
            </a:extLst>
          </p:cNvPr>
          <p:cNvSpPr/>
          <p:nvPr/>
        </p:nvSpPr>
        <p:spPr>
          <a:xfrm>
            <a:off x="3289854" y="2110085"/>
            <a:ext cx="2564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40404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REPARTI</a:t>
            </a:r>
          </a:p>
        </p:txBody>
      </p:sp>
    </p:spTree>
    <p:extLst>
      <p:ext uri="{BB962C8B-B14F-4D97-AF65-F5344CB8AC3E}">
        <p14:creationId xmlns:p14="http://schemas.microsoft.com/office/powerpoint/2010/main" val="320996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51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QUALI REPARTI SONO STATI INSERITI?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F6609D-BF45-CE1F-A43C-1BF6BE4F8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5883" r="736" b="44094"/>
          <a:stretch/>
        </p:blipFill>
        <p:spPr>
          <a:xfrm>
            <a:off x="3717726" y="1923678"/>
            <a:ext cx="5209523" cy="17582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533310-7A8A-17A4-A716-026929DC9DBB}"/>
              </a:ext>
            </a:extLst>
          </p:cNvPr>
          <p:cNvSpPr txBox="1"/>
          <p:nvPr/>
        </p:nvSpPr>
        <p:spPr>
          <a:xfrm>
            <a:off x="216751" y="1510123"/>
            <a:ext cx="33324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Cardiologia – 25 posti letto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Pediatria – 20 posti letto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Chirurgia Generale – 15 posti letti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Medicina Interna – 30 posti letto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Terapia Intensiva – 10 posti letto</a:t>
            </a:r>
          </a:p>
        </p:txBody>
      </p:sp>
    </p:spTree>
    <p:extLst>
      <p:ext uri="{BB962C8B-B14F-4D97-AF65-F5344CB8AC3E}">
        <p14:creationId xmlns:p14="http://schemas.microsoft.com/office/powerpoint/2010/main" val="350117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ESEMPIO CREAZIONE REPARTO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533310-7A8A-17A4-A716-026929DC9DBB}"/>
              </a:ext>
            </a:extLst>
          </p:cNvPr>
          <p:cNvSpPr txBox="1"/>
          <p:nvPr/>
        </p:nvSpPr>
        <p:spPr>
          <a:xfrm>
            <a:off x="251520" y="1131590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Nel palazzo principale del</a:t>
            </a:r>
          </a:p>
          <a:p>
            <a:pPr algn="ctr"/>
            <a:r>
              <a:rPr lang="it-IT" dirty="0"/>
              <a:t>MEDICAL CENTER</a:t>
            </a:r>
          </a:p>
          <a:p>
            <a:pPr algn="ctr"/>
            <a:r>
              <a:rPr lang="it-IT" dirty="0"/>
              <a:t>è presente il reparto di </a:t>
            </a:r>
          </a:p>
          <a:p>
            <a:pPr algn="ctr"/>
            <a:r>
              <a:rPr lang="it-IT" b="1" dirty="0"/>
              <a:t>Terapia Intensiva </a:t>
            </a:r>
            <a:r>
              <a:rPr lang="it-IT" dirty="0"/>
              <a:t>al piano </a:t>
            </a:r>
          </a:p>
          <a:p>
            <a:pPr algn="ctr"/>
            <a:r>
              <a:rPr lang="it-IT" dirty="0"/>
              <a:t>numero 3.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Questo reparto è dotato di </a:t>
            </a:r>
          </a:p>
          <a:p>
            <a:pPr algn="ctr"/>
            <a:r>
              <a:rPr lang="it-IT" dirty="0"/>
              <a:t>10 posti  letto aventi </a:t>
            </a:r>
          </a:p>
          <a:p>
            <a:pPr algn="ctr"/>
            <a:r>
              <a:rPr lang="it-IT" dirty="0"/>
              <a:t>televisione, aria condizionata, </a:t>
            </a:r>
          </a:p>
          <a:p>
            <a:pPr algn="ctr"/>
            <a:r>
              <a:rPr lang="it-IT" dirty="0"/>
              <a:t>letto a disposizione per un </a:t>
            </a:r>
          </a:p>
          <a:p>
            <a:pPr algn="ctr"/>
            <a:r>
              <a:rPr lang="it-IT" dirty="0"/>
              <a:t>visitatore e accesso ad internet.</a:t>
            </a:r>
          </a:p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9D2473-70E4-662F-5893-3603745E7F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5883" r="736" b="17412"/>
          <a:stretch/>
        </p:blipFill>
        <p:spPr>
          <a:xfrm>
            <a:off x="3676780" y="1347614"/>
            <a:ext cx="5215700" cy="29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BD341F-2990-154E-C5AD-0BCDC44D8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0" y="195486"/>
            <a:ext cx="7344816" cy="57606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 CREAZIONE POSTI LETTO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05A42E-BE7E-701A-DE9B-C2D31DC5C00A}"/>
              </a:ext>
            </a:extLst>
          </p:cNvPr>
          <p:cNvSpPr/>
          <p:nvPr/>
        </p:nvSpPr>
        <p:spPr>
          <a:xfrm>
            <a:off x="7668343" y="51470"/>
            <a:ext cx="144480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3F2FFA5-AC03-4648-CB0E-835C059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55" y="87314"/>
            <a:ext cx="851594" cy="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060CDA-B3D8-E392-8C7E-D960EA2D0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14400" r="1980" b="12965"/>
          <a:stretch/>
        </p:blipFill>
        <p:spPr>
          <a:xfrm>
            <a:off x="4440690" y="2802684"/>
            <a:ext cx="4474084" cy="21149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2162EA-2C37-7B19-169F-DB8EA929B7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0" t="15883" r="113" b="32235"/>
          <a:stretch/>
        </p:blipFill>
        <p:spPr>
          <a:xfrm>
            <a:off x="179512" y="891802"/>
            <a:ext cx="4128204" cy="18060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F94FED-7998-8B83-3D5D-9A700731479C}"/>
              </a:ext>
            </a:extLst>
          </p:cNvPr>
          <p:cNvSpPr txBox="1"/>
          <p:nvPr/>
        </p:nvSpPr>
        <p:spPr>
          <a:xfrm>
            <a:off x="4509158" y="1194682"/>
            <a:ext cx="4337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 </a:t>
            </a:r>
            <a:r>
              <a:rPr lang="it-IT" b="1" dirty="0"/>
              <a:t>posti letto </a:t>
            </a:r>
            <a:r>
              <a:rPr lang="it-IT" dirty="0"/>
              <a:t>creati per il reparto di Terapia </a:t>
            </a:r>
          </a:p>
          <a:p>
            <a:pPr algn="ctr"/>
            <a:r>
              <a:rPr lang="it-IT" dirty="0"/>
              <a:t>Intensiva sono </a:t>
            </a:r>
            <a:r>
              <a:rPr lang="it-IT" b="1" dirty="0"/>
              <a:t>10</a:t>
            </a:r>
            <a:r>
              <a:rPr lang="it-IT" dirty="0"/>
              <a:t>, ognuno con il proprio codice (tra le parentesi quadre) e il nome (indicato dal numero).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9121CA-4800-4E3F-3674-E759678B130F}"/>
              </a:ext>
            </a:extLst>
          </p:cNvPr>
          <p:cNvSpPr txBox="1"/>
          <p:nvPr/>
        </p:nvSpPr>
        <p:spPr>
          <a:xfrm>
            <a:off x="184782" y="3328368"/>
            <a:ext cx="4117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Al momento della creazione è possibile</a:t>
            </a:r>
          </a:p>
          <a:p>
            <a:pPr algn="ctr"/>
            <a:r>
              <a:rPr lang="it-IT" dirty="0"/>
              <a:t>indicare anche la condizione e il costo del </a:t>
            </a:r>
          </a:p>
          <a:p>
            <a:pPr algn="ctr"/>
            <a:r>
              <a:rPr lang="it-IT" dirty="0"/>
              <a:t>posto letto indicato. </a:t>
            </a:r>
          </a:p>
        </p:txBody>
      </p:sp>
    </p:spTree>
    <p:extLst>
      <p:ext uri="{BB962C8B-B14F-4D97-AF65-F5344CB8AC3E}">
        <p14:creationId xmlns:p14="http://schemas.microsoft.com/office/powerpoint/2010/main" val="93576463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506</Words>
  <Application>Microsoft Office PowerPoint</Application>
  <PresentationFormat>Presentazione su schermo (16:9)</PresentationFormat>
  <Paragraphs>128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Contents Slide Master</vt:lpstr>
      <vt:lpstr>Section Break Slide Master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simone cirnelli</cp:lastModifiedBy>
  <cp:revision>186</cp:revision>
  <dcterms:created xsi:type="dcterms:W3CDTF">2016-12-05T23:26:54Z</dcterms:created>
  <dcterms:modified xsi:type="dcterms:W3CDTF">2023-07-11T22:29:21Z</dcterms:modified>
</cp:coreProperties>
</file>