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12192000" cy="9144000"/>
  <p:notesSz cx="6858000" cy="9144000"/>
  <p:defaultTextStyle>
    <a:defPPr>
      <a:defRPr lang="en-US"/>
    </a:defPPr>
    <a:lvl1pPr marL="0" algn="l" defTabSz="4571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4571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4571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54" algn="l" defTabSz="4571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71" algn="l" defTabSz="4571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89" algn="l" defTabSz="4571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06" algn="l" defTabSz="4571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25" algn="l" defTabSz="4571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43" algn="l" defTabSz="4571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DF"/>
    <a:srgbClr val="82D5A7"/>
    <a:srgbClr val="00B05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1F8B04-4196-4C5B-BB51-DC64C1917350}" v="25" dt="2022-04-28T03:40:40.7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5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i Ana Rahmawati" userId="47be04f0-e1b7-4253-9e1c-40b34e0f9f01" providerId="ADAL" clId="{411F8B04-4196-4C5B-BB51-DC64C1917350}"/>
    <pc:docChg chg="undo custSel addSld modSld">
      <pc:chgData name="Rosi Ana Rahmawati" userId="47be04f0-e1b7-4253-9e1c-40b34e0f9f01" providerId="ADAL" clId="{411F8B04-4196-4C5B-BB51-DC64C1917350}" dt="2022-04-28T03:41:39.050" v="2610" actId="20577"/>
      <pc:docMkLst>
        <pc:docMk/>
      </pc:docMkLst>
      <pc:sldChg chg="addSp modSp mod">
        <pc:chgData name="Rosi Ana Rahmawati" userId="47be04f0-e1b7-4253-9e1c-40b34e0f9f01" providerId="ADAL" clId="{411F8B04-4196-4C5B-BB51-DC64C1917350}" dt="2022-04-28T03:41:39.050" v="2610" actId="20577"/>
        <pc:sldMkLst>
          <pc:docMk/>
          <pc:sldMk cId="3524708329" sldId="257"/>
        </pc:sldMkLst>
        <pc:spChg chg="add mod">
          <ac:chgData name="Rosi Ana Rahmawati" userId="47be04f0-e1b7-4253-9e1c-40b34e0f9f01" providerId="ADAL" clId="{411F8B04-4196-4C5B-BB51-DC64C1917350}" dt="2022-04-28T03:40:51.235" v="2525" actId="20577"/>
          <ac:spMkLst>
            <pc:docMk/>
            <pc:sldMk cId="3524708329" sldId="257"/>
            <ac:spMk id="4" creationId="{FB3E2FBA-0E06-4045-B6AC-A2412F2B0330}"/>
          </ac:spMkLst>
        </pc:spChg>
        <pc:spChg chg="mod">
          <ac:chgData name="Rosi Ana Rahmawati" userId="47be04f0-e1b7-4253-9e1c-40b34e0f9f01" providerId="ADAL" clId="{411F8B04-4196-4C5B-BB51-DC64C1917350}" dt="2022-04-28T03:28:56.753" v="1769" actId="404"/>
          <ac:spMkLst>
            <pc:docMk/>
            <pc:sldMk cId="3524708329" sldId="257"/>
            <ac:spMk id="12" creationId="{844CD601-50BF-406F-9971-E68D1DE89C89}"/>
          </ac:spMkLst>
        </pc:spChg>
        <pc:spChg chg="mod">
          <ac:chgData name="Rosi Ana Rahmawati" userId="47be04f0-e1b7-4253-9e1c-40b34e0f9f01" providerId="ADAL" clId="{411F8B04-4196-4C5B-BB51-DC64C1917350}" dt="2022-04-28T02:19:40.275" v="246" actId="1035"/>
          <ac:spMkLst>
            <pc:docMk/>
            <pc:sldMk cId="3524708329" sldId="257"/>
            <ac:spMk id="15" creationId="{FD260DE6-5595-4BAB-917D-637FF352ECA4}"/>
          </ac:spMkLst>
        </pc:spChg>
        <pc:spChg chg="mod">
          <ac:chgData name="Rosi Ana Rahmawati" userId="47be04f0-e1b7-4253-9e1c-40b34e0f9f01" providerId="ADAL" clId="{411F8B04-4196-4C5B-BB51-DC64C1917350}" dt="2022-04-28T02:19:48.618" v="247" actId="1076"/>
          <ac:spMkLst>
            <pc:docMk/>
            <pc:sldMk cId="3524708329" sldId="257"/>
            <ac:spMk id="22" creationId="{3B3AD856-B3B1-49C3-AE75-E002A16BF826}"/>
          </ac:spMkLst>
        </pc:spChg>
        <pc:spChg chg="mod">
          <ac:chgData name="Rosi Ana Rahmawati" userId="47be04f0-e1b7-4253-9e1c-40b34e0f9f01" providerId="ADAL" clId="{411F8B04-4196-4C5B-BB51-DC64C1917350}" dt="2022-04-28T02:55:13.500" v="248" actId="20577"/>
          <ac:spMkLst>
            <pc:docMk/>
            <pc:sldMk cId="3524708329" sldId="257"/>
            <ac:spMk id="30" creationId="{AB7FD2B7-18AB-4408-A5AB-F390980ECF64}"/>
          </ac:spMkLst>
        </pc:spChg>
        <pc:spChg chg="add mod">
          <ac:chgData name="Rosi Ana Rahmawati" userId="47be04f0-e1b7-4253-9e1c-40b34e0f9f01" providerId="ADAL" clId="{411F8B04-4196-4C5B-BB51-DC64C1917350}" dt="2022-04-28T03:40:48.423" v="2524" actId="20577"/>
          <ac:spMkLst>
            <pc:docMk/>
            <pc:sldMk cId="3524708329" sldId="257"/>
            <ac:spMk id="33" creationId="{DA2497E8-0512-4EFB-BED6-0877AEFE32B6}"/>
          </ac:spMkLst>
        </pc:spChg>
        <pc:spChg chg="mod">
          <ac:chgData name="Rosi Ana Rahmawati" userId="47be04f0-e1b7-4253-9e1c-40b34e0f9f01" providerId="ADAL" clId="{411F8B04-4196-4C5B-BB51-DC64C1917350}" dt="2022-04-28T02:03:30.650" v="198" actId="20577"/>
          <ac:spMkLst>
            <pc:docMk/>
            <pc:sldMk cId="3524708329" sldId="257"/>
            <ac:spMk id="38" creationId="{25E0CCF6-D5BA-4E81-B99A-98B84BA85945}"/>
          </ac:spMkLst>
        </pc:spChg>
        <pc:spChg chg="mod">
          <ac:chgData name="Rosi Ana Rahmawati" userId="47be04f0-e1b7-4253-9e1c-40b34e0f9f01" providerId="ADAL" clId="{411F8B04-4196-4C5B-BB51-DC64C1917350}" dt="2022-04-28T01:58:56.491" v="80" actId="113"/>
          <ac:spMkLst>
            <pc:docMk/>
            <pc:sldMk cId="3524708329" sldId="257"/>
            <ac:spMk id="43" creationId="{AC5D8422-84A8-4CC4-89DD-C24700671ED4}"/>
          </ac:spMkLst>
        </pc:spChg>
        <pc:spChg chg="mod">
          <ac:chgData name="Rosi Ana Rahmawati" userId="47be04f0-e1b7-4253-9e1c-40b34e0f9f01" providerId="ADAL" clId="{411F8B04-4196-4C5B-BB51-DC64C1917350}" dt="2022-04-28T03:41:39.050" v="2610" actId="20577"/>
          <ac:spMkLst>
            <pc:docMk/>
            <pc:sldMk cId="3524708329" sldId="257"/>
            <ac:spMk id="44" creationId="{6615CCE0-35E9-4A30-8923-F76A224ECBA0}"/>
          </ac:spMkLst>
        </pc:spChg>
        <pc:picChg chg="mod">
          <ac:chgData name="Rosi Ana Rahmawati" userId="47be04f0-e1b7-4253-9e1c-40b34e0f9f01" providerId="ADAL" clId="{411F8B04-4196-4C5B-BB51-DC64C1917350}" dt="2022-04-28T03:13:04.546" v="911" actId="1036"/>
          <ac:picMkLst>
            <pc:docMk/>
            <pc:sldMk cId="3524708329" sldId="257"/>
            <ac:picMk id="17" creationId="{597477D3-7FC1-4FFB-A677-34452F7ADE40}"/>
          </ac:picMkLst>
        </pc:picChg>
        <pc:cxnChg chg="mod">
          <ac:chgData name="Rosi Ana Rahmawati" userId="47be04f0-e1b7-4253-9e1c-40b34e0f9f01" providerId="ADAL" clId="{411F8B04-4196-4C5B-BB51-DC64C1917350}" dt="2022-04-28T02:19:36.018" v="240" actId="1035"/>
          <ac:cxnSpMkLst>
            <pc:docMk/>
            <pc:sldMk cId="3524708329" sldId="257"/>
            <ac:cxnSpMk id="19" creationId="{F53099E4-5602-4118-9BAC-E2CF5051F57C}"/>
          </ac:cxnSpMkLst>
        </pc:cxnChg>
      </pc:sldChg>
      <pc:sldChg chg="addSp delSp modSp add mod">
        <pc:chgData name="Rosi Ana Rahmawati" userId="47be04f0-e1b7-4253-9e1c-40b34e0f9f01" providerId="ADAL" clId="{411F8B04-4196-4C5B-BB51-DC64C1917350}" dt="2022-04-28T03:38:47.892" v="2385" actId="113"/>
        <pc:sldMkLst>
          <pc:docMk/>
          <pc:sldMk cId="3501930934" sldId="258"/>
        </pc:sldMkLst>
        <pc:spChg chg="del">
          <ac:chgData name="Rosi Ana Rahmawati" userId="47be04f0-e1b7-4253-9e1c-40b34e0f9f01" providerId="ADAL" clId="{411F8B04-4196-4C5B-BB51-DC64C1917350}" dt="2022-04-28T03:16:09.397" v="1060" actId="478"/>
          <ac:spMkLst>
            <pc:docMk/>
            <pc:sldMk cId="3501930934" sldId="258"/>
            <ac:spMk id="4" creationId="{FB3E2FBA-0E06-4045-B6AC-A2412F2B0330}"/>
          </ac:spMkLst>
        </pc:spChg>
        <pc:spChg chg="mod">
          <ac:chgData name="Rosi Ana Rahmawati" userId="47be04f0-e1b7-4253-9e1c-40b34e0f9f01" providerId="ADAL" clId="{411F8B04-4196-4C5B-BB51-DC64C1917350}" dt="2022-04-28T02:10:25.275" v="211" actId="2710"/>
          <ac:spMkLst>
            <pc:docMk/>
            <pc:sldMk cId="3501930934" sldId="258"/>
            <ac:spMk id="6" creationId="{73240672-11B9-4545-8329-E1AC958BF479}"/>
          </ac:spMkLst>
        </pc:spChg>
        <pc:spChg chg="mod">
          <ac:chgData name="Rosi Ana Rahmawati" userId="47be04f0-e1b7-4253-9e1c-40b34e0f9f01" providerId="ADAL" clId="{411F8B04-4196-4C5B-BB51-DC64C1917350}" dt="2022-04-28T03:28:21.086" v="1762" actId="404"/>
          <ac:spMkLst>
            <pc:docMk/>
            <pc:sldMk cId="3501930934" sldId="258"/>
            <ac:spMk id="12" creationId="{844CD601-50BF-406F-9971-E68D1DE89C89}"/>
          </ac:spMkLst>
        </pc:spChg>
        <pc:spChg chg="mod">
          <ac:chgData name="Rosi Ana Rahmawati" userId="47be04f0-e1b7-4253-9e1c-40b34e0f9f01" providerId="ADAL" clId="{411F8B04-4196-4C5B-BB51-DC64C1917350}" dt="2022-04-28T02:19:04.156" v="230" actId="1036"/>
          <ac:spMkLst>
            <pc:docMk/>
            <pc:sldMk cId="3501930934" sldId="258"/>
            <ac:spMk id="15" creationId="{FD260DE6-5595-4BAB-917D-637FF352ECA4}"/>
          </ac:spMkLst>
        </pc:spChg>
        <pc:spChg chg="mod">
          <ac:chgData name="Rosi Ana Rahmawati" userId="47be04f0-e1b7-4253-9e1c-40b34e0f9f01" providerId="ADAL" clId="{411F8B04-4196-4C5B-BB51-DC64C1917350}" dt="2022-04-28T02:19:11.546" v="233" actId="1035"/>
          <ac:spMkLst>
            <pc:docMk/>
            <pc:sldMk cId="3501930934" sldId="258"/>
            <ac:spMk id="22" creationId="{3B3AD856-B3B1-49C3-AE75-E002A16BF826}"/>
          </ac:spMkLst>
        </pc:spChg>
        <pc:spChg chg="mod">
          <ac:chgData name="Rosi Ana Rahmawati" userId="47be04f0-e1b7-4253-9e1c-40b34e0f9f01" providerId="ADAL" clId="{411F8B04-4196-4C5B-BB51-DC64C1917350}" dt="2022-04-28T03:32:11.983" v="1970" actId="1076"/>
          <ac:spMkLst>
            <pc:docMk/>
            <pc:sldMk cId="3501930934" sldId="258"/>
            <ac:spMk id="28" creationId="{06A1469E-F66D-4375-92E6-570733B28C57}"/>
          </ac:spMkLst>
        </pc:spChg>
        <pc:spChg chg="mod">
          <ac:chgData name="Rosi Ana Rahmawati" userId="47be04f0-e1b7-4253-9e1c-40b34e0f9f01" providerId="ADAL" clId="{411F8B04-4196-4C5B-BB51-DC64C1917350}" dt="2022-04-28T03:32:11.983" v="1970" actId="1076"/>
          <ac:spMkLst>
            <pc:docMk/>
            <pc:sldMk cId="3501930934" sldId="258"/>
            <ac:spMk id="29" creationId="{1E0CADA7-8DEB-4BDB-9506-F35E07EB9A84}"/>
          </ac:spMkLst>
        </pc:spChg>
        <pc:spChg chg="add del mod">
          <ac:chgData name="Rosi Ana Rahmawati" userId="47be04f0-e1b7-4253-9e1c-40b34e0f9f01" providerId="ADAL" clId="{411F8B04-4196-4C5B-BB51-DC64C1917350}" dt="2022-04-28T03:32:15.540" v="1971" actId="1076"/>
          <ac:spMkLst>
            <pc:docMk/>
            <pc:sldMk cId="3501930934" sldId="258"/>
            <ac:spMk id="30" creationId="{AB7FD2B7-18AB-4408-A5AB-F390980ECF64}"/>
          </ac:spMkLst>
        </pc:spChg>
        <pc:spChg chg="mod">
          <ac:chgData name="Rosi Ana Rahmawati" userId="47be04f0-e1b7-4253-9e1c-40b34e0f9f01" providerId="ADAL" clId="{411F8B04-4196-4C5B-BB51-DC64C1917350}" dt="2022-04-28T03:28:25.551" v="1764" actId="404"/>
          <ac:spMkLst>
            <pc:docMk/>
            <pc:sldMk cId="3501930934" sldId="258"/>
            <ac:spMk id="36" creationId="{40C40D9C-E82B-442D-AE69-30B7D7B76541}"/>
          </ac:spMkLst>
        </pc:spChg>
        <pc:spChg chg="mod">
          <ac:chgData name="Rosi Ana Rahmawati" userId="47be04f0-e1b7-4253-9e1c-40b34e0f9f01" providerId="ADAL" clId="{411F8B04-4196-4C5B-BB51-DC64C1917350}" dt="2022-04-28T03:28:35.450" v="1766" actId="1076"/>
          <ac:spMkLst>
            <pc:docMk/>
            <pc:sldMk cId="3501930934" sldId="258"/>
            <ac:spMk id="37" creationId="{3A9C6926-FFAE-4486-B42B-709417462490}"/>
          </ac:spMkLst>
        </pc:spChg>
        <pc:spChg chg="mod">
          <ac:chgData name="Rosi Ana Rahmawati" userId="47be04f0-e1b7-4253-9e1c-40b34e0f9f01" providerId="ADAL" clId="{411F8B04-4196-4C5B-BB51-DC64C1917350}" dt="2022-04-28T03:28:35.450" v="1766" actId="1076"/>
          <ac:spMkLst>
            <pc:docMk/>
            <pc:sldMk cId="3501930934" sldId="258"/>
            <ac:spMk id="38" creationId="{25E0CCF6-D5BA-4E81-B99A-98B84BA85945}"/>
          </ac:spMkLst>
        </pc:spChg>
        <pc:spChg chg="mod">
          <ac:chgData name="Rosi Ana Rahmawati" userId="47be04f0-e1b7-4253-9e1c-40b34e0f9f01" providerId="ADAL" clId="{411F8B04-4196-4C5B-BB51-DC64C1917350}" dt="2022-04-28T03:38:47.892" v="2385" actId="113"/>
          <ac:spMkLst>
            <pc:docMk/>
            <pc:sldMk cId="3501930934" sldId="258"/>
            <ac:spMk id="43" creationId="{AC5D8422-84A8-4CC4-89DD-C24700671ED4}"/>
          </ac:spMkLst>
        </pc:spChg>
        <pc:spChg chg="mod">
          <ac:chgData name="Rosi Ana Rahmawati" userId="47be04f0-e1b7-4253-9e1c-40b34e0f9f01" providerId="ADAL" clId="{411F8B04-4196-4C5B-BB51-DC64C1917350}" dt="2022-04-28T03:28:39.816" v="1767" actId="1076"/>
          <ac:spMkLst>
            <pc:docMk/>
            <pc:sldMk cId="3501930934" sldId="258"/>
            <ac:spMk id="44" creationId="{6615CCE0-35E9-4A30-8923-F76A224ECBA0}"/>
          </ac:spMkLst>
        </pc:spChg>
        <pc:picChg chg="mod">
          <ac:chgData name="Rosi Ana Rahmawati" userId="47be04f0-e1b7-4253-9e1c-40b34e0f9f01" providerId="ADAL" clId="{411F8B04-4196-4C5B-BB51-DC64C1917350}" dt="2022-04-28T03:13:00.252" v="909" actId="1036"/>
          <ac:picMkLst>
            <pc:docMk/>
            <pc:sldMk cId="3501930934" sldId="258"/>
            <ac:picMk id="17" creationId="{597477D3-7FC1-4FFB-A677-34452F7ADE40}"/>
          </ac:picMkLst>
        </pc:picChg>
        <pc:cxnChg chg="mod">
          <ac:chgData name="Rosi Ana Rahmawati" userId="47be04f0-e1b7-4253-9e1c-40b34e0f9f01" providerId="ADAL" clId="{411F8B04-4196-4C5B-BB51-DC64C1917350}" dt="2022-04-28T02:18:58.046" v="218" actId="1035"/>
          <ac:cxnSpMkLst>
            <pc:docMk/>
            <pc:sldMk cId="3501930934" sldId="258"/>
            <ac:cxnSpMk id="19" creationId="{F53099E4-5602-4118-9BAC-E2CF5051F57C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F4E7F3-DF37-413C-BFD9-608AABB6B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24D2F-0F79-4998-AD82-0EB7D4552F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53ED6-1061-4FFE-9223-D46B1CFDD25D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7ED29-4577-424B-8268-12C1244F5D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39E7F-87D4-446D-AA71-F615B5DEDD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7048E-9646-42C3-BF2F-9A5E90AB5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56466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A7DF8-C265-45C0-A503-1319659AE03E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54355-9D2D-4381-B505-C1E83E614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8919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801784" rtl="0" eaLnBrk="1" latinLnBrk="1" hangingPunct="1">
      <a:defRPr sz="1052" kern="1200">
        <a:solidFill>
          <a:schemeClr val="tx1"/>
        </a:solidFill>
        <a:latin typeface="+mn-lt"/>
        <a:ea typeface="+mn-ea"/>
        <a:cs typeface="+mn-cs"/>
      </a:defRPr>
    </a:lvl1pPr>
    <a:lvl2pPr marL="400891" algn="l" defTabSz="801784" rtl="0" eaLnBrk="1" latinLnBrk="1" hangingPunct="1">
      <a:defRPr sz="1052" kern="1200">
        <a:solidFill>
          <a:schemeClr val="tx1"/>
        </a:solidFill>
        <a:latin typeface="+mn-lt"/>
        <a:ea typeface="+mn-ea"/>
        <a:cs typeface="+mn-cs"/>
      </a:defRPr>
    </a:lvl2pPr>
    <a:lvl3pPr marL="801784" algn="l" defTabSz="801784" rtl="0" eaLnBrk="1" latinLnBrk="1" hangingPunct="1">
      <a:defRPr sz="1052" kern="1200">
        <a:solidFill>
          <a:schemeClr val="tx1"/>
        </a:solidFill>
        <a:latin typeface="+mn-lt"/>
        <a:ea typeface="+mn-ea"/>
        <a:cs typeface="+mn-cs"/>
      </a:defRPr>
    </a:lvl3pPr>
    <a:lvl4pPr marL="1202677" algn="l" defTabSz="801784" rtl="0" eaLnBrk="1" latinLnBrk="1" hangingPunct="1">
      <a:defRPr sz="1052" kern="1200">
        <a:solidFill>
          <a:schemeClr val="tx1"/>
        </a:solidFill>
        <a:latin typeface="+mn-lt"/>
        <a:ea typeface="+mn-ea"/>
        <a:cs typeface="+mn-cs"/>
      </a:defRPr>
    </a:lvl4pPr>
    <a:lvl5pPr marL="1603569" algn="l" defTabSz="801784" rtl="0" eaLnBrk="1" latinLnBrk="1" hangingPunct="1">
      <a:defRPr sz="1052" kern="1200">
        <a:solidFill>
          <a:schemeClr val="tx1"/>
        </a:solidFill>
        <a:latin typeface="+mn-lt"/>
        <a:ea typeface="+mn-ea"/>
        <a:cs typeface="+mn-cs"/>
      </a:defRPr>
    </a:lvl5pPr>
    <a:lvl6pPr marL="2004462" algn="l" defTabSz="801784" rtl="0" eaLnBrk="1" latinLnBrk="1" hangingPunct="1">
      <a:defRPr sz="1052" kern="1200">
        <a:solidFill>
          <a:schemeClr val="tx1"/>
        </a:solidFill>
        <a:latin typeface="+mn-lt"/>
        <a:ea typeface="+mn-ea"/>
        <a:cs typeface="+mn-cs"/>
      </a:defRPr>
    </a:lvl6pPr>
    <a:lvl7pPr marL="2405353" algn="l" defTabSz="801784" rtl="0" eaLnBrk="1" latinLnBrk="1" hangingPunct="1">
      <a:defRPr sz="1052" kern="1200">
        <a:solidFill>
          <a:schemeClr val="tx1"/>
        </a:solidFill>
        <a:latin typeface="+mn-lt"/>
        <a:ea typeface="+mn-ea"/>
        <a:cs typeface="+mn-cs"/>
      </a:defRPr>
    </a:lvl7pPr>
    <a:lvl8pPr marL="2806246" algn="l" defTabSz="801784" rtl="0" eaLnBrk="1" latinLnBrk="1" hangingPunct="1">
      <a:defRPr sz="1052" kern="1200">
        <a:solidFill>
          <a:schemeClr val="tx1"/>
        </a:solidFill>
        <a:latin typeface="+mn-lt"/>
        <a:ea typeface="+mn-ea"/>
        <a:cs typeface="+mn-cs"/>
      </a:defRPr>
    </a:lvl8pPr>
    <a:lvl9pPr marL="3207138" algn="l" defTabSz="801784" rtl="0" eaLnBrk="1" latinLnBrk="1" hangingPunct="1">
      <a:defRPr sz="10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5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97" indent="0" algn="ctr">
              <a:buNone/>
              <a:defRPr sz="2667"/>
            </a:lvl2pPr>
            <a:lvl3pPr marL="1219194" indent="0" algn="ctr">
              <a:buNone/>
              <a:defRPr sz="2400"/>
            </a:lvl3pPr>
            <a:lvl4pPr marL="1828790" indent="0" algn="ctr">
              <a:buNone/>
              <a:defRPr sz="2133"/>
            </a:lvl4pPr>
            <a:lvl5pPr marL="2438387" indent="0" algn="ctr">
              <a:buNone/>
              <a:defRPr sz="2133"/>
            </a:lvl5pPr>
            <a:lvl6pPr marL="3047984" indent="0" algn="ctr">
              <a:buNone/>
              <a:defRPr sz="2133"/>
            </a:lvl6pPr>
            <a:lvl7pPr marL="3657581" indent="0" algn="ctr">
              <a:buNone/>
              <a:defRPr sz="2133"/>
            </a:lvl7pPr>
            <a:lvl8pPr marL="4267179" indent="0" algn="ctr">
              <a:buNone/>
              <a:defRPr sz="2133"/>
            </a:lvl8pPr>
            <a:lvl9pPr marL="4876776" indent="0" algn="ctr">
              <a:buNone/>
              <a:defRPr sz="2133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79FB-6DA6-4DD1-A8CE-4D57E9E7F677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Simulation and Facility Logistics Laboratory Department of Industrial Engineering  Pusan National University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2102-1F77-4A7A-82D9-8B82AB2CF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87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043A-E0FD-4EC8-88DD-84528DCBEBCD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Simulation and Facility Logistics Laboratory Department of Industrial Engineering  Pusan National University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2102-1F77-4A7A-82D9-8B82AB2CF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96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86835"/>
            <a:ext cx="2628900" cy="7749117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486835"/>
            <a:ext cx="7734300" cy="7749117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60BC-311A-447F-907A-E42DC2870C22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Simulation and Facility Logistics Laboratory Department of Industrial Engineering  Pusan National University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2102-1F77-4A7A-82D9-8B82AB2CF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76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2BD49-2EE2-425F-9189-F7548240500D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Simulation and Facility Logistics Laboratory Department of Industrial Engineering  Pusan National University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2102-1F77-4A7A-82D9-8B82AB2CF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5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2279654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6119288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97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9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9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8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8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8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17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77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D608-B59A-4034-98D7-987A6A273B79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Simulation and Facility Logistics Laboratory Department of Industrial Engineering  Pusan National University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2102-1F77-4A7A-82D9-8B82AB2CF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02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56AE-8C52-48F5-897B-A2E95DEF663E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Simulation and Facility Logistics Laboratory Department of Industrial Engineering  Pusan National University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2102-1F77-4A7A-82D9-8B82AB2CF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88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7"/>
            <a:ext cx="10515600" cy="1767417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2241552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7" indent="0">
              <a:buNone/>
              <a:defRPr sz="2667" b="1"/>
            </a:lvl2pPr>
            <a:lvl3pPr marL="1219194" indent="0">
              <a:buNone/>
              <a:defRPr sz="2400" b="1"/>
            </a:lvl3pPr>
            <a:lvl4pPr marL="1828790" indent="0">
              <a:buNone/>
              <a:defRPr sz="2133" b="1"/>
            </a:lvl4pPr>
            <a:lvl5pPr marL="2438387" indent="0">
              <a:buNone/>
              <a:defRPr sz="2133" b="1"/>
            </a:lvl5pPr>
            <a:lvl6pPr marL="3047984" indent="0">
              <a:buNone/>
              <a:defRPr sz="2133" b="1"/>
            </a:lvl6pPr>
            <a:lvl7pPr marL="3657581" indent="0">
              <a:buNone/>
              <a:defRPr sz="2133" b="1"/>
            </a:lvl7pPr>
            <a:lvl8pPr marL="4267179" indent="0">
              <a:buNone/>
              <a:defRPr sz="2133" b="1"/>
            </a:lvl8pPr>
            <a:lvl9pPr marL="4876776" indent="0">
              <a:buNone/>
              <a:defRPr sz="2133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3340100"/>
            <a:ext cx="5157787" cy="4912784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2241552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7" indent="0">
              <a:buNone/>
              <a:defRPr sz="2667" b="1"/>
            </a:lvl2pPr>
            <a:lvl3pPr marL="1219194" indent="0">
              <a:buNone/>
              <a:defRPr sz="2400" b="1"/>
            </a:lvl3pPr>
            <a:lvl4pPr marL="1828790" indent="0">
              <a:buNone/>
              <a:defRPr sz="2133" b="1"/>
            </a:lvl4pPr>
            <a:lvl5pPr marL="2438387" indent="0">
              <a:buNone/>
              <a:defRPr sz="2133" b="1"/>
            </a:lvl5pPr>
            <a:lvl6pPr marL="3047984" indent="0">
              <a:buNone/>
              <a:defRPr sz="2133" b="1"/>
            </a:lvl6pPr>
            <a:lvl7pPr marL="3657581" indent="0">
              <a:buNone/>
              <a:defRPr sz="2133" b="1"/>
            </a:lvl7pPr>
            <a:lvl8pPr marL="4267179" indent="0">
              <a:buNone/>
              <a:defRPr sz="2133" b="1"/>
            </a:lvl8pPr>
            <a:lvl9pPr marL="4876776" indent="0">
              <a:buNone/>
              <a:defRPr sz="2133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3340100"/>
            <a:ext cx="5183188" cy="4912784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FF17-E657-471E-84C2-3A2304F9FCFB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Simulation and Facility Logistics Laboratory Department of Industrial Engineering  Pusan National University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2102-1F77-4A7A-82D9-8B82AB2CF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27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49F8-518A-45F2-B9C0-8479692263D6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Simulation and Facility Logistics Laboratory Department of Industrial Engineering  Pusan National University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2102-1F77-4A7A-82D9-8B82AB2CF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41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2976-7F03-4DDA-8F1E-CB1FD27FC0E8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Simulation and Facility Logistics Laboratory Department of Industrial Engineering  Pusan National University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2102-1F77-4A7A-82D9-8B82AB2CF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9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70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97" indent="0">
              <a:buNone/>
              <a:defRPr sz="1867"/>
            </a:lvl2pPr>
            <a:lvl3pPr marL="1219194" indent="0">
              <a:buNone/>
              <a:defRPr sz="1600"/>
            </a:lvl3pPr>
            <a:lvl4pPr marL="1828790" indent="0">
              <a:buNone/>
              <a:defRPr sz="1333"/>
            </a:lvl4pPr>
            <a:lvl5pPr marL="2438387" indent="0">
              <a:buNone/>
              <a:defRPr sz="1333"/>
            </a:lvl5pPr>
            <a:lvl6pPr marL="3047984" indent="0">
              <a:buNone/>
              <a:defRPr sz="1333"/>
            </a:lvl6pPr>
            <a:lvl7pPr marL="3657581" indent="0">
              <a:buNone/>
              <a:defRPr sz="1333"/>
            </a:lvl7pPr>
            <a:lvl8pPr marL="4267179" indent="0">
              <a:buNone/>
              <a:defRPr sz="1333"/>
            </a:lvl8pPr>
            <a:lvl9pPr marL="4876776" indent="0">
              <a:buNone/>
              <a:defRPr sz="1333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DB6E-311D-45B4-89D3-2CC7FDD656F3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Simulation and Facility Logistics Laboratory Department of Industrial Engineering  Pusan National University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2102-1F77-4A7A-82D9-8B82AB2CF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02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70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97" indent="0">
              <a:buNone/>
              <a:defRPr sz="3733"/>
            </a:lvl2pPr>
            <a:lvl3pPr marL="1219194" indent="0">
              <a:buNone/>
              <a:defRPr sz="3200"/>
            </a:lvl3pPr>
            <a:lvl4pPr marL="1828790" indent="0">
              <a:buNone/>
              <a:defRPr sz="2667"/>
            </a:lvl4pPr>
            <a:lvl5pPr marL="2438387" indent="0">
              <a:buNone/>
              <a:defRPr sz="2667"/>
            </a:lvl5pPr>
            <a:lvl6pPr marL="3047984" indent="0">
              <a:buNone/>
              <a:defRPr sz="2667"/>
            </a:lvl6pPr>
            <a:lvl7pPr marL="3657581" indent="0">
              <a:buNone/>
              <a:defRPr sz="2667"/>
            </a:lvl7pPr>
            <a:lvl8pPr marL="4267179" indent="0">
              <a:buNone/>
              <a:defRPr sz="2667"/>
            </a:lvl8pPr>
            <a:lvl9pPr marL="4876776" indent="0">
              <a:buNone/>
              <a:defRPr sz="2667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97" indent="0">
              <a:buNone/>
              <a:defRPr sz="1867"/>
            </a:lvl2pPr>
            <a:lvl3pPr marL="1219194" indent="0">
              <a:buNone/>
              <a:defRPr sz="1600"/>
            </a:lvl3pPr>
            <a:lvl4pPr marL="1828790" indent="0">
              <a:buNone/>
              <a:defRPr sz="1333"/>
            </a:lvl4pPr>
            <a:lvl5pPr marL="2438387" indent="0">
              <a:buNone/>
              <a:defRPr sz="1333"/>
            </a:lvl5pPr>
            <a:lvl6pPr marL="3047984" indent="0">
              <a:buNone/>
              <a:defRPr sz="1333"/>
            </a:lvl6pPr>
            <a:lvl7pPr marL="3657581" indent="0">
              <a:buNone/>
              <a:defRPr sz="1333"/>
            </a:lvl7pPr>
            <a:lvl8pPr marL="4267179" indent="0">
              <a:buNone/>
              <a:defRPr sz="1333"/>
            </a:lvl8pPr>
            <a:lvl9pPr marL="4876776" indent="0">
              <a:buNone/>
              <a:defRPr sz="1333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6240-463B-4B3A-B52B-55CD36193467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Simulation and Facility Logistics Laboratory Department of Industrial Engineering  Pusan National University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12102-1F77-4A7A-82D9-8B82AB2CF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9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7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7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4F5F7-4292-4542-8837-DCFE75C90F55}" type="datetime1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7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Simulation and Facility Logistics Laboratory Department of Industrial Engineering  Pusan National University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7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12102-1F77-4A7A-82D9-8B82AB2CF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20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1219194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8" indent="-304798" algn="l" defTabSz="1219194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95" indent="-304798" algn="l" defTabSz="1219194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92" indent="-304798" algn="l" defTabSz="1219194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89" indent="-304798" algn="l" defTabSz="1219194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87" indent="-304798" algn="l" defTabSz="1219194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84" indent="-304798" algn="l" defTabSz="1219194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81" indent="-304798" algn="l" defTabSz="1219194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978" indent="-304798" algn="l" defTabSz="1219194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574" indent="-304798" algn="l" defTabSz="1219194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94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97" algn="l" defTabSz="1219194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94" algn="l" defTabSz="1219194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90" algn="l" defTabSz="1219194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87" algn="l" defTabSz="1219194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84" algn="l" defTabSz="1219194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81" algn="l" defTabSz="1219194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79" algn="l" defTabSz="1219194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76" algn="l" defTabSz="1219194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ralab.pusan.ac.kr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bit.ly/SoondoHongGoogleScholar" TargetMode="External"/><Relationship Id="rId5" Type="http://schemas.openxmlformats.org/officeDocument/2006/relationships/hyperlink" Target="mailto:soondo.hong@pusan.ac.kr" TargetMode="External"/><Relationship Id="rId4" Type="http://schemas.openxmlformats.org/officeDocument/2006/relationships/hyperlink" Target="https://github.com/SimFL-La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ralab.pusan.ac.kr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bit.ly/SoondoHongGoogleScholar" TargetMode="External"/><Relationship Id="rId5" Type="http://schemas.openxmlformats.org/officeDocument/2006/relationships/hyperlink" Target="mailto:soondo.hong@pusan.ac.kr" TargetMode="External"/><Relationship Id="rId4" Type="http://schemas.openxmlformats.org/officeDocument/2006/relationships/hyperlink" Target="https://github.com/SimFL-La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D260DE6-5595-4BAB-917D-637FF352E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162" y="8531386"/>
            <a:ext cx="4901252" cy="291643"/>
          </a:xfrm>
        </p:spPr>
        <p:txBody>
          <a:bodyPr/>
          <a:lstStyle/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and Facility Logistics Laboratory</a:t>
            </a:r>
          </a:p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Industrial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Pusan National University</a:t>
            </a:r>
          </a:p>
        </p:txBody>
      </p:sp>
      <p:pic>
        <p:nvPicPr>
          <p:cNvPr id="17" name="Picture 2" descr="C:\Users\Admin\Downloads\PNU v1.jpg">
            <a:extLst>
              <a:ext uri="{FF2B5EF4-FFF2-40B4-BE49-F238E27FC236}">
                <a16:creationId xmlns:a16="http://schemas.microsoft.com/office/drawing/2014/main" id="{597477D3-7FC1-4FFB-A677-34452F7AD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3" y="8410588"/>
            <a:ext cx="523147" cy="523147"/>
          </a:xfrm>
          <a:prstGeom prst="ellipse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itle 36">
            <a:extLst>
              <a:ext uri="{FF2B5EF4-FFF2-40B4-BE49-F238E27FC236}">
                <a16:creationId xmlns:a16="http://schemas.microsoft.com/office/drawing/2014/main" id="{9D03F6E0-B720-437C-B127-048CFCBE21A8}"/>
              </a:ext>
            </a:extLst>
          </p:cNvPr>
          <p:cNvSpPr txBox="1">
            <a:spLocks/>
          </p:cNvSpPr>
          <p:nvPr/>
        </p:nvSpPr>
        <p:spPr>
          <a:xfrm>
            <a:off x="3168784" y="3192365"/>
            <a:ext cx="5854445" cy="2651493"/>
          </a:xfrm>
          <a:prstGeom prst="rect">
            <a:avLst/>
          </a:prstGeom>
        </p:spPr>
        <p:txBody>
          <a:bodyPr vert="horz" lIns="44577" tIns="22288" rIns="44577" bIns="22288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56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B8893402-2356-4E1B-8107-CEF9D7561CD9}"/>
              </a:ext>
            </a:extLst>
          </p:cNvPr>
          <p:cNvSpPr txBox="1">
            <a:spLocks/>
          </p:cNvSpPr>
          <p:nvPr/>
        </p:nvSpPr>
        <p:spPr>
          <a:xfrm>
            <a:off x="3484720" y="2940095"/>
            <a:ext cx="5696027" cy="2507280"/>
          </a:xfrm>
          <a:prstGeom prst="rect">
            <a:avLst/>
          </a:prstGeom>
        </p:spPr>
        <p:txBody>
          <a:bodyPr vert="horz" lIns="44577" tIns="22288" rIns="44577" bIns="22288" rtlCol="0">
            <a:norm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3099E4-5602-4118-9BAC-E2CF5051F57C}"/>
              </a:ext>
            </a:extLst>
          </p:cNvPr>
          <p:cNvCxnSpPr>
            <a:cxnSpLocks/>
          </p:cNvCxnSpPr>
          <p:nvPr/>
        </p:nvCxnSpPr>
        <p:spPr>
          <a:xfrm>
            <a:off x="0" y="8231631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3B3AD856-B3B1-49C3-AE75-E002A16BF826}"/>
              </a:ext>
            </a:extLst>
          </p:cNvPr>
          <p:cNvSpPr txBox="1">
            <a:spLocks/>
          </p:cNvSpPr>
          <p:nvPr/>
        </p:nvSpPr>
        <p:spPr>
          <a:xfrm>
            <a:off x="8895757" y="8663914"/>
            <a:ext cx="3296243" cy="209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2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Website: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https://operalab.pusan.ac.kr/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GitHub: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https://github.com/SimFL-Lab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soondo.hong@pusan.ac.kr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Scholar: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https://bit.ly/SoondoHongGoogleScholar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Phone: +82-51-510-2331</a:t>
            </a:r>
          </a:p>
          <a:p>
            <a:pPr algn="l"/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240672-11B9-4545-8329-E1AC958BF479}"/>
              </a:ext>
            </a:extLst>
          </p:cNvPr>
          <p:cNvSpPr txBox="1"/>
          <p:nvPr/>
        </p:nvSpPr>
        <p:spPr>
          <a:xfrm>
            <a:off x="956933" y="190440"/>
            <a:ext cx="102178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kern="1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Order Batching and sequencing in a sequential zone order picking system with consideration of workload balance</a:t>
            </a:r>
            <a:endParaRPr lang="ko-KR" altLang="ko-KR" sz="25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16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Jeongwon Park, </a:t>
            </a:r>
            <a:r>
              <a:rPr lang="en-US" altLang="ko-KR" sz="1600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Henokh</a:t>
            </a:r>
            <a:r>
              <a:rPr lang="en-US" altLang="ko-KR" sz="16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 Y. </a:t>
            </a:r>
            <a:r>
              <a:rPr lang="en-US" altLang="ko-KR" sz="1600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Fibrianto</a:t>
            </a:r>
            <a:r>
              <a:rPr lang="en-US" altLang="ko-KR" sz="16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, and </a:t>
            </a:r>
            <a:r>
              <a:rPr lang="en-US" altLang="ko-KR" sz="1600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Soondo</a:t>
            </a:r>
            <a:r>
              <a:rPr lang="en-US" altLang="ko-KR" sz="16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 Hong</a:t>
            </a:r>
            <a:endParaRPr lang="ko-KR" altLang="en-US" sz="1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8E86EA-44D3-4476-A0F2-7778A577EF2C}"/>
              </a:ext>
            </a:extLst>
          </p:cNvPr>
          <p:cNvGrpSpPr/>
          <p:nvPr/>
        </p:nvGrpSpPr>
        <p:grpSpPr>
          <a:xfrm>
            <a:off x="0" y="-6833"/>
            <a:ext cx="12192000" cy="106025"/>
            <a:chOff x="0" y="-6834"/>
            <a:chExt cx="7772400" cy="10232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A863B93-8124-4701-8418-68021F40F77C}"/>
                </a:ext>
              </a:extLst>
            </p:cNvPr>
            <p:cNvSpPr/>
            <p:nvPr/>
          </p:nvSpPr>
          <p:spPr>
            <a:xfrm>
              <a:off x="1616927" y="-6834"/>
              <a:ext cx="2377293" cy="102326"/>
            </a:xfrm>
            <a:prstGeom prst="rect">
              <a:avLst/>
            </a:prstGeom>
            <a:solidFill>
              <a:srgbClr val="7FB7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97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3E9E99-51AC-4DC4-800D-B0F32D20C47C}"/>
                </a:ext>
              </a:extLst>
            </p:cNvPr>
            <p:cNvSpPr/>
            <p:nvPr/>
          </p:nvSpPr>
          <p:spPr>
            <a:xfrm>
              <a:off x="0" y="-5642"/>
              <a:ext cx="1616927" cy="101134"/>
            </a:xfrm>
            <a:prstGeom prst="rect">
              <a:avLst/>
            </a:prstGeom>
            <a:solidFill>
              <a:srgbClr val="82D5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97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5EBBAFA-2D74-46ED-BD17-F418DF571C56}"/>
                </a:ext>
              </a:extLst>
            </p:cNvPr>
            <p:cNvSpPr/>
            <p:nvPr/>
          </p:nvSpPr>
          <p:spPr>
            <a:xfrm>
              <a:off x="3994220" y="-5643"/>
              <a:ext cx="1616927" cy="101135"/>
            </a:xfrm>
            <a:prstGeom prst="rect">
              <a:avLst/>
            </a:prstGeom>
            <a:solidFill>
              <a:srgbClr val="82D5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97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489845-92A4-47E5-94B7-5E494106AB85}"/>
                </a:ext>
              </a:extLst>
            </p:cNvPr>
            <p:cNvSpPr/>
            <p:nvPr/>
          </p:nvSpPr>
          <p:spPr>
            <a:xfrm>
              <a:off x="5611147" y="-6833"/>
              <a:ext cx="2161253" cy="102326"/>
            </a:xfrm>
            <a:prstGeom prst="rect">
              <a:avLst/>
            </a:prstGeom>
            <a:solidFill>
              <a:srgbClr val="7FB7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97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96697B3C-F3EF-4228-814D-BBB8696FA5CF}"/>
              </a:ext>
            </a:extLst>
          </p:cNvPr>
          <p:cNvSpPr/>
          <p:nvPr/>
        </p:nvSpPr>
        <p:spPr>
          <a:xfrm>
            <a:off x="1" y="1939162"/>
            <a:ext cx="297712" cy="400110"/>
          </a:xfrm>
          <a:prstGeom prst="rect">
            <a:avLst/>
          </a:prstGeom>
          <a:solidFill>
            <a:srgbClr val="82D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97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545BF0-9EAC-4C8A-8457-93117A909762}"/>
              </a:ext>
            </a:extLst>
          </p:cNvPr>
          <p:cNvSpPr txBox="1"/>
          <p:nvPr/>
        </p:nvSpPr>
        <p:spPr>
          <a:xfrm>
            <a:off x="281998" y="1939163"/>
            <a:ext cx="3976577" cy="400110"/>
          </a:xfrm>
          <a:prstGeom prst="rect">
            <a:avLst/>
          </a:prstGeom>
          <a:solidFill>
            <a:srgbClr val="82D5A7">
              <a:tint val="66000"/>
              <a:satMod val="160000"/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ko-KR" altLang="en-US" sz="119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4CD601-50BF-406F-9971-E68D1DE89C89}"/>
              </a:ext>
            </a:extLst>
          </p:cNvPr>
          <p:cNvSpPr txBox="1"/>
          <p:nvPr/>
        </p:nvSpPr>
        <p:spPr>
          <a:xfrm>
            <a:off x="297713" y="2479526"/>
            <a:ext cx="39765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kern="1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This paper aims </a:t>
            </a:r>
            <a:r>
              <a:rPr lang="en-US" altLang="ko-KR" sz="1600" b="1" kern="1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to develop an order batching and sequencing model for zone workload balancing (OBZ) in a sequential zone order picking system (OPS)</a:t>
            </a:r>
            <a:r>
              <a:rPr lang="en-US" altLang="ko-KR" sz="1600" kern="1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as means of reducing the amount of delay time in a sequential zone OPS. </a:t>
            </a:r>
            <a:endParaRPr lang="ko-KR" altLang="ko-KR" sz="16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/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A1469E-F66D-4375-92E6-570733B28C57}"/>
              </a:ext>
            </a:extLst>
          </p:cNvPr>
          <p:cNvSpPr/>
          <p:nvPr/>
        </p:nvSpPr>
        <p:spPr>
          <a:xfrm>
            <a:off x="3976577" y="4464519"/>
            <a:ext cx="297712" cy="398295"/>
          </a:xfrm>
          <a:prstGeom prst="rect">
            <a:avLst/>
          </a:prstGeom>
          <a:solidFill>
            <a:srgbClr val="7FB7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97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0CADA7-8DEB-4BDB-9506-F35E07EB9A84}"/>
              </a:ext>
            </a:extLst>
          </p:cNvPr>
          <p:cNvSpPr txBox="1"/>
          <p:nvPr/>
        </p:nvSpPr>
        <p:spPr>
          <a:xfrm>
            <a:off x="0" y="4462703"/>
            <a:ext cx="3976577" cy="400110"/>
          </a:xfrm>
          <a:prstGeom prst="rect">
            <a:avLst/>
          </a:prstGeom>
          <a:solidFill>
            <a:srgbClr val="7FB7DF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endParaRPr lang="ko-KR" altLang="en-US" sz="119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7FD2B7-18AB-4408-A5AB-F390980ECF64}"/>
              </a:ext>
            </a:extLst>
          </p:cNvPr>
          <p:cNvSpPr txBox="1"/>
          <p:nvPr/>
        </p:nvSpPr>
        <p:spPr>
          <a:xfrm>
            <a:off x="297712" y="5047578"/>
            <a:ext cx="39765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>
                <a:latin typeface="Times New Roman" panose="02020603050405020304" pitchFamily="18" charset="0"/>
                <a:ea typeface="맑은 고딕" panose="020B0503020000020004" pitchFamily="50" charset="-127"/>
              </a:rPr>
              <a:t>Addressing the impact of order batching and the release square sequence of the tote on the workload imbalance in time from a sequential zone OPS</a:t>
            </a:r>
            <a:r>
              <a:rPr lang="en-US" altLang="ko-KR" sz="16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 by reducing the variables contributing to the higher amount of potential delay rather than the amount of delay itself.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88B045-1EA7-43B2-9E96-38E7A199266C}"/>
              </a:ext>
            </a:extLst>
          </p:cNvPr>
          <p:cNvSpPr/>
          <p:nvPr/>
        </p:nvSpPr>
        <p:spPr>
          <a:xfrm>
            <a:off x="11892757" y="1931067"/>
            <a:ext cx="297712" cy="400110"/>
          </a:xfrm>
          <a:prstGeom prst="rect">
            <a:avLst/>
          </a:prstGeom>
          <a:solidFill>
            <a:srgbClr val="82D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97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A4CEE9-2301-4D33-A0E1-9FE6C0BF5A28}"/>
              </a:ext>
            </a:extLst>
          </p:cNvPr>
          <p:cNvSpPr txBox="1"/>
          <p:nvPr/>
        </p:nvSpPr>
        <p:spPr>
          <a:xfrm>
            <a:off x="7916180" y="1931067"/>
            <a:ext cx="3976577" cy="400110"/>
          </a:xfrm>
          <a:prstGeom prst="rect">
            <a:avLst/>
          </a:prstGeom>
          <a:solidFill>
            <a:srgbClr val="82D5A7">
              <a:tint val="66000"/>
              <a:satMod val="160000"/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Formulation</a:t>
            </a:r>
            <a:endParaRPr lang="ko-KR" altLang="en-US" sz="119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C40D9C-E82B-442D-AE69-30B7D7B76541}"/>
              </a:ext>
            </a:extLst>
          </p:cNvPr>
          <p:cNvSpPr txBox="1"/>
          <p:nvPr/>
        </p:nvSpPr>
        <p:spPr>
          <a:xfrm>
            <a:off x="7916181" y="2375645"/>
            <a:ext cx="42742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6" indent="-285756" algn="just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Proposing </a:t>
            </a:r>
            <a:r>
              <a:rPr lang="en-US" altLang="ko-KR" sz="1600" b="1" dirty="0">
                <a:latin typeface="Times New Roman" panose="02020603050405020304" pitchFamily="18" charset="0"/>
                <a:ea typeface="맑은 고딕" panose="020B0503020000020004" pitchFamily="50" charset="-127"/>
              </a:rPr>
              <a:t>a mixed-integer programming model (MIP)</a:t>
            </a:r>
            <a:r>
              <a:rPr lang="en-US" altLang="ko-KR" sz="16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 aiming to balance the workload and minimize the makespan for OBZ.</a:t>
            </a:r>
          </a:p>
          <a:p>
            <a:pPr marL="285756" indent="-285756" algn="just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Constructing </a:t>
            </a:r>
            <a:r>
              <a:rPr lang="en-US" altLang="ko-KR" sz="16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three constraints for the order batching and sequencing and pick time calculation</a:t>
            </a:r>
            <a:r>
              <a:rPr lang="en-US" altLang="ko-KR" sz="16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and </a:t>
            </a:r>
            <a:r>
              <a:rPr lang="en-US" altLang="ko-KR" sz="16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one constraint for the order processing time during each window</a:t>
            </a:r>
            <a:r>
              <a:rPr lang="en-US" altLang="ko-KR" sz="16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9C6926-FFAE-4486-B42B-709417462490}"/>
              </a:ext>
            </a:extLst>
          </p:cNvPr>
          <p:cNvSpPr/>
          <p:nvPr/>
        </p:nvSpPr>
        <p:spPr>
          <a:xfrm>
            <a:off x="7916181" y="4425784"/>
            <a:ext cx="297712" cy="407468"/>
          </a:xfrm>
          <a:prstGeom prst="rect">
            <a:avLst/>
          </a:prstGeom>
          <a:solidFill>
            <a:srgbClr val="7FB7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97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E0CCF6-D5BA-4E81-B99A-98B84BA85945}"/>
              </a:ext>
            </a:extLst>
          </p:cNvPr>
          <p:cNvSpPr txBox="1"/>
          <p:nvPr/>
        </p:nvSpPr>
        <p:spPr>
          <a:xfrm>
            <a:off x="8213892" y="4433142"/>
            <a:ext cx="3976577" cy="400110"/>
          </a:xfrm>
          <a:prstGeom prst="rect">
            <a:avLst/>
          </a:prstGeom>
          <a:solidFill>
            <a:srgbClr val="7FB7DF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Design</a:t>
            </a:r>
            <a:endParaRPr lang="ko-KR" altLang="en-US" sz="119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5D8422-84A8-4CC4-89DD-C24700671ED4}"/>
              </a:ext>
            </a:extLst>
          </p:cNvPr>
          <p:cNvSpPr txBox="1"/>
          <p:nvPr/>
        </p:nvSpPr>
        <p:spPr>
          <a:xfrm>
            <a:off x="4439654" y="1948426"/>
            <a:ext cx="3320715" cy="4524315"/>
          </a:xfrm>
          <a:prstGeom prst="rect">
            <a:avLst/>
          </a:prstGeom>
          <a:noFill/>
          <a:ln>
            <a:solidFill>
              <a:srgbClr val="7FB7D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kern="1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Key Findings</a:t>
            </a:r>
          </a:p>
          <a:p>
            <a:pPr algn="ctr"/>
            <a:endParaRPr lang="ko-KR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ko-KR" sz="16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Unveiling that the </a:t>
            </a:r>
            <a:r>
              <a:rPr lang="en-US" altLang="ko-KR" sz="1600" b="1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OBZ results in order picking efficiency in terms of stochastic environment, and it requires less computation time for every case</a:t>
            </a:r>
            <a:r>
              <a:rPr lang="en-US" altLang="ko-KR" sz="16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ko-KR" sz="16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Attesting that </a:t>
            </a:r>
            <a:r>
              <a:rPr lang="en-US" altLang="ko-KR" sz="1600" b="1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considering larger batch window size leads to better effective order picking efficiency improvement </a:t>
            </a:r>
            <a:r>
              <a:rPr lang="en-US" altLang="ko-KR" sz="16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at the expense of more computational power and </a:t>
            </a:r>
            <a:r>
              <a:rPr lang="en-US" altLang="ko-KR" sz="1600" b="1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demonstrates robust order picking performance of OBZ</a:t>
            </a:r>
            <a:r>
              <a:rPr lang="en-US" altLang="ko-KR" sz="16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when OPS experiences more frequent batch window transition.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15CCE0-35E9-4A30-8923-F76A224ECBA0}"/>
              </a:ext>
            </a:extLst>
          </p:cNvPr>
          <p:cNvSpPr txBox="1"/>
          <p:nvPr/>
        </p:nvSpPr>
        <p:spPr>
          <a:xfrm>
            <a:off x="7916179" y="4897010"/>
            <a:ext cx="427428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the experiment by considering these following configurations: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three batching and sequencing strategies (FCFS, DIBM, and OBZ).</a:t>
            </a:r>
          </a:p>
          <a:p>
            <a:pPr algn="just"/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ko-KR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6" indent="-285756" algn="just"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6" indent="-285756" algn="just">
              <a:buFont typeface="Arial" panose="020B0604020202020204" pitchFamily="34" charset="0"/>
              <a:buChar char="•"/>
            </a:pP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3E2FBA-0E06-4045-B6AC-A2412F2B0330}"/>
              </a:ext>
            </a:extLst>
          </p:cNvPr>
          <p:cNvSpPr txBox="1"/>
          <p:nvPr/>
        </p:nvSpPr>
        <p:spPr>
          <a:xfrm>
            <a:off x="10060972" y="5391813"/>
            <a:ext cx="2056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6" indent="-285756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time</a:t>
            </a:r>
          </a:p>
          <a:p>
            <a:pPr marL="285756" indent="-285756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size</a:t>
            </a:r>
          </a:p>
          <a:p>
            <a:pPr marL="285756" indent="-285756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window size</a:t>
            </a:r>
          </a:p>
          <a:p>
            <a:pPr marL="285756" indent="-285756" algn="just"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2497E8-0512-4EFB-BED6-0877AEFE32B6}"/>
              </a:ext>
            </a:extLst>
          </p:cNvPr>
          <p:cNvSpPr txBox="1"/>
          <p:nvPr/>
        </p:nvSpPr>
        <p:spPr>
          <a:xfrm>
            <a:off x="8229133" y="5433312"/>
            <a:ext cx="20569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6" indent="-285756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OPS size</a:t>
            </a:r>
          </a:p>
          <a:p>
            <a:pPr marL="285756" indent="-285756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</a:p>
          <a:p>
            <a:pPr algn="just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characteristics</a:t>
            </a:r>
          </a:p>
          <a:p>
            <a:pPr marL="285756" indent="-285756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Picking time</a:t>
            </a:r>
          </a:p>
          <a:p>
            <a:pPr marL="285756" indent="-285756" algn="just">
              <a:buFont typeface="Arial" panose="020B0604020202020204" pitchFamily="34" charset="0"/>
              <a:buChar char="•"/>
            </a:pP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70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D260DE6-5595-4BAB-917D-637FF352E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162" y="8497932"/>
            <a:ext cx="4901252" cy="291643"/>
          </a:xfrm>
        </p:spPr>
        <p:txBody>
          <a:bodyPr/>
          <a:lstStyle/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and Facility Logistics Laboratory</a:t>
            </a:r>
          </a:p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Industrial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Pusan National University</a:t>
            </a:r>
          </a:p>
        </p:txBody>
      </p:sp>
      <p:pic>
        <p:nvPicPr>
          <p:cNvPr id="17" name="Picture 2" descr="C:\Users\Admin\Downloads\PNU v1.jpg">
            <a:extLst>
              <a:ext uri="{FF2B5EF4-FFF2-40B4-BE49-F238E27FC236}">
                <a16:creationId xmlns:a16="http://schemas.microsoft.com/office/drawing/2014/main" id="{597477D3-7FC1-4FFB-A677-34452F7AD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3" y="8386862"/>
            <a:ext cx="523147" cy="523147"/>
          </a:xfrm>
          <a:prstGeom prst="ellipse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itle 36">
            <a:extLst>
              <a:ext uri="{FF2B5EF4-FFF2-40B4-BE49-F238E27FC236}">
                <a16:creationId xmlns:a16="http://schemas.microsoft.com/office/drawing/2014/main" id="{9D03F6E0-B720-437C-B127-048CFCBE21A8}"/>
              </a:ext>
            </a:extLst>
          </p:cNvPr>
          <p:cNvSpPr txBox="1">
            <a:spLocks/>
          </p:cNvSpPr>
          <p:nvPr/>
        </p:nvSpPr>
        <p:spPr>
          <a:xfrm>
            <a:off x="3168784" y="3192365"/>
            <a:ext cx="5854445" cy="2651493"/>
          </a:xfrm>
          <a:prstGeom prst="rect">
            <a:avLst/>
          </a:prstGeom>
        </p:spPr>
        <p:txBody>
          <a:bodyPr vert="horz" lIns="44577" tIns="22288" rIns="44577" bIns="22288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56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B8893402-2356-4E1B-8107-CEF9D7561CD9}"/>
              </a:ext>
            </a:extLst>
          </p:cNvPr>
          <p:cNvSpPr txBox="1">
            <a:spLocks/>
          </p:cNvSpPr>
          <p:nvPr/>
        </p:nvSpPr>
        <p:spPr>
          <a:xfrm>
            <a:off x="3484720" y="2940095"/>
            <a:ext cx="5696027" cy="2507280"/>
          </a:xfrm>
          <a:prstGeom prst="rect">
            <a:avLst/>
          </a:prstGeom>
        </p:spPr>
        <p:txBody>
          <a:bodyPr vert="horz" lIns="44577" tIns="22288" rIns="44577" bIns="22288" rtlCol="0">
            <a:norm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3099E4-5602-4118-9BAC-E2CF5051F57C}"/>
              </a:ext>
            </a:extLst>
          </p:cNvPr>
          <p:cNvCxnSpPr>
            <a:cxnSpLocks/>
          </p:cNvCxnSpPr>
          <p:nvPr/>
        </p:nvCxnSpPr>
        <p:spPr>
          <a:xfrm>
            <a:off x="0" y="8231631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3B3AD856-B3B1-49C3-AE75-E002A16BF826}"/>
              </a:ext>
            </a:extLst>
          </p:cNvPr>
          <p:cNvSpPr txBox="1">
            <a:spLocks/>
          </p:cNvSpPr>
          <p:nvPr/>
        </p:nvSpPr>
        <p:spPr>
          <a:xfrm>
            <a:off x="8955802" y="8672719"/>
            <a:ext cx="3296243" cy="209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2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Website: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https://operalab.pusan.ac.kr/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GitHub: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https://github.com/SimFL-Lab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soondo.hong@pusan.ac.kr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Scholar: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https://bit.ly/SoondoHongGoogleScholar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Phone: +82-51-510-2331</a:t>
            </a:r>
          </a:p>
          <a:p>
            <a:pPr algn="l"/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240672-11B9-4545-8329-E1AC958BF479}"/>
              </a:ext>
            </a:extLst>
          </p:cNvPr>
          <p:cNvSpPr txBox="1"/>
          <p:nvPr/>
        </p:nvSpPr>
        <p:spPr>
          <a:xfrm>
            <a:off x="956933" y="190440"/>
            <a:ext cx="10217888" cy="1210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spcAft>
                <a:spcPts val="800"/>
              </a:spcAft>
            </a:pPr>
            <a:r>
              <a:rPr lang="en-US" altLang="ko-KR" sz="2500" b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Batch Assorting for Worker-following Assortment Carts in Parallel-aisle Order-assorting Systems</a:t>
            </a:r>
            <a:endParaRPr lang="ko-KR" altLang="ko-KR" sz="2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1">
              <a:spcAft>
                <a:spcPts val="800"/>
              </a:spcAft>
            </a:pPr>
            <a:r>
              <a:rPr lang="en-US" altLang="ko-KR" sz="16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Taehoon</a:t>
            </a:r>
            <a:r>
              <a:rPr lang="en-US" altLang="ko-KR" sz="16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Lee, </a:t>
            </a:r>
            <a:r>
              <a:rPr lang="en-US" altLang="ko-KR" sz="16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Jeongman</a:t>
            </a:r>
            <a:r>
              <a:rPr lang="en-US" altLang="ko-KR" sz="16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Lee, and </a:t>
            </a:r>
            <a:r>
              <a:rPr lang="en-US" altLang="ko-KR" sz="160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Soondo</a:t>
            </a:r>
            <a:r>
              <a:rPr lang="en-US" altLang="ko-KR" sz="16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Hong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8E86EA-44D3-4476-A0F2-7778A577EF2C}"/>
              </a:ext>
            </a:extLst>
          </p:cNvPr>
          <p:cNvGrpSpPr/>
          <p:nvPr/>
        </p:nvGrpSpPr>
        <p:grpSpPr>
          <a:xfrm>
            <a:off x="0" y="-6833"/>
            <a:ext cx="12192000" cy="106025"/>
            <a:chOff x="0" y="-6834"/>
            <a:chExt cx="7772400" cy="10232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A863B93-8124-4701-8418-68021F40F77C}"/>
                </a:ext>
              </a:extLst>
            </p:cNvPr>
            <p:cNvSpPr/>
            <p:nvPr/>
          </p:nvSpPr>
          <p:spPr>
            <a:xfrm>
              <a:off x="1616927" y="-6834"/>
              <a:ext cx="2377293" cy="102326"/>
            </a:xfrm>
            <a:prstGeom prst="rect">
              <a:avLst/>
            </a:prstGeom>
            <a:solidFill>
              <a:srgbClr val="7FB7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97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3E9E99-51AC-4DC4-800D-B0F32D20C47C}"/>
                </a:ext>
              </a:extLst>
            </p:cNvPr>
            <p:cNvSpPr/>
            <p:nvPr/>
          </p:nvSpPr>
          <p:spPr>
            <a:xfrm>
              <a:off x="0" y="-5642"/>
              <a:ext cx="1616927" cy="101134"/>
            </a:xfrm>
            <a:prstGeom prst="rect">
              <a:avLst/>
            </a:prstGeom>
            <a:solidFill>
              <a:srgbClr val="82D5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97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5EBBAFA-2D74-46ED-BD17-F418DF571C56}"/>
                </a:ext>
              </a:extLst>
            </p:cNvPr>
            <p:cNvSpPr/>
            <p:nvPr/>
          </p:nvSpPr>
          <p:spPr>
            <a:xfrm>
              <a:off x="3994220" y="-5643"/>
              <a:ext cx="1616927" cy="101135"/>
            </a:xfrm>
            <a:prstGeom prst="rect">
              <a:avLst/>
            </a:prstGeom>
            <a:solidFill>
              <a:srgbClr val="82D5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97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489845-92A4-47E5-94B7-5E494106AB85}"/>
                </a:ext>
              </a:extLst>
            </p:cNvPr>
            <p:cNvSpPr/>
            <p:nvPr/>
          </p:nvSpPr>
          <p:spPr>
            <a:xfrm>
              <a:off x="5611147" y="-6833"/>
              <a:ext cx="2161253" cy="102326"/>
            </a:xfrm>
            <a:prstGeom prst="rect">
              <a:avLst/>
            </a:prstGeom>
            <a:solidFill>
              <a:srgbClr val="7FB7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97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96697B3C-F3EF-4228-814D-BBB8696FA5CF}"/>
              </a:ext>
            </a:extLst>
          </p:cNvPr>
          <p:cNvSpPr/>
          <p:nvPr/>
        </p:nvSpPr>
        <p:spPr>
          <a:xfrm>
            <a:off x="1" y="1939162"/>
            <a:ext cx="297712" cy="400110"/>
          </a:xfrm>
          <a:prstGeom prst="rect">
            <a:avLst/>
          </a:prstGeom>
          <a:solidFill>
            <a:srgbClr val="82D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97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545BF0-9EAC-4C8A-8457-93117A909762}"/>
              </a:ext>
            </a:extLst>
          </p:cNvPr>
          <p:cNvSpPr txBox="1"/>
          <p:nvPr/>
        </p:nvSpPr>
        <p:spPr>
          <a:xfrm>
            <a:off x="281998" y="1939163"/>
            <a:ext cx="3976577" cy="400110"/>
          </a:xfrm>
          <a:prstGeom prst="rect">
            <a:avLst/>
          </a:prstGeom>
          <a:solidFill>
            <a:srgbClr val="82D5A7">
              <a:tint val="66000"/>
              <a:satMod val="160000"/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ko-KR" altLang="en-US" sz="119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4CD601-50BF-406F-9971-E68D1DE89C89}"/>
              </a:ext>
            </a:extLst>
          </p:cNvPr>
          <p:cNvSpPr txBox="1"/>
          <p:nvPr/>
        </p:nvSpPr>
        <p:spPr>
          <a:xfrm>
            <a:off x="297713" y="2479526"/>
            <a:ext cx="3976577" cy="1532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This study introduces an </a:t>
            </a:r>
            <a:r>
              <a:rPr lang="en-US" altLang="ko-KR" sz="1400" b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order-assorting system (OAS) in a distribution </a:t>
            </a:r>
            <a:r>
              <a:rPr lang="en-US" altLang="ko-KR" sz="14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center. The system</a:t>
            </a:r>
            <a:r>
              <a:rPr lang="en-US" altLang="ko-KR" sz="1400" kern="1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supports assortments with worker-following carts loading SKUs from a depot and unload them at the convenience stores’ designated cells in the OAS.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/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A1469E-F66D-4375-92E6-570733B28C57}"/>
              </a:ext>
            </a:extLst>
          </p:cNvPr>
          <p:cNvSpPr/>
          <p:nvPr/>
        </p:nvSpPr>
        <p:spPr>
          <a:xfrm>
            <a:off x="3960863" y="4218944"/>
            <a:ext cx="297712" cy="398295"/>
          </a:xfrm>
          <a:prstGeom prst="rect">
            <a:avLst/>
          </a:prstGeom>
          <a:solidFill>
            <a:srgbClr val="7FB7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97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0CADA7-8DEB-4BDB-9506-F35E07EB9A84}"/>
              </a:ext>
            </a:extLst>
          </p:cNvPr>
          <p:cNvSpPr txBox="1"/>
          <p:nvPr/>
        </p:nvSpPr>
        <p:spPr>
          <a:xfrm>
            <a:off x="-15714" y="4217128"/>
            <a:ext cx="3976577" cy="400110"/>
          </a:xfrm>
          <a:prstGeom prst="rect">
            <a:avLst/>
          </a:prstGeom>
          <a:solidFill>
            <a:srgbClr val="7FB7DF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endParaRPr lang="ko-KR" altLang="en-US" sz="119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7FD2B7-18AB-4408-A5AB-F390980ECF64}"/>
              </a:ext>
            </a:extLst>
          </p:cNvPr>
          <p:cNvSpPr txBox="1"/>
          <p:nvPr/>
        </p:nvSpPr>
        <p:spPr>
          <a:xfrm>
            <a:off x="241519" y="4712554"/>
            <a:ext cx="39765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Formulating a mixed-integer programming (MIP) model for binning and batching operations </a:t>
            </a:r>
            <a:r>
              <a:rPr lang="en-US" altLang="ko-KR" sz="14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which minimizes the total travel distance of cart in small-sized problems.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Proposing the route packing-based heuristic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solve a practical situation in large-sized problems with the binning and batching operations in the OAS.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88B045-1EA7-43B2-9E96-38E7A199266C}"/>
              </a:ext>
            </a:extLst>
          </p:cNvPr>
          <p:cNvSpPr/>
          <p:nvPr/>
        </p:nvSpPr>
        <p:spPr>
          <a:xfrm>
            <a:off x="11892757" y="1931067"/>
            <a:ext cx="297712" cy="400110"/>
          </a:xfrm>
          <a:prstGeom prst="rect">
            <a:avLst/>
          </a:prstGeom>
          <a:solidFill>
            <a:srgbClr val="82D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97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A4CEE9-2301-4D33-A0E1-9FE6C0BF5A28}"/>
              </a:ext>
            </a:extLst>
          </p:cNvPr>
          <p:cNvSpPr txBox="1"/>
          <p:nvPr/>
        </p:nvSpPr>
        <p:spPr>
          <a:xfrm>
            <a:off x="7916180" y="1931067"/>
            <a:ext cx="3976577" cy="400110"/>
          </a:xfrm>
          <a:prstGeom prst="rect">
            <a:avLst/>
          </a:prstGeom>
          <a:solidFill>
            <a:srgbClr val="82D5A7">
              <a:tint val="66000"/>
              <a:satMod val="160000"/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Formulation</a:t>
            </a:r>
            <a:endParaRPr lang="ko-KR" altLang="en-US" sz="119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C40D9C-E82B-442D-AE69-30B7D7B76541}"/>
              </a:ext>
            </a:extLst>
          </p:cNvPr>
          <p:cNvSpPr txBox="1"/>
          <p:nvPr/>
        </p:nvSpPr>
        <p:spPr>
          <a:xfrm>
            <a:off x="7916181" y="2375645"/>
            <a:ext cx="42742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6" indent="-285756" algn="just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Proposing </a:t>
            </a:r>
            <a:r>
              <a:rPr lang="en-US" altLang="ko-KR" sz="1400" b="1" dirty="0">
                <a:latin typeface="Times New Roman" panose="02020603050405020304" pitchFamily="18" charset="0"/>
                <a:ea typeface="맑은 고딕" panose="020B0503020000020004" pitchFamily="50" charset="-127"/>
              </a:rPr>
              <a:t>two mixed-integer programming model (MIP), the batching-only model (BOM) and the binning and batching model (BBM) </a:t>
            </a:r>
            <a:r>
              <a:rPr lang="en-US" altLang="ko-KR" sz="1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with three types of constraints.</a:t>
            </a:r>
            <a:endParaRPr lang="en-US" altLang="ko-KR" sz="1400" b="1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marL="285756" indent="-285756" algn="just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sz="14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roposing </a:t>
            </a:r>
            <a:r>
              <a:rPr lang="en-US" altLang="ko-KR" sz="1400" b="1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the route packing-based binning then batching (RPBB) heuristic </a:t>
            </a:r>
            <a:r>
              <a:rPr lang="en-US" altLang="ko-KR" sz="14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to solve a large-sized BBM problem consisting of a binning procedure based on route packing (BPM-RP) and </a:t>
            </a:r>
            <a:r>
              <a:rPr lang="en-US" altLang="ko-KR" sz="1400" b="1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a batching procedure using a simple integer programming formulation</a:t>
            </a:r>
            <a:r>
              <a:rPr lang="en-US" altLang="ko-KR" sz="14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9C6926-FFAE-4486-B42B-709417462490}"/>
              </a:ext>
            </a:extLst>
          </p:cNvPr>
          <p:cNvSpPr/>
          <p:nvPr/>
        </p:nvSpPr>
        <p:spPr>
          <a:xfrm>
            <a:off x="7916180" y="4841706"/>
            <a:ext cx="297712" cy="407468"/>
          </a:xfrm>
          <a:prstGeom prst="rect">
            <a:avLst/>
          </a:prstGeom>
          <a:solidFill>
            <a:srgbClr val="7FB7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97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E0CCF6-D5BA-4E81-B99A-98B84BA85945}"/>
              </a:ext>
            </a:extLst>
          </p:cNvPr>
          <p:cNvSpPr txBox="1"/>
          <p:nvPr/>
        </p:nvSpPr>
        <p:spPr>
          <a:xfrm>
            <a:off x="8213891" y="4849064"/>
            <a:ext cx="3976577" cy="400110"/>
          </a:xfrm>
          <a:prstGeom prst="rect">
            <a:avLst/>
          </a:prstGeom>
          <a:solidFill>
            <a:srgbClr val="7FB7DF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Design</a:t>
            </a:r>
            <a:endParaRPr lang="ko-KR" altLang="en-US" sz="119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5D8422-84A8-4CC4-89DD-C24700671ED4}"/>
              </a:ext>
            </a:extLst>
          </p:cNvPr>
          <p:cNvSpPr txBox="1"/>
          <p:nvPr/>
        </p:nvSpPr>
        <p:spPr>
          <a:xfrm>
            <a:off x="4439654" y="1948426"/>
            <a:ext cx="3320715" cy="3447098"/>
          </a:xfrm>
          <a:prstGeom prst="rect">
            <a:avLst/>
          </a:prstGeom>
          <a:noFill/>
          <a:ln>
            <a:solidFill>
              <a:srgbClr val="7FB7D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kern="1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Key Findings</a:t>
            </a:r>
          </a:p>
          <a:p>
            <a:pPr algn="ctr"/>
            <a:endParaRPr lang="ko-KR" altLang="ko-KR" sz="20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This paper reveals that </a:t>
            </a:r>
            <a:r>
              <a:rPr lang="en-US" altLang="ko-KR" sz="14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BBM minimizes the total travel distance of carts for the OASs </a:t>
            </a:r>
            <a:r>
              <a:rPr lang="en-US" altLang="ko-KR" sz="14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that use worker-following cart systems.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By proposing BBM and RPBB that shorten the total travel distance by optimizing the balance between binning and batching, </a:t>
            </a:r>
            <a:r>
              <a:rPr lang="en-US" altLang="ko-KR" sz="1400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this result indicates that RPBB obtains near-optimal solutions by the tight lower bound and can solve large-sized problem</a:t>
            </a:r>
            <a:r>
              <a:rPr lang="en-US" altLang="ko-KR" sz="14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15CCE0-35E9-4A30-8923-F76A224ECBA0}"/>
              </a:ext>
            </a:extLst>
          </p:cNvPr>
          <p:cNvSpPr txBox="1"/>
          <p:nvPr/>
        </p:nvSpPr>
        <p:spPr>
          <a:xfrm>
            <a:off x="7841019" y="5328325"/>
            <a:ext cx="42742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Deploying the small-sized problems to compare the heuristic algorithm with BBM and the large-sized problems to compare the heuristic algorithm with the lower bound.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Testing the heuristic algorithm against the performance for various problem sizes.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Designing the experiments by considering the number of SKUs, volume of SKUs, routing policy, number of aisles, length of aisles, distance between two adjacent aisles, and capacity of a worker-following cart (CAPA).</a:t>
            </a:r>
          </a:p>
          <a:p>
            <a:pPr marL="742867" lvl="1" indent="-285750" algn="just">
              <a:buFont typeface="Wingdings" panose="05000000000000000000" pitchFamily="2" charset="2"/>
              <a:buChar char="§"/>
            </a:pPr>
            <a:endParaRPr lang="en-US" altLang="ko-KR" sz="140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930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1358</TotalTime>
  <Words>706</Words>
  <Application>Microsoft Office PowerPoint</Application>
  <PresentationFormat>사용자 지정</PresentationFormat>
  <Paragraphs>64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Times New Roman</vt:lpstr>
      <vt:lpstr>Wingdings</vt:lpstr>
      <vt:lpstr>Office Theme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on picker throughput of inventory shortage in a flow rack AS/RS picking system</dc:title>
  <dc:creator>Rosi Ana Rahmawati</dc:creator>
  <cp:lastModifiedBy>박정원</cp:lastModifiedBy>
  <cp:revision>8</cp:revision>
  <dcterms:created xsi:type="dcterms:W3CDTF">2022-04-15T11:57:05Z</dcterms:created>
  <dcterms:modified xsi:type="dcterms:W3CDTF">2022-04-28T05:38:37Z</dcterms:modified>
</cp:coreProperties>
</file>