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5119350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4660"/>
  </p:normalViewPr>
  <p:slideViewPr>
    <p:cSldViewPr snapToGrid="0">
      <p:cViewPr varScale="1">
        <p:scale>
          <a:sx n="36" d="100"/>
          <a:sy n="36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982-F5FA-440F-BA29-F0355C2EF25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2513-D9B0-4DCE-8D88-89F989573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0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982-F5FA-440F-BA29-F0355C2EF25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2513-D9B0-4DCE-8D88-89F989573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86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982-F5FA-440F-BA29-F0355C2EF25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2513-D9B0-4DCE-8D88-89F989573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02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982-F5FA-440F-BA29-F0355C2EF25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2513-D9B0-4DCE-8D88-89F989573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5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982-F5FA-440F-BA29-F0355C2EF25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2513-D9B0-4DCE-8D88-89F989573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0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982-F5FA-440F-BA29-F0355C2EF25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2513-D9B0-4DCE-8D88-89F989573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08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982-F5FA-440F-BA29-F0355C2EF25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2513-D9B0-4DCE-8D88-89F989573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06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982-F5FA-440F-BA29-F0355C2EF25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2513-D9B0-4DCE-8D88-89F989573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5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982-F5FA-440F-BA29-F0355C2EF25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2513-D9B0-4DCE-8D88-89F989573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17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982-F5FA-440F-BA29-F0355C2EF25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2513-D9B0-4DCE-8D88-89F989573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55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982-F5FA-440F-BA29-F0355C2EF25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2513-D9B0-4DCE-8D88-89F989573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20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37982-F5FA-440F-BA29-F0355C2EF25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22513-D9B0-4DCE-8D88-89F989573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82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11960" rtl="0" eaLnBrk="1" latinLnBrk="1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1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타원 1072">
            <a:extLst>
              <a:ext uri="{FF2B5EF4-FFF2-40B4-BE49-F238E27FC236}">
                <a16:creationId xmlns:a16="http://schemas.microsoft.com/office/drawing/2014/main" id="{853ADC94-DFA2-180C-0929-5642F6D9B6EA}"/>
              </a:ext>
            </a:extLst>
          </p:cNvPr>
          <p:cNvSpPr/>
          <p:nvPr/>
        </p:nvSpPr>
        <p:spPr>
          <a:xfrm>
            <a:off x="5711430" y="10543818"/>
            <a:ext cx="3504357" cy="3599415"/>
          </a:xfrm>
          <a:prstGeom prst="ellipse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11FA62-3B77-AAB5-DB18-0756E8C8AFD5}"/>
              </a:ext>
            </a:extLst>
          </p:cNvPr>
          <p:cNvSpPr/>
          <p:nvPr/>
        </p:nvSpPr>
        <p:spPr>
          <a:xfrm>
            <a:off x="0" y="0"/>
            <a:ext cx="15119350" cy="16813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0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             ⠠⠠⠾⠈⠍⠐⠕</a:t>
            </a:r>
            <a:r>
              <a:rPr lang="en-US" altLang="ko-KR" sz="6000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(</a:t>
            </a:r>
            <a:r>
              <a:rPr lang="ko-KR" altLang="en-US" sz="6000" dirty="0" err="1">
                <a:solidFill>
                  <a:schemeClr val="tx1"/>
                </a:solidFill>
              </a:rPr>
              <a:t>썬구리</a:t>
            </a:r>
            <a:r>
              <a:rPr lang="en-US" altLang="ko-KR" sz="6000" dirty="0">
                <a:solidFill>
                  <a:schemeClr val="tx1"/>
                </a:solidFill>
              </a:rPr>
              <a:t>)</a:t>
            </a:r>
            <a:endParaRPr lang="ko-KR" altLang="en-US" sz="6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1942DC-35BA-DEA2-2555-9C4ACDF8CB08}"/>
              </a:ext>
            </a:extLst>
          </p:cNvPr>
          <p:cNvSpPr/>
          <p:nvPr/>
        </p:nvSpPr>
        <p:spPr>
          <a:xfrm>
            <a:off x="0" y="19774543"/>
            <a:ext cx="15119350" cy="1609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en-US" altLang="ko-KR" sz="2400" b="1" dirty="0">
                <a:solidFill>
                  <a:schemeClr val="tx1"/>
                </a:solidFill>
              </a:rPr>
              <a:t>Tool : VS Code, vim editor, </a:t>
            </a:r>
            <a:r>
              <a:rPr lang="en-US" altLang="ko-KR" sz="2400" b="1" dirty="0" err="1">
                <a:solidFill>
                  <a:schemeClr val="tx1"/>
                </a:solidFill>
              </a:rPr>
              <a:t>pycharm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l" fontAlgn="base"/>
            <a:r>
              <a:rPr lang="en-US" altLang="ko-KR" sz="2400" b="1" dirty="0">
                <a:solidFill>
                  <a:schemeClr val="tx1"/>
                </a:solidFill>
              </a:rPr>
              <a:t>Language : Python</a:t>
            </a:r>
          </a:p>
          <a:p>
            <a:pPr algn="l" fontAlgn="base"/>
            <a:r>
              <a:rPr lang="en-US" altLang="ko-KR" sz="2400" b="1" dirty="0">
                <a:solidFill>
                  <a:schemeClr val="tx1"/>
                </a:solidFill>
              </a:rPr>
              <a:t>Environment : PC, Ubuntu, Raspberry pi 4</a:t>
            </a:r>
          </a:p>
          <a:p>
            <a:pPr algn="l" fontAlgn="base"/>
            <a:r>
              <a:rPr lang="en-US" altLang="ko-KR" sz="2400" b="1" dirty="0">
                <a:solidFill>
                  <a:schemeClr val="tx1"/>
                </a:solidFill>
              </a:rPr>
              <a:t>OS : Windows 10, Raspbian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995B7B0-6850-D7E0-7909-8BE61F4306A8}"/>
              </a:ext>
            </a:extLst>
          </p:cNvPr>
          <p:cNvGrpSpPr/>
          <p:nvPr/>
        </p:nvGrpSpPr>
        <p:grpSpPr>
          <a:xfrm>
            <a:off x="335964" y="88290"/>
            <a:ext cx="1445741" cy="1445741"/>
            <a:chOff x="1663318" y="3450920"/>
            <a:chExt cx="1445741" cy="1445741"/>
          </a:xfrm>
        </p:grpSpPr>
        <p:sp>
          <p:nvSpPr>
            <p:cNvPr id="9" name="椭圆 14">
              <a:extLst>
                <a:ext uri="{FF2B5EF4-FFF2-40B4-BE49-F238E27FC236}">
                  <a16:creationId xmlns:a16="http://schemas.microsoft.com/office/drawing/2014/main" id="{18B02514-0549-74B3-E4CD-8183D178B275}"/>
                </a:ext>
              </a:extLst>
            </p:cNvPr>
            <p:cNvSpPr/>
            <p:nvPr/>
          </p:nvSpPr>
          <p:spPr>
            <a:xfrm>
              <a:off x="1663318" y="3450920"/>
              <a:ext cx="1445741" cy="14457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210 맨발의청춘 R" panose="02020603020101020101" pitchFamily="18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42C5200-3304-2115-0243-E296473EE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4249" y="3601851"/>
              <a:ext cx="1143880" cy="1143880"/>
            </a:xfrm>
            <a:prstGeom prst="rect">
              <a:avLst/>
            </a:prstGeom>
          </p:spPr>
        </p:pic>
      </p:grpSp>
      <p:pic>
        <p:nvPicPr>
          <p:cNvPr id="1025" name="_x422239992">
            <a:extLst>
              <a:ext uri="{FF2B5EF4-FFF2-40B4-BE49-F238E27FC236}">
                <a16:creationId xmlns:a16="http://schemas.microsoft.com/office/drawing/2014/main" id="{551898ED-7244-877F-1FC9-B0A74BF18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0448" y1="20448" x2="20448" y2="20448"/>
                        <a14:foregroundMark x1="26891" y1="25770" x2="26891" y2="25770"/>
                        <a14:foregroundMark x1="75350" y1="30812" x2="75350" y2="30812"/>
                        <a14:foregroundMark x1="62185" y1="47059" x2="62185" y2="47059"/>
                        <a14:foregroundMark x1="29692" y1="68908" x2="29692" y2="68908"/>
                        <a14:foregroundMark x1="57423" y1="55182" x2="57423" y2="55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6512" y="-221227"/>
            <a:ext cx="2123769" cy="212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82D3D7-62B4-BF18-8697-71B33BB13B75}"/>
              </a:ext>
            </a:extLst>
          </p:cNvPr>
          <p:cNvSpPr txBox="1"/>
          <p:nvPr/>
        </p:nvSpPr>
        <p:spPr>
          <a:xfrm>
            <a:off x="796412" y="2662009"/>
            <a:ext cx="39371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solidFill>
                  <a:schemeClr val="bg2">
                    <a:lumMod val="25000"/>
                  </a:schemeClr>
                </a:solidFill>
                <a:effectLst/>
                <a:latin typeface="Whitney"/>
              </a:rPr>
              <a:t>스마트 폰</a:t>
            </a:r>
            <a:r>
              <a:rPr lang="en-US" altLang="ko-KR" b="1" i="0" dirty="0">
                <a:solidFill>
                  <a:schemeClr val="bg2">
                    <a:lumMod val="25000"/>
                  </a:schemeClr>
                </a:solidFill>
                <a:effectLst/>
                <a:latin typeface="Whitney"/>
              </a:rPr>
              <a:t>, </a:t>
            </a:r>
            <a:r>
              <a:rPr lang="ko-KR" altLang="en-US" b="1" i="0" dirty="0">
                <a:solidFill>
                  <a:schemeClr val="bg2">
                    <a:lumMod val="25000"/>
                  </a:schemeClr>
                </a:solidFill>
                <a:effectLst/>
                <a:latin typeface="Whitney"/>
              </a:rPr>
              <a:t>스마트 </a:t>
            </a:r>
            <a:r>
              <a:rPr lang="ko-KR" altLang="en-US" b="1" i="0" dirty="0" err="1">
                <a:solidFill>
                  <a:schemeClr val="bg2">
                    <a:lumMod val="25000"/>
                  </a:schemeClr>
                </a:solidFill>
                <a:effectLst/>
                <a:latin typeface="Whitney"/>
              </a:rPr>
              <a:t>워치</a:t>
            </a:r>
            <a:r>
              <a:rPr lang="en-US" altLang="ko-KR" b="1" i="0" dirty="0">
                <a:solidFill>
                  <a:schemeClr val="bg2">
                    <a:lumMod val="25000"/>
                  </a:schemeClr>
                </a:solidFill>
                <a:effectLst/>
                <a:latin typeface="Whitney"/>
              </a:rPr>
              <a:t>, </a:t>
            </a:r>
            <a:r>
              <a:rPr lang="ko-KR" altLang="en-US" b="1" i="0" dirty="0">
                <a:solidFill>
                  <a:schemeClr val="bg2">
                    <a:lumMod val="25000"/>
                  </a:schemeClr>
                </a:solidFill>
                <a:effectLst/>
                <a:latin typeface="Whitney"/>
              </a:rPr>
              <a:t>스마트 </a:t>
            </a:r>
            <a:r>
              <a:rPr lang="ko-KR" altLang="en-US" b="1" i="0" dirty="0" err="1">
                <a:solidFill>
                  <a:schemeClr val="bg2">
                    <a:lumMod val="25000"/>
                  </a:schemeClr>
                </a:solidFill>
                <a:effectLst/>
                <a:latin typeface="Whitney"/>
              </a:rPr>
              <a:t>글래스</a:t>
            </a:r>
            <a:r>
              <a:rPr lang="ko-KR" altLang="en-US" b="1" i="0" dirty="0">
                <a:solidFill>
                  <a:schemeClr val="bg2">
                    <a:lumMod val="25000"/>
                  </a:schemeClr>
                </a:solidFill>
                <a:effectLst/>
                <a:latin typeface="Whitney"/>
              </a:rPr>
              <a:t> 등 여러 가지 스마트 기기들이 현대인들의 생활에 깊게 들어와 있다</a:t>
            </a:r>
            <a:r>
              <a:rPr lang="en-US" altLang="ko-KR" b="1" i="0" dirty="0">
                <a:solidFill>
                  <a:schemeClr val="bg2">
                    <a:lumMod val="25000"/>
                  </a:schemeClr>
                </a:solidFill>
                <a:effectLst/>
                <a:latin typeface="Whitney"/>
              </a:rPr>
              <a:t>.</a:t>
            </a:r>
          </a:p>
          <a:p>
            <a:endParaRPr lang="en-US" altLang="ko-KR" b="1" i="0" dirty="0">
              <a:solidFill>
                <a:schemeClr val="bg2">
                  <a:lumMod val="25000"/>
                </a:schemeClr>
              </a:solidFill>
              <a:effectLst/>
              <a:latin typeface="Whitney"/>
            </a:endParaRPr>
          </a:p>
          <a:p>
            <a:r>
              <a:rPr lang="ko-KR" altLang="en-US" b="1" i="0" dirty="0">
                <a:solidFill>
                  <a:schemeClr val="bg2">
                    <a:lumMod val="25000"/>
                  </a:schemeClr>
                </a:solidFill>
                <a:effectLst/>
                <a:latin typeface="Whitney"/>
              </a:rPr>
              <a:t>스마트 기기들을 사용하는 것은 장애를 가지신 분들도 마찬가지이다</a:t>
            </a:r>
            <a:r>
              <a:rPr lang="en-US" altLang="ko-KR" b="1" i="0" dirty="0">
                <a:solidFill>
                  <a:schemeClr val="bg2">
                    <a:lumMod val="25000"/>
                  </a:schemeClr>
                </a:solidFill>
                <a:effectLst/>
                <a:latin typeface="Whitney"/>
              </a:rPr>
              <a:t>.</a:t>
            </a:r>
          </a:p>
          <a:p>
            <a:endParaRPr lang="en-US" altLang="ko-KR" b="1" i="0" dirty="0">
              <a:solidFill>
                <a:schemeClr val="bg2">
                  <a:lumMod val="25000"/>
                </a:schemeClr>
              </a:solidFill>
              <a:effectLst/>
              <a:latin typeface="Whitney"/>
            </a:endParaRPr>
          </a:p>
          <a:p>
            <a:r>
              <a:rPr lang="ko-KR" altLang="en-US" b="1" i="0" dirty="0">
                <a:solidFill>
                  <a:schemeClr val="bg2">
                    <a:lumMod val="25000"/>
                  </a:schemeClr>
                </a:solidFill>
                <a:effectLst/>
                <a:latin typeface="Whitney"/>
              </a:rPr>
              <a:t>우리 조는 대부분의 사람이 사고를 당해 후천적으로 장애를 가지는 것에 착안하여</a:t>
            </a:r>
            <a:r>
              <a:rPr lang="en-US" altLang="ko-KR" b="1" i="0" dirty="0">
                <a:solidFill>
                  <a:schemeClr val="bg2">
                    <a:lumMod val="25000"/>
                  </a:schemeClr>
                </a:solidFill>
                <a:effectLst/>
                <a:latin typeface="Whitney"/>
              </a:rPr>
              <a:t>, </a:t>
            </a:r>
            <a:r>
              <a:rPr lang="ko-KR" altLang="en-US" b="1" i="0" dirty="0">
                <a:solidFill>
                  <a:schemeClr val="bg2">
                    <a:lumMod val="25000"/>
                  </a:schemeClr>
                </a:solidFill>
                <a:effectLst/>
                <a:latin typeface="Whitney"/>
              </a:rPr>
              <a:t>후천적 시각 장애인 분들을 위한 스마트 </a:t>
            </a:r>
            <a:r>
              <a:rPr lang="ko-KR" altLang="en-US" b="1" i="0" dirty="0" err="1">
                <a:solidFill>
                  <a:schemeClr val="bg2">
                    <a:lumMod val="25000"/>
                  </a:schemeClr>
                </a:solidFill>
                <a:effectLst/>
                <a:latin typeface="Whitney"/>
              </a:rPr>
              <a:t>글래스</a:t>
            </a:r>
            <a:r>
              <a:rPr lang="ko-KR" altLang="en-US" b="1" i="0" dirty="0">
                <a:solidFill>
                  <a:schemeClr val="bg2">
                    <a:lumMod val="25000"/>
                  </a:schemeClr>
                </a:solidFill>
                <a:effectLst/>
                <a:latin typeface="Whitney"/>
              </a:rPr>
              <a:t> 제품에 들어갈 시스템을 구현하였다</a:t>
            </a:r>
            <a:r>
              <a:rPr lang="en-US" altLang="ko-KR" b="1" i="0" dirty="0">
                <a:solidFill>
                  <a:schemeClr val="bg2">
                    <a:lumMod val="25000"/>
                  </a:schemeClr>
                </a:solidFill>
                <a:effectLst/>
                <a:latin typeface="Whitney"/>
              </a:rPr>
              <a:t>.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7" name="_x422205504">
            <a:extLst>
              <a:ext uri="{FF2B5EF4-FFF2-40B4-BE49-F238E27FC236}">
                <a16:creationId xmlns:a16="http://schemas.microsoft.com/office/drawing/2014/main" id="{EF78B2CA-11B6-0D85-5034-C284059C2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004" y="2123768"/>
            <a:ext cx="9230823" cy="457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id="{08BD9EAF-B0C0-4B77-A2E7-87F8A8C371A7}"/>
              </a:ext>
            </a:extLst>
          </p:cNvPr>
          <p:cNvSpPr/>
          <p:nvPr/>
        </p:nvSpPr>
        <p:spPr>
          <a:xfrm>
            <a:off x="581260" y="7100048"/>
            <a:ext cx="5760000" cy="4320000"/>
          </a:xfrm>
          <a:prstGeom prst="flowChartAlternateProcess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Whitney"/>
              </a:rPr>
              <a:t>점자 이미지를 </a:t>
            </a:r>
            <a:r>
              <a:rPr lang="en-US" altLang="ko-KR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Whitney"/>
              </a:rPr>
              <a:t>CNN </a:t>
            </a:r>
            <a:r>
              <a:rPr lang="ko-KR" altLang="en-US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Whitney"/>
              </a:rPr>
              <a:t>모델로 학습하여 점자를 인식하는 모델을 생성</a:t>
            </a:r>
            <a:r>
              <a:rPr lang="en-US" altLang="ko-KR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Whitney"/>
              </a:rPr>
              <a:t>, </a:t>
            </a:r>
            <a:r>
              <a:rPr lang="ko-KR" altLang="en-US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Whitney"/>
              </a:rPr>
              <a:t>모델에 점자 이미지를 넣어 점자를 분류</a:t>
            </a:r>
            <a:r>
              <a:rPr lang="en-US" altLang="ko-KR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Whitney"/>
              </a:rPr>
              <a:t>. </a:t>
            </a:r>
            <a:r>
              <a:rPr lang="ko-KR" altLang="en-US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Whitney"/>
              </a:rPr>
              <a:t>분류한 점자를 점자 번역을 통해 한글 텍스트로 번역하고 </a:t>
            </a:r>
            <a:r>
              <a:rPr lang="en-US" altLang="ko-KR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Whitney"/>
              </a:rPr>
              <a:t>TTS</a:t>
            </a:r>
            <a:r>
              <a:rPr lang="ko-KR" altLang="en-US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Whitney"/>
              </a:rPr>
              <a:t>를 통해 사용자에게 텍스트를 읽음</a:t>
            </a:r>
            <a:r>
              <a:rPr lang="en-US" altLang="ko-KR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Whitney"/>
              </a:rPr>
              <a:t>.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순서도: 대체 처리 19">
            <a:extLst>
              <a:ext uri="{FF2B5EF4-FFF2-40B4-BE49-F238E27FC236}">
                <a16:creationId xmlns:a16="http://schemas.microsoft.com/office/drawing/2014/main" id="{C343FF21-4FC6-8B25-DB2B-328C7C74003B}"/>
              </a:ext>
            </a:extLst>
          </p:cNvPr>
          <p:cNvSpPr/>
          <p:nvPr/>
        </p:nvSpPr>
        <p:spPr>
          <a:xfrm>
            <a:off x="8608978" y="7048355"/>
            <a:ext cx="5760000" cy="4320000"/>
          </a:xfrm>
          <a:prstGeom prst="flowChartAlternateProcess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l" fontAlgn="base"/>
            <a:r>
              <a:rPr lang="en-US" altLang="ko-KR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Whitney"/>
              </a:rPr>
              <a:t>Google Cloud Vision API</a:t>
            </a:r>
            <a:r>
              <a:rPr lang="ko-KR" altLang="en-US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Whitney"/>
              </a:rPr>
              <a:t>를 이용하여 사진에서 글자를 검출</a:t>
            </a:r>
            <a:r>
              <a:rPr lang="en-US" altLang="ko-KR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Whitney"/>
              </a:rPr>
              <a:t>. </a:t>
            </a:r>
            <a:r>
              <a:rPr lang="ko-KR" altLang="en-US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Whitney"/>
              </a:rPr>
              <a:t>검출된 글자가 한글인지 영어인지 인식 후 영어라면 </a:t>
            </a:r>
            <a:r>
              <a:rPr lang="en-US" altLang="ko-KR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Whitney"/>
              </a:rPr>
              <a:t>Google Translate API</a:t>
            </a:r>
            <a:r>
              <a:rPr lang="ko-KR" altLang="en-US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Whitney"/>
              </a:rPr>
              <a:t>를 이용하여 한글로 번역</a:t>
            </a:r>
            <a:r>
              <a:rPr lang="en-US" altLang="ko-KR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Whitney"/>
              </a:rPr>
              <a:t>. </a:t>
            </a:r>
            <a:r>
              <a:rPr lang="ko-KR" altLang="en-US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Whitney"/>
              </a:rPr>
              <a:t>검출 및 번역된 한글을 </a:t>
            </a:r>
            <a:r>
              <a:rPr lang="en-US" altLang="ko-KR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Whitney"/>
              </a:rPr>
              <a:t>TTS</a:t>
            </a:r>
            <a:r>
              <a:rPr lang="ko-KR" altLang="en-US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Whitney"/>
              </a:rPr>
              <a:t>를 통해 사용자에게 전달</a:t>
            </a:r>
            <a:r>
              <a:rPr lang="en-US" altLang="ko-KR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Whitney"/>
              </a:rPr>
              <a:t>.</a:t>
            </a:r>
            <a:endParaRPr lang="en-US" altLang="ko-KR" sz="2000" b="1" i="0" dirty="0">
              <a:solidFill>
                <a:schemeClr val="bg2">
                  <a:lumMod val="25000"/>
                </a:schemeClr>
              </a:solidFill>
              <a:effectLst/>
              <a:latin typeface="inherit"/>
            </a:endParaRPr>
          </a:p>
        </p:txBody>
      </p:sp>
      <p:sp>
        <p:nvSpPr>
          <p:cNvPr id="21" name="순서도: 대체 처리 20">
            <a:extLst>
              <a:ext uri="{FF2B5EF4-FFF2-40B4-BE49-F238E27FC236}">
                <a16:creationId xmlns:a16="http://schemas.microsoft.com/office/drawing/2014/main" id="{E4E258C6-EB35-311A-6031-CB30FA2DEB7B}"/>
              </a:ext>
            </a:extLst>
          </p:cNvPr>
          <p:cNvSpPr/>
          <p:nvPr/>
        </p:nvSpPr>
        <p:spPr>
          <a:xfrm>
            <a:off x="581260" y="13129652"/>
            <a:ext cx="5760000" cy="4320000"/>
          </a:xfrm>
          <a:prstGeom prst="flowChartAlternateProcess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i="0" dirty="0">
              <a:solidFill>
                <a:schemeClr val="bg2">
                  <a:lumMod val="25000"/>
                </a:schemeClr>
              </a:solidFill>
              <a:effectLst/>
              <a:latin typeface="inherit"/>
            </a:endParaRPr>
          </a:p>
          <a:p>
            <a:pPr algn="ctr"/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inherit"/>
            </a:endParaRPr>
          </a:p>
          <a:p>
            <a:pPr algn="ctr"/>
            <a:r>
              <a:rPr lang="ko-KR" altLang="en-US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inherit"/>
              </a:rPr>
              <a:t>이미지의 밝기 차를 이용하여 특징을 찾아내고</a:t>
            </a:r>
            <a:r>
              <a:rPr lang="en-US" altLang="ko-KR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inherit"/>
              </a:rPr>
              <a:t>, </a:t>
            </a:r>
            <a:r>
              <a:rPr lang="ko-KR" altLang="en-US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inherit"/>
              </a:rPr>
              <a:t>특징에 따라 대상의 분류를 하는 알고리즘인 </a:t>
            </a:r>
            <a:r>
              <a:rPr lang="en-US" altLang="ko-KR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inherit"/>
              </a:rPr>
              <a:t>OpenCV</a:t>
            </a:r>
            <a:r>
              <a:rPr lang="ko-KR" altLang="en-US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inherit"/>
              </a:rPr>
              <a:t>의 </a:t>
            </a:r>
            <a:r>
              <a:rPr lang="en-US" altLang="ko-KR" sz="2000" b="1" i="0" dirty="0" err="1">
                <a:solidFill>
                  <a:schemeClr val="bg2">
                    <a:lumMod val="25000"/>
                  </a:schemeClr>
                </a:solidFill>
                <a:effectLst/>
                <a:latin typeface="inherit"/>
              </a:rPr>
              <a:t>Haar</a:t>
            </a:r>
            <a:r>
              <a:rPr lang="en-US" altLang="ko-KR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inherit"/>
              </a:rPr>
              <a:t> Cascade Classifier </a:t>
            </a:r>
            <a:r>
              <a:rPr lang="ko-KR" altLang="en-US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inherit"/>
              </a:rPr>
              <a:t>알고리즘을 이용하여 자동차를 찾아내는 모델 생성</a:t>
            </a:r>
            <a:r>
              <a:rPr lang="en-US" altLang="ko-KR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inherit"/>
              </a:rPr>
              <a:t>. </a:t>
            </a:r>
            <a:r>
              <a:rPr lang="ko-KR" altLang="en-US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inherit"/>
              </a:rPr>
              <a:t>만들어진 모델을 바탕으로 입력으로 들어온 사진에서 자동차를 검출하고</a:t>
            </a:r>
            <a:r>
              <a:rPr lang="en-US" altLang="ko-KR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inherit"/>
              </a:rPr>
              <a:t>, </a:t>
            </a:r>
            <a:r>
              <a:rPr lang="ko-KR" altLang="en-US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inherit"/>
              </a:rPr>
              <a:t>검출되었다면 </a:t>
            </a:r>
            <a:r>
              <a:rPr lang="en-US" altLang="ko-KR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inherit"/>
              </a:rPr>
              <a:t>TTS</a:t>
            </a:r>
            <a:r>
              <a:rPr lang="ko-KR" altLang="en-US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inherit"/>
              </a:rPr>
              <a:t>를 통해 위험을 알려줌</a:t>
            </a:r>
            <a:r>
              <a:rPr lang="en-US" altLang="ko-KR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inherit"/>
              </a:rPr>
              <a:t>.</a:t>
            </a:r>
          </a:p>
          <a:p>
            <a:pPr algn="ctr"/>
            <a:endParaRPr lang="ko-KR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순서도: 대체 처리 21">
            <a:extLst>
              <a:ext uri="{FF2B5EF4-FFF2-40B4-BE49-F238E27FC236}">
                <a16:creationId xmlns:a16="http://schemas.microsoft.com/office/drawing/2014/main" id="{0A8A841E-2F1D-C010-FC2A-2D7F03860364}"/>
              </a:ext>
            </a:extLst>
          </p:cNvPr>
          <p:cNvSpPr/>
          <p:nvPr/>
        </p:nvSpPr>
        <p:spPr>
          <a:xfrm>
            <a:off x="8608978" y="13282125"/>
            <a:ext cx="5760000" cy="4320000"/>
          </a:xfrm>
          <a:prstGeom prst="flowChartAlternateProcess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GPS </a:t>
            </a:r>
            <a:r>
              <a:rPr lang="ko-KR" altLang="en-US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모듈인 </a:t>
            </a:r>
            <a:r>
              <a:rPr lang="en-US" altLang="ko-KR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NEO-6M</a:t>
            </a:r>
            <a:r>
              <a:rPr lang="ko-KR" altLang="en-US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을 통해 현재 위치의 위도와 경도 추출</a:t>
            </a:r>
            <a:r>
              <a:rPr lang="en-US" altLang="ko-KR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가져온 데이터를 기반으로 </a:t>
            </a:r>
            <a:r>
              <a:rPr lang="en-US" altLang="ko-KR" sz="2000" b="1" i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OpenWeatherMap</a:t>
            </a:r>
            <a:r>
              <a:rPr lang="en-US" altLang="ko-KR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API</a:t>
            </a:r>
            <a:r>
              <a:rPr lang="ko-KR" altLang="en-US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를 통해 위치에 대한 날씨 정보 획득</a:t>
            </a:r>
            <a:r>
              <a:rPr lang="en-US" altLang="ko-KR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획득한 날씨 정보를 </a:t>
            </a:r>
            <a:r>
              <a:rPr lang="en-US" altLang="ko-KR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TTS</a:t>
            </a:r>
            <a:r>
              <a:rPr lang="ko-KR" altLang="en-US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를 통해 사용자에게 전달</a:t>
            </a:r>
            <a:r>
              <a:rPr lang="en-US" altLang="ko-KR" sz="2000" b="1" i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A9D9B08-41C1-C9AE-9FD1-C87F754B0EAC}"/>
              </a:ext>
            </a:extLst>
          </p:cNvPr>
          <p:cNvSpPr/>
          <p:nvPr/>
        </p:nvSpPr>
        <p:spPr>
          <a:xfrm>
            <a:off x="1846313" y="12598710"/>
            <a:ext cx="3387793" cy="1061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bg2">
                    <a:lumMod val="25000"/>
                  </a:schemeClr>
                </a:solidFill>
              </a:rPr>
              <a:t>자동차 위험 경보</a:t>
            </a:r>
            <a:endParaRPr lang="ko-KR" alt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6E4CC6-2C84-D2E0-5A78-F8DBBAABCA50}"/>
              </a:ext>
            </a:extLst>
          </p:cNvPr>
          <p:cNvSpPr/>
          <p:nvPr/>
        </p:nvSpPr>
        <p:spPr>
          <a:xfrm>
            <a:off x="1858802" y="6685006"/>
            <a:ext cx="3387793" cy="1061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2">
                    <a:lumMod val="25000"/>
                  </a:schemeClr>
                </a:solidFill>
              </a:rPr>
              <a:t>점자 번역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EB77F07-BBF9-746B-224A-360832EEC7FB}"/>
              </a:ext>
            </a:extLst>
          </p:cNvPr>
          <p:cNvSpPr/>
          <p:nvPr/>
        </p:nvSpPr>
        <p:spPr>
          <a:xfrm>
            <a:off x="9884642" y="6629462"/>
            <a:ext cx="3387793" cy="1061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2">
                    <a:lumMod val="25000"/>
                  </a:schemeClr>
                </a:solidFill>
              </a:rPr>
              <a:t>글자 번역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BEE195C-61CB-E89E-308D-39C6C7A8DBFA}"/>
              </a:ext>
            </a:extLst>
          </p:cNvPr>
          <p:cNvSpPr/>
          <p:nvPr/>
        </p:nvSpPr>
        <p:spPr>
          <a:xfrm>
            <a:off x="9897132" y="12751183"/>
            <a:ext cx="3387793" cy="1061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i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GPS </a:t>
            </a:r>
            <a:r>
              <a:rPr lang="ko-KR" altLang="en-US" sz="3200" b="1" i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기반 현재 위치 날씨 알림</a:t>
            </a:r>
            <a:endParaRPr lang="ko-KR" alt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E619105E-A19B-281F-E8BA-A518686177CE}"/>
              </a:ext>
            </a:extLst>
          </p:cNvPr>
          <p:cNvSpPr txBox="1"/>
          <p:nvPr/>
        </p:nvSpPr>
        <p:spPr>
          <a:xfrm>
            <a:off x="486895" y="18189625"/>
            <a:ext cx="14035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kern="0" spc="0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후천적으로 시각 장애를 가지게 된 분들은 점자를 학습할 시간이 적다</a:t>
            </a:r>
            <a:r>
              <a:rPr lang="en-US" altLang="ko-KR" sz="1800" b="1" kern="0" spc="0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</a:p>
          <a:p>
            <a:r>
              <a:rPr lang="ko-KR" altLang="en-US" sz="1800" b="1" kern="0" spc="0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점자를 인식하고 번역해 주는 기능을 통해 이러한 불편함을 해결할 수 있으며</a:t>
            </a:r>
            <a:r>
              <a:rPr lang="en-US" altLang="ko-KR" sz="1800" b="1" kern="0" spc="0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800" b="1" kern="0" spc="0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마찬가지로 평문으로 된 글 또한 인식하여 사용자에게 소리로 알려줄 수 있다</a:t>
            </a:r>
            <a:r>
              <a:rPr lang="en-US" altLang="ko-KR" sz="1800" b="1" kern="0" spc="0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</a:p>
          <a:p>
            <a:r>
              <a:rPr lang="ko-KR" altLang="en-US" sz="1800" b="1" kern="0" spc="0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또한 자동차 경보 기능을 통하여 사용자로 하여금 자동차로 인한 위험을 방지해줄 수 있으며</a:t>
            </a:r>
            <a:r>
              <a:rPr lang="en-US" altLang="ko-KR" sz="1800" b="1" kern="0" spc="0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GPS </a:t>
            </a:r>
            <a:r>
              <a:rPr lang="ko-KR" altLang="en-US" sz="1800" b="1" kern="0" spc="0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기능을 통한 날씨 알림 기능으로 일상생활이 조금 더 편해지는 효과를 기대할 수 있다</a:t>
            </a:r>
            <a:r>
              <a:rPr lang="en-US" altLang="ko-KR" sz="1800" b="1" kern="0" spc="0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1800" b="1" kern="0" spc="0" dirty="0"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pic>
        <p:nvPicPr>
          <p:cNvPr id="1060" name="그림 1059">
            <a:extLst>
              <a:ext uri="{FF2B5EF4-FFF2-40B4-BE49-F238E27FC236}">
                <a16:creationId xmlns:a16="http://schemas.microsoft.com/office/drawing/2014/main" id="{4340568F-708A-C396-2882-1684D93211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54" y="10491935"/>
            <a:ext cx="1192695" cy="1469837"/>
          </a:xfrm>
          <a:prstGeom prst="rect">
            <a:avLst/>
          </a:prstGeom>
        </p:spPr>
      </p:pic>
      <p:pic>
        <p:nvPicPr>
          <p:cNvPr id="1064" name="그림 1063">
            <a:extLst>
              <a:ext uri="{FF2B5EF4-FFF2-40B4-BE49-F238E27FC236}">
                <a16:creationId xmlns:a16="http://schemas.microsoft.com/office/drawing/2014/main" id="{D7D83733-CA84-F65C-E4AD-BE9230478E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824" y="10247297"/>
            <a:ext cx="2128184" cy="1571144"/>
          </a:xfrm>
          <a:prstGeom prst="rect">
            <a:avLst/>
          </a:prstGeom>
        </p:spPr>
      </p:pic>
      <p:pic>
        <p:nvPicPr>
          <p:cNvPr id="1068" name="그림 1067" descr="텍스트이(가) 표시된 사진&#10;&#10;자동 생성된 설명">
            <a:extLst>
              <a:ext uri="{FF2B5EF4-FFF2-40B4-BE49-F238E27FC236}">
                <a16:creationId xmlns:a16="http://schemas.microsoft.com/office/drawing/2014/main" id="{0F4B8E67-981E-F8D5-8798-AC72EA633D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6337" y="19939982"/>
            <a:ext cx="1329691" cy="1344302"/>
          </a:xfrm>
          <a:prstGeom prst="rect">
            <a:avLst/>
          </a:prstGeom>
        </p:spPr>
      </p:pic>
      <p:pic>
        <p:nvPicPr>
          <p:cNvPr id="1070" name="그림 1069">
            <a:extLst>
              <a:ext uri="{FF2B5EF4-FFF2-40B4-BE49-F238E27FC236}">
                <a16:creationId xmlns:a16="http://schemas.microsoft.com/office/drawing/2014/main" id="{3945D731-6DE3-8A5C-22CB-5D3D45D65B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099" y="10287096"/>
            <a:ext cx="3116083" cy="1558042"/>
          </a:xfrm>
          <a:prstGeom prst="rect">
            <a:avLst/>
          </a:prstGeom>
        </p:spPr>
      </p:pic>
      <p:pic>
        <p:nvPicPr>
          <p:cNvPr id="1062" name="그림 1061" descr="텍스트이(가) 표시된 사진&#10;&#10;자동 생성된 설명">
            <a:extLst>
              <a:ext uri="{FF2B5EF4-FFF2-40B4-BE49-F238E27FC236}">
                <a16:creationId xmlns:a16="http://schemas.microsoft.com/office/drawing/2014/main" id="{D15816D5-EF9F-F63C-8467-9DD299363D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139" y="19920104"/>
            <a:ext cx="1329692" cy="1344303"/>
          </a:xfrm>
          <a:prstGeom prst="rect">
            <a:avLst/>
          </a:prstGeom>
        </p:spPr>
      </p:pic>
      <p:pic>
        <p:nvPicPr>
          <p:cNvPr id="1072" name="그림 1071">
            <a:extLst>
              <a:ext uri="{FF2B5EF4-FFF2-40B4-BE49-F238E27FC236}">
                <a16:creationId xmlns:a16="http://schemas.microsoft.com/office/drawing/2014/main" id="{4C8C0948-0760-E702-4B6D-234C1991701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325" y="16413819"/>
            <a:ext cx="2857500" cy="1295400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5B90B10B-7D60-1B68-0C0D-948A8A30E8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56" y="16315651"/>
            <a:ext cx="1192695" cy="1469837"/>
          </a:xfrm>
          <a:prstGeom prst="rect">
            <a:avLst/>
          </a:prstGeom>
        </p:spPr>
      </p:pic>
      <p:pic>
        <p:nvPicPr>
          <p:cNvPr id="1077" name="그림 1076">
            <a:extLst>
              <a:ext uri="{FF2B5EF4-FFF2-40B4-BE49-F238E27FC236}">
                <a16:creationId xmlns:a16="http://schemas.microsoft.com/office/drawing/2014/main" id="{04E1ED61-59D0-90E2-9D17-AC1EF056C0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92" y="11466362"/>
            <a:ext cx="1754326" cy="1754326"/>
          </a:xfrm>
          <a:prstGeom prst="rect">
            <a:avLst/>
          </a:prstGeom>
        </p:spPr>
      </p:pic>
      <p:pic>
        <p:nvPicPr>
          <p:cNvPr id="1081" name="그림 1080" descr="텍스트, 표지판, 클립아트이(가) 표시된 사진&#10;&#10;자동 생성된 설명">
            <a:extLst>
              <a:ext uri="{FF2B5EF4-FFF2-40B4-BE49-F238E27FC236}">
                <a16:creationId xmlns:a16="http://schemas.microsoft.com/office/drawing/2014/main" id="{D665BA01-11EE-0DA3-28F7-C71E4A89F57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395" y="10580228"/>
            <a:ext cx="2566210" cy="1133342"/>
          </a:xfrm>
          <a:prstGeom prst="rect">
            <a:avLst/>
          </a:prstGeom>
        </p:spPr>
      </p:pic>
      <p:sp>
        <p:nvSpPr>
          <p:cNvPr id="1084" name="TextBox 1083">
            <a:extLst>
              <a:ext uri="{FF2B5EF4-FFF2-40B4-BE49-F238E27FC236}">
                <a16:creationId xmlns:a16="http://schemas.microsoft.com/office/drawing/2014/main" id="{0C9B8896-212C-D686-2D54-65A3E89E7901}"/>
              </a:ext>
            </a:extLst>
          </p:cNvPr>
          <p:cNvSpPr txBox="1"/>
          <p:nvPr/>
        </p:nvSpPr>
        <p:spPr>
          <a:xfrm>
            <a:off x="10338339" y="317815"/>
            <a:ext cx="29465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tx1"/>
                </a:solidFill>
              </a:rPr>
              <a:t>지도교수 </a:t>
            </a:r>
            <a:r>
              <a:rPr lang="en-US" altLang="ko-KR" sz="1800" dirty="0">
                <a:solidFill>
                  <a:schemeClr val="tx1"/>
                </a:solidFill>
              </a:rPr>
              <a:t>: </a:t>
            </a:r>
            <a:r>
              <a:rPr lang="ko-KR" altLang="en-US" sz="1800" dirty="0" err="1">
                <a:solidFill>
                  <a:schemeClr val="tx1"/>
                </a:solidFill>
              </a:rPr>
              <a:t>황호영</a:t>
            </a:r>
            <a:r>
              <a:rPr lang="ko-KR" altLang="en-US" sz="1800" dirty="0">
                <a:solidFill>
                  <a:schemeClr val="tx1"/>
                </a:solidFill>
              </a:rPr>
              <a:t> 교수님</a:t>
            </a:r>
            <a:endParaRPr lang="en-US" altLang="ko-KR" sz="1800" dirty="0">
              <a:solidFill>
                <a:schemeClr val="tx1"/>
              </a:solidFill>
            </a:endParaRP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dirty="0"/>
              <a:t>팀원</a:t>
            </a:r>
            <a:r>
              <a:rPr lang="ko-KR" altLang="en-US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: 	</a:t>
            </a:r>
            <a:r>
              <a:rPr lang="ko-KR" altLang="en-US" sz="1800" dirty="0">
                <a:solidFill>
                  <a:schemeClr val="tx1"/>
                </a:solidFill>
              </a:rPr>
              <a:t>심종민</a:t>
            </a:r>
            <a:r>
              <a:rPr lang="en-US" altLang="ko-KR" dirty="0"/>
              <a:t>   </a:t>
            </a:r>
            <a:r>
              <a:rPr lang="ko-KR" altLang="en-US" sz="1800" dirty="0">
                <a:solidFill>
                  <a:schemeClr val="tx1"/>
                </a:solidFill>
              </a:rPr>
              <a:t>이창희</a:t>
            </a:r>
            <a:endParaRPr lang="en-US" altLang="ko-KR" dirty="0"/>
          </a:p>
          <a:p>
            <a:r>
              <a:rPr lang="en-US" altLang="ko-KR" sz="1800" dirty="0">
                <a:solidFill>
                  <a:schemeClr val="tx1"/>
                </a:solidFill>
              </a:rPr>
              <a:t>		</a:t>
            </a:r>
            <a:r>
              <a:rPr lang="ko-KR" altLang="en-US" sz="1800" dirty="0">
                <a:solidFill>
                  <a:schemeClr val="tx1"/>
                </a:solidFill>
              </a:rPr>
              <a:t>장예준</a:t>
            </a:r>
            <a:r>
              <a:rPr lang="en-US" altLang="ko-KR" dirty="0"/>
              <a:t>   </a:t>
            </a:r>
            <a:r>
              <a:rPr lang="ko-KR" altLang="en-US" sz="1800" dirty="0">
                <a:solidFill>
                  <a:schemeClr val="tx1"/>
                </a:solidFill>
              </a:rPr>
              <a:t>최인식</a:t>
            </a:r>
          </a:p>
          <a:p>
            <a:endParaRPr lang="ko-KR" altLang="en-US" dirty="0"/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C906BB2C-F25B-DD41-A1D8-C270073E595B}"/>
              </a:ext>
            </a:extLst>
          </p:cNvPr>
          <p:cNvSpPr txBox="1"/>
          <p:nvPr/>
        </p:nvSpPr>
        <p:spPr>
          <a:xfrm>
            <a:off x="6193351" y="13282125"/>
            <a:ext cx="301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모두 음성으로 출력</a:t>
            </a:r>
          </a:p>
        </p:txBody>
      </p:sp>
    </p:spTree>
    <p:extLst>
      <p:ext uri="{BB962C8B-B14F-4D97-AF65-F5344CB8AC3E}">
        <p14:creationId xmlns:p14="http://schemas.microsoft.com/office/powerpoint/2010/main" val="1015799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318</Words>
  <Application>Microsoft Office PowerPoint</Application>
  <PresentationFormat>사용자 지정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2" baseType="lpstr">
      <vt:lpstr>210 맨발의청춘 R</vt:lpstr>
      <vt:lpstr>inherit</vt:lpstr>
      <vt:lpstr>Whitney</vt:lpstr>
      <vt:lpstr>돋움</vt:lpstr>
      <vt:lpstr>함초롬바탕</vt:lpstr>
      <vt:lpstr>Arial</vt:lpstr>
      <vt:lpstr>Calibri</vt:lpstr>
      <vt:lpstr>Calibri Light</vt:lpstr>
      <vt:lpstr>Consolas</vt:lpstr>
      <vt:lpstr>Lato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심종민</dc:creator>
  <cp:lastModifiedBy>심종민</cp:lastModifiedBy>
  <cp:revision>40</cp:revision>
  <dcterms:created xsi:type="dcterms:W3CDTF">2022-05-25T13:21:45Z</dcterms:created>
  <dcterms:modified xsi:type="dcterms:W3CDTF">2022-05-25T14:44:40Z</dcterms:modified>
</cp:coreProperties>
</file>