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72" r:id="rId4"/>
    <p:sldId id="286" r:id="rId5"/>
    <p:sldId id="287" r:id="rId6"/>
    <p:sldId id="288" r:id="rId7"/>
    <p:sldId id="290" r:id="rId8"/>
    <p:sldId id="289" r:id="rId9"/>
    <p:sldId id="291" r:id="rId10"/>
    <p:sldId id="292" r:id="rId11"/>
    <p:sldId id="293" r:id="rId12"/>
    <p:sldId id="276" r:id="rId13"/>
    <p:sldId id="312" r:id="rId14"/>
    <p:sldId id="273" r:id="rId15"/>
    <p:sldId id="294" r:id="rId16"/>
    <p:sldId id="295" r:id="rId17"/>
    <p:sldId id="299" r:id="rId18"/>
    <p:sldId id="300" r:id="rId19"/>
    <p:sldId id="296" r:id="rId20"/>
    <p:sldId id="301" r:id="rId21"/>
    <p:sldId id="302" r:id="rId22"/>
    <p:sldId id="297" r:id="rId23"/>
    <p:sldId id="298" r:id="rId24"/>
    <p:sldId id="303" r:id="rId25"/>
    <p:sldId id="304" r:id="rId26"/>
    <p:sldId id="305" r:id="rId27"/>
    <p:sldId id="277" r:id="rId28"/>
    <p:sldId id="311" r:id="rId29"/>
    <p:sldId id="306" r:id="rId30"/>
    <p:sldId id="307" r:id="rId31"/>
    <p:sldId id="308" r:id="rId32"/>
    <p:sldId id="309" r:id="rId33"/>
    <p:sldId id="310" r:id="rId34"/>
    <p:sldId id="313" r:id="rId35"/>
    <p:sldId id="314" r:id="rId36"/>
    <p:sldId id="315" r:id="rId37"/>
    <p:sldId id="316" r:id="rId38"/>
    <p:sldId id="317" r:id="rId39"/>
    <p:sldId id="318" r:id="rId40"/>
    <p:sldId id="320" r:id="rId41"/>
    <p:sldId id="319" r:id="rId42"/>
    <p:sldId id="321" r:id="rId43"/>
    <p:sldId id="322" r:id="rId44"/>
    <p:sldId id="323" r:id="rId45"/>
    <p:sldId id="324" r:id="rId46"/>
    <p:sldId id="326" r:id="rId47"/>
    <p:sldId id="325" r:id="rId48"/>
    <p:sldId id="327" r:id="rId49"/>
    <p:sldId id="328" r:id="rId50"/>
    <p:sldId id="329" r:id="rId51"/>
    <p:sldId id="330" r:id="rId52"/>
    <p:sldId id="331" r:id="rId53"/>
    <p:sldId id="332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4" autoAdjust="0"/>
    <p:restoredTop sz="94660"/>
  </p:normalViewPr>
  <p:slideViewPr>
    <p:cSldViewPr>
      <p:cViewPr varScale="1">
        <p:scale>
          <a:sx n="121" d="100"/>
          <a:sy n="121" d="100"/>
        </p:scale>
        <p:origin x="13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9BDB1D-0E3A-4622-9CDD-48EFCD7DECF9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39BDB1D-0E3A-4622-9CDD-48EFCD7DECF9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Unix System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Week 12 : IPC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IPC(Inter-Process Communication)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ipc_perm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IPC </a:t>
            </a:r>
            <a:r>
              <a:rPr lang="ko-KR" altLang="en-US" dirty="0" smtClean="0"/>
              <a:t>구조체는 사용을 마치면 반드시 프로그램 안에서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시스템에서 제공 가능한 </a:t>
            </a:r>
            <a:r>
              <a:rPr lang="en-US" altLang="ko-KR" dirty="0" smtClean="0"/>
              <a:t>IPC</a:t>
            </a:r>
            <a:r>
              <a:rPr lang="ko-KR" altLang="en-US" dirty="0" smtClean="0"/>
              <a:t> 구조체의 총 개수는 한정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사용을 마친 </a:t>
            </a:r>
            <a:r>
              <a:rPr lang="en-US" altLang="ko-KR" dirty="0" smtClean="0"/>
              <a:t>IPC </a:t>
            </a:r>
            <a:r>
              <a:rPr lang="ko-KR" altLang="en-US" dirty="0" smtClean="0"/>
              <a:t>구조체가 계속 남아있으면 시스템 자원을 낭비하는 결과가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필요할 때 </a:t>
            </a:r>
            <a:r>
              <a:rPr lang="en-US" altLang="ko-KR" dirty="0" smtClean="0"/>
              <a:t>IPC</a:t>
            </a:r>
            <a:r>
              <a:rPr lang="ko-KR" altLang="en-US" dirty="0" smtClean="0"/>
              <a:t>를 사용하지 못하는 경우가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2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IPC(Inter-Process Communication)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명령어 </a:t>
            </a:r>
            <a:r>
              <a:rPr lang="en-US" altLang="ko-KR" dirty="0" err="1" smtClean="0"/>
              <a:t>ipcs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IPC</a:t>
            </a:r>
            <a:r>
              <a:rPr lang="ko-KR" altLang="en-US" dirty="0" smtClean="0"/>
              <a:t>의 정보를 검색하고 현재 상태를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명령을 실행하는 동안에도 </a:t>
            </a:r>
            <a:r>
              <a:rPr lang="en-US" altLang="ko-KR" dirty="0" smtClean="0"/>
              <a:t>IPC</a:t>
            </a:r>
            <a:r>
              <a:rPr lang="ko-KR" altLang="en-US" dirty="0" smtClean="0"/>
              <a:t>의 상태가 변경될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err="1" smtClean="0"/>
              <a:t>ipcs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명령은 검색하는 순간의 정확성만 보장하므로 상태가 변경된 정보를 보려면 다시 수행해야 함</a:t>
            </a:r>
            <a:endParaRPr lang="en-US" altLang="ko-KR" dirty="0" smtClean="0"/>
          </a:p>
          <a:p>
            <a:r>
              <a:rPr lang="en-US" altLang="ko-KR" dirty="0" err="1" smtClean="0"/>
              <a:t>ipcrm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정보를 검색하고 이 중 불필요한 </a:t>
            </a:r>
            <a:r>
              <a:rPr lang="en-US" altLang="ko-KR" dirty="0" smtClean="0"/>
              <a:t>IPC </a:t>
            </a:r>
            <a:r>
              <a:rPr lang="ko-KR" altLang="en-US" dirty="0" smtClean="0"/>
              <a:t>객체를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7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큐</a:t>
            </a:r>
            <a:r>
              <a:rPr lang="en-US" altLang="ko-KR" dirty="0" smtClean="0"/>
              <a:t>(Message Queue)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메시지 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파이프와 유사한 프로세스 간 통신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(or</a:t>
            </a:r>
            <a:r>
              <a:rPr lang="ko-KR" altLang="en-US" dirty="0"/>
              <a:t> </a:t>
            </a:r>
            <a:r>
              <a:rPr lang="ko-KR" altLang="en-US" dirty="0" err="1" smtClean="0"/>
              <a:t>패킷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단위로 동작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우편함처럼 메시지 큐를 만들고 이를 통해 메시지를 주고 받는다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메시지에는 유형</a:t>
            </a:r>
            <a:r>
              <a:rPr lang="en-US" altLang="ko-KR" dirty="0" smtClean="0"/>
              <a:t>(message type)</a:t>
            </a:r>
            <a:r>
              <a:rPr lang="ko-KR" altLang="en-US" dirty="0" smtClean="0"/>
              <a:t>이 있으므로 수신 프로세스는 어떤 유형의 메시지를 받을 것인지 선택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75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큐</a:t>
            </a:r>
            <a:r>
              <a:rPr lang="en-US" altLang="ko-KR" dirty="0" smtClean="0"/>
              <a:t>(Message Queue)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msg.h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msqid_ds</a:t>
            </a:r>
            <a:endParaRPr lang="en-US" altLang="ko-KR" dirty="0"/>
          </a:p>
          <a:p>
            <a:pPr lvl="1"/>
            <a:r>
              <a:rPr lang="ko-KR" altLang="en-US" dirty="0" smtClean="0"/>
              <a:t>메시지 </a:t>
            </a:r>
            <a:r>
              <a:rPr lang="ko-KR" altLang="en-US" dirty="0"/>
              <a:t>큐에 관한 정보를 담은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msg_perm</a:t>
            </a:r>
            <a:r>
              <a:rPr lang="en-US" altLang="ko-KR" dirty="0" smtClean="0"/>
              <a:t> : IPC </a:t>
            </a:r>
            <a:r>
              <a:rPr lang="ko-KR" altLang="en-US" dirty="0" smtClean="0"/>
              <a:t>공통 구조체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ipc_perm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msg_first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메시지 큐 첫 번째 메시지의 포인터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msg_last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메시지 큐 마지막 메시지의 포인터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msg_cbytes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현 메시지 큐의 메시지 총 바이트 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msg_qnum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메시지 큐에 있는 메시지 개수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msg_qbytes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메시지 큐의 최대 크기</a:t>
            </a:r>
            <a:r>
              <a:rPr lang="en-US" altLang="ko-KR" dirty="0" smtClean="0"/>
              <a:t>(byte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msg_lspid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마지막으로 메시지를 보낸 </a:t>
            </a:r>
            <a:r>
              <a:rPr lang="en-US" altLang="ko-KR" dirty="0" err="1" smtClean="0"/>
              <a:t>pid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msg_lrpid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마지막으로 메시지를 읽은 </a:t>
            </a:r>
            <a:r>
              <a:rPr lang="en-US" altLang="ko-KR" dirty="0" err="1" smtClean="0"/>
              <a:t>pid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msg_stime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마지막으로 메시지를 보낸 시각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msg_rtime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마지막으로 메시지를 읽은 시각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msg_ctime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마지막으로 메시지 큐의 권한을 변경한 시각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60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큐</a:t>
            </a:r>
            <a:r>
              <a:rPr lang="en-US" altLang="ko-KR" dirty="0" smtClean="0"/>
              <a:t>(Message Queue)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msg.h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ket_t</a:t>
            </a:r>
            <a:r>
              <a:rPr lang="en-US" altLang="ko-KR" dirty="0" smtClean="0"/>
              <a:t> key,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msgflg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메시지 큐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key : </a:t>
            </a:r>
            <a:r>
              <a:rPr lang="ko-KR" altLang="en-US" dirty="0" smtClean="0"/>
              <a:t>메시지 큐를 구별하는 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msgflg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메시지 큐의 속성을 설정하는 </a:t>
            </a:r>
            <a:r>
              <a:rPr lang="en-US" altLang="ko-KR" dirty="0" smtClean="0"/>
              <a:t>flag</a:t>
            </a:r>
          </a:p>
          <a:p>
            <a:pPr lvl="2"/>
            <a:r>
              <a:rPr lang="en-US" altLang="ko-KR" dirty="0" smtClean="0"/>
              <a:t>IPC_CREAT : </a:t>
            </a:r>
            <a:r>
              <a:rPr lang="ko-KR" altLang="en-US" dirty="0" smtClean="0"/>
              <a:t>새로운 키면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새로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IPC_EXCL : </a:t>
            </a:r>
            <a:r>
              <a:rPr lang="ko-KR" altLang="en-US" dirty="0" smtClean="0"/>
              <a:t>이미 존재하는 키라면 오류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key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IPC_PRIVATE</a:t>
            </a:r>
            <a:r>
              <a:rPr lang="ko-KR" altLang="en-US" dirty="0" smtClean="0"/>
              <a:t>이거나</a:t>
            </a:r>
            <a:r>
              <a:rPr lang="en-US" altLang="ko-KR" dirty="0" smtClean="0"/>
              <a:t>, key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아니며 다른 식별자가 관련되어 있지 않고 </a:t>
            </a:r>
            <a:r>
              <a:rPr lang="en-US" altLang="ko-KR" dirty="0" err="1" smtClean="0"/>
              <a:t>msgflg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IPC_CREAT</a:t>
            </a:r>
            <a:r>
              <a:rPr lang="ko-KR" altLang="en-US" dirty="0" smtClean="0"/>
              <a:t>로 설정되어 있을 때 구조체가 생성</a:t>
            </a:r>
            <a:endParaRPr lang="ko-KR" altLang="en-US" dirty="0"/>
          </a:p>
        </p:txBody>
      </p:sp>
      <p:sp>
        <p:nvSpPr>
          <p:cNvPr id="4" name="AutoShape 1" descr="vi-keyboar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AutoShape 3" descr="vi-keyboar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AutoShape 5" descr="vi-keyboard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큐</a:t>
            </a:r>
            <a:r>
              <a:rPr lang="en-US" altLang="ko-KR" dirty="0" smtClean="0"/>
              <a:t>(Message Queue)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msg.h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msgsnd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msqid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void *</a:t>
            </a:r>
            <a:r>
              <a:rPr lang="en-US" altLang="ko-KR" dirty="0" err="1" smtClean="0"/>
              <a:t>msgp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msgsz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msgflg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메시지 큐로 메시지 전송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msqid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msgget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생성한 메시지 큐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메시지를 담고 있는 메시지 버퍼 주소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msgsz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메시지의 크기</a:t>
            </a:r>
            <a:r>
              <a:rPr lang="en-US" altLang="ko-KR" dirty="0" smtClean="0"/>
              <a:t>(0~</a:t>
            </a:r>
            <a:r>
              <a:rPr lang="ko-KR" altLang="en-US" dirty="0" smtClean="0"/>
              <a:t>시스템이 정한 최대값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msgflg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블록 모드</a:t>
            </a:r>
            <a:r>
              <a:rPr lang="en-US" altLang="ko-KR" dirty="0" smtClean="0"/>
              <a:t>(0)/</a:t>
            </a:r>
            <a:r>
              <a:rPr lang="en-US" altLang="ko-KR" dirty="0" err="1" smtClean="0"/>
              <a:t>Nonblock</a:t>
            </a:r>
            <a:r>
              <a:rPr lang="en-US" altLang="ko-KR" dirty="0" smtClean="0"/>
              <a:t>(IPC_NOWAIT)</a:t>
            </a:r>
          </a:p>
        </p:txBody>
      </p:sp>
      <p:sp>
        <p:nvSpPr>
          <p:cNvPr id="4" name="AutoShape 1" descr="vi-keyboar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AutoShape 3" descr="vi-keyboar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AutoShape 5" descr="vi-keyboard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큐</a:t>
            </a:r>
            <a:r>
              <a:rPr lang="en-US" altLang="ko-KR" dirty="0" smtClean="0"/>
              <a:t>(Message Queue)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메시지 버퍼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msgbuf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mtype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메시지 유형</a:t>
            </a:r>
            <a:r>
              <a:rPr lang="en-US" altLang="ko-KR" dirty="0" smtClean="0"/>
              <a:t>(&gt;0)</a:t>
            </a:r>
          </a:p>
          <a:p>
            <a:pPr lvl="2"/>
            <a:r>
              <a:rPr lang="en-US" altLang="ko-KR" dirty="0" err="1" smtClean="0"/>
              <a:t>mtext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메시지 내용이 저장되는 </a:t>
            </a:r>
            <a:r>
              <a:rPr lang="en-US" altLang="ko-KR" dirty="0" err="1" smtClean="0"/>
              <a:t>msgsnd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</a:t>
            </a:r>
            <a:r>
              <a:rPr lang="en-US" altLang="ko-KR" dirty="0" err="1" smtClean="0"/>
              <a:t>msgsz</a:t>
            </a:r>
            <a:r>
              <a:rPr lang="ko-KR" altLang="en-US" dirty="0" smtClean="0"/>
              <a:t>로 지정한 크기의 버퍼</a:t>
            </a:r>
            <a:endParaRPr lang="en-US" altLang="ko-KR" dirty="0" smtClean="0"/>
          </a:p>
        </p:txBody>
      </p:sp>
      <p:sp>
        <p:nvSpPr>
          <p:cNvPr id="4" name="AutoShape 1" descr="vi-keyboar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AutoShape 3" descr="vi-keyboar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AutoShape 5" descr="vi-keyboard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큐 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msgsnd.c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28" y="2249424"/>
            <a:ext cx="8286826" cy="41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큐 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msgsnd.c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9424"/>
            <a:ext cx="8111988" cy="197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95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큐</a:t>
            </a:r>
            <a:r>
              <a:rPr lang="en-US" altLang="ko-KR" dirty="0" smtClean="0"/>
              <a:t>(Message Queue)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msg.h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ssize_t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msgrcv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msqid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void *</a:t>
            </a:r>
            <a:r>
              <a:rPr lang="en-US" altLang="ko-KR" dirty="0" err="1" smtClean="0"/>
              <a:t>msgp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msgsz</a:t>
            </a:r>
            <a:r>
              <a:rPr lang="en-US" altLang="ko-KR" dirty="0" smtClean="0"/>
              <a:t>, long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msgtyp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msgflg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메시지 큐로 메시지 수신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msqid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msgp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msgsz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msgflg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msgsnd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함수와 동일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msgtyp</a:t>
            </a:r>
            <a:r>
              <a:rPr lang="en-US" altLang="ko-KR" dirty="0" smtClean="0"/>
              <a:t> :</a:t>
            </a:r>
            <a:r>
              <a:rPr lang="ko-KR" altLang="en-US" dirty="0" smtClean="0"/>
              <a:t>읽어올 메시지의 유형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 :</a:t>
            </a:r>
            <a:r>
              <a:rPr lang="ko-KR" altLang="en-US" dirty="0" smtClean="0"/>
              <a:t> 메시지 큐의 다음 메시지를 읽어옴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&gt; 0 : </a:t>
            </a:r>
            <a:r>
              <a:rPr lang="ko-KR" altLang="en-US" dirty="0" smtClean="0"/>
              <a:t>메시지 큐에서 </a:t>
            </a:r>
            <a:r>
              <a:rPr lang="en-US" altLang="ko-KR" dirty="0" err="1" smtClean="0"/>
              <a:t>msgtyp</a:t>
            </a:r>
            <a:r>
              <a:rPr lang="ko-KR" altLang="en-US" dirty="0" smtClean="0"/>
              <a:t>로 지정한 유형과 같은 메시지를 읽어옴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 0 : </a:t>
            </a:r>
            <a:r>
              <a:rPr lang="ko-KR" altLang="en-US" dirty="0" smtClean="0"/>
              <a:t>메시지 유형이 </a:t>
            </a:r>
            <a:r>
              <a:rPr lang="en-US" altLang="ko-KR" dirty="0" err="1" smtClean="0"/>
              <a:t>msgtyp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지정한 값의 절대값과 같거나 작은 메시지를 읽어옴</a:t>
            </a:r>
            <a:endParaRPr lang="en-US" altLang="ko-KR" dirty="0" smtClean="0"/>
          </a:p>
        </p:txBody>
      </p:sp>
      <p:sp>
        <p:nvSpPr>
          <p:cNvPr id="4" name="AutoShape 1" descr="vi-keyboar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AutoShape 3" descr="vi-keyboar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AutoShape 5" descr="vi-keyboard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실습에서는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IPC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 및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메시지 큐</a:t>
            </a:r>
            <a:r>
              <a:rPr lang="en-US" altLang="ko-KR" dirty="0" smtClean="0"/>
              <a:t>(Message Queue)</a:t>
            </a:r>
          </a:p>
          <a:p>
            <a:pPr lvl="1"/>
            <a:r>
              <a:rPr lang="en-US" altLang="ko-KR" dirty="0" err="1" smtClean="0"/>
              <a:t>msgget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msgsnd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msgrcv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msgctl</a:t>
            </a:r>
            <a:endParaRPr lang="en-US" altLang="ko-KR" dirty="0" smtClean="0"/>
          </a:p>
          <a:p>
            <a:r>
              <a:rPr lang="ko-KR" altLang="en-US" dirty="0" err="1" smtClean="0"/>
              <a:t>세마포어</a:t>
            </a:r>
            <a:r>
              <a:rPr lang="en-US" altLang="ko-KR" dirty="0" smtClean="0"/>
              <a:t>(Semaphore)</a:t>
            </a:r>
          </a:p>
          <a:p>
            <a:pPr lvl="1"/>
            <a:r>
              <a:rPr lang="en-US" altLang="ko-KR" dirty="0" err="1" smtClean="0"/>
              <a:t>semget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semctl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semop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큐 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msgrcv.c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msgsnd.c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함수를 수정하여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 </a:t>
            </a:r>
            <a:r>
              <a:rPr lang="ko-KR" altLang="en-US" dirty="0" smtClean="0"/>
              <a:t>헤더 삭제해도 무방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56992"/>
            <a:ext cx="814719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75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큐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9424"/>
            <a:ext cx="8166990" cy="283576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4788024" y="1143000"/>
            <a:ext cx="3898776" cy="1277888"/>
          </a:xfrm>
          <a:prstGeom prst="wedgeRoundRectCallout">
            <a:avLst>
              <a:gd name="adj1" fmla="val -90313"/>
              <a:gd name="adj2" fmla="val 580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</a:t>
            </a:r>
            <a:r>
              <a:rPr lang="en-US" altLang="ko-KR" dirty="0" err="1" smtClean="0"/>
              <a:t>ipcs</a:t>
            </a:r>
            <a:r>
              <a:rPr lang="en-US" altLang="ko-KR" dirty="0" smtClean="0"/>
              <a:t> –q’ : </a:t>
            </a:r>
            <a:r>
              <a:rPr lang="ko-KR" altLang="en-US" dirty="0" smtClean="0"/>
              <a:t>현재 동작중인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메시지 큐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642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큐</a:t>
            </a:r>
            <a:r>
              <a:rPr lang="en-US" altLang="ko-KR" dirty="0" smtClean="0"/>
              <a:t>(Message Queue)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msg.h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msgctl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msqid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msqid_ds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메시지 큐 제어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메시지 큐를 제거하거나 상태 정보를 설정하고 읽어옴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cmd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수행할 제어 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buf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메시지 큐 구조체 주소</a:t>
            </a:r>
            <a:endParaRPr lang="en-US" altLang="ko-KR" dirty="0" smtClean="0"/>
          </a:p>
        </p:txBody>
      </p:sp>
      <p:sp>
        <p:nvSpPr>
          <p:cNvPr id="4" name="AutoShape 1" descr="vi-keyboar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AutoShape 3" descr="vi-keyboar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AutoShape 5" descr="vi-keyboard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큐</a:t>
            </a:r>
            <a:r>
              <a:rPr lang="en-US" altLang="ko-KR" dirty="0" smtClean="0"/>
              <a:t>(Message Queue)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msgctl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IPC_RMID : </a:t>
            </a:r>
            <a:r>
              <a:rPr lang="en-US" altLang="ko-KR" dirty="0" err="1" smtClean="0"/>
              <a:t>msqid</a:t>
            </a:r>
            <a:r>
              <a:rPr lang="ko-KR" altLang="en-US" dirty="0" smtClean="0"/>
              <a:t>로 지정한 메시지 큐를 제거하고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 데이터 구조체를 제거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메시지 큐를 사용한 뒤 반드시 실행해야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IPC_SET</a:t>
            </a:r>
          </a:p>
          <a:p>
            <a:pPr lvl="3"/>
            <a:r>
              <a:rPr lang="ko-KR" altLang="en-US" dirty="0" smtClean="0"/>
              <a:t>메시지 큐 정보 중 </a:t>
            </a:r>
            <a:r>
              <a:rPr lang="en-US" altLang="ko-KR" dirty="0" err="1" smtClean="0"/>
              <a:t>msg_perm.uid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msg_perm.gid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msg_perm.mode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msg_qbytes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세 번째 인자로 지정한 값으로 바꿈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Root </a:t>
            </a:r>
            <a:r>
              <a:rPr lang="ko-KR" altLang="en-US" dirty="0" smtClean="0"/>
              <a:t>권한이 있거나 유효 사용자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 경우에만 사용 가능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msg_qbytes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권한만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IPC_STAT : </a:t>
            </a:r>
            <a:r>
              <a:rPr lang="ko-KR" altLang="en-US" dirty="0" smtClean="0"/>
              <a:t>현재 메시지 큐의 정보를 </a:t>
            </a:r>
            <a:r>
              <a:rPr lang="en-US" altLang="ko-KR" dirty="0" err="1" smtClean="0"/>
              <a:t>buf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051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큐 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msgqrm.c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cmd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IPC_STAT</a:t>
            </a:r>
            <a:r>
              <a:rPr lang="ko-KR" altLang="en-US" dirty="0" smtClean="0"/>
              <a:t>을 사용하는 예제는 이론 교과서 참고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90051"/>
            <a:ext cx="8252270" cy="33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9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큐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메시지 큐 전송 및 수신을 하여 상태 확인 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msgqrm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실행 후 다시 상태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 이용 시 </a:t>
            </a:r>
            <a:r>
              <a:rPr lang="en-US" altLang="ko-KR" dirty="0" smtClean="0"/>
              <a:t>: ‘</a:t>
            </a:r>
            <a:r>
              <a:rPr lang="en-US" altLang="ko-KR" dirty="0" err="1" smtClean="0"/>
              <a:t>ipcrm</a:t>
            </a:r>
            <a:r>
              <a:rPr lang="en-US" altLang="ko-KR" dirty="0" smtClean="0"/>
              <a:t> –q [</a:t>
            </a:r>
            <a:r>
              <a:rPr lang="en-US" altLang="ko-KR" dirty="0" err="1" smtClean="0"/>
              <a:t>msqid</a:t>
            </a:r>
            <a:r>
              <a:rPr lang="en-US" altLang="ko-KR" dirty="0" smtClean="0"/>
              <a:t>]’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645024"/>
            <a:ext cx="797627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31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세마포어</a:t>
            </a:r>
            <a:r>
              <a:rPr lang="en-US" altLang="ko-KR" dirty="0" smtClean="0"/>
              <a:t>(Semaphore)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 간 동기화</a:t>
            </a:r>
            <a:r>
              <a:rPr lang="en-US" altLang="ko-KR" dirty="0" smtClean="0"/>
              <a:t>(Synchronization)</a:t>
            </a:r>
            <a:endParaRPr lang="en-US" altLang="ko-KR" dirty="0"/>
          </a:p>
          <a:p>
            <a:pPr lvl="1"/>
            <a:r>
              <a:rPr lang="ko-KR" altLang="en-US" dirty="0" smtClean="0"/>
              <a:t>공유 자원에 여러 프로세스가 동시에 쓰기를 시도하면 데이터가 손상될 수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세마포어는</a:t>
            </a:r>
            <a:r>
              <a:rPr lang="ko-KR" altLang="en-US" dirty="0"/>
              <a:t> </a:t>
            </a:r>
            <a:r>
              <a:rPr lang="ko-KR" altLang="en-US" dirty="0" smtClean="0"/>
              <a:t>여러 프로세스 간 동작 순서를 지정</a:t>
            </a:r>
            <a:endParaRPr lang="en-US" altLang="ko-KR" dirty="0" smtClean="0"/>
          </a:p>
          <a:p>
            <a:r>
              <a:rPr lang="ko-KR" altLang="en-US" dirty="0" smtClean="0"/>
              <a:t>기본 동작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509120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p(</a:t>
            </a:r>
            <a:r>
              <a:rPr lang="en-US" altLang="ko-KR" sz="1600" dirty="0" err="1" smtClean="0"/>
              <a:t>sem</a:t>
            </a:r>
            <a:r>
              <a:rPr lang="en-US" altLang="ko-KR" sz="1600" dirty="0" smtClean="0"/>
              <a:t>) // </a:t>
            </a:r>
            <a:r>
              <a:rPr lang="ko-KR" altLang="en-US" sz="1600" dirty="0" smtClean="0"/>
              <a:t>잠금</a:t>
            </a:r>
            <a:endParaRPr lang="en-US" altLang="ko-KR" sz="1600" dirty="0" smtClean="0"/>
          </a:p>
          <a:p>
            <a:r>
              <a:rPr lang="en-US" altLang="ko-KR" sz="1600" dirty="0" smtClean="0"/>
              <a:t>/* Critical Section */</a:t>
            </a:r>
          </a:p>
          <a:p>
            <a:r>
              <a:rPr lang="en-US" altLang="ko-KR" sz="1600" dirty="0" smtClean="0"/>
              <a:t>v(</a:t>
            </a:r>
            <a:r>
              <a:rPr lang="en-US" altLang="ko-KR" sz="1600" dirty="0" err="1" smtClean="0"/>
              <a:t>sem</a:t>
            </a:r>
            <a:r>
              <a:rPr lang="en-US" altLang="ko-KR" sz="1600" dirty="0" smtClean="0"/>
              <a:t>) // </a:t>
            </a:r>
            <a:r>
              <a:rPr lang="ko-KR" altLang="en-US" sz="1600" dirty="0" smtClean="0"/>
              <a:t>잠금 해제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574232" y="4036770"/>
            <a:ext cx="5318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p(</a:t>
            </a:r>
            <a:r>
              <a:rPr lang="en-US" altLang="ko-KR" sz="1600" dirty="0" err="1" smtClean="0"/>
              <a:t>sem</a:t>
            </a:r>
            <a:r>
              <a:rPr lang="en-US" altLang="ko-KR" sz="1600" dirty="0" smtClean="0"/>
              <a:t>) 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while </a:t>
            </a:r>
            <a:r>
              <a:rPr lang="en-US" altLang="ko-KR" sz="1600" dirty="0" err="1" smtClean="0"/>
              <a:t>sem</a:t>
            </a:r>
            <a:r>
              <a:rPr lang="en-US" altLang="ko-KR" sz="1600" dirty="0" smtClean="0"/>
              <a:t> = 0 do wait;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 smtClean="0"/>
              <a:t>sem</a:t>
            </a:r>
            <a:r>
              <a:rPr lang="en-US" altLang="ko-KR" sz="1600" dirty="0" smtClean="0"/>
              <a:t>--;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74232" y="5305026"/>
            <a:ext cx="5318248" cy="1309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v(</a:t>
            </a:r>
            <a:r>
              <a:rPr lang="en-US" altLang="ko-KR" sz="1600" dirty="0" err="1" smtClean="0"/>
              <a:t>sem</a:t>
            </a:r>
            <a:r>
              <a:rPr lang="en-US" altLang="ko-KR" sz="1600" dirty="0" smtClean="0"/>
              <a:t>) 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 smtClean="0"/>
              <a:t>sem</a:t>
            </a:r>
            <a:r>
              <a:rPr lang="en-US" altLang="ko-KR" sz="1600" dirty="0" smtClean="0"/>
              <a:t>++;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if (queue of waiting processes not empty)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restart first process in wait queue</a:t>
            </a:r>
          </a:p>
          <a:p>
            <a:r>
              <a:rPr lang="en-US" altLang="ko-KR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813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세마포어</a:t>
            </a:r>
            <a:r>
              <a:rPr lang="en-US" altLang="ko-KR" dirty="0" smtClean="0"/>
              <a:t>(Semaphore)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types.h</a:t>
            </a:r>
            <a:r>
              <a:rPr lang="en-US" altLang="ko-KR" dirty="0" smtClean="0"/>
              <a:t>&gt;, &lt;sys/</a:t>
            </a:r>
            <a:r>
              <a:rPr lang="en-US" altLang="ko-KR" dirty="0" err="1" smtClean="0"/>
              <a:t>ipc.h</a:t>
            </a:r>
            <a:r>
              <a:rPr lang="en-US" altLang="ko-KR" dirty="0" smtClean="0"/>
              <a:t>&gt;, &lt;sys/</a:t>
            </a:r>
            <a:r>
              <a:rPr lang="en-US" altLang="ko-KR" dirty="0" err="1" smtClean="0"/>
              <a:t>sem.h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semget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key_t</a:t>
            </a:r>
            <a:r>
              <a:rPr lang="en-US" altLang="ko-KR" dirty="0" smtClean="0"/>
              <a:t> key,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nsems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semflg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nsems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생성할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개수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semflg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접근 속성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msgget</a:t>
            </a:r>
            <a:r>
              <a:rPr lang="ko-KR" altLang="en-US" dirty="0" smtClean="0"/>
              <a:t>과 동일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semget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 성공 시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집합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역할을 하는 </a:t>
            </a:r>
            <a:r>
              <a:rPr lang="en-US" altLang="ko-KR" dirty="0" err="1" smtClean="0"/>
              <a:t>semid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9586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세마포어</a:t>
            </a:r>
            <a:r>
              <a:rPr lang="en-US" altLang="ko-KR" dirty="0" smtClean="0"/>
              <a:t>(Semaphore)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sem.h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semid_ds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세마포어에</a:t>
            </a:r>
            <a:r>
              <a:rPr lang="ko-KR" altLang="en-US" dirty="0" smtClean="0"/>
              <a:t> </a:t>
            </a:r>
            <a:r>
              <a:rPr lang="ko-KR" altLang="en-US" dirty="0"/>
              <a:t>관한 정보를 담은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sem_perm</a:t>
            </a:r>
            <a:r>
              <a:rPr lang="en-US" altLang="ko-KR" dirty="0" smtClean="0"/>
              <a:t> : IPC </a:t>
            </a:r>
            <a:r>
              <a:rPr lang="ko-KR" altLang="en-US" dirty="0" smtClean="0"/>
              <a:t>공통 구조체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sem_base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집단에서 첫 번째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주소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sem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 타입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sem_nsems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세마포어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힙합의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개수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sem_otime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연산을 마지막으로 수행한 시각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sem_ctime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접근권한을 변경한 시각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sem_binary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92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세마포어</a:t>
            </a:r>
            <a:r>
              <a:rPr lang="en-US" altLang="ko-KR" dirty="0" smtClean="0"/>
              <a:t>(Semaphore)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sem_impl.h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sem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semval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(&gt; 0). </a:t>
            </a:r>
            <a:r>
              <a:rPr lang="ko-KR" altLang="en-US" dirty="0" smtClean="0"/>
              <a:t>값을 새로 지정하려면 반드시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시스템 콜을 통해야 함</a:t>
            </a:r>
            <a:endParaRPr lang="en-US" altLang="ko-KR" dirty="0"/>
          </a:p>
          <a:p>
            <a:pPr lvl="1"/>
            <a:r>
              <a:rPr lang="en-US" altLang="ko-KR" dirty="0" err="1" smtClean="0"/>
              <a:t>sempid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세마포어에</a:t>
            </a:r>
            <a:r>
              <a:rPr lang="ko-KR" altLang="en-US" dirty="0" smtClean="0"/>
              <a:t> 최근에 접근했던 프로세스의 </a:t>
            </a:r>
            <a:r>
              <a:rPr lang="en-US" altLang="ko-KR" dirty="0" err="1" smtClean="0"/>
              <a:t>pid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semncnt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값이 현재 값보다 증가하기를 기다리는 프로세스 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semzcnt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되기를 기다리는 프로세스 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28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IPC(Inter-Process Communication)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Inter-Process Communication</a:t>
            </a:r>
          </a:p>
          <a:p>
            <a:pPr lvl="1"/>
            <a:r>
              <a:rPr lang="ko-KR" altLang="en-US" dirty="0" smtClean="0"/>
              <a:t>프로세스</a:t>
            </a:r>
            <a:r>
              <a:rPr lang="en-US" altLang="ko-KR" dirty="0" smtClean="0"/>
              <a:t>(Process)</a:t>
            </a:r>
            <a:r>
              <a:rPr lang="ko-KR" altLang="en-US" dirty="0" smtClean="0"/>
              <a:t> 간</a:t>
            </a:r>
            <a:r>
              <a:rPr lang="en-US" altLang="ko-KR" dirty="0" smtClean="0"/>
              <a:t>(Inter)</a:t>
            </a:r>
            <a:r>
              <a:rPr lang="ko-KR" altLang="en-US" dirty="0" smtClean="0"/>
              <a:t>의 정보를 주고 받는</a:t>
            </a:r>
            <a:r>
              <a:rPr lang="en-US" altLang="ko-KR" dirty="0" smtClean="0"/>
              <a:t>(Communication)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매커니즘을</a:t>
            </a:r>
            <a:r>
              <a:rPr lang="ko-KR" altLang="en-US" dirty="0" smtClean="0"/>
              <a:t> 통칭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광의적인 의미의 </a:t>
            </a:r>
            <a:r>
              <a:rPr lang="en-US" altLang="ko-KR" dirty="0" smtClean="0"/>
              <a:t>IPC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세마포어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 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 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소켓</a:t>
            </a:r>
            <a:r>
              <a:rPr lang="en-US" altLang="ko-KR" dirty="0" smtClean="0"/>
              <a:t>, Pipe </a:t>
            </a:r>
            <a:r>
              <a:rPr lang="ko-KR" altLang="en-US" dirty="0" smtClean="0"/>
              <a:t>등이 있고</a:t>
            </a:r>
            <a:r>
              <a:rPr lang="en-US" altLang="ko-KR" dirty="0"/>
              <a:t> </a:t>
            </a:r>
            <a:r>
              <a:rPr lang="ko-KR" altLang="en-US" dirty="0" smtClean="0"/>
              <a:t>협의적인 부분에서는 공유 메모리</a:t>
            </a:r>
            <a:r>
              <a:rPr lang="en-US" altLang="ko-KR" dirty="0" smtClean="0"/>
              <a:t>(Shared Memory), </a:t>
            </a:r>
            <a:r>
              <a:rPr lang="ko-KR" altLang="en-US" dirty="0" err="1" smtClean="0"/>
              <a:t>세마포어</a:t>
            </a:r>
            <a:r>
              <a:rPr lang="en-US" altLang="ko-KR" dirty="0" smtClean="0"/>
              <a:t>(Semaphore), </a:t>
            </a:r>
            <a:r>
              <a:rPr lang="ko-KR" altLang="en-US" dirty="0" smtClean="0"/>
              <a:t>메시지 큐</a:t>
            </a:r>
            <a:r>
              <a:rPr lang="en-US" altLang="ko-KR" dirty="0" smtClean="0"/>
              <a:t>(Message Queue)</a:t>
            </a:r>
            <a:r>
              <a:rPr lang="ko-KR" altLang="en-US" dirty="0" smtClean="0"/>
              <a:t>를 일컬음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세마포어와</a:t>
            </a:r>
            <a:r>
              <a:rPr lang="ko-KR" altLang="en-US" dirty="0" smtClean="0"/>
              <a:t> 메시지 큐는 </a:t>
            </a:r>
            <a:r>
              <a:rPr lang="en-US" altLang="ko-KR" dirty="0" smtClean="0"/>
              <a:t>IPC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잠금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위해 만들어진 </a:t>
            </a:r>
            <a:r>
              <a:rPr lang="en-US" altLang="ko-KR" dirty="0" smtClean="0"/>
              <a:t>IPC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0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세마포어</a:t>
            </a:r>
            <a:r>
              <a:rPr lang="en-US" altLang="ko-KR" dirty="0" smtClean="0"/>
              <a:t>(Semaphore)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types.h</a:t>
            </a:r>
            <a:r>
              <a:rPr lang="en-US" altLang="ko-KR" dirty="0" smtClean="0"/>
              <a:t>&gt;, &lt;sys/</a:t>
            </a:r>
            <a:r>
              <a:rPr lang="en-US" altLang="ko-KR" dirty="0" err="1" smtClean="0"/>
              <a:t>ipc.h</a:t>
            </a:r>
            <a:r>
              <a:rPr lang="en-US" altLang="ko-KR" dirty="0" smtClean="0"/>
              <a:t>&gt;, &lt;sys/</a:t>
            </a:r>
            <a:r>
              <a:rPr lang="en-US" altLang="ko-KR" dirty="0" err="1" smtClean="0"/>
              <a:t>sem.h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semctl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semid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semnum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, …)</a:t>
            </a:r>
          </a:p>
          <a:p>
            <a:pPr lvl="1"/>
            <a:r>
              <a:rPr lang="en-US" altLang="ko-KR" dirty="0" err="1" smtClean="0"/>
              <a:t>semid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semget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생성한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semnum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기능을 제어할 특정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번호</a:t>
            </a:r>
            <a:endParaRPr lang="en-US" altLang="ko-KR" dirty="0"/>
          </a:p>
          <a:p>
            <a:pPr lvl="1"/>
            <a:r>
              <a:rPr lang="en-US" altLang="ko-KR" dirty="0" err="1" smtClean="0"/>
              <a:t>cmd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수행할 제어 명령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 : 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명령에 따라 </a:t>
            </a:r>
            <a:r>
              <a:rPr lang="ko-KR" altLang="en-US" dirty="0" err="1" smtClean="0"/>
              <a:t>필요시</a:t>
            </a:r>
            <a:r>
              <a:rPr lang="ko-KR" altLang="en-US" dirty="0" smtClean="0"/>
              <a:t> 사용할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공용체</a:t>
            </a:r>
            <a:r>
              <a:rPr lang="ko-KR" altLang="en-US" dirty="0" smtClean="0"/>
              <a:t> 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선택사항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union </a:t>
            </a:r>
            <a:r>
              <a:rPr lang="en-US" altLang="ko-KR" dirty="0" err="1" smtClean="0"/>
              <a:t>semun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semid_ds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; unsigned short *array;</a:t>
            </a:r>
            <a:br>
              <a:rPr lang="en-US" altLang="ko-KR" dirty="0" smtClean="0"/>
            </a:br>
            <a:r>
              <a:rPr lang="en-US" altLang="ko-KR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98845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세마포어</a:t>
            </a:r>
            <a:r>
              <a:rPr lang="en-US" altLang="ko-KR" dirty="0" smtClean="0"/>
              <a:t>(Semaphore)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semctl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표준 </a:t>
            </a:r>
            <a:r>
              <a:rPr lang="en-US" altLang="ko-KR" dirty="0" smtClean="0"/>
              <a:t>IPC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IPC_STAT, IPC_SET, IPC_RMID (</a:t>
            </a:r>
            <a:r>
              <a:rPr lang="ko-KR" altLang="en-US" dirty="0" smtClean="0"/>
              <a:t>앞과 동일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단일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연산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semnum</a:t>
            </a:r>
            <a:r>
              <a:rPr lang="ko-KR" altLang="en-US" dirty="0" smtClean="0"/>
              <a:t>에 적용됨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GETVAL :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semval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SETVAL : </a:t>
            </a:r>
            <a:r>
              <a:rPr lang="en-US" altLang="ko-KR" dirty="0" err="1" smtClean="0"/>
              <a:t>semval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공용체의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값으로 설정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GETPID : </a:t>
            </a:r>
            <a:r>
              <a:rPr lang="en-US" altLang="ko-KR" dirty="0" err="1" smtClean="0"/>
              <a:t>sempid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얻어옴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GETNCNT : </a:t>
            </a:r>
            <a:r>
              <a:rPr lang="en-US" altLang="ko-KR" dirty="0" err="1" smtClean="0"/>
              <a:t>semncnt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얻어옴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GETZCNT : </a:t>
            </a:r>
            <a:r>
              <a:rPr lang="en-US" altLang="ko-KR" dirty="0" err="1" smtClean="0"/>
              <a:t>semzcnt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얻어옴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전체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연산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GETALL : </a:t>
            </a:r>
            <a:r>
              <a:rPr lang="ko-KR" altLang="en-US" dirty="0" smtClean="0"/>
              <a:t>모든 </a:t>
            </a:r>
            <a:r>
              <a:rPr lang="en-US" altLang="ko-KR" dirty="0" err="1" smtClean="0"/>
              <a:t>semval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공용체의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가 가리키는 배열에 저장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SETALL : </a:t>
            </a:r>
            <a:r>
              <a:rPr lang="ko-KR" altLang="en-US" dirty="0" err="1" smtClean="0"/>
              <a:t>공용체의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의 값을 모든 </a:t>
            </a:r>
            <a:r>
              <a:rPr lang="en-US" altLang="ko-KR" dirty="0" err="1" smtClean="0"/>
              <a:t>semval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692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세마포어</a:t>
            </a:r>
            <a:r>
              <a:rPr lang="en-US" altLang="ko-KR" dirty="0" smtClean="0"/>
              <a:t>(Semaphore)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types.h</a:t>
            </a:r>
            <a:r>
              <a:rPr lang="en-US" altLang="ko-KR" dirty="0" smtClean="0"/>
              <a:t>&gt;, &lt;sys/</a:t>
            </a:r>
            <a:r>
              <a:rPr lang="en-US" altLang="ko-KR" dirty="0" err="1" smtClean="0"/>
              <a:t>ipc.h</a:t>
            </a:r>
            <a:r>
              <a:rPr lang="en-US" altLang="ko-KR" dirty="0" smtClean="0"/>
              <a:t>&gt;, &lt;sys/</a:t>
            </a:r>
            <a:r>
              <a:rPr lang="en-US" altLang="ko-KR" dirty="0" err="1" smtClean="0"/>
              <a:t>sem.h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semop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semid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sembuf</a:t>
            </a:r>
            <a:r>
              <a:rPr lang="en-US" altLang="ko-KR" dirty="0" smtClean="0"/>
              <a:t> *sops, 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nsops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sops : </a:t>
            </a:r>
            <a:r>
              <a:rPr lang="en-US" altLang="ko-KR" dirty="0" err="1" smtClean="0"/>
              <a:t>sembuf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 주소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nsops</a:t>
            </a:r>
            <a:r>
              <a:rPr lang="en-US" altLang="ko-KR" dirty="0" smtClean="0"/>
              <a:t> : sops</a:t>
            </a:r>
            <a:r>
              <a:rPr lang="ko-KR" altLang="en-US" dirty="0" smtClean="0"/>
              <a:t>가 가리키는 구조체 크기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sembuf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구조체는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sem_num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연산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sem_op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플래그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sem_flg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246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세마포어</a:t>
            </a:r>
            <a:r>
              <a:rPr lang="en-US" altLang="ko-KR" dirty="0" smtClean="0"/>
              <a:t>(Semaphore)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sembuf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sem_op</a:t>
            </a:r>
            <a:r>
              <a:rPr lang="en-US" altLang="ko-KR" dirty="0" smtClean="0"/>
              <a:t> (</a:t>
            </a:r>
            <a:r>
              <a:rPr lang="ko-KR" altLang="en-US" dirty="0" smtClean="0"/>
              <a:t>자세한 것은 이론 교재 참고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&lt; 0 :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잠금 수행</a:t>
            </a:r>
            <a:r>
              <a:rPr lang="en-US" altLang="ko-KR" dirty="0" smtClean="0"/>
              <a:t>(= </a:t>
            </a:r>
            <a:r>
              <a:rPr lang="ko-KR" altLang="en-US" dirty="0" smtClean="0"/>
              <a:t>공유 자원 사용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&gt; 0 :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잠금을 해제하고 </a:t>
            </a:r>
            <a:r>
              <a:rPr lang="ko-KR" altLang="en-US" dirty="0" err="1" smtClean="0"/>
              <a:t>사용중이던</a:t>
            </a:r>
            <a:r>
              <a:rPr lang="ko-KR" altLang="en-US" dirty="0" smtClean="0"/>
              <a:t> 공유 자원을 돌려준다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== 0 : </a:t>
            </a:r>
            <a:r>
              <a:rPr lang="en-US" altLang="ko-KR" dirty="0" err="1" smtClean="0"/>
              <a:t>semval</a:t>
            </a:r>
            <a:r>
              <a:rPr lang="ko-KR" altLang="en-US" dirty="0" smtClean="0"/>
              <a:t>은 변경되지 않고 </a:t>
            </a:r>
            <a:r>
              <a:rPr lang="en-US" altLang="ko-KR" dirty="0" err="1" smtClean="0"/>
              <a:t>sem_op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semval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될 때까지 기다림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만일 </a:t>
            </a:r>
            <a:r>
              <a:rPr lang="en-US" altLang="ko-KR" dirty="0" err="1" smtClean="0"/>
              <a:t>sem_flg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IPC_NOWAIT</a:t>
            </a:r>
            <a:r>
              <a:rPr lang="ko-KR" altLang="en-US" dirty="0" smtClean="0"/>
              <a:t>로 지정되었을 시 </a:t>
            </a:r>
            <a:r>
              <a:rPr lang="en-US" altLang="ko-KR" dirty="0" err="1" smtClean="0"/>
              <a:t>semop</a:t>
            </a:r>
            <a:r>
              <a:rPr lang="ko-KR" altLang="en-US" dirty="0" smtClean="0"/>
              <a:t>에서 에러 값을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sem_flg</a:t>
            </a:r>
            <a:endParaRPr lang="en-US" altLang="ko-KR" dirty="0" smtClean="0"/>
          </a:p>
          <a:p>
            <a:pPr lvl="2"/>
            <a:r>
              <a:rPr lang="en-US" altLang="ko-KR" dirty="0" err="1"/>
              <a:t>sem_flg</a:t>
            </a:r>
            <a:r>
              <a:rPr lang="ko-KR" altLang="en-US" dirty="0"/>
              <a:t>는 </a:t>
            </a:r>
            <a:r>
              <a:rPr lang="en-US" altLang="ko-KR" dirty="0"/>
              <a:t>IPC_NOWAIT</a:t>
            </a:r>
            <a:r>
              <a:rPr lang="ko-KR" altLang="en-US" dirty="0"/>
              <a:t>나 </a:t>
            </a:r>
            <a:r>
              <a:rPr lang="en-US" altLang="ko-KR" dirty="0"/>
              <a:t>SEM_UNDO</a:t>
            </a:r>
            <a:r>
              <a:rPr lang="ko-KR" altLang="en-US" dirty="0"/>
              <a:t>를 지정</a:t>
            </a:r>
            <a:endParaRPr lang="en-US" altLang="ko-KR" dirty="0"/>
          </a:p>
          <a:p>
            <a:pPr lvl="2"/>
            <a:r>
              <a:rPr lang="en-US" altLang="ko-KR" dirty="0"/>
              <a:t>SEM_UNDO : </a:t>
            </a:r>
            <a:r>
              <a:rPr lang="ko-KR" altLang="en-US" dirty="0"/>
              <a:t>프로세스가 비정상적으로 종료 시 </a:t>
            </a:r>
            <a:r>
              <a:rPr lang="ko-KR" altLang="en-US" dirty="0" err="1"/>
              <a:t>세마포어</a:t>
            </a:r>
            <a:r>
              <a:rPr lang="ko-KR" altLang="en-US" dirty="0"/>
              <a:t> 동작 취소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1398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실습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semaphore.c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 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2211583"/>
            <a:ext cx="6889763" cy="37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03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실습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semaphore.c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생성 및 초기화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56650"/>
            <a:ext cx="8207204" cy="24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5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실습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semaphore.c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9424"/>
            <a:ext cx="8204548" cy="29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59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실습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semaphore.c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0928"/>
            <a:ext cx="684106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26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실습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semaphore.c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 (5)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87470"/>
            <a:ext cx="7389622" cy="41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38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실습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semaphore.c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 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호출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40" y="2780928"/>
            <a:ext cx="811643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9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IPC(Inter-Process Communication)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잠금 </a:t>
            </a:r>
            <a:r>
              <a:rPr lang="en-US" altLang="ko-KR" dirty="0" smtClean="0"/>
              <a:t>(Lock)</a:t>
            </a:r>
          </a:p>
          <a:p>
            <a:pPr lvl="1"/>
            <a:r>
              <a:rPr lang="en-US" altLang="ko-KR" dirty="0" smtClean="0"/>
              <a:t>IPC </a:t>
            </a:r>
            <a:r>
              <a:rPr lang="ko-KR" altLang="en-US" dirty="0" smtClean="0"/>
              <a:t>기술이 발전하면서 프로세스 간 공유 자원을 사용하게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 거의 동시에 서로 다른 프로세스가 공유 자원에 접근하게 되면 데이터는 오염</a:t>
            </a:r>
            <a:r>
              <a:rPr lang="en-US" altLang="ko-KR" dirty="0" smtClean="0"/>
              <a:t>(Corruption)</a:t>
            </a:r>
            <a:r>
              <a:rPr lang="ko-KR" altLang="en-US" dirty="0" smtClean="0"/>
              <a:t>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이렇게 위험한 작업을 하는 임계 영역</a:t>
            </a:r>
            <a:r>
              <a:rPr lang="en-US" altLang="ko-KR" dirty="0" smtClean="0"/>
              <a:t>(Critical Section)</a:t>
            </a:r>
            <a:r>
              <a:rPr lang="ko-KR" altLang="en-US" dirty="0" smtClean="0"/>
              <a:t>을 보호하기 위해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이 도입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453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실습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semaphore.c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 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5112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semhandle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내에서 </a:t>
            </a:r>
            <a:r>
              <a:rPr lang="en-US" altLang="ko-KR" dirty="0" err="1" smtClean="0"/>
              <a:t>semlock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semunlock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호출하지 않고 실행한 결과와 호출하고 실행한 결과를 비교해 볼 것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0" y="2249424"/>
            <a:ext cx="7001240" cy="168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31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작동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작동 </a:t>
            </a:r>
            <a:r>
              <a:rPr lang="en-US" altLang="ko-KR" dirty="0" smtClean="0"/>
              <a:t>O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6912"/>
            <a:ext cx="4088744" cy="19442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377" y="2636912"/>
            <a:ext cx="427247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1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메모리</a:t>
            </a:r>
            <a:r>
              <a:rPr lang="en-US" altLang="ko-KR" dirty="0" smtClean="0"/>
              <a:t>(Shared Memory)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Shared Memory</a:t>
            </a:r>
          </a:p>
          <a:p>
            <a:pPr lvl="1"/>
            <a:r>
              <a:rPr lang="ko-KR" altLang="en-US" dirty="0" smtClean="0"/>
              <a:t>같은 메모리 공간을 두 개 이상 프로세스가 공유하여 이를 통해 데이트를 주고 받을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메모리를 동기화하지 않을 경우 데이터 손실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동기화 기법 중 하나 </a:t>
            </a:r>
            <a:r>
              <a:rPr lang="en-US" altLang="ko-KR" dirty="0" smtClean="0"/>
              <a:t>: Semaphore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482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메모리</a:t>
            </a:r>
            <a:r>
              <a:rPr lang="en-US" altLang="ko-KR" dirty="0" smtClean="0"/>
              <a:t>(Shared Memory)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types.h</a:t>
            </a:r>
            <a:r>
              <a:rPr lang="en-US" altLang="ko-KR" dirty="0" smtClean="0"/>
              <a:t>&gt;, &lt;sys/</a:t>
            </a:r>
            <a:r>
              <a:rPr lang="en-US" altLang="ko-KR" dirty="0" err="1" smtClean="0"/>
              <a:t>ipc.h</a:t>
            </a:r>
            <a:r>
              <a:rPr lang="en-US" altLang="ko-KR" dirty="0" smtClean="0"/>
              <a:t>&gt;, &lt;sys/</a:t>
            </a:r>
            <a:r>
              <a:rPr lang="en-US" altLang="ko-KR" dirty="0" err="1" smtClean="0"/>
              <a:t>shm.h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shmget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key_t</a:t>
            </a:r>
            <a:r>
              <a:rPr lang="en-US" altLang="ko-KR" dirty="0" smtClean="0"/>
              <a:t> key, 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 size,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shmflg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공유 메모리 생성 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shmflg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</a:t>
            </a:r>
            <a:r>
              <a:rPr lang="en-US" altLang="ko-KR" dirty="0" err="1" smtClean="0"/>
              <a:t>msgget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</a:t>
            </a:r>
            <a:r>
              <a:rPr lang="en-US" altLang="ko-KR" dirty="0" err="1" smtClean="0"/>
              <a:t>msgflg</a:t>
            </a:r>
            <a:r>
              <a:rPr lang="ko-KR" altLang="en-US" dirty="0" smtClean="0"/>
              <a:t>와 동일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1835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메모리</a:t>
            </a:r>
            <a:r>
              <a:rPr lang="en-US" altLang="ko-KR" dirty="0" smtClean="0"/>
              <a:t>(Shared Memory)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shm.h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shmid_ds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공유 메모리 정보에 대한 구조체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shm_perm</a:t>
            </a:r>
            <a:r>
              <a:rPr lang="en-US" altLang="ko-KR" dirty="0" smtClean="0"/>
              <a:t> : IPC </a:t>
            </a:r>
            <a:r>
              <a:rPr lang="ko-KR" altLang="en-US" dirty="0" smtClean="0"/>
              <a:t>공통 구조체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ipc_perm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shm_segsz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공유 메모리 세그먼트 크기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shm_lpid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마지막으로 </a:t>
            </a:r>
            <a:r>
              <a:rPr lang="en-US" altLang="ko-KR" dirty="0" err="1" smtClean="0"/>
              <a:t>shmop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동작을 한 </a:t>
            </a:r>
            <a:r>
              <a:rPr lang="en-US" altLang="ko-KR" dirty="0" err="1" smtClean="0"/>
              <a:t>pid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shm_cpid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공유 메모리를 생성한 </a:t>
            </a:r>
            <a:r>
              <a:rPr lang="en-US" altLang="ko-KR" dirty="0" err="1" smtClean="0"/>
              <a:t>pid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shm_nattch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공유 메모리를 연결하고 있는 프로세스 개수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shm_atime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마지막으로 공유 메모리를 연결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shmat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 시각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shm_dtime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마지막으로 공유 메모리 연결을 해제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shmdt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 시각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shm_ctime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마지막으로 공유 메모리의 접근 권한을 변경한 시각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5243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메모리</a:t>
            </a:r>
            <a:r>
              <a:rPr lang="en-US" altLang="ko-KR" dirty="0" smtClean="0"/>
              <a:t>(Shared Memory)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types.h</a:t>
            </a:r>
            <a:r>
              <a:rPr lang="en-US" altLang="ko-KR" dirty="0" smtClean="0"/>
              <a:t>&gt;, &lt;sys/</a:t>
            </a:r>
            <a:r>
              <a:rPr lang="en-US" altLang="ko-KR" dirty="0" err="1" smtClean="0"/>
              <a:t>shm.h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void *</a:t>
            </a:r>
            <a:r>
              <a:rPr lang="en-US" altLang="ko-KR" dirty="0" err="1"/>
              <a:t>shmat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shmid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void 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shmaddr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shmflg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공유 메모리 연결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shmid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shmget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생성한 공유 메모리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shmaddr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공유 메모리를 연결할 주소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shmflg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 권한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shmdt</a:t>
            </a:r>
            <a:r>
              <a:rPr lang="en-US" altLang="ko-KR" dirty="0" smtClean="0"/>
              <a:t>(char *</a:t>
            </a:r>
            <a:r>
              <a:rPr lang="en-US" altLang="ko-KR" dirty="0" err="1" smtClean="0"/>
              <a:t>shmaddr</a:t>
            </a:r>
            <a:r>
              <a:rPr lang="en-US" altLang="ko-KR" dirty="0" smtClean="0"/>
              <a:t>);</a:t>
            </a:r>
          </a:p>
          <a:p>
            <a:pPr lvl="1"/>
            <a:r>
              <a:rPr lang="ko-KR" altLang="en-US" dirty="0" smtClean="0"/>
              <a:t>공유 메모리 연결 해제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shmaddr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연결 해제할 공유 메모리의 시작 주소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149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메모리</a:t>
            </a:r>
            <a:r>
              <a:rPr lang="en-US" altLang="ko-KR" dirty="0" smtClean="0"/>
              <a:t>(Shared Memory)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types.h</a:t>
            </a:r>
            <a:r>
              <a:rPr lang="en-US" altLang="ko-KR" dirty="0" smtClean="0"/>
              <a:t>&gt;, &lt;sys/</a:t>
            </a:r>
            <a:r>
              <a:rPr lang="en-US" altLang="ko-KR" dirty="0" err="1" smtClean="0"/>
              <a:t>ipc.h</a:t>
            </a:r>
            <a:r>
              <a:rPr lang="en-US" altLang="ko-KR" dirty="0" smtClean="0"/>
              <a:t>&gt;, &lt;sys/</a:t>
            </a:r>
            <a:r>
              <a:rPr lang="en-US" altLang="ko-KR" dirty="0" err="1" smtClean="0"/>
              <a:t>shm.h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shmctl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shmid</a:t>
            </a:r>
            <a:r>
              <a:rPr lang="en-US" altLang="ko-KR" dirty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shmid_ds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공유 메모리 제어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IPC_RMID, IPC_SET, IPC_STAT : IPC </a:t>
            </a:r>
            <a:r>
              <a:rPr lang="ko-KR" altLang="en-US" dirty="0" smtClean="0"/>
              <a:t>공통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SHM_LOCK : </a:t>
            </a:r>
            <a:r>
              <a:rPr lang="ko-KR" altLang="en-US" dirty="0" smtClean="0"/>
              <a:t>공유 메모리 잠금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SHM_UNLOCK : </a:t>
            </a:r>
            <a:r>
              <a:rPr lang="ko-KR" altLang="en-US" dirty="0" smtClean="0"/>
              <a:t>공유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잠금 해제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0110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shm.c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16" y="2249424"/>
            <a:ext cx="6922858" cy="43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0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shm.c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35" y="2249424"/>
            <a:ext cx="8179590" cy="27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45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shm.c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82" y="2209800"/>
            <a:ext cx="8180907" cy="27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1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IPC(Inter-Process Communication)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Advanced IPC</a:t>
            </a:r>
          </a:p>
        </p:txBody>
      </p:sp>
      <p:graphicFrame>
        <p:nvGraphicFramePr>
          <p:cNvPr id="4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94934"/>
              </p:ext>
            </p:extLst>
          </p:nvPr>
        </p:nvGraphicFramePr>
        <p:xfrm>
          <a:off x="755576" y="2924944"/>
          <a:ext cx="7416824" cy="3657600"/>
        </p:xfrm>
        <a:graphic>
          <a:graphicData uri="http://schemas.openxmlformats.org/drawingml/2006/table">
            <a:tbl>
              <a:tblPr/>
              <a:tblGrid>
                <a:gridCol w="1686587"/>
                <a:gridCol w="1486565"/>
                <a:gridCol w="4243672"/>
              </a:tblGrid>
              <a:tr h="2291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mechanism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POSIX function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meaning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55404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message queues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ctl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control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create or access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msgrcv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receive message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4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msgsnd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send message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211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semaphores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ctl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control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create or access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4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execute operation (wait or post)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211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shared memory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ctl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control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create and initialize or access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4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shmat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attach memory to process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shmdt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detach memory from process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7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97" y="2253616"/>
            <a:ext cx="8301510" cy="22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38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셸</a:t>
            </a:r>
            <a:r>
              <a:rPr lang="ko-KR" altLang="en-US" dirty="0" smtClean="0"/>
              <a:t> 구현 프로젝트 과제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테스트 사항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Redirection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2"/>
            <a:r>
              <a:rPr lang="en-US" altLang="ko-KR" dirty="0" err="1"/>
              <a:t>mysh</a:t>
            </a:r>
            <a:r>
              <a:rPr lang="en-US" altLang="ko-KR" dirty="0"/>
              <a:t>&gt; cat &gt; test.txt</a:t>
            </a:r>
            <a:br>
              <a:rPr lang="en-US" altLang="ko-KR" dirty="0"/>
            </a:br>
            <a:r>
              <a:rPr lang="en-US" altLang="ko-KR" dirty="0"/>
              <a:t>XXXXX (</a:t>
            </a:r>
            <a:r>
              <a:rPr lang="ko-KR" altLang="en-US" dirty="0"/>
              <a:t>임의의 내용 입력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XXXXX</a:t>
            </a:r>
            <a:br>
              <a:rPr lang="en-US" altLang="ko-KR" dirty="0"/>
            </a:br>
            <a:r>
              <a:rPr lang="en-US" altLang="ko-KR" dirty="0"/>
              <a:t>^D</a:t>
            </a:r>
            <a:br>
              <a:rPr lang="en-US" altLang="ko-KR" dirty="0"/>
            </a:br>
            <a:r>
              <a:rPr lang="en-US" altLang="ko-KR" dirty="0" err="1"/>
              <a:t>mysh</a:t>
            </a:r>
            <a:r>
              <a:rPr lang="en-US" altLang="ko-KR" dirty="0"/>
              <a:t>&gt; cat &lt; test.txt (</a:t>
            </a:r>
            <a:r>
              <a:rPr lang="ko-KR" altLang="en-US" dirty="0"/>
              <a:t>작성된 </a:t>
            </a:r>
            <a:r>
              <a:rPr lang="en-US" altLang="ko-KR" dirty="0"/>
              <a:t>test.txt </a:t>
            </a:r>
            <a:r>
              <a:rPr lang="ko-KR" altLang="en-US" dirty="0"/>
              <a:t>파일 확인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err="1"/>
              <a:t>mysh</a:t>
            </a:r>
            <a:r>
              <a:rPr lang="en-US" altLang="ko-KR" dirty="0"/>
              <a:t>&gt; cat &lt; test.txt &gt; test1.txt</a:t>
            </a:r>
            <a:br>
              <a:rPr lang="en-US" altLang="ko-KR" dirty="0"/>
            </a:br>
            <a:r>
              <a:rPr lang="en-US" altLang="ko-KR" dirty="0" err="1"/>
              <a:t>mysh</a:t>
            </a:r>
            <a:r>
              <a:rPr lang="en-US" altLang="ko-KR" dirty="0" smtClean="0"/>
              <a:t>&gt; cat test1.txt</a:t>
            </a:r>
            <a:br>
              <a:rPr lang="en-US" altLang="ko-KR" dirty="0" smtClean="0"/>
            </a:br>
            <a:r>
              <a:rPr lang="en-US" altLang="ko-KR" dirty="0" smtClean="0"/>
              <a:t>(test.txt</a:t>
            </a:r>
            <a:r>
              <a:rPr lang="ko-KR" altLang="en-US" dirty="0" smtClean="0"/>
              <a:t>의 내용이 </a:t>
            </a:r>
            <a:r>
              <a:rPr lang="en-US" altLang="ko-KR" dirty="0" smtClean="0"/>
              <a:t>test1.txt</a:t>
            </a:r>
            <a:r>
              <a:rPr lang="ko-KR" altLang="en-US" dirty="0" smtClean="0"/>
              <a:t>로 출력되었는지 확인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36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셸</a:t>
            </a:r>
            <a:r>
              <a:rPr lang="ko-KR" altLang="en-US" dirty="0" smtClean="0"/>
              <a:t> 구현 프로젝트 과제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 사항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리다이렉션과</a:t>
            </a:r>
            <a:r>
              <a:rPr lang="ko-KR" altLang="en-US" dirty="0" smtClean="0"/>
              <a:t> 파이프 테스트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mysh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–l &gt; ls.txt  (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결과를 </a:t>
            </a:r>
            <a:r>
              <a:rPr lang="en-US" altLang="ko-KR" dirty="0" smtClean="0"/>
              <a:t>ls.txt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 smtClean="0"/>
              <a:t>&gt; cat ls.txt (ls.txt </a:t>
            </a:r>
            <a:r>
              <a:rPr lang="ko-KR" altLang="en-US" dirty="0" smtClean="0"/>
              <a:t>내용 확인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…..</a:t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 smtClean="0"/>
              <a:t>&gt; cat &lt; ls.txt | 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^d | </a:t>
            </a:r>
            <a:r>
              <a:rPr lang="en-US" altLang="ko-KR" dirty="0" err="1" smtClean="0"/>
              <a:t>wc</a:t>
            </a:r>
            <a:r>
              <a:rPr lang="en-US" altLang="ko-KR" dirty="0" smtClean="0"/>
              <a:t> –l &gt; dir_num.txt</a:t>
            </a:r>
            <a:br>
              <a:rPr lang="en-US" altLang="ko-KR" dirty="0" smtClean="0"/>
            </a:br>
            <a:r>
              <a:rPr lang="en-US" altLang="ko-KR" dirty="0" smtClean="0"/>
              <a:t>(ls.txt </a:t>
            </a:r>
            <a:r>
              <a:rPr lang="ko-KR" altLang="en-US" dirty="0" smtClean="0"/>
              <a:t>파일을 읽어서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^d”</a:t>
            </a:r>
            <a:r>
              <a:rPr lang="ko-KR" altLang="en-US" dirty="0" smtClean="0"/>
              <a:t>를 통해 디렉터리를 찾고 디렉터리  개수를 </a:t>
            </a:r>
            <a:r>
              <a:rPr lang="en-US" altLang="ko-KR" dirty="0" smtClean="0"/>
              <a:t>dir_num.txt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 smtClean="0"/>
              <a:t> &gt; cat dir_num.txt (</a:t>
            </a:r>
            <a:r>
              <a:rPr lang="ko-KR" altLang="en-US" dirty="0" smtClean="0"/>
              <a:t>디렉터리 개수 확인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grep</a:t>
            </a:r>
            <a:r>
              <a:rPr lang="en-US" altLang="ko-KR" dirty="0" smtClean="0"/>
              <a:t> ^d</a:t>
            </a:r>
            <a:r>
              <a:rPr lang="ko-KR" altLang="en-US" dirty="0" smtClean="0"/>
              <a:t>는 첫 문자 </a:t>
            </a:r>
            <a:r>
              <a:rPr lang="en-US" altLang="ko-KR" dirty="0" smtClean="0"/>
              <a:t>d</a:t>
            </a:r>
            <a:r>
              <a:rPr lang="ko-KR" altLang="en-US" dirty="0" smtClean="0"/>
              <a:t>로 시작되는 행들을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하는 것임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ls.txt</a:t>
            </a:r>
            <a:r>
              <a:rPr lang="ko-KR" altLang="en-US" dirty="0" smtClean="0"/>
              <a:t>로부터 디렉터리를 </a:t>
            </a:r>
            <a:r>
              <a:rPr lang="ko-KR" altLang="en-US" dirty="0" err="1" smtClean="0"/>
              <a:t>필터링함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0354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셸</a:t>
            </a:r>
            <a:r>
              <a:rPr lang="ko-KR" altLang="en-US" dirty="0" smtClean="0"/>
              <a:t> 구현 프로젝트 과제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테스트 사항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리다이렉션과</a:t>
            </a:r>
            <a:r>
              <a:rPr lang="ko-KR" altLang="en-US" dirty="0" smtClean="0"/>
              <a:t> 파이프 테스트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백그라운드 </a:t>
            </a:r>
            <a:r>
              <a:rPr lang="ko-KR" altLang="en-US" dirty="0"/>
              <a:t>프로세스에도 처리할 것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ls</a:t>
            </a:r>
            <a:r>
              <a:rPr lang="en-US" altLang="ko-KR" dirty="0"/>
              <a:t> –l &gt; ls.txt &amp; : ls.txt</a:t>
            </a:r>
            <a:r>
              <a:rPr lang="ko-KR" altLang="en-US" dirty="0"/>
              <a:t>로의 출력을 </a:t>
            </a:r>
            <a:r>
              <a:rPr lang="ko-KR" altLang="en-US" dirty="0" smtClean="0"/>
              <a:t>백그라운드로</a:t>
            </a:r>
            <a:endParaRPr lang="en-US" altLang="ko-KR" dirty="0" smtClean="0"/>
          </a:p>
          <a:p>
            <a:r>
              <a:rPr lang="ko-KR" altLang="en-US" dirty="0" smtClean="0"/>
              <a:t>힌트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번은 </a:t>
            </a:r>
            <a:r>
              <a:rPr lang="en-US" altLang="ko-KR" dirty="0" err="1" smtClean="0"/>
              <a:t>stdin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번은 </a:t>
            </a:r>
            <a:r>
              <a:rPr lang="en-US" altLang="ko-KR" dirty="0" err="1" smtClean="0"/>
              <a:t>stdout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번은 </a:t>
            </a:r>
            <a:r>
              <a:rPr lang="en-US" altLang="ko-KR" dirty="0" err="1" smtClean="0"/>
              <a:t>stderr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dup2()</a:t>
            </a:r>
            <a:r>
              <a:rPr lang="ko-KR" altLang="en-US" dirty="0"/>
              <a:t> </a:t>
            </a:r>
            <a:r>
              <a:rPr lang="ko-KR" altLang="en-US" dirty="0" smtClean="0"/>
              <a:t>함수를 이용해보기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주의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한번 닫힌 </a:t>
            </a:r>
            <a:r>
              <a:rPr lang="en-US" altLang="ko-KR" b="1" dirty="0" err="1" smtClean="0"/>
              <a:t>stdin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등은 다시 열리지 않음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04984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IPC(Inter-Process Communication)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Advanced IPC</a:t>
            </a:r>
          </a:p>
          <a:p>
            <a:pPr lvl="1"/>
            <a:r>
              <a:rPr lang="en-US" altLang="ko-KR" dirty="0" smtClean="0"/>
              <a:t>IPC </a:t>
            </a:r>
            <a:r>
              <a:rPr lang="ko-KR" altLang="en-US" dirty="0" smtClean="0"/>
              <a:t>자원들은 </a:t>
            </a:r>
            <a:r>
              <a:rPr lang="en-US" altLang="ko-KR" dirty="0" smtClean="0"/>
              <a:t>IPC 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IPC ID, </a:t>
            </a:r>
            <a:r>
              <a:rPr lang="ko-KR" altLang="en-US" dirty="0" smtClean="0"/>
              <a:t>소유권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소유권한을 가짐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IPC Key</a:t>
            </a:r>
            <a:r>
              <a:rPr lang="ko-KR" altLang="en-US" dirty="0" smtClean="0"/>
              <a:t>를 고정키로 사용하는 경우 이 키는 유일한 값이 되어야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다른 형태의 </a:t>
            </a:r>
            <a:r>
              <a:rPr lang="en-US" altLang="ko-KR" dirty="0" smtClean="0"/>
              <a:t>IPC </a:t>
            </a:r>
            <a:r>
              <a:rPr lang="ko-KR" altLang="en-US" dirty="0" smtClean="0"/>
              <a:t>자원은 동일한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사용하면 안 됨</a:t>
            </a:r>
            <a:endParaRPr lang="en-US" altLang="ko-KR" dirty="0"/>
          </a:p>
          <a:p>
            <a:pPr lvl="2"/>
            <a:r>
              <a:rPr lang="ko-KR" altLang="en-US" dirty="0" smtClean="0"/>
              <a:t>일반적으로는 허용되지 않으나 </a:t>
            </a:r>
            <a:r>
              <a:rPr lang="ko-KR" altLang="en-US" dirty="0" err="1" smtClean="0"/>
              <a:t>리눅스의</a:t>
            </a:r>
            <a:r>
              <a:rPr lang="ko-KR" altLang="en-US" dirty="0" smtClean="0"/>
              <a:t> 경우 허용되는 경우도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20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IPC(Inter-Process Communication)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키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IPC Key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key_t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</a:t>
            </a:r>
            <a:r>
              <a:rPr lang="en-US" altLang="ko-KR" dirty="0" smtClean="0"/>
              <a:t>&lt;sys/</a:t>
            </a:r>
            <a:r>
              <a:rPr lang="en-US" altLang="ko-KR" dirty="0" err="1" smtClean="0"/>
              <a:t>types.h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 선언됨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키로 </a:t>
            </a:r>
            <a:r>
              <a:rPr lang="en-US" altLang="ko-KR" dirty="0" smtClean="0"/>
              <a:t>IPC_PRIVATE</a:t>
            </a:r>
            <a:r>
              <a:rPr lang="ko-KR" altLang="en-US" dirty="0" smtClean="0"/>
              <a:t>를 지정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알아야 통신할 수 있으므로 </a:t>
            </a:r>
            <a:r>
              <a:rPr lang="en-US" altLang="ko-KR" dirty="0" smtClean="0"/>
              <a:t>IPC_PRIVATE</a:t>
            </a:r>
            <a:r>
              <a:rPr lang="ko-KR" altLang="en-US" dirty="0" smtClean="0"/>
              <a:t>를 키로 지정하여 생성된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서버와 클라이언트 모두 알 수 있게 해야 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ftok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키를 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경로명과 </a:t>
            </a:r>
            <a:r>
              <a:rPr lang="ko-KR" altLang="en-US" dirty="0" err="1" smtClean="0"/>
              <a:t>숫자값을</a:t>
            </a:r>
            <a:r>
              <a:rPr lang="ko-KR" altLang="en-US" dirty="0" smtClean="0"/>
              <a:t> 받아서 키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61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IPC(Inter-Process Communication)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ipc.h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key_t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ftok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char *path,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id)</a:t>
            </a:r>
          </a:p>
          <a:p>
            <a:pPr lvl="1"/>
            <a:r>
              <a:rPr lang="en-US" altLang="ko-KR" dirty="0" smtClean="0"/>
              <a:t>path : </a:t>
            </a:r>
            <a:r>
              <a:rPr lang="ko-KR" altLang="en-US" dirty="0" smtClean="0"/>
              <a:t>파일 시스템에 이미 존재하는 임의의 파일 경로명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 : </a:t>
            </a:r>
            <a:r>
              <a:rPr lang="ko-KR" altLang="en-US" dirty="0" smtClean="0"/>
              <a:t>키 값을 생성할 때 지정하는 임의의 </a:t>
            </a:r>
            <a:r>
              <a:rPr lang="en-US" altLang="ko-KR" dirty="0" smtClean="0"/>
              <a:t>1~255 </a:t>
            </a:r>
            <a:r>
              <a:rPr lang="ko-KR" altLang="en-US" dirty="0" smtClean="0"/>
              <a:t>사이 크기의 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86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IPC(Inter-Process Communication)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ipc_perm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</a:t>
            </a:r>
            <a:r>
              <a:rPr lang="en-US" altLang="ko-KR" dirty="0" smtClean="0"/>
              <a:t>IPC </a:t>
            </a:r>
            <a:r>
              <a:rPr lang="ko-KR" altLang="en-US" dirty="0" smtClean="0"/>
              <a:t>객체 생성 시 </a:t>
            </a:r>
            <a:r>
              <a:rPr lang="en-US" altLang="ko-KR" dirty="0" smtClean="0"/>
              <a:t>IPC </a:t>
            </a:r>
            <a:r>
              <a:rPr lang="ko-KR" altLang="en-US" dirty="0" smtClean="0"/>
              <a:t>공동 구조체가 정의됨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uid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구조체 소유자 </a:t>
            </a:r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err="1" smtClean="0"/>
              <a:t>gid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소유 그룹 </a:t>
            </a:r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err="1" smtClean="0"/>
              <a:t>cuid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구조체를 생성한 사용자 </a:t>
            </a:r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err="1" smtClean="0"/>
              <a:t>cgid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구조체를 생성한 그룹 </a:t>
            </a:r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smtClean="0"/>
              <a:t>mode : </a:t>
            </a:r>
            <a:r>
              <a:rPr lang="ko-KR" altLang="en-US" dirty="0" smtClean="0"/>
              <a:t>구조체에 대한 접근 권한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seq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슬롯 일련번호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key : </a:t>
            </a:r>
            <a:r>
              <a:rPr lang="ko-KR" altLang="en-US" dirty="0" smtClean="0"/>
              <a:t>키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pad : (</a:t>
            </a:r>
            <a:r>
              <a:rPr lang="ko-KR" altLang="en-US" dirty="0" smtClean="0"/>
              <a:t>사용하지 않음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74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1603</TotalTime>
  <Words>2085</Words>
  <Application>Microsoft Office PowerPoint</Application>
  <PresentationFormat>화면 슬라이드 쇼(4:3)</PresentationFormat>
  <Paragraphs>323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굴림</vt:lpstr>
      <vt:lpstr>맑은 고딕</vt:lpstr>
      <vt:lpstr>Arial</vt:lpstr>
      <vt:lpstr>Courier New</vt:lpstr>
      <vt:lpstr>Georgia</vt:lpstr>
      <vt:lpstr>Trebuchet MS</vt:lpstr>
      <vt:lpstr>Wingdings 2</vt:lpstr>
      <vt:lpstr>도시</vt:lpstr>
      <vt:lpstr>Unix System Programming</vt:lpstr>
      <vt:lpstr>이번 실습에서는…</vt:lpstr>
      <vt:lpstr>IPC(Inter-Process Communication)</vt:lpstr>
      <vt:lpstr>IPC(Inter-Process Communication)</vt:lpstr>
      <vt:lpstr>IPC(Inter-Process Communication)</vt:lpstr>
      <vt:lpstr>IPC(Inter-Process Communication)</vt:lpstr>
      <vt:lpstr>IPC(Inter-Process Communication)</vt:lpstr>
      <vt:lpstr>IPC(Inter-Process Communication)</vt:lpstr>
      <vt:lpstr>IPC(Inter-Process Communication)</vt:lpstr>
      <vt:lpstr>IPC(Inter-Process Communication)</vt:lpstr>
      <vt:lpstr>IPC(Inter-Process Communication)</vt:lpstr>
      <vt:lpstr>메시지 큐(Message Queue)</vt:lpstr>
      <vt:lpstr>메시지 큐(Message Queue)</vt:lpstr>
      <vt:lpstr>메시지 큐(Message Queue)</vt:lpstr>
      <vt:lpstr>메시지 큐(Message Queue)</vt:lpstr>
      <vt:lpstr>메시지 큐(Message Queue)</vt:lpstr>
      <vt:lpstr>메시지 큐 실습 (msgsnd.c 작성)</vt:lpstr>
      <vt:lpstr>메시지 큐 실습 (msgsnd.c 작성)</vt:lpstr>
      <vt:lpstr>메시지 큐(Message Queue)</vt:lpstr>
      <vt:lpstr>메시지 큐 실습 (msgrcv.c 작성)</vt:lpstr>
      <vt:lpstr>메시지 큐 실습</vt:lpstr>
      <vt:lpstr>메시지 큐(Message Queue)</vt:lpstr>
      <vt:lpstr>메시지 큐(Message Queue)</vt:lpstr>
      <vt:lpstr>메시지 큐 실습 (msgqrm.c 작성)</vt:lpstr>
      <vt:lpstr>메시지 큐 실습</vt:lpstr>
      <vt:lpstr>세마포어(Semaphore)</vt:lpstr>
      <vt:lpstr>세마포어(Semaphore)</vt:lpstr>
      <vt:lpstr>세마포어(Semaphore)</vt:lpstr>
      <vt:lpstr>세마포어(Semaphore)</vt:lpstr>
      <vt:lpstr>세마포어(Semaphore)</vt:lpstr>
      <vt:lpstr>세마포어(Semaphore)</vt:lpstr>
      <vt:lpstr>세마포어(Semaphore)</vt:lpstr>
      <vt:lpstr>세마포어(Semaphore)</vt:lpstr>
      <vt:lpstr>세마포어 실습 (semaphore.c 작성) (1)</vt:lpstr>
      <vt:lpstr>세마포어 실습 (semaphore.c 작성) (2)</vt:lpstr>
      <vt:lpstr>세마포어 실습 (semaphore.c 작성) (3)</vt:lpstr>
      <vt:lpstr>세마포어 실습 (semaphore.c 작성) (4)</vt:lpstr>
      <vt:lpstr>세마포어 실습 (semaphore.c 작성) (5)</vt:lpstr>
      <vt:lpstr>세마포어 실습 (semaphore.c 작성) (6)</vt:lpstr>
      <vt:lpstr>세마포어 실습 (semaphore.c 작성) (7)</vt:lpstr>
      <vt:lpstr>세마포어 실습</vt:lpstr>
      <vt:lpstr>공유 메모리(Shared Memory)</vt:lpstr>
      <vt:lpstr>공유 메모리(Shared Memory)</vt:lpstr>
      <vt:lpstr>공유 메모리(Shared Memory)</vt:lpstr>
      <vt:lpstr>공유 메모리(Shared Memory)</vt:lpstr>
      <vt:lpstr>공유 메모리(Shared Memory)</vt:lpstr>
      <vt:lpstr>공유 메모리 실습 (shm.c 작성) (1)</vt:lpstr>
      <vt:lpstr>공유 메모리 실습 (shm.c 작성) (2)</vt:lpstr>
      <vt:lpstr>공유 메모리 실습 (shm.c 작성) (3)</vt:lpstr>
      <vt:lpstr>공유 메모리 실습</vt:lpstr>
      <vt:lpstr>셸 구현 프로젝트 과제 #3</vt:lpstr>
      <vt:lpstr>셸 구현 프로젝트 과제 #3</vt:lpstr>
      <vt:lpstr>셸 구현 프로젝트 과제 #3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petpro</dc:creator>
  <cp:lastModifiedBy>Junghyun Kim</cp:lastModifiedBy>
  <cp:revision>97</cp:revision>
  <dcterms:created xsi:type="dcterms:W3CDTF">2013-08-29T15:29:36Z</dcterms:created>
  <dcterms:modified xsi:type="dcterms:W3CDTF">2017-11-22T05:21:55Z</dcterms:modified>
</cp:coreProperties>
</file>