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71" r:id="rId3"/>
    <p:sldId id="272" r:id="rId4"/>
    <p:sldId id="274" r:id="rId5"/>
    <p:sldId id="276" r:id="rId6"/>
    <p:sldId id="273" r:id="rId7"/>
    <p:sldId id="275" r:id="rId8"/>
    <p:sldId id="278" r:id="rId9"/>
    <p:sldId id="279" r:id="rId10"/>
    <p:sldId id="277" r:id="rId11"/>
    <p:sldId id="280" r:id="rId12"/>
    <p:sldId id="281" r:id="rId13"/>
    <p:sldId id="282" r:id="rId14"/>
    <p:sldId id="283" r:id="rId15"/>
    <p:sldId id="284" r:id="rId16"/>
    <p:sldId id="295" r:id="rId17"/>
    <p:sldId id="286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5776" autoAdjust="0"/>
  </p:normalViewPr>
  <p:slideViewPr>
    <p:cSldViewPr>
      <p:cViewPr varScale="1">
        <p:scale>
          <a:sx n="91" d="100"/>
          <a:sy n="91" d="100"/>
        </p:scale>
        <p:origin x="21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B898-53C8-48BA-AAEE-A821826666A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DFCEC-559F-4107-9C76-AC105E3D3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9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DFCEC-559F-4107-9C76-AC105E3D35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1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 : Switch User</a:t>
            </a:r>
          </a:p>
          <a:p>
            <a:r>
              <a:rPr lang="en-US" altLang="ko-KR" dirty="0"/>
              <a:t>X=&gt;S</a:t>
            </a:r>
            <a:r>
              <a:rPr lang="en-US" altLang="ko-KR" baseline="0" dirty="0"/>
              <a:t> (sticky bit)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DFCEC-559F-4107-9C76-AC105E3D35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 6 : Unix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ko-KR" altLang="en-US" dirty="0"/>
              <a:t>파일 조작하기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실제</a:t>
            </a:r>
            <a:r>
              <a:rPr lang="en-US" altLang="ko-KR" dirty="0"/>
              <a:t>’ ID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유효</a:t>
            </a:r>
            <a:r>
              <a:rPr lang="en-US" altLang="ko-KR" dirty="0"/>
              <a:t>’ ID?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/>
              <a:t>ID : </a:t>
            </a:r>
            <a:r>
              <a:rPr lang="ko-KR" altLang="en-US" dirty="0"/>
              <a:t>프로그램의 </a:t>
            </a:r>
            <a:r>
              <a:rPr lang="en-US" altLang="ko-KR" dirty="0"/>
              <a:t>‘</a:t>
            </a:r>
            <a:r>
              <a:rPr lang="ko-KR" altLang="en-US" dirty="0"/>
              <a:t>실행을 명령</a:t>
            </a:r>
            <a:r>
              <a:rPr lang="en-US" altLang="ko-KR" dirty="0"/>
              <a:t>’</a:t>
            </a:r>
            <a:r>
              <a:rPr lang="ko-KR" altLang="en-US" dirty="0"/>
              <a:t>하는 </a:t>
            </a:r>
            <a:r>
              <a:rPr lang="en-US" altLang="ko-KR" dirty="0"/>
              <a:t>ID</a:t>
            </a:r>
          </a:p>
          <a:p>
            <a:r>
              <a:rPr lang="ko-KR" altLang="en-US" dirty="0"/>
              <a:t>유효 </a:t>
            </a:r>
            <a:r>
              <a:rPr lang="en-US" altLang="ko-KR" dirty="0"/>
              <a:t>ID : </a:t>
            </a:r>
            <a:r>
              <a:rPr lang="ko-KR" altLang="en-US" dirty="0"/>
              <a:t>프로그램을 </a:t>
            </a:r>
            <a:r>
              <a:rPr lang="en-US" altLang="ko-KR" dirty="0"/>
              <a:t>‘</a:t>
            </a:r>
            <a:r>
              <a:rPr lang="ko-KR" altLang="en-US" dirty="0"/>
              <a:t>실제로 수행</a:t>
            </a:r>
            <a:r>
              <a:rPr lang="en-US" altLang="ko-KR" dirty="0"/>
              <a:t>’</a:t>
            </a:r>
            <a:r>
              <a:rPr lang="ko-KR" altLang="en-US" dirty="0"/>
              <a:t>하는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chmod</a:t>
            </a:r>
            <a:r>
              <a:rPr lang="en-US" altLang="ko-KR" dirty="0"/>
              <a:t> +s’</a:t>
            </a:r>
            <a:r>
              <a:rPr lang="ko-KR" altLang="en-US" dirty="0"/>
              <a:t>로 유효 </a:t>
            </a:r>
            <a:r>
              <a:rPr lang="en-US" altLang="ko-KR" dirty="0"/>
              <a:t>ID </a:t>
            </a:r>
            <a:r>
              <a:rPr lang="ko-KR" altLang="en-US" dirty="0"/>
              <a:t>우회가 가능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실제</a:t>
            </a:r>
            <a:r>
              <a:rPr lang="en-US" altLang="ko-KR" dirty="0"/>
              <a:t>’ ID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유효</a:t>
            </a:r>
            <a:r>
              <a:rPr lang="en-US" altLang="ko-KR" dirty="0"/>
              <a:t>’ ID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957" y="2564905"/>
            <a:ext cx="8098086" cy="369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22957" y="6270231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</a:t>
            </a:r>
            <a:r>
              <a:rPr lang="en-US" altLang="ko-KR" dirty="0"/>
              <a:t> : substitute user(</a:t>
            </a:r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를 임시로 다른 </a:t>
            </a:r>
            <a:r>
              <a:rPr lang="en-US" altLang="ko-KR" dirty="0"/>
              <a:t>ID</a:t>
            </a:r>
            <a:r>
              <a:rPr lang="ko-KR" altLang="en-US" dirty="0"/>
              <a:t>로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및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: </a:t>
            </a:r>
            <a:r>
              <a:rPr lang="en-US" altLang="ko-KR" dirty="0" err="1"/>
              <a:t>fopen</a:t>
            </a:r>
            <a:r>
              <a:rPr lang="en-US" altLang="ko-KR" dirty="0"/>
              <a:t>() (</a:t>
            </a:r>
            <a:r>
              <a:rPr lang="en-US" altLang="ko-KR" dirty="0" err="1"/>
              <a:t>stdio.h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Unix </a:t>
            </a:r>
            <a:r>
              <a:rPr lang="ko-KR" altLang="en-US" dirty="0"/>
              <a:t>호출 </a:t>
            </a:r>
            <a:r>
              <a:rPr lang="en-US" altLang="ko-KR" dirty="0"/>
              <a:t>: open() (</a:t>
            </a:r>
            <a:r>
              <a:rPr lang="en-US" altLang="ko-KR" dirty="0" err="1"/>
              <a:t>fcntl.h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사용법 </a:t>
            </a:r>
            <a:r>
              <a:rPr lang="en-US" altLang="ko-KR" dirty="0"/>
              <a:t>: open(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모드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읽거나 쓸 파일 이름</a:t>
            </a:r>
            <a:endParaRPr lang="en-US" altLang="ko-KR" dirty="0"/>
          </a:p>
          <a:p>
            <a:pPr lvl="1"/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읽거나 쓸 때의 모드 지정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  <a:r>
              <a:rPr lang="en-US" altLang="ko-KR" dirty="0"/>
              <a:t>: </a:t>
            </a:r>
            <a:r>
              <a:rPr lang="ko-KR" altLang="en-US" dirty="0"/>
              <a:t>파일을 새로 만들 때에만 권한 지정</a:t>
            </a:r>
            <a:endParaRPr lang="en-US" altLang="ko-KR" dirty="0"/>
          </a:p>
          <a:p>
            <a:pPr lvl="2"/>
            <a:r>
              <a:rPr lang="ko-KR" altLang="en-US" dirty="0"/>
              <a:t>권한 생략 시 </a:t>
            </a:r>
            <a:r>
              <a:rPr lang="en-US" altLang="ko-KR" dirty="0"/>
              <a:t>754</a:t>
            </a:r>
            <a:r>
              <a:rPr lang="ko-KR" altLang="en-US" dirty="0"/>
              <a:t>로 지정</a:t>
            </a:r>
            <a:r>
              <a:rPr lang="en-US" altLang="ko-KR" dirty="0"/>
              <a:t>(</a:t>
            </a:r>
            <a:r>
              <a:rPr lang="en-US" altLang="ko-KR" dirty="0" err="1"/>
              <a:t>rwxr-xr</a:t>
            </a:r>
            <a:r>
              <a:rPr lang="en-US" altLang="ko-KR" dirty="0"/>
              <a:t>--)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및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/>
              <a:t>: </a:t>
            </a:r>
            <a:r>
              <a:rPr lang="en-US" altLang="ko-KR" b="1" dirty="0"/>
              <a:t>FILE*</a:t>
            </a:r>
            <a:r>
              <a:rPr lang="en-US" altLang="ko-KR" dirty="0"/>
              <a:t> 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(“input.txt”, “w+”);</a:t>
            </a:r>
          </a:p>
          <a:p>
            <a:pPr lvl="1"/>
            <a:r>
              <a:rPr lang="ko-KR" altLang="en-US" dirty="0"/>
              <a:t>반환되는 값은 포인터로 표현된 파일 포인터</a:t>
            </a:r>
            <a:endParaRPr lang="en-US" altLang="ko-KR" dirty="0"/>
          </a:p>
          <a:p>
            <a:r>
              <a:rPr lang="en-US" altLang="ko-KR" dirty="0"/>
              <a:t>Unix :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 = open(“input.txt”, O_RDWR);</a:t>
            </a:r>
          </a:p>
          <a:p>
            <a:pPr lvl="1"/>
            <a:r>
              <a:rPr lang="ko-KR" altLang="en-US" dirty="0"/>
              <a:t>반환되는 값은 정수로 표현된 파일 서술자</a:t>
            </a:r>
            <a:endParaRPr lang="en-US" altLang="ko-KR" dirty="0"/>
          </a:p>
          <a:p>
            <a:r>
              <a:rPr lang="ko-KR" altLang="en-US" dirty="0"/>
              <a:t>파일 서술자</a:t>
            </a:r>
            <a:r>
              <a:rPr lang="en-US" altLang="ko-KR" dirty="0"/>
              <a:t>(File Descriptor)?</a:t>
            </a:r>
          </a:p>
          <a:p>
            <a:pPr lvl="1"/>
            <a:r>
              <a:rPr lang="ko-KR" altLang="en-US" dirty="0"/>
              <a:t>파일에 접근하기 위한 추상적인 정수 키</a:t>
            </a:r>
            <a:endParaRPr lang="en-US" altLang="ko-KR" dirty="0"/>
          </a:p>
          <a:p>
            <a:pPr lvl="1"/>
            <a:r>
              <a:rPr lang="ko-KR" altLang="en-US" dirty="0"/>
              <a:t>키의 관리는 </a:t>
            </a:r>
            <a:r>
              <a:rPr lang="ko-KR" altLang="en-US" dirty="0" err="1"/>
              <a:t>커널에서</a:t>
            </a:r>
            <a:r>
              <a:rPr lang="ko-KR" altLang="en-US" dirty="0"/>
              <a:t> 수행</a:t>
            </a: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미리 정의된 파일 서술자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US" altLang="ko-KR" dirty="0"/>
              <a:t>0 : </a:t>
            </a:r>
            <a:r>
              <a:rPr lang="en-US" altLang="ko-KR" dirty="0" err="1"/>
              <a:t>stdin</a:t>
            </a:r>
            <a:r>
              <a:rPr lang="en-US" altLang="ko-KR" dirty="0"/>
              <a:t> (</a:t>
            </a:r>
            <a:r>
              <a:rPr lang="ko-KR" altLang="en-US" dirty="0"/>
              <a:t>표준 입력</a:t>
            </a:r>
            <a:r>
              <a:rPr lang="en-US" altLang="ko-KR" dirty="0"/>
              <a:t>, </a:t>
            </a:r>
            <a:r>
              <a:rPr lang="ko-KR" altLang="en-US" dirty="0"/>
              <a:t>읽기만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 : </a:t>
            </a:r>
            <a:r>
              <a:rPr lang="en-US" altLang="ko-KR" dirty="0" err="1"/>
              <a:t>stdout</a:t>
            </a:r>
            <a:r>
              <a:rPr lang="en-US" altLang="ko-KR" dirty="0"/>
              <a:t> (</a:t>
            </a:r>
            <a:r>
              <a:rPr lang="ko-KR" altLang="en-US" dirty="0"/>
              <a:t>표준 일반 출력</a:t>
            </a:r>
            <a:r>
              <a:rPr lang="en-US" altLang="ko-KR" dirty="0"/>
              <a:t>, </a:t>
            </a:r>
            <a:r>
              <a:rPr lang="ko-KR" altLang="en-US" dirty="0"/>
              <a:t>쓰기만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 : </a:t>
            </a:r>
            <a:r>
              <a:rPr lang="en-US" altLang="ko-KR" dirty="0" err="1"/>
              <a:t>stderr</a:t>
            </a:r>
            <a:r>
              <a:rPr lang="en-US" altLang="ko-KR" dirty="0"/>
              <a:t> (</a:t>
            </a:r>
            <a:r>
              <a:rPr lang="ko-KR" altLang="en-US" dirty="0"/>
              <a:t>표준 오류 출력</a:t>
            </a:r>
            <a:r>
              <a:rPr lang="en-US" altLang="ko-KR" dirty="0"/>
              <a:t>, </a:t>
            </a:r>
            <a:r>
              <a:rPr lang="ko-KR" altLang="en-US" dirty="0"/>
              <a:t>쓰기만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할당되지 않은 서술자 중 가장 작은 번호로 자동 할당</a:t>
            </a: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O_RDONLY : </a:t>
            </a:r>
            <a:r>
              <a:rPr lang="ko-KR" altLang="en-US" dirty="0"/>
              <a:t>읽기 전용으로 열기</a:t>
            </a:r>
            <a:endParaRPr lang="en-US" altLang="ko-KR" dirty="0"/>
          </a:p>
          <a:p>
            <a:r>
              <a:rPr lang="en-US" altLang="ko-KR" dirty="0"/>
              <a:t>O_WRONLY : </a:t>
            </a:r>
            <a:r>
              <a:rPr lang="ko-KR" altLang="en-US" dirty="0"/>
              <a:t>쓰기 전용으로 열기</a:t>
            </a:r>
            <a:endParaRPr lang="en-US" altLang="ko-KR" dirty="0"/>
          </a:p>
          <a:p>
            <a:r>
              <a:rPr lang="en-US" altLang="ko-KR" dirty="0"/>
              <a:t>O_RDWR :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겸용으로 열기</a:t>
            </a:r>
            <a:endParaRPr lang="en-US" altLang="ko-KR" dirty="0"/>
          </a:p>
          <a:p>
            <a:r>
              <a:rPr lang="en-US" altLang="ko-KR" dirty="0"/>
              <a:t>O_APPEND : </a:t>
            </a:r>
            <a:r>
              <a:rPr lang="ko-KR" altLang="en-US" dirty="0"/>
              <a:t>파일의 끝에서부터 추가</a:t>
            </a:r>
            <a:endParaRPr lang="en-US" altLang="ko-KR" dirty="0"/>
          </a:p>
          <a:p>
            <a:pPr lvl="1"/>
            <a:r>
              <a:rPr lang="ko-KR" altLang="en-US" dirty="0"/>
              <a:t>이 옵션이 없으면 파일의 처음부터 시작</a:t>
            </a:r>
            <a:endParaRPr lang="en-US" altLang="ko-KR" dirty="0"/>
          </a:p>
          <a:p>
            <a:r>
              <a:rPr lang="en-US" altLang="ko-KR" dirty="0"/>
              <a:t>O_CREAT : </a:t>
            </a:r>
            <a:r>
              <a:rPr lang="ko-KR" altLang="en-US" dirty="0"/>
              <a:t>파일이 없으면 새로 생성</a:t>
            </a:r>
            <a:endParaRPr lang="en-US" altLang="ko-KR" dirty="0"/>
          </a:p>
          <a:p>
            <a:pPr lvl="1"/>
            <a:r>
              <a:rPr lang="ko-KR" altLang="en-US" dirty="0"/>
              <a:t>이 옵션이 없으면 파일 없을 때 오류 발생</a:t>
            </a:r>
            <a:endParaRPr lang="en-US" altLang="ko-KR" dirty="0"/>
          </a:p>
          <a:p>
            <a:r>
              <a:rPr lang="en-US" altLang="ko-KR" dirty="0"/>
              <a:t>O_TRUNC : </a:t>
            </a:r>
            <a:r>
              <a:rPr lang="ko-KR" altLang="en-US" dirty="0"/>
              <a:t>파일이 이미 있으면 내용을 삭제</a:t>
            </a:r>
            <a:endParaRPr lang="en-US" altLang="ko-KR" dirty="0"/>
          </a:p>
          <a:p>
            <a:pPr lvl="1"/>
            <a:r>
              <a:rPr lang="ko-KR" altLang="en-US" dirty="0"/>
              <a:t>이 옵션이 없으면 내용을 삭제하지 않고 덮어 씀</a:t>
            </a:r>
            <a:endParaRPr lang="en-US" altLang="ko-KR" dirty="0"/>
          </a:p>
          <a:p>
            <a:r>
              <a:rPr lang="en-US" altLang="ko-KR" dirty="0"/>
              <a:t>O_EXCL : </a:t>
            </a:r>
            <a:r>
              <a:rPr lang="ko-KR" altLang="en-US" dirty="0"/>
              <a:t>파일이 이미 있으면 오류 발생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 = </a:t>
            </a:r>
            <a:r>
              <a:rPr lang="en-US" altLang="ko-KR" b="1" dirty="0" err="1"/>
              <a:t>creat</a:t>
            </a:r>
            <a:r>
              <a:rPr lang="en-US" altLang="ko-KR" dirty="0"/>
              <a:t> (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파일을 쓰기 전용으로 새로 생성</a:t>
            </a:r>
            <a:endParaRPr lang="en-US" altLang="ko-KR" dirty="0"/>
          </a:p>
          <a:p>
            <a:pPr lvl="2"/>
            <a:r>
              <a:rPr lang="en-US" altLang="ko-KR" dirty="0"/>
              <a:t>O_WRONLY | O_CREAT | O_TRUNC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파일이 있으면 초기화 후 덮어씀</a:t>
            </a:r>
            <a:endParaRPr lang="en-US" altLang="ko-KR" dirty="0"/>
          </a:p>
          <a:p>
            <a:pPr lvl="1"/>
            <a:r>
              <a:rPr lang="ko-KR" altLang="en-US" dirty="0"/>
              <a:t>권한은 </a:t>
            </a:r>
            <a:r>
              <a:rPr lang="en-US" altLang="ko-KR" dirty="0"/>
              <a:t>open()</a:t>
            </a:r>
            <a:r>
              <a:rPr lang="ko-KR" altLang="en-US" dirty="0"/>
              <a:t>의 권한과 동일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close(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열려 있는 파일을 닫음 </a:t>
            </a:r>
            <a:r>
              <a:rPr lang="en-US" altLang="ko-KR" dirty="0"/>
              <a:t>(</a:t>
            </a:r>
            <a:r>
              <a:rPr lang="ko-KR" altLang="en-US" dirty="0"/>
              <a:t>파일 서술자 경유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서술자 복제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fd2 = </a:t>
            </a:r>
            <a:r>
              <a:rPr lang="en-US" altLang="ko-KR" b="1" dirty="0"/>
              <a:t>dup</a:t>
            </a:r>
            <a:r>
              <a:rPr lang="en-US" altLang="ko-KR" dirty="0"/>
              <a:t>(fd1);</a:t>
            </a:r>
          </a:p>
          <a:p>
            <a:pPr lvl="1"/>
            <a:r>
              <a:rPr lang="en-US" altLang="ko-KR" dirty="0"/>
              <a:t>fd1</a:t>
            </a:r>
            <a:r>
              <a:rPr lang="ko-KR" altLang="en-US" dirty="0"/>
              <a:t>의 파일을 </a:t>
            </a:r>
            <a:r>
              <a:rPr lang="en-US" altLang="ko-KR" dirty="0"/>
              <a:t>fd2</a:t>
            </a:r>
            <a:r>
              <a:rPr lang="ko-KR" altLang="en-US" dirty="0"/>
              <a:t>로 복제</a:t>
            </a:r>
            <a:endParaRPr lang="en-US" altLang="ko-KR" dirty="0"/>
          </a:p>
          <a:p>
            <a:pPr lvl="1"/>
            <a:r>
              <a:rPr lang="en-US" altLang="ko-KR" dirty="0"/>
              <a:t>fd1</a:t>
            </a:r>
            <a:r>
              <a:rPr lang="ko-KR" altLang="en-US" dirty="0"/>
              <a:t>과 </a:t>
            </a:r>
            <a:r>
              <a:rPr lang="en-US" altLang="ko-KR" dirty="0"/>
              <a:t>fd2</a:t>
            </a:r>
            <a:r>
              <a:rPr lang="ko-KR" altLang="en-US" dirty="0"/>
              <a:t>는 같은 파일을 가리킴</a:t>
            </a:r>
            <a:endParaRPr lang="en-US" altLang="ko-KR" dirty="0"/>
          </a:p>
          <a:p>
            <a:pPr lvl="1"/>
            <a:r>
              <a:rPr lang="en-US" altLang="ko-KR" dirty="0"/>
              <a:t>fd2</a:t>
            </a:r>
            <a:r>
              <a:rPr lang="ko-KR" altLang="en-US" dirty="0"/>
              <a:t>의 키는 자동으로 지정</a:t>
            </a:r>
            <a:endParaRPr lang="en-US" altLang="ko-KR" dirty="0"/>
          </a:p>
          <a:p>
            <a:r>
              <a:rPr lang="en-US" altLang="ko-KR" b="1" dirty="0"/>
              <a:t>dup2</a:t>
            </a:r>
            <a:r>
              <a:rPr lang="en-US" altLang="ko-KR" dirty="0"/>
              <a:t>(fd1, fd2);</a:t>
            </a:r>
          </a:p>
          <a:p>
            <a:pPr lvl="1"/>
            <a:r>
              <a:rPr lang="en-US" altLang="ko-KR" dirty="0"/>
              <a:t>dup()</a:t>
            </a:r>
            <a:r>
              <a:rPr lang="ko-KR" altLang="en-US" dirty="0"/>
              <a:t>와 같은 기능을 수행</a:t>
            </a:r>
            <a:endParaRPr lang="en-US" altLang="ko-KR" dirty="0"/>
          </a:p>
          <a:p>
            <a:pPr lvl="1"/>
            <a:r>
              <a:rPr lang="en-US" altLang="ko-KR" dirty="0"/>
              <a:t>fd2</a:t>
            </a:r>
            <a:r>
              <a:rPr lang="ko-KR" altLang="en-US" dirty="0"/>
              <a:t>가 이미 열려있다면 파일을 닫은 후 복제</a:t>
            </a:r>
            <a:endParaRPr lang="en-US" altLang="ko-KR" dirty="0"/>
          </a:p>
          <a:p>
            <a:pPr lvl="1"/>
            <a:r>
              <a:rPr lang="en-US" altLang="ko-KR" dirty="0"/>
              <a:t>fd2</a:t>
            </a:r>
            <a:r>
              <a:rPr lang="ko-KR" altLang="en-US" dirty="0"/>
              <a:t>의 키를 수동으로 지정할 수 있음</a:t>
            </a:r>
            <a:endParaRPr lang="en-US" altLang="ko-K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, </a:t>
            </a:r>
            <a:r>
              <a:rPr lang="ko-KR" altLang="en-US" dirty="0"/>
              <a:t>복제 실습</a:t>
            </a:r>
            <a:r>
              <a:rPr lang="en-US" altLang="ko-KR" dirty="0"/>
              <a:t>(</a:t>
            </a:r>
            <a:r>
              <a:rPr lang="en-US" altLang="ko-KR" dirty="0" err="1"/>
              <a:t>dup.c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252" y="2420889"/>
            <a:ext cx="8405496" cy="398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6156176" y="6093296"/>
            <a:ext cx="2736304" cy="576064"/>
          </a:xfrm>
          <a:prstGeom prst="wedgeRectCallout">
            <a:avLst>
              <a:gd name="adj1" fmla="val -83870"/>
              <a:gd name="adj2" fmla="val -161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메시지도 출력될까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6156176" y="5373216"/>
            <a:ext cx="2736304" cy="576064"/>
          </a:xfrm>
          <a:prstGeom prst="wedgeRectCallout">
            <a:avLst>
              <a:gd name="adj1" fmla="val -78807"/>
              <a:gd name="adj2" fmla="val -14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 메시지는 당연히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실습에서는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r>
              <a:rPr lang="ko-KR" altLang="en-US" dirty="0"/>
              <a:t>에 대하여</a:t>
            </a:r>
            <a:endParaRPr lang="en-US" altLang="ko-KR" dirty="0"/>
          </a:p>
          <a:p>
            <a:r>
              <a:rPr lang="en-US" altLang="ko-KR" dirty="0"/>
              <a:t>System Call</a:t>
            </a:r>
            <a:r>
              <a:rPr lang="ko-KR" altLang="en-US" dirty="0"/>
              <a:t>을 이용한 실습</a:t>
            </a:r>
            <a:endParaRPr lang="en-US" altLang="ko-KR" dirty="0"/>
          </a:p>
          <a:p>
            <a:r>
              <a:rPr lang="ko-KR" altLang="en-US" dirty="0"/>
              <a:t>파일 생성과 조작 기법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, </a:t>
            </a:r>
            <a:r>
              <a:rPr lang="ko-KR" altLang="en-US" dirty="0"/>
              <a:t>복제 실습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40" y="3429001"/>
            <a:ext cx="8553320" cy="196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27984" y="5517232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dup2() </a:t>
            </a:r>
            <a:r>
              <a:rPr lang="ko-KR" altLang="en-US" dirty="0"/>
              <a:t>이후의 메시지가 출력되지 않았다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, </a:t>
            </a:r>
            <a:r>
              <a:rPr lang="ko-KR" altLang="en-US" dirty="0"/>
              <a:t>복제 실습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31" y="2924944"/>
            <a:ext cx="8863138" cy="29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23928" y="5949280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사실은 </a:t>
            </a:r>
            <a:r>
              <a:rPr lang="en-US" altLang="ko-KR" dirty="0"/>
              <a:t>dup2() </a:t>
            </a:r>
            <a:r>
              <a:rPr lang="ko-KR" altLang="en-US" dirty="0"/>
              <a:t>이후 </a:t>
            </a:r>
            <a:r>
              <a:rPr lang="en-US" altLang="ko-KR" b="1" dirty="0"/>
              <a:t>test.txt </a:t>
            </a:r>
            <a:r>
              <a:rPr lang="ko-KR" altLang="en-US" b="1" dirty="0"/>
              <a:t>파일에 출력</a:t>
            </a:r>
            <a:r>
              <a:rPr lang="ko-KR" altLang="en-US" dirty="0"/>
              <a:t>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표준 입출력 자체에도 영향을 끼칠 수 있다</a:t>
            </a:r>
            <a:r>
              <a:rPr lang="en-US" altLang="ko-KR" dirty="0"/>
              <a:t>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파일에서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result = </a:t>
            </a:r>
            <a:r>
              <a:rPr lang="en-US" altLang="ko-KR" b="1" dirty="0"/>
              <a:t>read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buffer, bytes)</a:t>
            </a:r>
          </a:p>
          <a:p>
            <a:pPr lvl="1"/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읽을 파일의 서술자</a:t>
            </a:r>
            <a:endParaRPr lang="en-US" altLang="ko-KR" dirty="0"/>
          </a:p>
          <a:p>
            <a:pPr lvl="1"/>
            <a:r>
              <a:rPr lang="en-US" altLang="ko-KR" dirty="0"/>
              <a:t>buffer : </a:t>
            </a:r>
            <a:r>
              <a:rPr lang="ko-KR" altLang="en-US" dirty="0"/>
              <a:t>결과를 저장할 버퍼</a:t>
            </a:r>
            <a:r>
              <a:rPr lang="en-US" altLang="ko-KR" dirty="0"/>
              <a:t>(</a:t>
            </a:r>
            <a:r>
              <a:rPr lang="ko-KR" altLang="en-US" dirty="0"/>
              <a:t>포인터 형식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bytes : </a:t>
            </a:r>
            <a:r>
              <a:rPr lang="ko-KR" altLang="en-US" dirty="0"/>
              <a:t>파일에서 읽을 바이트 수</a:t>
            </a:r>
            <a:endParaRPr lang="en-US" altLang="ko-KR" dirty="0"/>
          </a:p>
          <a:p>
            <a:pPr lvl="1"/>
            <a:r>
              <a:rPr lang="en-US" altLang="ko-KR" dirty="0"/>
              <a:t>result : </a:t>
            </a:r>
            <a:r>
              <a:rPr lang="ko-KR" altLang="en-US" dirty="0"/>
              <a:t>실제로 읽은 바이트 수</a:t>
            </a:r>
            <a:endParaRPr lang="en-US" altLang="ko-KR" dirty="0"/>
          </a:p>
          <a:p>
            <a:pPr lvl="2"/>
            <a:r>
              <a:rPr lang="en-US" altLang="ko-KR" dirty="0"/>
              <a:t>&gt; 0 : </a:t>
            </a:r>
            <a:r>
              <a:rPr lang="ko-KR" altLang="en-US" dirty="0"/>
              <a:t>버퍼에 실제 내용이 들어감</a:t>
            </a:r>
            <a:endParaRPr lang="en-US" altLang="ko-KR" dirty="0"/>
          </a:p>
          <a:p>
            <a:pPr lvl="2"/>
            <a:r>
              <a:rPr lang="en-US" altLang="ko-KR" dirty="0"/>
              <a:t>= 0 : </a:t>
            </a:r>
            <a:r>
              <a:rPr lang="ko-KR" altLang="en-US" dirty="0"/>
              <a:t>파일의 끝</a:t>
            </a:r>
            <a:r>
              <a:rPr lang="en-US" altLang="ko-KR" dirty="0"/>
              <a:t>(EOF)</a:t>
            </a:r>
          </a:p>
          <a:p>
            <a:pPr lvl="2"/>
            <a:r>
              <a:rPr lang="en-US" altLang="ko-KR" dirty="0"/>
              <a:t>&lt; 0 : </a:t>
            </a:r>
            <a:r>
              <a:rPr lang="ko-KR" altLang="en-US" dirty="0"/>
              <a:t>오류 발생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파일로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result = </a:t>
            </a:r>
            <a:r>
              <a:rPr lang="en-US" altLang="ko-KR" b="1" dirty="0"/>
              <a:t>write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buffer, bytes)</a:t>
            </a:r>
          </a:p>
          <a:p>
            <a:pPr lvl="1"/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쓸 파일의 서술자</a:t>
            </a:r>
            <a:endParaRPr lang="en-US" altLang="ko-KR" dirty="0"/>
          </a:p>
          <a:p>
            <a:pPr lvl="1"/>
            <a:r>
              <a:rPr lang="en-US" altLang="ko-KR" dirty="0"/>
              <a:t>buffer : </a:t>
            </a:r>
            <a:r>
              <a:rPr lang="ko-KR" altLang="en-US" dirty="0"/>
              <a:t>내용이 저장되어 있는 버퍼</a:t>
            </a:r>
            <a:r>
              <a:rPr lang="en-US" altLang="ko-KR" dirty="0"/>
              <a:t>(</a:t>
            </a:r>
            <a:r>
              <a:rPr lang="ko-KR" altLang="en-US" dirty="0"/>
              <a:t>포인터 형식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bytes : </a:t>
            </a:r>
            <a:r>
              <a:rPr lang="ko-KR" altLang="en-US" dirty="0"/>
              <a:t>파일에서 쓸 바이트 수</a:t>
            </a:r>
            <a:endParaRPr lang="en-US" altLang="ko-KR" dirty="0"/>
          </a:p>
          <a:p>
            <a:pPr lvl="1"/>
            <a:r>
              <a:rPr lang="en-US" altLang="ko-KR" dirty="0"/>
              <a:t>result : </a:t>
            </a:r>
            <a:r>
              <a:rPr lang="ko-KR" altLang="en-US" dirty="0"/>
              <a:t>실제로 쓴 바이트 수</a:t>
            </a:r>
            <a:endParaRPr lang="en-US" altLang="ko-KR" dirty="0"/>
          </a:p>
          <a:p>
            <a:pPr lvl="2"/>
            <a:r>
              <a:rPr lang="en-US" altLang="ko-KR" dirty="0"/>
              <a:t>&gt; 0 : </a:t>
            </a:r>
            <a:r>
              <a:rPr lang="ko-KR" altLang="en-US" dirty="0"/>
              <a:t>파일에 실제 내용이 쓰였음</a:t>
            </a:r>
            <a:endParaRPr lang="en-US" altLang="ko-KR" dirty="0"/>
          </a:p>
          <a:p>
            <a:pPr lvl="2"/>
            <a:r>
              <a:rPr lang="en-US" altLang="ko-KR" dirty="0"/>
              <a:t>= 0 : </a:t>
            </a:r>
            <a:r>
              <a:rPr lang="ko-KR" altLang="en-US" dirty="0"/>
              <a:t>쓴 내용 없음</a:t>
            </a:r>
            <a:endParaRPr lang="en-US" altLang="ko-KR" dirty="0"/>
          </a:p>
          <a:p>
            <a:pPr lvl="2"/>
            <a:r>
              <a:rPr lang="en-US" altLang="ko-KR" dirty="0"/>
              <a:t>&lt; 0 : </a:t>
            </a:r>
            <a:r>
              <a:rPr lang="ko-KR" altLang="en-US" dirty="0"/>
              <a:t>오류 발생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r>
              <a:rPr lang="en-US" altLang="ko-KR" dirty="0"/>
              <a:t>, </a:t>
            </a:r>
            <a:r>
              <a:rPr lang="ko-KR" altLang="en-US" dirty="0"/>
              <a:t>쓰기 실습 </a:t>
            </a:r>
            <a:r>
              <a:rPr lang="en-US" altLang="ko-KR" dirty="0"/>
              <a:t>(</a:t>
            </a:r>
            <a:r>
              <a:rPr lang="en-US" altLang="ko-KR" dirty="0" err="1"/>
              <a:t>read.c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23431"/>
            <a:ext cx="705678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5940152" y="3789040"/>
            <a:ext cx="2160240" cy="432048"/>
          </a:xfrm>
          <a:prstGeom prst="wedgeRectCallout">
            <a:avLst>
              <a:gd name="adj1" fmla="val -54183"/>
              <a:gd name="adj2" fmla="val 134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표준 입력으로 읽고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4644008" y="5733256"/>
            <a:ext cx="2160240" cy="432048"/>
          </a:xfrm>
          <a:prstGeom prst="wedgeRectCallout">
            <a:avLst>
              <a:gd name="adj1" fmla="val -46487"/>
              <a:gd name="adj2" fmla="val -12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표준 출력으로 쓴다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r>
              <a:rPr lang="en-US" altLang="ko-KR" dirty="0"/>
              <a:t>, </a:t>
            </a:r>
            <a:r>
              <a:rPr lang="ko-KR" altLang="en-US" dirty="0"/>
              <a:t>쓰기 실습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634" y="2276872"/>
            <a:ext cx="6880732" cy="426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r>
              <a:rPr lang="en-US" altLang="ko-KR" dirty="0"/>
              <a:t>, </a:t>
            </a:r>
            <a:r>
              <a:rPr lang="ko-KR" altLang="en-US" dirty="0"/>
              <a:t>쓰기 실습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92" y="2276872"/>
            <a:ext cx="8662616" cy="29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11960" y="5301208"/>
            <a:ext cx="4708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: </a:t>
            </a:r>
            <a:r>
              <a:rPr lang="ko-KR" altLang="en-US" dirty="0"/>
              <a:t>표준 일반 출력을 </a:t>
            </a:r>
            <a:r>
              <a:rPr lang="ko-KR" altLang="en-US" b="1" dirty="0"/>
              <a:t>파일에 추가</a:t>
            </a:r>
            <a:endParaRPr lang="en-US" altLang="ko-KR" b="1" dirty="0"/>
          </a:p>
          <a:p>
            <a:r>
              <a:rPr lang="en-US" altLang="ko-KR"/>
              <a:t>2&gt;&gt; </a:t>
            </a:r>
            <a:r>
              <a:rPr lang="en-US" altLang="ko-KR" dirty="0"/>
              <a:t>: </a:t>
            </a:r>
            <a:r>
              <a:rPr lang="ko-KR" altLang="en-US" dirty="0"/>
              <a:t>표준 오류 출력을 </a:t>
            </a:r>
            <a:r>
              <a:rPr lang="ko-KR" altLang="en-US" b="1" dirty="0"/>
              <a:t>파일에 추가</a:t>
            </a:r>
            <a:endParaRPr lang="en-US" altLang="ko-KR" b="1" dirty="0"/>
          </a:p>
          <a:p>
            <a:r>
              <a:rPr lang="en-US" altLang="ko-KR" dirty="0"/>
              <a:t>&amp;&gt; : </a:t>
            </a:r>
            <a:r>
              <a:rPr lang="ko-KR" altLang="en-US" dirty="0"/>
              <a:t>모든 출력을 파일로 재지정</a:t>
            </a:r>
            <a:endParaRPr lang="en-US" altLang="ko-KR" dirty="0"/>
          </a:p>
          <a:p>
            <a:r>
              <a:rPr lang="en-US" altLang="ko-KR" dirty="0"/>
              <a:t>2&gt; &amp;1 : </a:t>
            </a:r>
            <a:r>
              <a:rPr lang="ko-KR" altLang="en-US" dirty="0"/>
              <a:t>표준 오류 출력을 표준 일반 출력으로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01208"/>
            <a:ext cx="387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: </a:t>
            </a:r>
            <a:r>
              <a:rPr lang="ko-KR" altLang="en-US" dirty="0"/>
              <a:t>표준 입력을 파일로 재지정</a:t>
            </a:r>
            <a:endParaRPr lang="en-US" altLang="ko-KR" dirty="0"/>
          </a:p>
          <a:p>
            <a:r>
              <a:rPr lang="en-US" altLang="ko-KR" dirty="0"/>
              <a:t>&gt; : </a:t>
            </a:r>
            <a:r>
              <a:rPr lang="ko-KR" altLang="en-US" dirty="0"/>
              <a:t>표준 일반 출력을 파일에 덮어씀</a:t>
            </a:r>
            <a:endParaRPr lang="en-US" altLang="ko-KR" dirty="0"/>
          </a:p>
          <a:p>
            <a:r>
              <a:rPr lang="en-US" altLang="ko-KR" dirty="0"/>
              <a:t>2&gt; : </a:t>
            </a:r>
            <a:r>
              <a:rPr lang="ko-KR" altLang="en-US" dirty="0"/>
              <a:t>표준 오류 출력을 파일로 덮어씀</a:t>
            </a:r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 line </a:t>
            </a:r>
            <a:r>
              <a:rPr lang="ko-KR" altLang="en-US" dirty="0"/>
              <a:t>매개변수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800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chemeClr val="accent3"/>
                </a:solidFill>
              </a:rPr>
              <a:t>#include </a:t>
            </a:r>
            <a:r>
              <a:rPr lang="en-US" altLang="ko-KR" sz="1800" dirty="0">
                <a:solidFill>
                  <a:srgbClr val="FF0000"/>
                </a:solidFill>
              </a:rPr>
              <a:t>&lt;</a:t>
            </a:r>
            <a:r>
              <a:rPr lang="en-US" altLang="ko-KR" sz="1800" dirty="0" err="1">
                <a:solidFill>
                  <a:srgbClr val="FF0000"/>
                </a:solidFill>
              </a:rPr>
              <a:t>stdio.h</a:t>
            </a:r>
            <a:r>
              <a:rPr lang="en-US" altLang="ko-KR" sz="18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800" dirty="0" err="1">
                <a:solidFill>
                  <a:srgbClr val="00B050"/>
                </a:solidFill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/>
              <a:t>main(</a:t>
            </a:r>
            <a:r>
              <a:rPr lang="en-US" altLang="ko-KR" sz="1800" dirty="0" err="1">
                <a:solidFill>
                  <a:srgbClr val="00B05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argc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B050"/>
                </a:solidFill>
              </a:rPr>
              <a:t>char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argc</a:t>
            </a:r>
            <a:r>
              <a:rPr lang="en-US" altLang="ko-KR" sz="1800" dirty="0"/>
              <a:t>[]){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/>
              <a:t>}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err="1">
                <a:solidFill>
                  <a:srgbClr val="00B050"/>
                </a:solidFill>
              </a:rPr>
              <a:t>int</a:t>
            </a:r>
            <a:r>
              <a:rPr lang="en-US" altLang="ko-KR" sz="1800" dirty="0"/>
              <a:t> main(</a:t>
            </a:r>
            <a:r>
              <a:rPr lang="en-US" altLang="ko-KR" sz="1800" dirty="0" err="1">
                <a:solidFill>
                  <a:srgbClr val="00B05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argc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B050"/>
                </a:solidFill>
              </a:rPr>
              <a:t>char</a:t>
            </a:r>
            <a:r>
              <a:rPr lang="en-US" altLang="ko-KR" sz="1800" dirty="0"/>
              <a:t>** </a:t>
            </a:r>
            <a:r>
              <a:rPr lang="en-US" altLang="ko-KR" sz="1800" dirty="0" err="1"/>
              <a:t>argv</a:t>
            </a:r>
            <a:r>
              <a:rPr lang="en-US" altLang="ko-KR" sz="1800" dirty="0"/>
              <a:t>){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/>
              <a:t>}</a:t>
            </a:r>
          </a:p>
          <a:p>
            <a:pPr marL="109728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err="1"/>
              <a:t>argc</a:t>
            </a:r>
            <a:r>
              <a:rPr lang="en-US" altLang="ko-KR" sz="1800" dirty="0"/>
              <a:t> : </a:t>
            </a:r>
            <a:r>
              <a:rPr lang="ko-KR" altLang="en-US" sz="1800" dirty="0"/>
              <a:t>매개변수의 개수 </a:t>
            </a:r>
            <a:r>
              <a:rPr lang="en-US" altLang="ko-KR" sz="1800" dirty="0"/>
              <a:t>(</a:t>
            </a:r>
            <a:r>
              <a:rPr lang="ko-KR" altLang="en-US" sz="1800" dirty="0"/>
              <a:t>파일 실행 명령어 포함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en-US" altLang="ko-KR" sz="1800" dirty="0" err="1"/>
              <a:t>argv</a:t>
            </a:r>
            <a:r>
              <a:rPr lang="en-US" altLang="ko-KR" sz="1800" dirty="0"/>
              <a:t> : </a:t>
            </a:r>
            <a:r>
              <a:rPr lang="ko-KR" altLang="en-US" sz="1800" dirty="0"/>
              <a:t>각각의 매개변수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79648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 line </a:t>
            </a:r>
            <a:r>
              <a:rPr lang="ko-KR" altLang="en-US" dirty="0"/>
              <a:t>매개변수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800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chemeClr val="accent3"/>
                </a:solidFill>
              </a:rPr>
              <a:t>#include </a:t>
            </a:r>
            <a:r>
              <a:rPr lang="en-US" altLang="ko-KR" sz="1800" dirty="0">
                <a:solidFill>
                  <a:srgbClr val="FF0000"/>
                </a:solidFill>
              </a:rPr>
              <a:t>&lt;</a:t>
            </a:r>
            <a:r>
              <a:rPr lang="en-US" altLang="ko-KR" sz="1800" dirty="0" err="1">
                <a:solidFill>
                  <a:srgbClr val="FF0000"/>
                </a:solidFill>
              </a:rPr>
              <a:t>stdio.h</a:t>
            </a:r>
            <a:r>
              <a:rPr lang="en-US" altLang="ko-KR" sz="18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800" dirty="0" err="1">
                <a:solidFill>
                  <a:srgbClr val="00B050"/>
                </a:solidFill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/>
              <a:t>main(</a:t>
            </a:r>
            <a:r>
              <a:rPr lang="en-US" altLang="ko-KR" sz="1800" dirty="0" err="1">
                <a:solidFill>
                  <a:srgbClr val="00B05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argc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B050"/>
                </a:solidFill>
              </a:rPr>
              <a:t>char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argc</a:t>
            </a:r>
            <a:r>
              <a:rPr lang="en-US" altLang="ko-KR" sz="1800" dirty="0"/>
              <a:t>[]){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 err="1">
                <a:solidFill>
                  <a:srgbClr val="00B050"/>
                </a:solidFill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/>
              <a:t>count;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>
                <a:solidFill>
                  <a:srgbClr val="FF0000"/>
                </a:solidFill>
              </a:rPr>
              <a:t>(“</a:t>
            </a:r>
            <a:r>
              <a:rPr lang="en-US" altLang="ko-KR" sz="1800" dirty="0" err="1">
                <a:solidFill>
                  <a:srgbClr val="FF0000"/>
                </a:solidFill>
              </a:rPr>
              <a:t>argc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chemeClr val="accent3"/>
                </a:solidFill>
              </a:rPr>
              <a:t>%d\n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argc</a:t>
            </a:r>
            <a:r>
              <a:rPr lang="en-US" altLang="ko-KR" sz="1800" dirty="0"/>
              <a:t>);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“------arguments list------</a:t>
            </a:r>
            <a:r>
              <a:rPr lang="en-US" altLang="ko-KR" sz="1800" dirty="0">
                <a:solidFill>
                  <a:schemeClr val="accent3"/>
                </a:solidFill>
              </a:rPr>
              <a:t>\n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en-US" altLang="ko-KR" sz="1800" dirty="0"/>
              <a:t>);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>
                <a:solidFill>
                  <a:schemeClr val="accent4"/>
                </a:solidFill>
              </a:rPr>
              <a:t>for</a:t>
            </a:r>
            <a:r>
              <a:rPr lang="en-US" altLang="ko-KR" sz="1800" dirty="0"/>
              <a:t>(count=0;count&lt;</a:t>
            </a:r>
            <a:r>
              <a:rPr lang="en-US" altLang="ko-KR" sz="1800" dirty="0" err="1"/>
              <a:t>argc;count</a:t>
            </a:r>
            <a:r>
              <a:rPr lang="en-US" altLang="ko-KR" sz="1800" dirty="0"/>
              <a:t>++){</a:t>
            </a:r>
          </a:p>
          <a:p>
            <a:pPr marL="109728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en-US" altLang="ko-KR" sz="1800" dirty="0" err="1">
                <a:solidFill>
                  <a:srgbClr val="FF0000"/>
                </a:solidFill>
              </a:rPr>
              <a:t>argv</a:t>
            </a:r>
            <a:r>
              <a:rPr lang="en-US" altLang="ko-KR" sz="1800" dirty="0"/>
              <a:t>[</a:t>
            </a:r>
            <a:r>
              <a:rPr lang="en-US" altLang="ko-KR" sz="1800" dirty="0">
                <a:solidFill>
                  <a:schemeClr val="accent3"/>
                </a:solidFill>
              </a:rPr>
              <a:t>%d</a:t>
            </a:r>
            <a:r>
              <a:rPr lang="en-US" altLang="ko-KR" sz="1800" dirty="0"/>
              <a:t>] : </a:t>
            </a:r>
            <a:r>
              <a:rPr lang="en-US" altLang="ko-KR" sz="1800" dirty="0">
                <a:solidFill>
                  <a:schemeClr val="accent3"/>
                </a:solidFill>
              </a:rPr>
              <a:t>%s\n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en-US" altLang="ko-KR" sz="1800" dirty="0"/>
              <a:t>, count, </a:t>
            </a:r>
            <a:r>
              <a:rPr lang="en-US" altLang="ko-KR" sz="1800" dirty="0" err="1"/>
              <a:t>argv</a:t>
            </a:r>
            <a:r>
              <a:rPr lang="en-US" altLang="ko-KR" sz="1800" dirty="0"/>
              <a:t>[count]);</a:t>
            </a:r>
          </a:p>
          <a:p>
            <a:pPr marL="109728" indent="0">
              <a:buNone/>
            </a:pPr>
            <a:r>
              <a:rPr lang="en-US" altLang="ko-KR" sz="1800" dirty="0"/>
              <a:t>	}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>
                <a:solidFill>
                  <a:schemeClr val="accent4"/>
                </a:solidFill>
              </a:rPr>
              <a:t>return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0</a:t>
            </a:r>
            <a:r>
              <a:rPr lang="en-US" altLang="ko-KR" sz="1800" dirty="0"/>
              <a:t> ;</a:t>
            </a:r>
          </a:p>
          <a:p>
            <a:pPr marL="109728" indent="0">
              <a:buNone/>
            </a:pPr>
            <a:r>
              <a:rPr lang="en-US" altLang="ko-KR" sz="1800" dirty="0"/>
              <a:t>}</a:t>
            </a:r>
          </a:p>
          <a:p>
            <a:pPr marL="109728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976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접근 </a:t>
            </a:r>
            <a:r>
              <a:rPr lang="en-US" altLang="ko-KR" dirty="0"/>
              <a:t>Primitive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lseek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특정 파일의 파일포인터 위치를 변경해주는 함수</a:t>
            </a:r>
            <a:endParaRPr lang="en-US" altLang="ko-KR" dirty="0"/>
          </a:p>
          <a:p>
            <a:pPr lvl="1"/>
            <a:r>
              <a:rPr lang="en-US" altLang="ko-KR" dirty="0" err="1"/>
              <a:t>off_t</a:t>
            </a:r>
            <a:r>
              <a:rPr lang="en-US" altLang="ko-KR" dirty="0"/>
              <a:t>  </a:t>
            </a: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filedes</a:t>
            </a:r>
            <a:r>
              <a:rPr lang="en-US" altLang="ko-KR" dirty="0"/>
              <a:t>, offset, flag)</a:t>
            </a:r>
          </a:p>
          <a:p>
            <a:pPr lvl="1"/>
            <a:r>
              <a:rPr lang="ko-KR" altLang="en-US" dirty="0"/>
              <a:t>매개변수</a:t>
            </a:r>
            <a:endParaRPr lang="en-US" altLang="ko-KR" dirty="0"/>
          </a:p>
          <a:p>
            <a:pPr lvl="2"/>
            <a:r>
              <a:rPr lang="en-US" altLang="ko-KR" dirty="0" err="1"/>
              <a:t>filedes</a:t>
            </a:r>
            <a:r>
              <a:rPr lang="en-US" altLang="ko-KR" dirty="0"/>
              <a:t> :  </a:t>
            </a:r>
            <a:r>
              <a:rPr lang="ko-KR" altLang="en-US" dirty="0"/>
              <a:t>파일 </a:t>
            </a:r>
            <a:r>
              <a:rPr lang="en-US" altLang="ko-KR" dirty="0"/>
              <a:t>descriptor</a:t>
            </a:r>
          </a:p>
          <a:p>
            <a:pPr lvl="2"/>
            <a:r>
              <a:rPr lang="en-US" altLang="ko-KR" dirty="0"/>
              <a:t>offset : </a:t>
            </a:r>
            <a:r>
              <a:rPr lang="ko-KR" altLang="en-US" dirty="0"/>
              <a:t>시작 위치로부터의 추가 </a:t>
            </a:r>
            <a:r>
              <a:rPr lang="en-US" altLang="ko-KR" dirty="0"/>
              <a:t>offset(</a:t>
            </a:r>
            <a:r>
              <a:rPr lang="ko-KR" altLang="en-US" dirty="0"/>
              <a:t>음수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 : offset</a:t>
            </a:r>
            <a:r>
              <a:rPr lang="ko-KR" altLang="en-US" dirty="0"/>
              <a:t> 시작 위치</a:t>
            </a:r>
            <a:endParaRPr lang="en-US" altLang="ko-KR" dirty="0"/>
          </a:p>
          <a:p>
            <a:pPr lvl="3"/>
            <a:r>
              <a:rPr lang="en-US" altLang="ko-KR" dirty="0"/>
              <a:t>SEEK_SET		</a:t>
            </a:r>
            <a:r>
              <a:rPr lang="ko-KR" altLang="en-US" dirty="0"/>
              <a:t>파일의 처음부터 시작</a:t>
            </a:r>
            <a:endParaRPr lang="en-US" altLang="ko-KR" dirty="0"/>
          </a:p>
          <a:p>
            <a:pPr lvl="3"/>
            <a:r>
              <a:rPr lang="en-US" altLang="ko-KR" dirty="0"/>
              <a:t>SEEK_CUR		</a:t>
            </a:r>
            <a:r>
              <a:rPr lang="ko-KR" altLang="en-US" dirty="0"/>
              <a:t>파일 포인터의 현재 위치부터 시작</a:t>
            </a:r>
            <a:endParaRPr lang="en-US" altLang="ko-KR" dirty="0"/>
          </a:p>
          <a:p>
            <a:pPr lvl="3"/>
            <a:r>
              <a:rPr lang="en-US" altLang="ko-KR" dirty="0"/>
              <a:t>SEEK_END		</a:t>
            </a:r>
            <a:r>
              <a:rPr lang="ko-KR" altLang="en-US" dirty="0"/>
              <a:t>파일의 끝부터 시작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 err="1"/>
              <a:t>반환값</a:t>
            </a:r>
            <a:endParaRPr lang="en-US" altLang="ko-KR" dirty="0"/>
          </a:p>
          <a:p>
            <a:pPr lvl="2"/>
            <a:r>
              <a:rPr lang="ko-KR" altLang="en-US" dirty="0"/>
              <a:t>성공 </a:t>
            </a:r>
            <a:r>
              <a:rPr lang="en-US" altLang="ko-KR" dirty="0"/>
              <a:t>:  offset</a:t>
            </a:r>
          </a:p>
          <a:p>
            <a:pPr lvl="2"/>
            <a:r>
              <a:rPr lang="ko-KR" altLang="en-US" dirty="0"/>
              <a:t>실패 </a:t>
            </a:r>
            <a:r>
              <a:rPr lang="en-US" altLang="ko-KR" dirty="0"/>
              <a:t>: </a:t>
            </a:r>
            <a:r>
              <a:rPr lang="ko-KR" altLang="en-US" dirty="0"/>
              <a:t>음수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75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</a:t>
            </a:r>
            <a:r>
              <a:rPr lang="ko-KR" altLang="en-US" dirty="0"/>
              <a:t>시스템 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프로그램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 err="1"/>
              <a:t>커널</a:t>
            </a:r>
            <a:r>
              <a:rPr lang="en-US" altLang="ko-KR" dirty="0"/>
              <a:t>’ </a:t>
            </a:r>
            <a:r>
              <a:rPr lang="ko-KR" altLang="en-US" dirty="0"/>
              <a:t>사이를 연결하는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프로그램 만으로는 불가능한 기능을</a:t>
            </a:r>
            <a:r>
              <a:rPr lang="en-US" altLang="ko-KR" dirty="0"/>
              <a:t>, </a:t>
            </a:r>
            <a:r>
              <a:rPr lang="ko-KR" altLang="en-US" dirty="0" err="1"/>
              <a:t>커널의</a:t>
            </a:r>
            <a:r>
              <a:rPr lang="ko-KR" altLang="en-US" dirty="0"/>
              <a:t> 기능을 빌려서 수행</a:t>
            </a:r>
            <a:endParaRPr lang="en-US" altLang="ko-KR" dirty="0"/>
          </a:p>
          <a:p>
            <a:r>
              <a:rPr lang="en-US" altLang="ko-KR" dirty="0"/>
              <a:t>Windows</a:t>
            </a:r>
            <a:r>
              <a:rPr lang="ko-KR" altLang="en-US" dirty="0"/>
              <a:t>에도 </a:t>
            </a:r>
            <a:r>
              <a:rPr lang="en-US" altLang="ko-KR" dirty="0"/>
              <a:t>‘</a:t>
            </a:r>
            <a:r>
              <a:rPr lang="ko-KR" altLang="en-US" dirty="0"/>
              <a:t>시스템 호출</a:t>
            </a:r>
            <a:r>
              <a:rPr lang="en-US" altLang="ko-KR" dirty="0"/>
              <a:t>’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lvl="1"/>
            <a:r>
              <a:rPr lang="en-US" altLang="ko-KR" dirty="0"/>
              <a:t>WIN16 API, WIN32 API, WIN64 API</a:t>
            </a:r>
          </a:p>
          <a:p>
            <a:pPr lvl="1"/>
            <a:r>
              <a:rPr lang="ko-KR" altLang="en-US" dirty="0"/>
              <a:t>프로그램의 하위 호환성을 제공</a:t>
            </a:r>
            <a:endParaRPr lang="en-US" altLang="ko-KR" dirty="0"/>
          </a:p>
          <a:p>
            <a:pPr lvl="2"/>
            <a:r>
              <a:rPr lang="en-US" altLang="ko-KR" dirty="0"/>
              <a:t>Win 2.0</a:t>
            </a:r>
            <a:r>
              <a:rPr lang="ko-KR" altLang="en-US" dirty="0"/>
              <a:t>의 프로그램이 </a:t>
            </a:r>
            <a:r>
              <a:rPr lang="en-US" altLang="ko-KR" dirty="0"/>
              <a:t>Win 7</a:t>
            </a:r>
            <a:r>
              <a:rPr lang="ko-KR" altLang="en-US" dirty="0"/>
              <a:t>에서도 수행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066800"/>
          </a:xfrm>
        </p:spPr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</p:spTree>
    <p:extLst>
      <p:ext uri="{BB962C8B-B14F-4D97-AF65-F5344CB8AC3E}">
        <p14:creationId xmlns:p14="http://schemas.microsoft.com/office/powerpoint/2010/main" val="168346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62002"/>
            <a:ext cx="8229600" cy="469133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Hotel 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2.1.11 </a:t>
            </a:r>
          </a:p>
          <a:p>
            <a:pPr lvl="1"/>
            <a:r>
              <a:rPr lang="ko-KR" altLang="en-US" dirty="0"/>
              <a:t>호텔에 투숙하고 있는 사람의 이름을 기록하고 있는 파일</a:t>
            </a:r>
            <a:r>
              <a:rPr lang="en-US" altLang="ko-KR" dirty="0"/>
              <a:t>(</a:t>
            </a:r>
            <a:r>
              <a:rPr lang="en-US" altLang="ko-KR" dirty="0" err="1"/>
              <a:t>listfile</a:t>
            </a:r>
            <a:r>
              <a:rPr lang="en-US" altLang="ko-KR" dirty="0"/>
              <a:t>)</a:t>
            </a:r>
            <a:r>
              <a:rPr lang="ko-KR" altLang="en-US" dirty="0"/>
              <a:t>을 관리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투숙자</a:t>
            </a:r>
            <a:r>
              <a:rPr lang="ko-KR" altLang="en-US" dirty="0"/>
              <a:t> 관리 파일 </a:t>
            </a:r>
          </a:p>
          <a:p>
            <a:pPr lvl="2"/>
            <a:r>
              <a:rPr lang="ko-KR" altLang="en-US" dirty="0"/>
              <a:t>각 줄의 길이 </a:t>
            </a:r>
            <a:r>
              <a:rPr lang="en-US" altLang="ko-KR" dirty="0"/>
              <a:t>4</a:t>
            </a:r>
            <a:r>
              <a:rPr lang="ko-KR" altLang="en-US" dirty="0"/>
              <a:t>개 문자 </a:t>
            </a:r>
          </a:p>
          <a:p>
            <a:pPr lvl="2"/>
            <a:r>
              <a:rPr lang="ko-KR" altLang="en-US" dirty="0"/>
              <a:t>처음 </a:t>
            </a:r>
            <a:r>
              <a:rPr lang="ko-KR" altLang="en-US" dirty="0" err="1"/>
              <a:t>세개</a:t>
            </a:r>
            <a:r>
              <a:rPr lang="ko-KR" altLang="en-US" dirty="0"/>
              <a:t> 문자 </a:t>
            </a:r>
            <a:r>
              <a:rPr lang="en-US" altLang="ko-KR" dirty="0"/>
              <a:t>: </a:t>
            </a:r>
            <a:r>
              <a:rPr lang="ko-KR" altLang="en-US" dirty="0"/>
              <a:t>이름 </a:t>
            </a:r>
          </a:p>
          <a:p>
            <a:pPr lvl="2"/>
            <a:r>
              <a:rPr lang="ko-KR" altLang="en-US" dirty="0"/>
              <a:t>끝 한 개 문자 </a:t>
            </a:r>
            <a:r>
              <a:rPr lang="en-US" altLang="ko-KR" dirty="0"/>
              <a:t>: ‘\0’ 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방 번호에 투숙하고 있는 사람의 이름을 출력하는 </a:t>
            </a:r>
            <a:r>
              <a:rPr lang="en-US" altLang="ko-KR" dirty="0" err="1"/>
              <a:t>getoccupier</a:t>
            </a:r>
            <a:r>
              <a:rPr lang="ko-KR" altLang="en-US" dirty="0"/>
              <a:t>를 반복적으로 호출하여 모든 방에 있는 사람의 이름을 출력 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hotel.h</a:t>
            </a:r>
            <a:r>
              <a:rPr lang="en-US" altLang="ko-KR" dirty="0"/>
              <a:t>, </a:t>
            </a:r>
            <a:r>
              <a:rPr lang="en-US" altLang="ko-KR" dirty="0" err="1"/>
              <a:t>hotel.c</a:t>
            </a:r>
            <a:r>
              <a:rPr lang="en-US" altLang="ko-KR" dirty="0"/>
              <a:t>, </a:t>
            </a:r>
            <a:r>
              <a:rPr lang="en-US" altLang="ko-KR" dirty="0" err="1"/>
              <a:t>getoccupier.h</a:t>
            </a:r>
            <a:r>
              <a:rPr lang="en-US" altLang="ko-KR" dirty="0"/>
              <a:t>, </a:t>
            </a:r>
            <a:r>
              <a:rPr lang="en-US" altLang="ko-KR" dirty="0" err="1"/>
              <a:t>getoccupier.c</a:t>
            </a:r>
            <a:r>
              <a:rPr lang="en-US" altLang="ko-KR" dirty="0"/>
              <a:t> </a:t>
            </a:r>
            <a:r>
              <a:rPr lang="ko-KR" altLang="en-US" dirty="0"/>
              <a:t>로 구성 </a:t>
            </a:r>
          </a:p>
          <a:p>
            <a:pPr lvl="1"/>
            <a:r>
              <a:rPr lang="en-US" altLang="ko-KR" dirty="0" err="1"/>
              <a:t>Makefile</a:t>
            </a:r>
            <a:r>
              <a:rPr lang="ko-KR" altLang="en-US" dirty="0"/>
              <a:t>로 컴파일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80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562000"/>
            <a:ext cx="8229600" cy="1066800"/>
          </a:xfrm>
        </p:spPr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473288"/>
            <a:ext cx="389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listfile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04864"/>
            <a:ext cx="18722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111</a:t>
            </a:r>
          </a:p>
          <a:p>
            <a:r>
              <a:rPr lang="en-US" altLang="ko-KR" dirty="0"/>
              <a:t>222</a:t>
            </a:r>
          </a:p>
          <a:p>
            <a:r>
              <a:rPr lang="en-US" altLang="ko-KR" dirty="0"/>
              <a:t>333</a:t>
            </a:r>
          </a:p>
          <a:p>
            <a:r>
              <a:rPr lang="en-US" altLang="ko-KR" dirty="0"/>
              <a:t>444</a:t>
            </a:r>
          </a:p>
          <a:p>
            <a:r>
              <a:rPr lang="en-US" altLang="ko-KR" dirty="0"/>
              <a:t>555</a:t>
            </a:r>
          </a:p>
          <a:p>
            <a:r>
              <a:rPr lang="en-US" altLang="ko-KR" dirty="0"/>
              <a:t>666</a:t>
            </a:r>
          </a:p>
          <a:p>
            <a:r>
              <a:rPr lang="en-US" altLang="ko-KR" dirty="0"/>
              <a:t>777</a:t>
            </a:r>
          </a:p>
          <a:p>
            <a:r>
              <a:rPr lang="en-US" altLang="ko-KR" dirty="0"/>
              <a:t>888</a:t>
            </a:r>
          </a:p>
          <a:p>
            <a:r>
              <a:rPr lang="en-US" altLang="ko-KR" dirty="0"/>
              <a:t>999</a:t>
            </a:r>
          </a:p>
          <a:p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315733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숫자들이 투숙객 이름이라 생각하고</a:t>
            </a:r>
            <a:endParaRPr lang="en-US" altLang="ko-KR" dirty="0"/>
          </a:p>
          <a:p>
            <a:r>
              <a:rPr lang="en-US" altLang="ko-KR" dirty="0"/>
              <a:t>cat &gt; </a:t>
            </a:r>
            <a:r>
              <a:rPr lang="en-US" altLang="ko-KR" dirty="0" err="1"/>
              <a:t>listfile</a:t>
            </a:r>
            <a:r>
              <a:rPr lang="en-US" altLang="ko-KR" dirty="0"/>
              <a:t> </a:t>
            </a:r>
            <a:r>
              <a:rPr lang="ko-KR" altLang="en-US" dirty="0"/>
              <a:t>명령으로 작성하자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3275856" y="3157334"/>
            <a:ext cx="426876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5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62002"/>
            <a:ext cx="8229600" cy="469133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makefile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hotel :  </a:t>
            </a:r>
            <a:r>
              <a:rPr lang="en-US" altLang="ko-KR" sz="1800" dirty="0" err="1"/>
              <a:t>hotel.o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getoccupier.o</a:t>
            </a:r>
            <a:endParaRPr lang="en-US" altLang="ko-KR" sz="1800" dirty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hotel.o</a:t>
            </a:r>
            <a:r>
              <a:rPr lang="en-US" altLang="ko-KR" sz="1800" dirty="0">
                <a:solidFill>
                  <a:srgbClr val="00B0F0"/>
                </a:solidFill>
              </a:rPr>
              <a:t> :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hotel.h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hotel.c</a:t>
            </a:r>
            <a:endParaRPr lang="en-US" altLang="ko-KR" sz="1800" dirty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getoccupier.o</a:t>
            </a:r>
            <a:r>
              <a:rPr lang="en-US" altLang="ko-KR" sz="1800" dirty="0">
                <a:solidFill>
                  <a:srgbClr val="00B0F0"/>
                </a:solidFill>
              </a:rPr>
              <a:t> :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hotel.h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getoccupier.h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getoccupier.c</a:t>
            </a:r>
            <a:endParaRPr lang="en-US" altLang="ko-KR" sz="1800" dirty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clean : 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rm</a:t>
            </a:r>
            <a:r>
              <a:rPr lang="en-US" altLang="ko-KR" sz="1800" dirty="0"/>
              <a:t> *.0</a:t>
            </a:r>
          </a:p>
        </p:txBody>
      </p:sp>
    </p:spTree>
    <p:extLst>
      <p:ext uri="{BB962C8B-B14F-4D97-AF65-F5344CB8AC3E}">
        <p14:creationId xmlns:p14="http://schemas.microsoft.com/office/powerpoint/2010/main" val="3013287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0" y="2538637"/>
            <a:ext cx="5374501" cy="29873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9133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hotel.h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altLang="ko-KR" dirty="0"/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getoccupier.h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0" y="5913582"/>
            <a:ext cx="4418303" cy="5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7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078063" cy="4105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473288"/>
            <a:ext cx="389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hotel.c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9449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352" y="2060848"/>
            <a:ext cx="389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getoccupier.c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9995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 </a:t>
            </a:r>
            <a:r>
              <a:rPr lang="en-US" altLang="ko-KR" dirty="0"/>
              <a:t>2.1.11 </a:t>
            </a:r>
            <a:r>
              <a:rPr lang="ko-KR" altLang="en-US" dirty="0"/>
              <a:t>호텔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473288"/>
            <a:ext cx="389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getoccupier.c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7232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- </a:t>
            </a:r>
            <a:r>
              <a:rPr lang="ko-KR" altLang="en-US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</a:t>
            </a:r>
            <a:r>
              <a:rPr lang="en-US" altLang="ko-KR"/>
              <a:t>: 3, 5, 7, 9, 10, 11, 14, 15</a:t>
            </a:r>
          </a:p>
          <a:p>
            <a:r>
              <a:rPr lang="ko-KR" altLang="en-US"/>
              <a:t>각 코드를 압축하여 학번</a:t>
            </a:r>
            <a:r>
              <a:rPr lang="en-US" altLang="ko-KR"/>
              <a:t>_</a:t>
            </a:r>
            <a:r>
              <a:rPr lang="ko-KR" altLang="en-US"/>
              <a:t>이름</a:t>
            </a:r>
            <a:r>
              <a:rPr lang="en-US" altLang="ko-KR"/>
              <a:t>.zip </a:t>
            </a:r>
            <a:r>
              <a:rPr lang="ko-KR" altLang="en-US"/>
              <a:t>파일로 제출</a:t>
            </a:r>
            <a:endParaRPr lang="en-US" altLang="ko-KR"/>
          </a:p>
          <a:p>
            <a:r>
              <a:rPr lang="ko-KR" altLang="en-US"/>
              <a:t>제출 기한 </a:t>
            </a:r>
            <a:r>
              <a:rPr lang="en-US" altLang="ko-KR"/>
              <a:t>: 10/9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0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</a:t>
            </a:r>
            <a:r>
              <a:rPr lang="ko-KR" altLang="en-US" dirty="0"/>
              <a:t>시스템의 구조</a:t>
            </a:r>
          </a:p>
        </p:txBody>
      </p:sp>
      <p:pic>
        <p:nvPicPr>
          <p:cNvPr id="4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16677"/>
            <a:ext cx="4608512" cy="458997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5724128" y="2420888"/>
            <a:ext cx="2880320" cy="720080"/>
          </a:xfrm>
          <a:prstGeom prst="wedgeRectCallout">
            <a:avLst>
              <a:gd name="adj1" fmla="val -63001"/>
              <a:gd name="adj2" fmla="val 149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중간 인터페이스의 </a:t>
            </a:r>
            <a:r>
              <a:rPr lang="ko-KR" altLang="en-US" dirty="0"/>
              <a:t>역할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5724128" y="4869160"/>
            <a:ext cx="2880320" cy="864096"/>
          </a:xfrm>
          <a:prstGeom prst="wedgeRectCallout">
            <a:avLst>
              <a:gd name="adj1" fmla="val -80317"/>
              <a:gd name="adj2" fmla="val -68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어셈블리 코드가 포함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기계에 의존적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unistd.h</a:t>
            </a:r>
            <a:r>
              <a:rPr lang="en-US" altLang="ko-KR" dirty="0"/>
              <a:t> &amp; </a:t>
            </a:r>
            <a:r>
              <a:rPr lang="en-US" altLang="ko-KR" dirty="0" err="1"/>
              <a:t>fcntl.h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unistd.h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ko-KR" dirty="0" err="1"/>
              <a:t>fcntl.h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ko-KR" b="1" dirty="0"/>
              <a:t>Uni</a:t>
            </a:r>
            <a:r>
              <a:rPr lang="en-US" altLang="ko-KR" dirty="0"/>
              <a:t>x </a:t>
            </a:r>
            <a:r>
              <a:rPr lang="en-US" altLang="ko-KR" b="1" dirty="0"/>
              <a:t>St</a:t>
            </a:r>
            <a:r>
              <a:rPr lang="en-US" altLang="ko-KR" dirty="0"/>
              <a:t>an</a:t>
            </a:r>
            <a:r>
              <a:rPr lang="en-US" altLang="ko-KR" b="1" dirty="0"/>
              <a:t>d</a:t>
            </a:r>
            <a:r>
              <a:rPr lang="en-US" altLang="ko-KR" dirty="0"/>
              <a:t>ard </a:t>
            </a:r>
            <a:r>
              <a:rPr lang="en-US" altLang="ko-KR" b="1" dirty="0"/>
              <a:t>H</a:t>
            </a:r>
            <a:r>
              <a:rPr lang="en-US" altLang="ko-KR" dirty="0"/>
              <a:t>eader</a:t>
            </a:r>
          </a:p>
          <a:p>
            <a:r>
              <a:rPr lang="en-US" altLang="ko-KR" dirty="0"/>
              <a:t>Unix </a:t>
            </a:r>
            <a:r>
              <a:rPr lang="ko-KR" altLang="en-US" dirty="0"/>
              <a:t>시스템 호출 전반을 담당하는 헤더 파일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획득</a:t>
            </a:r>
            <a:endParaRPr lang="en-US" altLang="ko-KR" dirty="0"/>
          </a:p>
          <a:p>
            <a:pPr lvl="1"/>
            <a:r>
              <a:rPr lang="ko-KR" altLang="en-US" dirty="0"/>
              <a:t>그룹 </a:t>
            </a:r>
            <a:r>
              <a:rPr lang="en-US" altLang="ko-KR" dirty="0"/>
              <a:t>ID </a:t>
            </a:r>
            <a:r>
              <a:rPr lang="ko-KR" altLang="en-US" dirty="0"/>
              <a:t>획득</a:t>
            </a:r>
            <a:endParaRPr lang="en-US" altLang="ko-KR" dirty="0"/>
          </a:p>
          <a:p>
            <a:pPr lvl="1"/>
            <a:r>
              <a:rPr lang="ko-KR" altLang="en-US" dirty="0"/>
              <a:t>파일 및 장치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endParaRPr lang="en-US" altLang="ko-KR" dirty="0"/>
          </a:p>
          <a:p>
            <a:pPr lvl="1"/>
            <a:r>
              <a:rPr lang="ko-KR" altLang="en-US" dirty="0"/>
              <a:t>프로세스 복제</a:t>
            </a:r>
            <a:endParaRPr lang="en-US" altLang="ko-KR" dirty="0"/>
          </a:p>
          <a:p>
            <a:pPr lvl="1"/>
            <a:r>
              <a:rPr lang="ko-KR" altLang="en-US" dirty="0"/>
              <a:t>파이프</a:t>
            </a:r>
            <a:endParaRPr lang="en-US" altLang="ko-KR" dirty="0"/>
          </a:p>
          <a:p>
            <a:pPr lvl="1"/>
            <a:r>
              <a:rPr lang="ko-KR" altLang="en-US" dirty="0"/>
              <a:t>그 외 다수의 시스템 호출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b="1" dirty="0"/>
              <a:t>F</a:t>
            </a:r>
            <a:r>
              <a:rPr lang="en-US" altLang="ko-KR" dirty="0"/>
              <a:t>ile </a:t>
            </a:r>
            <a:r>
              <a:rPr lang="en-US" altLang="ko-KR" b="1" dirty="0"/>
              <a:t>C</a:t>
            </a:r>
            <a:r>
              <a:rPr lang="en-US" altLang="ko-KR" dirty="0"/>
              <a:t>o</a:t>
            </a:r>
            <a:r>
              <a:rPr lang="en-US" altLang="ko-KR" b="1" dirty="0"/>
              <a:t>nt</a:t>
            </a:r>
            <a:r>
              <a:rPr lang="en-US" altLang="ko-KR" dirty="0"/>
              <a:t>ro</a:t>
            </a:r>
            <a:r>
              <a:rPr lang="en-US" altLang="ko-KR" b="1" dirty="0"/>
              <a:t>l</a:t>
            </a:r>
            <a:r>
              <a:rPr lang="en-US" altLang="ko-KR" dirty="0"/>
              <a:t> </a:t>
            </a:r>
            <a:r>
              <a:rPr lang="en-US" altLang="ko-KR" b="1" dirty="0"/>
              <a:t>H</a:t>
            </a:r>
            <a:r>
              <a:rPr lang="en-US" altLang="ko-KR" dirty="0"/>
              <a:t>eader</a:t>
            </a:r>
          </a:p>
          <a:p>
            <a:r>
              <a:rPr lang="en-US" altLang="ko-KR" dirty="0"/>
              <a:t>Unix </a:t>
            </a:r>
            <a:r>
              <a:rPr lang="ko-KR" altLang="en-US" dirty="0"/>
              <a:t>시스템 중 파일을 담당하는 헤더 파일</a:t>
            </a:r>
            <a:endParaRPr lang="en-US" altLang="ko-KR" dirty="0"/>
          </a:p>
          <a:p>
            <a:pPr lvl="1"/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파일 속성 변경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– </a:t>
            </a:r>
            <a:r>
              <a:rPr lang="ko-KR" altLang="en-US" dirty="0"/>
              <a:t>사용자 및 그룹 확인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257" y="2924944"/>
            <a:ext cx="7483486" cy="29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및 그룹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getuid</a:t>
            </a:r>
            <a:r>
              <a:rPr lang="en-US" altLang="ko-KR" dirty="0"/>
              <a:t>() : </a:t>
            </a:r>
            <a:r>
              <a:rPr lang="ko-KR" altLang="en-US" dirty="0"/>
              <a:t>사용자의 </a:t>
            </a:r>
            <a:r>
              <a:rPr lang="en-US" altLang="ko-KR" dirty="0"/>
              <a:t>‘</a:t>
            </a:r>
            <a:r>
              <a:rPr lang="ko-KR" altLang="en-US" dirty="0"/>
              <a:t>실제</a:t>
            </a:r>
            <a:r>
              <a:rPr lang="en-US" altLang="ko-KR" dirty="0"/>
              <a:t>’ ID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 err="1"/>
              <a:t>geteuid</a:t>
            </a:r>
            <a:r>
              <a:rPr lang="en-US" altLang="ko-KR" dirty="0"/>
              <a:t> () : </a:t>
            </a:r>
            <a:r>
              <a:rPr lang="ko-KR" altLang="en-US" dirty="0"/>
              <a:t>사용자의 </a:t>
            </a:r>
            <a:r>
              <a:rPr lang="en-US" altLang="ko-KR" dirty="0"/>
              <a:t>‘</a:t>
            </a:r>
            <a:r>
              <a:rPr lang="ko-KR" altLang="en-US" dirty="0"/>
              <a:t>유효</a:t>
            </a:r>
            <a:r>
              <a:rPr lang="en-US" altLang="ko-KR" dirty="0"/>
              <a:t>’ ID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 err="1"/>
              <a:t>getgid</a:t>
            </a:r>
            <a:r>
              <a:rPr lang="en-US" altLang="ko-KR" dirty="0"/>
              <a:t> () : </a:t>
            </a:r>
            <a:r>
              <a:rPr lang="ko-KR" altLang="en-US" dirty="0"/>
              <a:t>사용자의 </a:t>
            </a:r>
            <a:r>
              <a:rPr lang="en-US" altLang="ko-KR" dirty="0"/>
              <a:t>‘</a:t>
            </a:r>
            <a:r>
              <a:rPr lang="ko-KR" altLang="en-US" dirty="0"/>
              <a:t>실제</a:t>
            </a:r>
            <a:r>
              <a:rPr lang="en-US" altLang="ko-KR" dirty="0"/>
              <a:t>’ </a:t>
            </a:r>
            <a:r>
              <a:rPr lang="ko-KR" altLang="en-US" dirty="0"/>
              <a:t>그룹 </a:t>
            </a:r>
            <a:r>
              <a:rPr lang="en-US" altLang="ko-KR" dirty="0"/>
              <a:t>ID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 err="1"/>
              <a:t>getegid</a:t>
            </a:r>
            <a:r>
              <a:rPr lang="en-US" altLang="ko-KR" dirty="0"/>
              <a:t> () : </a:t>
            </a:r>
            <a:r>
              <a:rPr lang="ko-KR" altLang="en-US" dirty="0"/>
              <a:t>사용자의 </a:t>
            </a:r>
            <a:r>
              <a:rPr lang="en-US" altLang="ko-KR" dirty="0"/>
              <a:t>‘</a:t>
            </a:r>
            <a:r>
              <a:rPr lang="ko-KR" altLang="en-US" dirty="0"/>
              <a:t>유효</a:t>
            </a:r>
            <a:r>
              <a:rPr lang="en-US" altLang="ko-KR" dirty="0"/>
              <a:t>’ </a:t>
            </a:r>
            <a:r>
              <a:rPr lang="ko-KR" altLang="en-US" dirty="0"/>
              <a:t>그룹 </a:t>
            </a:r>
            <a:r>
              <a:rPr lang="en-US" altLang="ko-KR" dirty="0"/>
              <a:t>ID </a:t>
            </a:r>
            <a:r>
              <a:rPr lang="ko-KR" altLang="en-US" dirty="0"/>
              <a:t>출력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및 그룹 확인 </a:t>
            </a:r>
            <a:r>
              <a:rPr lang="en-US" altLang="ko-KR" dirty="0"/>
              <a:t>(</a:t>
            </a:r>
            <a:r>
              <a:rPr lang="en-US" altLang="ko-KR" dirty="0" err="1"/>
              <a:t>uid.c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066" y="3068960"/>
            <a:ext cx="8799868" cy="268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및 그룹 확인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51" y="3284984"/>
            <a:ext cx="8860298" cy="225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1484</TotalTime>
  <Words>1240</Words>
  <Application>Microsoft Office PowerPoint</Application>
  <PresentationFormat>화면 슬라이드 쇼(4:3)</PresentationFormat>
  <Paragraphs>242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Consolas</vt:lpstr>
      <vt:lpstr>Georgia</vt:lpstr>
      <vt:lpstr>Trebuchet MS</vt:lpstr>
      <vt:lpstr>Wingdings 2</vt:lpstr>
      <vt:lpstr>도시</vt:lpstr>
      <vt:lpstr>Unix System Programming</vt:lpstr>
      <vt:lpstr>이번 실습에서는…</vt:lpstr>
      <vt:lpstr>System Call (시스템 호출)</vt:lpstr>
      <vt:lpstr>Unix 시스템의 구조</vt:lpstr>
      <vt:lpstr>unistd.h &amp; fcntl.h</vt:lpstr>
      <vt:lpstr>복습 – 사용자 및 그룹 확인</vt:lpstr>
      <vt:lpstr>사용자 및 그룹 확인</vt:lpstr>
      <vt:lpstr>사용자 및 그룹 확인 (uid.c 작성)</vt:lpstr>
      <vt:lpstr>사용자 및 그룹 확인</vt:lpstr>
      <vt:lpstr>‘실제’ ID와 ‘유효’ ID?</vt:lpstr>
      <vt:lpstr>‘실제’ ID와 ‘유효’ ID</vt:lpstr>
      <vt:lpstr>파일 열기 및 생성</vt:lpstr>
      <vt:lpstr>파일 열기 및 생성</vt:lpstr>
      <vt:lpstr>미리 정의된 파일 서술자</vt:lpstr>
      <vt:lpstr>파일 열기 옵션</vt:lpstr>
      <vt:lpstr>파일 생성</vt:lpstr>
      <vt:lpstr>파일 닫기</vt:lpstr>
      <vt:lpstr>파일 서술자 복제</vt:lpstr>
      <vt:lpstr>파일 열기, 닫기, 복제 실습(dup.c 작성)</vt:lpstr>
      <vt:lpstr>파일 열기, 닫기, 복제 실습</vt:lpstr>
      <vt:lpstr>파일 열기, 닫기, 복제 실습</vt:lpstr>
      <vt:lpstr>파일에서 읽기</vt:lpstr>
      <vt:lpstr>파일로 쓰기</vt:lpstr>
      <vt:lpstr>파일 읽기, 쓰기 실습 (read.c)</vt:lpstr>
      <vt:lpstr>파일 읽기, 쓰기 실습 (1)</vt:lpstr>
      <vt:lpstr>파일 읽기, 쓰기 실습 (2)</vt:lpstr>
      <vt:lpstr>Command line 매개변수 사용법</vt:lpstr>
      <vt:lpstr>Command line 매개변수 사용법</vt:lpstr>
      <vt:lpstr>파일 접근 Primitive </vt:lpstr>
      <vt:lpstr>예제 프로그램 2.1.11 호텔</vt:lpstr>
      <vt:lpstr>예제 프로그램 2.1.11 호텔</vt:lpstr>
      <vt:lpstr>예제 프로그램 2.1.11 호텔</vt:lpstr>
      <vt:lpstr>예제 프로그램 2.1.11 호텔</vt:lpstr>
      <vt:lpstr>예제 프로그램 2.1.11 호텔</vt:lpstr>
      <vt:lpstr>예제 프로그램 2.1.11 호텔</vt:lpstr>
      <vt:lpstr>예제 프로그램 2.1.11 호텔</vt:lpstr>
      <vt:lpstr>예제 프로그램 2.1.11 호텔</vt:lpstr>
      <vt:lpstr>과제 - 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KimJunghyun</cp:lastModifiedBy>
  <cp:revision>124</cp:revision>
  <dcterms:created xsi:type="dcterms:W3CDTF">2013-08-29T15:29:36Z</dcterms:created>
  <dcterms:modified xsi:type="dcterms:W3CDTF">2018-10-02T04:56:57Z</dcterms:modified>
</cp:coreProperties>
</file>