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2" r:id="rId3"/>
    <p:sldId id="278" r:id="rId4"/>
    <p:sldId id="273" r:id="rId5"/>
    <p:sldId id="275" r:id="rId6"/>
    <p:sldId id="274" r:id="rId7"/>
    <p:sldId id="276" r:id="rId8"/>
    <p:sldId id="258" r:id="rId9"/>
    <p:sldId id="279" r:id="rId10"/>
    <p:sldId id="280" r:id="rId11"/>
    <p:sldId id="260" r:id="rId12"/>
    <p:sldId id="259" r:id="rId13"/>
    <p:sldId id="261" r:id="rId14"/>
    <p:sldId id="277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9375" autoAdjust="0"/>
  </p:normalViewPr>
  <p:slideViewPr>
    <p:cSldViewPr>
      <p:cViewPr varScale="1">
        <p:scale>
          <a:sx n="67" d="100"/>
          <a:sy n="67" d="100"/>
        </p:scale>
        <p:origin x="19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53EA-6E3E-4311-A07A-E3A33DDB5169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3628D-DDC9-4C54-817C-496904192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7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</a:t>
            </a:r>
            <a:r>
              <a:rPr lang="en-US" altLang="ko-KR" dirty="0"/>
              <a:t>assembly</a:t>
            </a:r>
            <a:r>
              <a:rPr lang="ko-KR" altLang="en-US" dirty="0"/>
              <a:t>가 아니라 </a:t>
            </a:r>
            <a:r>
              <a:rPr lang="en-US" altLang="ko-KR" dirty="0"/>
              <a:t>C</a:t>
            </a:r>
            <a:r>
              <a:rPr lang="ko-KR" altLang="en-US" dirty="0"/>
              <a:t>언어라는 고급 프로그래밍 언어로 </a:t>
            </a:r>
            <a:r>
              <a:rPr lang="en-US" altLang="ko-KR" dirty="0"/>
              <a:t>kernel</a:t>
            </a:r>
            <a:r>
              <a:rPr lang="ko-KR" altLang="en-US" dirty="0"/>
              <a:t>까지 작성된 운영체제이기 때문에 다른 </a:t>
            </a:r>
            <a:r>
              <a:rPr lang="en-US" altLang="ko-KR" dirty="0"/>
              <a:t>HW</a:t>
            </a:r>
            <a:r>
              <a:rPr lang="ko-KR" altLang="en-US" dirty="0"/>
              <a:t>로 이식하기가 쉽고 </a:t>
            </a:r>
            <a:r>
              <a:rPr lang="en-US" altLang="ko-KR" dirty="0"/>
              <a:t>multitasking </a:t>
            </a:r>
            <a:r>
              <a:rPr lang="ko-KR" altLang="en-US" dirty="0"/>
              <a:t>기술을 도입하여 여러 사용자가 동시에 사용할 수 있게 되었다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r>
              <a:rPr lang="en-US" altLang="ko-KR" dirty="0"/>
              <a:t>, </a:t>
            </a:r>
            <a:r>
              <a:rPr lang="ko-KR" altLang="en-US" dirty="0"/>
              <a:t>멀티 </a:t>
            </a:r>
            <a:r>
              <a:rPr lang="ko-KR" altLang="en-US"/>
              <a:t>유저를 지원합니다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 자체가 </a:t>
            </a:r>
            <a:r>
              <a:rPr lang="en-US" altLang="ko-KR" dirty="0"/>
              <a:t>UNIX</a:t>
            </a:r>
            <a:r>
              <a:rPr lang="ko-KR" altLang="en-US" dirty="0"/>
              <a:t>를 프로그래밍하기 위해 개발된 것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서버 운영에 필수적인 </a:t>
            </a:r>
            <a:r>
              <a:rPr lang="en-US" altLang="ko-KR" dirty="0"/>
              <a:t>CLI (Command Line Interface)</a:t>
            </a:r>
            <a:r>
              <a:rPr lang="ko-KR" altLang="en-US" dirty="0"/>
              <a:t>가 상당히 강하기 때문에</a:t>
            </a:r>
            <a:r>
              <a:rPr lang="en-US" altLang="ko-KR" dirty="0"/>
              <a:t> </a:t>
            </a:r>
            <a:r>
              <a:rPr lang="ko-KR" altLang="en-US" dirty="0"/>
              <a:t>서버 시장에서는 윈도우보다 인기가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3628D-DDC9-4C54-817C-496904192A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4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UNIX</a:t>
            </a:r>
            <a:r>
              <a:rPr lang="ko-KR" altLang="en-US" dirty="0"/>
              <a:t>를 모방해서 여러 운영체제들이 나타났는데 이들을 표준화하기 위해 만든 것이 </a:t>
            </a:r>
            <a:r>
              <a:rPr lang="en-US" altLang="ko-KR" dirty="0"/>
              <a:t>POSIX </a:t>
            </a:r>
            <a:r>
              <a:rPr lang="ko-KR" altLang="en-US" dirty="0"/>
              <a:t>표준입니다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POSIX </a:t>
            </a:r>
            <a:r>
              <a:rPr lang="ko-KR" altLang="en-US" dirty="0"/>
              <a:t>표준을 만족하는 것들을 </a:t>
            </a:r>
            <a:r>
              <a:rPr lang="en-US" altLang="ko-KR" dirty="0"/>
              <a:t>UNIX </a:t>
            </a:r>
            <a:r>
              <a:rPr lang="ko-KR" altLang="en-US" dirty="0"/>
              <a:t>계열 운영체제라고 합니다</a:t>
            </a:r>
            <a:r>
              <a:rPr lang="en-US" altLang="ko-KR" dirty="0"/>
              <a:t>. Linux,</a:t>
            </a:r>
            <a:r>
              <a:rPr lang="ko-KR" altLang="en-US" dirty="0"/>
              <a:t> </a:t>
            </a:r>
            <a:r>
              <a:rPr lang="en-US" altLang="ko-KR" dirty="0"/>
              <a:t>Mac OS X</a:t>
            </a:r>
            <a:r>
              <a:rPr lang="ko-KR" altLang="en-US" dirty="0"/>
              <a:t>가 대표적인 유닉스 계열 운영체제입니다</a:t>
            </a:r>
            <a:r>
              <a:rPr lang="en-US" altLang="ko-KR" dirty="0"/>
              <a:t>.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모두 유닉스 계열의 플랫폼입니다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3628D-DDC9-4C54-817C-496904192A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7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리눅스는 컴퓨터과학과 대학원생이었던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개발한 커널입니다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3628D-DDC9-4C54-817C-496904192A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onyeon60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Ch. </a:t>
            </a:r>
            <a:r>
              <a:rPr lang="en-US" altLang="ko-KR"/>
              <a:t>0 </a:t>
            </a:r>
            <a:r>
              <a:rPr lang="en-US" altLang="ko-KR" dirty="0"/>
              <a:t>: Orientation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" y="1085850"/>
            <a:ext cx="82481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Virtual Box </a:t>
            </a:r>
            <a:r>
              <a:rPr lang="ko-KR" altLang="en-US" sz="2700" b="1" dirty="0"/>
              <a:t>다운받기</a:t>
            </a:r>
            <a:endParaRPr lang="en-US" altLang="ko-KR" sz="2700" b="1" dirty="0"/>
          </a:p>
          <a:p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70703" y="1630461"/>
            <a:ext cx="8526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hlinkClick r:id="rId2"/>
              </a:rPr>
              <a:t>https://www.virtualbox.org/wiki/Downloads</a:t>
            </a:r>
            <a:r>
              <a:rPr lang="en-US" altLang="ko-KR" sz="1500" dirty="0"/>
              <a:t> </a:t>
            </a:r>
            <a:r>
              <a:rPr lang="ko-KR" altLang="en-US" sz="1500" dirty="0"/>
              <a:t>에 접속하여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현재 운영체제 맞는 </a:t>
            </a:r>
            <a:r>
              <a:rPr lang="en-US" altLang="ko-KR" sz="1500" dirty="0" err="1"/>
              <a:t>VirtualBox</a:t>
            </a:r>
            <a:r>
              <a:rPr lang="en-US" altLang="ko-KR" sz="1500" dirty="0"/>
              <a:t> </a:t>
            </a:r>
            <a:r>
              <a:rPr lang="ko-KR" altLang="en-US" sz="1500" dirty="0"/>
              <a:t>프로그램을 다운로드 합니다</a:t>
            </a:r>
            <a:r>
              <a:rPr lang="en-US" altLang="ko-KR" sz="1500" dirty="0"/>
              <a:t>.</a:t>
            </a:r>
            <a:r>
              <a:rPr lang="ko-KR" altLang="en-US" sz="1350" dirty="0"/>
              <a:t>   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A87168-CBBB-4007-BC1A-4F5EC0F3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6" y="2367268"/>
            <a:ext cx="4392828" cy="2619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C7F450-BAA6-45BF-8EB2-ED51ED2A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11" y="2161376"/>
            <a:ext cx="3564359" cy="33667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6FEE98-BDC3-49AD-938F-496F7337919C}"/>
              </a:ext>
            </a:extLst>
          </p:cNvPr>
          <p:cNvSpPr/>
          <p:nvPr/>
        </p:nvSpPr>
        <p:spPr>
          <a:xfrm>
            <a:off x="1239474" y="4506461"/>
            <a:ext cx="597716" cy="19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40AE26-CD40-4409-871E-2A01A096E0E2}"/>
              </a:ext>
            </a:extLst>
          </p:cNvPr>
          <p:cNvSpPr/>
          <p:nvPr/>
        </p:nvSpPr>
        <p:spPr>
          <a:xfrm>
            <a:off x="5700320" y="3808077"/>
            <a:ext cx="534798" cy="165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4840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562" y="1067316"/>
            <a:ext cx="82481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Linux - Ubuntu 18.04.3 LTS </a:t>
            </a:r>
            <a:r>
              <a:rPr lang="ko-KR" altLang="en-US" sz="2700" b="1" dirty="0"/>
              <a:t>다운받기</a:t>
            </a:r>
            <a:endParaRPr lang="en-US" altLang="ko-KR" sz="2700" b="1" dirty="0"/>
          </a:p>
          <a:p>
            <a:r>
              <a:rPr lang="en-US" altLang="ko-KR" sz="1350" dirty="0"/>
              <a:t> </a:t>
            </a:r>
          </a:p>
          <a:p>
            <a:pPr marL="257175" indent="-257175">
              <a:buAutoNum type="arabicPeriod"/>
            </a:pPr>
            <a:r>
              <a:rPr lang="en-US" altLang="ko-KR" sz="1500" dirty="0"/>
              <a:t>Ubuntu </a:t>
            </a:r>
            <a:r>
              <a:rPr lang="ko-KR" altLang="en-US" sz="1500" dirty="0"/>
              <a:t>홈페이지에 접속합니다</a:t>
            </a:r>
            <a:endParaRPr lang="en-US" altLang="ko-KR" sz="1500" dirty="0"/>
          </a:p>
          <a:p>
            <a:r>
              <a:rPr lang="en-US" altLang="ko-KR" sz="1500" dirty="0"/>
              <a:t>http://www.ubuntu.com/download/desktop/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F143F-1B9C-4445-8CD3-F7530828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7" y="2279184"/>
            <a:ext cx="4199273" cy="3045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E4B35-EE65-42EC-9C5C-7666652D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35" y="1876513"/>
            <a:ext cx="4480878" cy="37215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76A07E-CE0F-49A6-846F-66633A14FB8D}"/>
              </a:ext>
            </a:extLst>
          </p:cNvPr>
          <p:cNvSpPr/>
          <p:nvPr/>
        </p:nvSpPr>
        <p:spPr>
          <a:xfrm>
            <a:off x="1082181" y="3639774"/>
            <a:ext cx="2441195" cy="19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B9471-03A8-46CB-B42C-CC919B583409}"/>
              </a:ext>
            </a:extLst>
          </p:cNvPr>
          <p:cNvSpPr/>
          <p:nvPr/>
        </p:nvSpPr>
        <p:spPr>
          <a:xfrm>
            <a:off x="7424257" y="3834818"/>
            <a:ext cx="1314974" cy="224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036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r>
              <a:rPr lang="en-US" altLang="ko-KR" dirty="0"/>
              <a:t>: </a:t>
            </a:r>
            <a:r>
              <a:rPr lang="ko-KR" altLang="en-US" dirty="0"/>
              <a:t>출석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출석은 실습 시간 전에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부득이한 경우 사전에 양해를 구하시기 바랍니다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취업</a:t>
            </a:r>
            <a:r>
              <a:rPr lang="en-US" altLang="ko-KR" dirty="0"/>
              <a:t>, </a:t>
            </a:r>
            <a:r>
              <a:rPr lang="ko-KR" altLang="en-US" dirty="0"/>
              <a:t>면접</a:t>
            </a:r>
            <a:r>
              <a:rPr lang="en-US" altLang="ko-KR" dirty="0"/>
              <a:t>, </a:t>
            </a:r>
            <a:r>
              <a:rPr lang="ko-KR" altLang="en-US" dirty="0"/>
              <a:t>경조사</a:t>
            </a:r>
            <a:r>
              <a:rPr lang="en-US" altLang="ko-KR" dirty="0"/>
              <a:t>, </a:t>
            </a:r>
            <a:r>
              <a:rPr lang="ko-KR" altLang="en-US" dirty="0"/>
              <a:t>교생 실습 등</a:t>
            </a:r>
            <a:endParaRPr lang="en-US" altLang="ko-KR" dirty="0"/>
          </a:p>
          <a:p>
            <a:pPr lvl="1"/>
            <a:r>
              <a:rPr lang="ko-KR" altLang="en-US" dirty="0"/>
              <a:t>사후에도 증명서를 제출하면 출석 인정됩니다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 결석은 </a:t>
            </a:r>
            <a:r>
              <a:rPr lang="en-US" altLang="ko-KR" dirty="0"/>
              <a:t>F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r>
              <a:rPr lang="en-US" altLang="ko-KR" dirty="0"/>
              <a:t>, </a:t>
            </a:r>
            <a:r>
              <a:rPr lang="ko-KR" altLang="en-US" dirty="0"/>
              <a:t>실습 개별 적용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주 지각 </a:t>
            </a:r>
            <a:r>
              <a:rPr lang="en-US" altLang="ko-KR" dirty="0"/>
              <a:t>= 1</a:t>
            </a:r>
            <a:r>
              <a:rPr lang="ko-KR" altLang="en-US" dirty="0"/>
              <a:t>주 결석 적용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r>
              <a:rPr lang="en-US" altLang="ko-KR" dirty="0"/>
              <a:t>: </a:t>
            </a:r>
            <a:r>
              <a:rPr lang="ko-KR" altLang="en-US" dirty="0"/>
              <a:t>과제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Blackboard</a:t>
            </a:r>
            <a:r>
              <a:rPr lang="ko-KR" altLang="en-US"/>
              <a:t>를 </a:t>
            </a:r>
            <a:r>
              <a:rPr lang="ko-KR" altLang="en-US" dirty="0"/>
              <a:t>이용하여 과제를 제출</a:t>
            </a:r>
            <a:endParaRPr lang="en-US" altLang="ko-KR" dirty="0"/>
          </a:p>
          <a:p>
            <a:pPr lvl="1"/>
            <a:r>
              <a:rPr lang="en-US" altLang="ko-KR" dirty="0"/>
              <a:t>e-mail </a:t>
            </a:r>
            <a:r>
              <a:rPr lang="ko-KR" altLang="en-US" dirty="0"/>
              <a:t>등을 이용한 개별제출은 인정하지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추가제출기한 있을 수 있음</a:t>
            </a:r>
            <a:endParaRPr lang="en-US" altLang="ko-KR" dirty="0"/>
          </a:p>
          <a:p>
            <a:pPr lvl="1"/>
            <a:r>
              <a:rPr lang="ko-KR" altLang="en-US" dirty="0"/>
              <a:t>과제의 난이도 또는 천재지변 등에 따라 조절</a:t>
            </a:r>
            <a:endParaRPr lang="en-US" altLang="ko-KR" dirty="0"/>
          </a:p>
          <a:p>
            <a:r>
              <a:rPr lang="en-US" altLang="ko-KR"/>
              <a:t>Microsoft Word </a:t>
            </a:r>
            <a:r>
              <a:rPr lang="ko-KR" altLang="en-US"/>
              <a:t>문서로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때때로 소스 코드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err="1"/>
              <a:t>스크린샷이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1"/>
            <a:r>
              <a:rPr lang="ko-KR" altLang="en-US" dirty="0"/>
              <a:t>압축 시에는 </a:t>
            </a:r>
            <a:r>
              <a:rPr lang="en-US" altLang="ko-KR" dirty="0"/>
              <a:t>7z, zip </a:t>
            </a:r>
            <a:r>
              <a:rPr lang="ko-KR" altLang="en-US" dirty="0"/>
              <a:t>등으로 제출 </a:t>
            </a:r>
            <a:r>
              <a:rPr lang="en-US" altLang="ko-KR" dirty="0"/>
              <a:t>(</a:t>
            </a:r>
            <a:r>
              <a:rPr lang="en-US" altLang="ko-KR" b="1" dirty="0" err="1"/>
              <a:t>alz</a:t>
            </a:r>
            <a:r>
              <a:rPr lang="en-US" altLang="ko-KR" b="1" dirty="0"/>
              <a:t>, egg </a:t>
            </a:r>
            <a:r>
              <a:rPr lang="ko-KR" altLang="en-US" b="1" dirty="0"/>
              <a:t>불허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주의사항</a:t>
            </a:r>
            <a:r>
              <a:rPr lang="en-US" altLang="ko-KR"/>
              <a:t>: </a:t>
            </a:r>
            <a:r>
              <a:rPr lang="ko-KR" altLang="en-US"/>
              <a:t>과제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부정행위</a:t>
            </a:r>
            <a:endParaRPr lang="en-US" altLang="ko-KR"/>
          </a:p>
          <a:p>
            <a:pPr lvl="1"/>
            <a:r>
              <a:rPr lang="ko-KR" altLang="en-US"/>
              <a:t>부정행위인 것</a:t>
            </a:r>
            <a:endParaRPr lang="en-US" altLang="ko-KR"/>
          </a:p>
          <a:p>
            <a:pPr lvl="2"/>
            <a:r>
              <a:rPr lang="ko-KR" altLang="en-US"/>
              <a:t>코드를 공유하는 행위 </a:t>
            </a:r>
            <a:r>
              <a:rPr lang="en-US" altLang="ko-KR"/>
              <a:t>- </a:t>
            </a:r>
            <a:r>
              <a:rPr lang="ko-KR" altLang="en-US"/>
              <a:t>코드의 </a:t>
            </a:r>
            <a:r>
              <a:rPr lang="en-US" altLang="ko-KR"/>
              <a:t>Copy and Paste, Retyping, </a:t>
            </a:r>
            <a:r>
              <a:rPr lang="ko-KR" altLang="en-US"/>
              <a:t>소스 파일 공유 등 </a:t>
            </a:r>
            <a:endParaRPr lang="en-US" altLang="ko-KR"/>
          </a:p>
          <a:p>
            <a:pPr lvl="1"/>
            <a:r>
              <a:rPr lang="ko-KR" altLang="en-US"/>
              <a:t>부정행위가 아닌 것</a:t>
            </a:r>
            <a:endParaRPr lang="en-US" altLang="ko-KR"/>
          </a:p>
          <a:p>
            <a:pPr lvl="2"/>
            <a:r>
              <a:rPr lang="ko-KR" altLang="en-US"/>
              <a:t>시스템이나 개발 툴 사용법을 알려주는 것</a:t>
            </a:r>
            <a:endParaRPr lang="en-US" altLang="ko-KR"/>
          </a:p>
          <a:p>
            <a:pPr lvl="2"/>
            <a:r>
              <a:rPr lang="ko-KR" altLang="en-US"/>
              <a:t>전반적인 디자인을 구상하는 데 도움을 주는 것</a:t>
            </a:r>
            <a:endParaRPr lang="en-US" altLang="ko-KR"/>
          </a:p>
          <a:p>
            <a:pPr lvl="2"/>
            <a:r>
              <a:rPr lang="ko-KR" altLang="en-US"/>
              <a:t>디버깅을 도와주는 것</a:t>
            </a:r>
            <a:endParaRPr lang="en-US" altLang="ko-KR"/>
          </a:p>
          <a:p>
            <a:pPr lvl="1"/>
            <a:r>
              <a:rPr lang="ko-KR" altLang="en-US"/>
              <a:t>패널티 </a:t>
            </a:r>
            <a:r>
              <a:rPr lang="en-US" altLang="ko-KR"/>
              <a:t>:</a:t>
            </a:r>
          </a:p>
          <a:p>
            <a:pPr lvl="2"/>
            <a:r>
              <a:rPr lang="ko-KR" altLang="en-US"/>
              <a:t>해당 과제에 대한 점수 </a:t>
            </a:r>
            <a:r>
              <a:rPr lang="en-US" altLang="ko-KR"/>
              <a:t>0</a:t>
            </a:r>
            <a:r>
              <a:rPr lang="ko-KR" altLang="en-US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065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r>
              <a:rPr lang="en-US" altLang="ko-KR" dirty="0"/>
              <a:t>: </a:t>
            </a:r>
            <a:r>
              <a:rPr lang="ko-KR" altLang="en-US" dirty="0"/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출결</a:t>
            </a:r>
            <a:r>
              <a:rPr lang="en-US" altLang="ko-KR"/>
              <a:t>, </a:t>
            </a:r>
            <a:r>
              <a:rPr lang="ko-KR" altLang="en-US"/>
              <a:t>과제는 조교에게 문의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질문은 블랙보드</a:t>
            </a:r>
            <a:r>
              <a:rPr lang="en-US" altLang="ko-KR"/>
              <a:t>, e-mail, </a:t>
            </a:r>
            <a:r>
              <a:rPr lang="ko-KR" altLang="en-US"/>
              <a:t>카톡</a:t>
            </a:r>
            <a:r>
              <a:rPr lang="en-US" altLang="ko-KR"/>
              <a:t>, </a:t>
            </a:r>
            <a:r>
              <a:rPr lang="ko-KR" altLang="en-US"/>
              <a:t>전화 다 됨</a:t>
            </a:r>
            <a:endParaRPr lang="en-US" altLang="ko-KR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ko-KR" altLang="en-US" dirty="0"/>
              <a:t>조교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천성길</a:t>
            </a:r>
            <a:endParaRPr lang="en-US" altLang="ko-KR" dirty="0"/>
          </a:p>
          <a:p>
            <a:pPr lvl="1"/>
            <a:r>
              <a:rPr lang="ko-KR" altLang="en-US" dirty="0"/>
              <a:t>석사과정</a:t>
            </a:r>
            <a:r>
              <a:rPr lang="en-US" altLang="ko-KR" dirty="0"/>
              <a:t>, </a:t>
            </a:r>
            <a:r>
              <a:rPr lang="ko-KR" altLang="en-US" dirty="0"/>
              <a:t>데이터과학 연구실</a:t>
            </a:r>
            <a:r>
              <a:rPr lang="en-US" altLang="ko-KR" dirty="0"/>
              <a:t>(1404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>
                <a:hlinkClick r:id="rId2"/>
              </a:rPr>
              <a:t>chkrdp@gmail.com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80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03014E-0FFE-4E9E-B3F1-E78CDCF9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88193"/>
            <a:ext cx="65913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Unix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다중 사용자 방식의 시분할 운영체제</a:t>
            </a:r>
            <a:endParaRPr lang="en-US" altLang="ko-KR"/>
          </a:p>
          <a:p>
            <a:pPr lvl="1"/>
            <a:r>
              <a:rPr lang="en-US" altLang="ko-KR"/>
              <a:t>1960</a:t>
            </a:r>
            <a:r>
              <a:rPr lang="ko-KR" altLang="en-US"/>
              <a:t>년대 후반 벨 연구소에서 처음 개발</a:t>
            </a:r>
            <a:endParaRPr lang="en-US" altLang="ko-KR"/>
          </a:p>
          <a:p>
            <a:pPr lvl="1"/>
            <a:r>
              <a:rPr lang="ko-KR" altLang="en-US"/>
              <a:t>윈도우 계열을 제외한 모든 현대적 운영체제의 원형</a:t>
            </a:r>
            <a:endParaRPr lang="en-US" altLang="ko-KR"/>
          </a:p>
        </p:txBody>
      </p:sp>
      <p:pic>
        <p:nvPicPr>
          <p:cNvPr id="1026" name="Picture 2" descr="유닉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77072"/>
            <a:ext cx="3888432" cy="12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5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Unix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POSIX </a:t>
            </a:r>
            <a:r>
              <a:rPr lang="ko-KR" altLang="en-US"/>
              <a:t>표준</a:t>
            </a:r>
            <a:endParaRPr lang="en-US" altLang="ko-KR"/>
          </a:p>
          <a:p>
            <a:pPr lvl="1"/>
            <a:r>
              <a:rPr lang="ko-KR" altLang="en-US"/>
              <a:t>이식 가능 운영 체제 인터페이스 </a:t>
            </a:r>
            <a:br>
              <a:rPr lang="en-US" altLang="ko-KR"/>
            </a:br>
            <a:r>
              <a:rPr lang="en-US" altLang="ko-KR"/>
              <a:t>(Portable Operating System Interface) + X</a:t>
            </a:r>
          </a:p>
          <a:p>
            <a:pPr lvl="1"/>
            <a:r>
              <a:rPr lang="ko-KR" altLang="en-US"/>
              <a:t>서로</a:t>
            </a:r>
            <a:r>
              <a:rPr lang="en-US" altLang="ko-KR"/>
              <a:t> </a:t>
            </a:r>
            <a:r>
              <a:rPr lang="ko-KR" altLang="en-US"/>
              <a:t>다른 유닉스 </a:t>
            </a:r>
            <a:r>
              <a:rPr lang="en-US" altLang="ko-KR"/>
              <a:t>OS</a:t>
            </a:r>
            <a:r>
              <a:rPr lang="ko-KR" altLang="en-US"/>
              <a:t>의 공통 </a:t>
            </a:r>
            <a:r>
              <a:rPr lang="en-US" altLang="ko-KR"/>
              <a:t>API</a:t>
            </a:r>
            <a:r>
              <a:rPr lang="ko-KR" altLang="en-US"/>
              <a:t>를 정리하여 이식성이 높은 </a:t>
            </a:r>
            <a:br>
              <a:rPr lang="en-US" altLang="ko-KR"/>
            </a:br>
            <a:r>
              <a:rPr lang="ko-KR" altLang="en-US"/>
              <a:t>유닉스 응용프로그램을 개발하기 위한 목적으로 책정한 </a:t>
            </a:r>
            <a:br>
              <a:rPr lang="en-US" altLang="ko-KR"/>
            </a:br>
            <a:r>
              <a:rPr lang="ko-KR" altLang="en-US"/>
              <a:t>애플리케이션 인터페이스 규격</a:t>
            </a:r>
            <a:endParaRPr lang="en-US" altLang="ko-KR"/>
          </a:p>
          <a:p>
            <a:pPr lvl="1"/>
            <a:r>
              <a:rPr lang="en-US" altLang="ko-KR"/>
              <a:t>POSIX </a:t>
            </a:r>
            <a:r>
              <a:rPr lang="ko-KR" altLang="en-US"/>
              <a:t>표준을 만족하는 것들을 유닉스 계열 운영체제라고 함 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리눅스</a:t>
            </a:r>
            <a:r>
              <a:rPr lang="en-US" altLang="ko-KR"/>
              <a:t>, Mac OS 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lang="ko-KR" altLang="en-US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3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Linux vs Unix 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654985"/>
              </p:ext>
            </p:extLst>
          </p:nvPr>
        </p:nvGraphicFramePr>
        <p:xfrm>
          <a:off x="683568" y="1687490"/>
          <a:ext cx="8136904" cy="2735557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</a:rPr>
                        <a:t>Linux(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</a:t>
                      </a:r>
                      <a:r>
                        <a:rPr lang="en-US" altLang="ko-KR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</a:rPr>
                        <a:t>Unix(</a:t>
                      </a: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유닉스</a:t>
                      </a:r>
                      <a:r>
                        <a:rPr lang="en-US" altLang="ko-KR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7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오픈소스이며 무료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 기업에서 주로 선호하는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유료로 지원되는 것이 있다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몇몇은 개발용도로 무료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(Solaris)</a:t>
                      </a:r>
                      <a:b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유료로 지원되는 것이 있다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>
                        <a:effectLst/>
                        <a:latin typeface="Dotum" panose="020B0600000101010101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08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시작</a:t>
                      </a:r>
                      <a:endParaRPr lang="ko-KR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</a:rPr>
                        <a:t>1992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MINIX(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유닉스와 비슷한 시스템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영감을 받은 리누스 토발즈가 개발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GUI, Drivers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많은 특성들을 추가한 후에</a:t>
                      </a:r>
                      <a:b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지금의 리눅스가 된 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프레임워크를 개발함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 커널은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1991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 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출시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</a:rPr>
                        <a:t>1969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Bell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연구소의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AT&amp;T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직원들과 데니스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리치에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의해 개발되었으며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언어로 작성됨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휴대용 제품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시분할 환경의 다중작업과 다중사용자 시스템을 위해 설계됨</a:t>
                      </a:r>
                      <a:endParaRPr lang="ko-KR" alt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  <a:endParaRPr lang="ko-KR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</a:rPr>
                        <a:t>Ubuntu, Fedora, Red Hat, Debian, Archlinux, Android 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lang="en-US" alt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</a:rPr>
                        <a:t>OS X, Solaris, 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리눅스</a:t>
                      </a:r>
                      <a:endParaRPr lang="en-US" alt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57200" y="4653136"/>
            <a:ext cx="8363272" cy="1921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요약</a:t>
            </a:r>
            <a:endParaRPr lang="en-US" altLang="ko-KR"/>
          </a:p>
          <a:p>
            <a:pPr lvl="1"/>
            <a:r>
              <a:rPr lang="ko-KR" altLang="en-US"/>
              <a:t>유닉스를 개인 컴퓨터에서 사용할 수 있도록 한 것이 리눅스</a:t>
            </a:r>
            <a:endParaRPr lang="en-US" altLang="ko-KR"/>
          </a:p>
          <a:p>
            <a:pPr lvl="1"/>
            <a:r>
              <a:rPr lang="ko-KR" altLang="en-US"/>
              <a:t>참고 </a:t>
            </a:r>
            <a:r>
              <a:rPr lang="en-US" altLang="ko-KR"/>
              <a:t>: http://www.diffen.com/difference/Linux_vs_Unix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92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수업의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Unix </a:t>
            </a:r>
            <a:r>
              <a:rPr lang="ko-KR" altLang="en-US"/>
              <a:t>계열 </a:t>
            </a:r>
            <a:r>
              <a:rPr lang="en-US" altLang="ko-KR"/>
              <a:t>OS</a:t>
            </a:r>
            <a:r>
              <a:rPr lang="ko-KR" altLang="en-US"/>
              <a:t>에 대한 전반적인 사용법을 배움</a:t>
            </a:r>
            <a:endParaRPr lang="en-US" altLang="ko-KR"/>
          </a:p>
          <a:p>
            <a:pPr lvl="1"/>
            <a:r>
              <a:rPr lang="en-US" altLang="ko-KR"/>
              <a:t>Unix File Systems</a:t>
            </a:r>
          </a:p>
          <a:p>
            <a:pPr lvl="1"/>
            <a:r>
              <a:rPr lang="en-US" altLang="ko-KR"/>
              <a:t>User Permission</a:t>
            </a:r>
          </a:p>
          <a:p>
            <a:pPr lvl="1"/>
            <a:r>
              <a:rPr lang="en-US" altLang="ko-KR"/>
              <a:t>Multi-user Environment</a:t>
            </a:r>
          </a:p>
          <a:p>
            <a:pPr lvl="1"/>
            <a:r>
              <a:rPr lang="en-US" altLang="ko-KR"/>
              <a:t>…</a:t>
            </a:r>
          </a:p>
          <a:p>
            <a:r>
              <a:rPr lang="en-US" altLang="ko-KR"/>
              <a:t>Unix System call interface</a:t>
            </a:r>
            <a:r>
              <a:rPr lang="ko-KR" altLang="en-US"/>
              <a:t>에 대한 실습과 이해</a:t>
            </a:r>
            <a:endParaRPr lang="en-US" altLang="ko-KR"/>
          </a:p>
          <a:p>
            <a:pPr lvl="1"/>
            <a:r>
              <a:rPr lang="en-US" altLang="ko-KR"/>
              <a:t>Creating Processes</a:t>
            </a:r>
          </a:p>
          <a:p>
            <a:pPr lvl="1"/>
            <a:r>
              <a:rPr lang="en-US" altLang="ko-KR"/>
              <a:t>Signal Handling</a:t>
            </a:r>
          </a:p>
          <a:p>
            <a:pPr lvl="1"/>
            <a:r>
              <a:rPr lang="en-US" altLang="ko-KR"/>
              <a:t>Interprocess Communication</a:t>
            </a:r>
          </a:p>
          <a:p>
            <a:pPr lvl="1"/>
            <a:r>
              <a:rPr lang="en-US" altLang="ko-KR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2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환경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VirtualBox + Linux: Ubuntu 18.04</a:t>
            </a:r>
          </a:p>
          <a:p>
            <a:pPr lvl="1"/>
            <a:r>
              <a:rPr lang="en-US" altLang="ko-KR" dirty="0"/>
              <a:t>RAM 384MB / HDD 4GB</a:t>
            </a:r>
          </a:p>
          <a:p>
            <a:pPr lvl="1"/>
            <a:r>
              <a:rPr lang="en-US" altLang="ko-KR" dirty="0"/>
              <a:t>GCC, G++, </a:t>
            </a:r>
            <a:r>
              <a:rPr lang="en-US" altLang="ko-KR" dirty="0" err="1"/>
              <a:t>automake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  <a:r>
              <a:rPr lang="en-US" altLang="ko-KR"/>
              <a:t>!</a:t>
            </a:r>
            <a:endParaRPr lang="en-US" altLang="ko-KR" dirty="0"/>
          </a:p>
          <a:p>
            <a:pPr lvl="1"/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Box </a:t>
            </a:r>
            <a:r>
              <a:rPr lang="ko-KR" altLang="en-US" dirty="0"/>
              <a:t>설치파일</a:t>
            </a:r>
            <a:endParaRPr lang="en-US" altLang="ko-KR" dirty="0"/>
          </a:p>
          <a:p>
            <a:pPr lvl="1"/>
            <a:r>
              <a:rPr lang="en-US" altLang="ko-KR" dirty="0"/>
              <a:t>Ubuntu 18.04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0693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823</TotalTime>
  <Words>516</Words>
  <Application>Microsoft Office PowerPoint</Application>
  <PresentationFormat>화면 슬라이드 쇼(4:3)</PresentationFormat>
  <Paragraphs>104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Dotum</vt:lpstr>
      <vt:lpstr>맑은 고딕</vt:lpstr>
      <vt:lpstr>Calibri</vt:lpstr>
      <vt:lpstr>Georgia</vt:lpstr>
      <vt:lpstr>Trebuchet MS</vt:lpstr>
      <vt:lpstr>Wingdings 2</vt:lpstr>
      <vt:lpstr>도시</vt:lpstr>
      <vt:lpstr>Unix System Programming</vt:lpstr>
      <vt:lpstr>조교 소개</vt:lpstr>
      <vt:lpstr>PowerPoint 프레젠테이션</vt:lpstr>
      <vt:lpstr>Unix란?</vt:lpstr>
      <vt:lpstr>Unix란?</vt:lpstr>
      <vt:lpstr>Linux vs Unix </vt:lpstr>
      <vt:lpstr>실습 수업의 목적</vt:lpstr>
      <vt:lpstr>실습환경</vt:lpstr>
      <vt:lpstr>실습환경</vt:lpstr>
      <vt:lpstr>PowerPoint 프레젠테이션</vt:lpstr>
      <vt:lpstr>PowerPoint 프레젠테이션</vt:lpstr>
      <vt:lpstr>주의사항: 출석</vt:lpstr>
      <vt:lpstr>주의사항: 과제 제출</vt:lpstr>
      <vt:lpstr>주의사항: 과제 제출</vt:lpstr>
      <vt:lpstr>주의사항: 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cheonsunggil</cp:lastModifiedBy>
  <cp:revision>42</cp:revision>
  <dcterms:created xsi:type="dcterms:W3CDTF">2013-08-29T15:29:36Z</dcterms:created>
  <dcterms:modified xsi:type="dcterms:W3CDTF">2019-09-04T12:44:52Z</dcterms:modified>
</cp:coreProperties>
</file>