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2"/>
  </p:notesMasterIdLst>
  <p:sldIdLst>
    <p:sldId id="256" r:id="rId2"/>
    <p:sldId id="271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326" r:id="rId11"/>
    <p:sldId id="321" r:id="rId12"/>
    <p:sldId id="320" r:id="rId13"/>
    <p:sldId id="285" r:id="rId14"/>
    <p:sldId id="286" r:id="rId15"/>
    <p:sldId id="287" r:id="rId16"/>
    <p:sldId id="322" r:id="rId17"/>
    <p:sldId id="288" r:id="rId18"/>
    <p:sldId id="289" r:id="rId19"/>
    <p:sldId id="290" r:id="rId20"/>
    <p:sldId id="292" r:id="rId21"/>
    <p:sldId id="293" r:id="rId22"/>
    <p:sldId id="291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23" r:id="rId31"/>
    <p:sldId id="303" r:id="rId32"/>
    <p:sldId id="325" r:id="rId33"/>
    <p:sldId id="301" r:id="rId34"/>
    <p:sldId id="304" r:id="rId35"/>
    <p:sldId id="302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D8963-5D4F-47AC-9DE6-B40FEB6A89C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F7674-7511-4FB6-8389-45F954850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504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F7674-7511-4FB6-8389-45F9548508C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19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F7674-7511-4FB6-8389-45F954850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894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2019-09-19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368032"/>
            <a:ext cx="8229600" cy="1066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325112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966" y="392525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1628246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18304" y="1628246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244970"/>
            <a:ext cx="4041648" cy="434974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244970"/>
            <a:ext cx="4041775" cy="434974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39BDB1D-0E3A-4622-9CDD-48EFCD7DECF9}" type="datetimeFigureOut">
              <a:rPr lang="ko-KR" altLang="en-US" smtClean="0"/>
              <a:pPr/>
              <a:t>2019-09-19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4" r:id="rId7"/>
    <p:sldLayoutId id="2147483705" r:id="rId8"/>
    <p:sldLayoutId id="2147483706" r:id="rId9"/>
    <p:sldLayoutId id="2147483707" r:id="rId10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Unix System Programming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Week 2 : Unix </a:t>
            </a:r>
            <a:r>
              <a:rPr lang="ko-KR" altLang="en-US" dirty="0"/>
              <a:t>기초 </a:t>
            </a:r>
            <a:r>
              <a:rPr lang="en-US" altLang="ko-KR" dirty="0"/>
              <a:t>(1)</a:t>
            </a:r>
          </a:p>
          <a:p>
            <a:r>
              <a:rPr lang="en-US" altLang="ko-KR" dirty="0"/>
              <a:t>Unix </a:t>
            </a:r>
            <a:r>
              <a:rPr lang="ko-KR" altLang="en-US" dirty="0"/>
              <a:t>기본 명령어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디렉터리</a:t>
            </a:r>
            <a:r>
              <a:rPr lang="en-US" altLang="ko-KR"/>
              <a:t>: </a:t>
            </a:r>
            <a:r>
              <a:rPr lang="ko-KR" altLang="en-US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절대 경로 </a:t>
            </a:r>
            <a:r>
              <a:rPr lang="en-US" altLang="ko-KR"/>
              <a:t>(Absolute Path)</a:t>
            </a:r>
          </a:p>
          <a:p>
            <a:pPr lvl="1"/>
            <a:r>
              <a:rPr lang="ko-KR" altLang="en-US"/>
              <a:t>최상위 디렉토리부터 파일까지의 모든 디렉토리를 나열하여 파일의 위치를 표현</a:t>
            </a:r>
            <a:endParaRPr lang="en-US" altLang="ko-KR"/>
          </a:p>
          <a:p>
            <a:pPr lvl="1"/>
            <a:endParaRPr lang="en-US" altLang="ko-KR"/>
          </a:p>
          <a:p>
            <a:pPr marL="109728" indent="0">
              <a:buNone/>
            </a:pPr>
            <a:endParaRPr lang="en-US" altLang="ko-KR"/>
          </a:p>
          <a:p>
            <a:r>
              <a:rPr lang="ko-KR" altLang="en-US"/>
              <a:t>상대 경로 </a:t>
            </a:r>
            <a:r>
              <a:rPr lang="en-US" altLang="ko-KR"/>
              <a:t>(Relative Path)</a:t>
            </a:r>
          </a:p>
          <a:p>
            <a:pPr lvl="1"/>
            <a:r>
              <a:rPr lang="ko-KR" altLang="en-US"/>
              <a:t>현재 위치</a:t>
            </a:r>
            <a:r>
              <a:rPr lang="en-US" altLang="ko-KR"/>
              <a:t>(Current Working Directory : CWD)</a:t>
            </a:r>
            <a:r>
              <a:rPr lang="ko-KR" altLang="en-US"/>
              <a:t>를 기준으로 파일의 위치를 표현</a:t>
            </a:r>
            <a:endParaRPr lang="en-US" altLang="ko-KR"/>
          </a:p>
          <a:p>
            <a:pPr lvl="2"/>
            <a:r>
              <a:rPr lang="en-US" altLang="ko-KR" b="1"/>
              <a:t>CWD</a:t>
            </a:r>
            <a:r>
              <a:rPr lang="ko-KR" altLang="en-US" b="1"/>
              <a:t>가 </a:t>
            </a:r>
            <a:r>
              <a:rPr lang="en-US" altLang="ko-KR" b="1"/>
              <a:t>/home/unix </a:t>
            </a:r>
            <a:r>
              <a:rPr lang="ko-KR" altLang="en-US"/>
              <a:t>일 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90200" y="2780928"/>
            <a:ext cx="4328304" cy="4011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>
                <a:solidFill>
                  <a:schemeClr val="tx1"/>
                </a:solidFill>
              </a:rPr>
              <a:t>/home/unix/week_01.txt</a:t>
            </a:r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01284" y="5279782"/>
            <a:ext cx="5106136" cy="9802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50">
                <a:solidFill>
                  <a:schemeClr val="tx1"/>
                </a:solidFill>
              </a:rPr>
              <a:t>	week_01.txt   </a:t>
            </a:r>
            <a:r>
              <a:rPr lang="en-US" altLang="ko-KR" sz="135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350">
                <a:solidFill>
                  <a:schemeClr val="tx1"/>
                </a:solidFill>
              </a:rPr>
              <a:t>/home/unix/week_01.txt</a:t>
            </a:r>
            <a:endParaRPr lang="en-US" altLang="ko-KR" sz="135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1350">
                <a:solidFill>
                  <a:schemeClr val="tx1"/>
                </a:solidFill>
                <a:sym typeface="Wingdings" panose="05000000000000000000" pitchFamily="2" charset="2"/>
              </a:rPr>
              <a:t>	./</a:t>
            </a:r>
            <a:r>
              <a:rPr lang="en-US" altLang="ko-KR" sz="1350">
                <a:solidFill>
                  <a:schemeClr val="tx1"/>
                </a:solidFill>
              </a:rPr>
              <a:t>week_01.txt</a:t>
            </a:r>
            <a:r>
              <a:rPr lang="en-US" altLang="ko-KR" sz="1350">
                <a:solidFill>
                  <a:schemeClr val="tx1"/>
                </a:solidFill>
                <a:sym typeface="Wingdings" panose="05000000000000000000" pitchFamily="2" charset="2"/>
              </a:rPr>
              <a:t>   </a:t>
            </a:r>
            <a:r>
              <a:rPr lang="en-US" altLang="ko-KR" sz="1350">
                <a:solidFill>
                  <a:schemeClr val="tx1"/>
                </a:solidFill>
              </a:rPr>
              <a:t>/home/unix/week_01.txt</a:t>
            </a:r>
            <a:endParaRPr lang="en-US" altLang="ko-KR" sz="135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1350">
                <a:solidFill>
                  <a:schemeClr val="tx1"/>
                </a:solidFill>
                <a:sym typeface="Wingdings" panose="05000000000000000000" pitchFamily="2" charset="2"/>
              </a:rPr>
              <a:t>	../</a:t>
            </a:r>
            <a:r>
              <a:rPr lang="en-US" altLang="ko-KR" sz="1350">
                <a:solidFill>
                  <a:schemeClr val="tx1"/>
                </a:solidFill>
              </a:rPr>
              <a:t>week_01.txt</a:t>
            </a:r>
            <a:r>
              <a:rPr lang="en-US" altLang="ko-KR" sz="1350">
                <a:solidFill>
                  <a:schemeClr val="tx1"/>
                </a:solidFill>
                <a:sym typeface="Wingdings" panose="05000000000000000000" pitchFamily="2" charset="2"/>
              </a:rPr>
              <a:t>   </a:t>
            </a:r>
            <a:r>
              <a:rPr lang="en-US" altLang="ko-KR" sz="1350">
                <a:solidFill>
                  <a:schemeClr val="tx1"/>
                </a:solidFill>
              </a:rPr>
              <a:t>/home/week_01.txt</a:t>
            </a:r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1331640" y="6241619"/>
            <a:ext cx="2040001" cy="287659"/>
          </a:xfrm>
          <a:prstGeom prst="wedgeRectCallout">
            <a:avLst>
              <a:gd name="adj1" fmla="val 35198"/>
              <a:gd name="adj2" fmla="val -88946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50" kern="100">
                <a:ea typeface="맑은 고딕" panose="020B0503020000020004" pitchFamily="50" charset="-127"/>
                <a:cs typeface="Times New Roman" panose="02020603050405020304" pitchFamily="18" charset="0"/>
              </a:rPr>
              <a:t>  .. </a:t>
            </a:r>
            <a:r>
              <a:rPr lang="ko-KR" altLang="en-US" sz="1050" kern="100">
                <a:ea typeface="맑은 고딕" panose="020B0503020000020004" pitchFamily="50" charset="-127"/>
                <a:cs typeface="Times New Roman" panose="02020603050405020304" pitchFamily="18" charset="0"/>
              </a:rPr>
              <a:t>은 상위 디렉토리를 의미함</a:t>
            </a:r>
            <a:endParaRPr lang="ko-KR" altLang="en-US" sz="1050" kern="1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3283133" y="5048927"/>
            <a:ext cx="731883" cy="287659"/>
          </a:xfrm>
          <a:prstGeom prst="wedgeRectCallout">
            <a:avLst>
              <a:gd name="adj1" fmla="val -10047"/>
              <a:gd name="adj2" fmla="val 81988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50" kern="100">
                <a:ea typeface="맑은 고딕" panose="020B0503020000020004" pitchFamily="50" charset="-127"/>
                <a:cs typeface="Times New Roman" panose="02020603050405020304" pitchFamily="18" charset="0"/>
              </a:rPr>
              <a:t>상대 경로</a:t>
            </a:r>
            <a:endParaRPr lang="ko-KR" altLang="en-US" sz="1050" kern="1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사각형 설명선 7"/>
          <p:cNvSpPr/>
          <p:nvPr/>
        </p:nvSpPr>
        <p:spPr>
          <a:xfrm>
            <a:off x="5004048" y="5020525"/>
            <a:ext cx="731883" cy="287659"/>
          </a:xfrm>
          <a:prstGeom prst="wedgeRectCallout">
            <a:avLst>
              <a:gd name="adj1" fmla="val 6749"/>
              <a:gd name="adj2" fmla="val 88735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50" kern="100">
                <a:ea typeface="맑은 고딕" panose="020B0503020000020004" pitchFamily="50" charset="-127"/>
                <a:cs typeface="Times New Roman" panose="02020603050405020304" pitchFamily="18" charset="0"/>
              </a:rPr>
              <a:t>절대 경로</a:t>
            </a:r>
            <a:endParaRPr lang="ko-KR" altLang="en-US" sz="1050" kern="1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사각형 설명선 8"/>
          <p:cNvSpPr/>
          <p:nvPr/>
        </p:nvSpPr>
        <p:spPr>
          <a:xfrm>
            <a:off x="696462" y="5623966"/>
            <a:ext cx="2040001" cy="287659"/>
          </a:xfrm>
          <a:prstGeom prst="wedgeRectCallout">
            <a:avLst>
              <a:gd name="adj1" fmla="val 64376"/>
              <a:gd name="adj2" fmla="val 23511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50" kern="100">
                <a:ea typeface="맑은 고딕" panose="020B0503020000020004" pitchFamily="50" charset="-127"/>
                <a:cs typeface="Times New Roman" panose="02020603050405020304" pitchFamily="18" charset="0"/>
              </a:rPr>
              <a:t>  . </a:t>
            </a:r>
            <a:r>
              <a:rPr lang="ko-KR" altLang="en-US" sz="1050" kern="100">
                <a:ea typeface="맑은 고딕" panose="020B0503020000020004" pitchFamily="50" charset="-127"/>
                <a:cs typeface="Times New Roman" panose="02020603050405020304" pitchFamily="18" charset="0"/>
              </a:rPr>
              <a:t>은 현재 디렉토리를 의미함</a:t>
            </a:r>
            <a:endParaRPr lang="ko-KR" altLang="en-US" sz="1050" kern="1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927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204864"/>
            <a:ext cx="8229600" cy="1066800"/>
          </a:xfrm>
        </p:spPr>
        <p:txBody>
          <a:bodyPr/>
          <a:lstStyle/>
          <a:p>
            <a:r>
              <a:rPr lang="en-US" altLang="ko-KR" dirty="0"/>
              <a:t>Basic Command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757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명령행</a:t>
            </a:r>
            <a:r>
              <a:rPr lang="ko-KR" altLang="en-US" dirty="0"/>
              <a:t> 구조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29464" y="1389207"/>
            <a:ext cx="8229600" cy="464137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err="1">
                <a:latin typeface="+mj-ea"/>
                <a:ea typeface="+mj-ea"/>
              </a:rPr>
              <a:t>명령행</a:t>
            </a:r>
            <a:r>
              <a:rPr lang="en-US" altLang="ko-KR" sz="2400" dirty="0">
                <a:latin typeface="+mj-ea"/>
                <a:ea typeface="+mj-ea"/>
              </a:rPr>
              <a:t>(</a:t>
            </a:r>
            <a:r>
              <a:rPr lang="en-US" altLang="ko-KR" sz="2400" dirty="0" err="1">
                <a:latin typeface="+mj-ea"/>
                <a:ea typeface="+mj-ea"/>
              </a:rPr>
              <a:t>Commnad</a:t>
            </a:r>
            <a:r>
              <a:rPr lang="en-US" altLang="ko-KR" sz="2400" dirty="0">
                <a:latin typeface="+mj-ea"/>
                <a:ea typeface="+mj-ea"/>
              </a:rPr>
              <a:t> Line)</a:t>
            </a:r>
            <a:r>
              <a:rPr lang="ko-KR" altLang="en-US" sz="2400" dirty="0">
                <a:latin typeface="+mj-ea"/>
                <a:ea typeface="+mj-ea"/>
              </a:rPr>
              <a:t>에서 명령어와 옵션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인자 입력</a:t>
            </a:r>
            <a:endParaRPr lang="en-US" altLang="ko-KR" sz="2400" dirty="0">
              <a:latin typeface="+mj-ea"/>
              <a:ea typeface="+mj-ea"/>
            </a:endParaRPr>
          </a:p>
          <a:p>
            <a:pPr lvl="1"/>
            <a:endParaRPr lang="en-US" altLang="ko-KR" sz="2200" dirty="0">
              <a:latin typeface="+mn-ea"/>
            </a:endParaRPr>
          </a:p>
          <a:p>
            <a:pPr lvl="1"/>
            <a:endParaRPr lang="en-US" altLang="ko-KR" sz="2200" dirty="0">
              <a:latin typeface="+mn-ea"/>
            </a:endParaRPr>
          </a:p>
          <a:p>
            <a:pPr lvl="1"/>
            <a:endParaRPr lang="en-US" altLang="ko-KR" sz="2200" dirty="0">
              <a:latin typeface="+mn-ea"/>
            </a:endParaRPr>
          </a:p>
          <a:p>
            <a:pPr lvl="1"/>
            <a:r>
              <a:rPr lang="ko-KR" altLang="en-US" sz="2200" dirty="0">
                <a:latin typeface="+mn-ea"/>
              </a:rPr>
              <a:t>옵션</a:t>
            </a:r>
            <a:r>
              <a:rPr lang="en-US" altLang="ko-KR" sz="2200" dirty="0">
                <a:latin typeface="+mn-ea"/>
              </a:rPr>
              <a:t>: </a:t>
            </a:r>
            <a:r>
              <a:rPr lang="ko-KR" altLang="en-US" sz="2200" dirty="0">
                <a:latin typeface="+mn-ea"/>
              </a:rPr>
              <a:t>일반적으로 </a:t>
            </a:r>
            <a:r>
              <a:rPr lang="en-US" altLang="ko-KR" sz="2200" dirty="0">
                <a:latin typeface="+mn-ea"/>
              </a:rPr>
              <a:t>‘-’</a:t>
            </a:r>
            <a:r>
              <a:rPr lang="ko-KR" altLang="en-US" sz="2200" dirty="0">
                <a:latin typeface="+mn-ea"/>
              </a:rPr>
              <a:t>뒤에 옴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대부분의 명령어에 하나 이상의 옵션 사용가능</a:t>
            </a:r>
            <a:endParaRPr lang="en-US" altLang="ko-KR" sz="2200" dirty="0">
              <a:latin typeface="+mn-ea"/>
            </a:endParaRPr>
          </a:p>
          <a:p>
            <a:pPr lvl="1"/>
            <a:endParaRPr lang="en-US" altLang="ko-KR" sz="2200" dirty="0">
              <a:latin typeface="+mn-ea"/>
            </a:endParaRPr>
          </a:p>
          <a:p>
            <a:pPr lvl="1"/>
            <a:r>
              <a:rPr lang="ko-KR" altLang="en-US" sz="2200" dirty="0">
                <a:latin typeface="+mn-ea"/>
              </a:rPr>
              <a:t>인자</a:t>
            </a:r>
            <a:r>
              <a:rPr lang="en-US" altLang="ko-KR" sz="2200" dirty="0">
                <a:latin typeface="+mn-ea"/>
              </a:rPr>
              <a:t>: </a:t>
            </a:r>
            <a:r>
              <a:rPr lang="ko-KR" altLang="en-US" sz="2200" dirty="0">
                <a:latin typeface="+mn-ea"/>
              </a:rPr>
              <a:t>명령어가 동작을 취할 대상</a:t>
            </a:r>
            <a:r>
              <a:rPr lang="en-US" altLang="ko-KR" sz="2200" dirty="0">
                <a:latin typeface="+mn-ea"/>
              </a:rPr>
              <a:t>(file, directory), </a:t>
            </a:r>
            <a:r>
              <a:rPr lang="ko-KR" altLang="en-US" sz="2200" dirty="0">
                <a:latin typeface="+mn-ea"/>
              </a:rPr>
              <a:t>대소문자 구별</a:t>
            </a:r>
            <a:endParaRPr lang="en-US" altLang="ko-KR" sz="2200" dirty="0">
              <a:latin typeface="+mn-ea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+mn-ea"/>
              </a:rPr>
              <a:t>메타문자 사용가능</a:t>
            </a:r>
            <a:endParaRPr lang="en-US" altLang="ko-KR" sz="2000" dirty="0">
              <a:latin typeface="+mn-ea"/>
            </a:endParaRPr>
          </a:p>
          <a:p>
            <a:pPr marL="685800" lvl="2" indent="0">
              <a:buFont typeface="Wingdings 2"/>
              <a:buNone/>
            </a:pPr>
            <a:r>
              <a:rPr lang="en-US" altLang="ko-KR" sz="2000" dirty="0">
                <a:latin typeface="+mn-ea"/>
              </a:rPr>
              <a:t>	? : 1</a:t>
            </a:r>
            <a:r>
              <a:rPr lang="ko-KR" altLang="en-US" sz="2000" dirty="0">
                <a:latin typeface="+mn-ea"/>
              </a:rPr>
              <a:t>개의 임의의 문자</a:t>
            </a:r>
            <a:endParaRPr lang="en-US" altLang="ko-KR" sz="2000" dirty="0">
              <a:latin typeface="+mn-ea"/>
            </a:endParaRPr>
          </a:p>
          <a:p>
            <a:pPr marL="685800" lvl="2" indent="0">
              <a:buFont typeface="Wingdings 2"/>
              <a:buNone/>
            </a:pPr>
            <a:r>
              <a:rPr lang="en-US" altLang="ko-KR" sz="2000" dirty="0">
                <a:latin typeface="+mn-ea"/>
              </a:rPr>
              <a:t>	* : 0</a:t>
            </a:r>
            <a:r>
              <a:rPr lang="ko-KR" altLang="en-US" sz="2000" dirty="0">
                <a:latin typeface="+mn-ea"/>
              </a:rPr>
              <a:t>개 이상의 임의의 문자 또는 문자열</a:t>
            </a:r>
            <a:endParaRPr lang="en-US" altLang="ko-KR" sz="2000" dirty="0">
              <a:latin typeface="+mn-ea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Font typeface="Georgia"/>
              <a:buNone/>
            </a:pPr>
            <a:endParaRPr lang="en-US" altLang="ko-KR" dirty="0"/>
          </a:p>
          <a:p>
            <a:endParaRPr lang="en-US" altLang="ko-KR" dirty="0"/>
          </a:p>
          <a:p>
            <a:pPr marL="800100" lvl="1" indent="-457200">
              <a:buFont typeface="+mj-lt"/>
              <a:buAutoNum type="arabicPeriod"/>
            </a:pPr>
            <a:endParaRPr lang="en-US" altLang="ko-KR" dirty="0"/>
          </a:p>
        </p:txBody>
      </p:sp>
      <p:grpSp>
        <p:nvGrpSpPr>
          <p:cNvPr id="10" name="그룹 9"/>
          <p:cNvGrpSpPr/>
          <p:nvPr/>
        </p:nvGrpSpPr>
        <p:grpSpPr>
          <a:xfrm>
            <a:off x="2627784" y="2060848"/>
            <a:ext cx="3225114" cy="543698"/>
            <a:chOff x="2669059" y="2734962"/>
            <a:chExt cx="4300152" cy="724930"/>
          </a:xfrm>
        </p:grpSpPr>
        <p:sp>
          <p:nvSpPr>
            <p:cNvPr id="11" name="직사각형 10"/>
            <p:cNvSpPr/>
            <p:nvPr/>
          </p:nvSpPr>
          <p:spPr>
            <a:xfrm>
              <a:off x="2669059" y="2734962"/>
              <a:ext cx="4300152" cy="724930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69059" y="2734962"/>
              <a:ext cx="4300152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/>
                <a:t>      </a:t>
              </a:r>
              <a:r>
                <a:rPr lang="ko-KR" altLang="en-US" sz="1350" dirty="0"/>
                <a:t>프롬프트 명령어 </a:t>
              </a:r>
              <a:r>
                <a:rPr lang="en-US" altLang="ko-KR" sz="1350" dirty="0"/>
                <a:t>[</a:t>
              </a:r>
              <a:r>
                <a:rPr lang="ko-KR" altLang="en-US" sz="1350" dirty="0"/>
                <a:t>옵션</a:t>
              </a:r>
              <a:r>
                <a:rPr lang="en-US" altLang="ko-KR" sz="1350" dirty="0"/>
                <a:t>] [</a:t>
              </a:r>
              <a:r>
                <a:rPr lang="ko-KR" altLang="en-US" sz="1350" dirty="0"/>
                <a:t>인자</a:t>
              </a:r>
              <a:r>
                <a:rPr lang="en-US" altLang="ko-KR" sz="1350" dirty="0"/>
                <a:t>]</a:t>
              </a:r>
            </a:p>
            <a:p>
              <a:r>
                <a:rPr lang="en-US" altLang="ko-KR" sz="1350" dirty="0"/>
                <a:t>       Ex) $ ls –la /</a:t>
              </a:r>
              <a:r>
                <a:rPr lang="en-US" altLang="ko-KR" sz="1350" dirty="0" err="1"/>
                <a:t>usr</a:t>
              </a:r>
              <a:r>
                <a:rPr lang="en-US" altLang="ko-KR" sz="1350" dirty="0"/>
                <a:t>/bin/a*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2078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디렉터리</a:t>
            </a:r>
            <a:r>
              <a:rPr lang="en-US" altLang="ko-KR"/>
              <a:t>: pwd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357" y="1673359"/>
            <a:ext cx="8229600" cy="1539616"/>
          </a:xfrm>
        </p:spPr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P</a:t>
            </a:r>
            <a:r>
              <a:rPr lang="en-US" altLang="ko-KR" dirty="0"/>
              <a:t>rint </a:t>
            </a:r>
            <a:r>
              <a:rPr lang="en-US" altLang="ko-KR" b="1" dirty="0">
                <a:solidFill>
                  <a:srgbClr val="FF0000"/>
                </a:solidFill>
              </a:rPr>
              <a:t>W</a:t>
            </a:r>
            <a:r>
              <a:rPr lang="en-US" altLang="ko-KR" dirty="0"/>
              <a:t>orking </a:t>
            </a:r>
            <a:r>
              <a:rPr lang="en-US" altLang="ko-KR" b="1" dirty="0">
                <a:solidFill>
                  <a:srgbClr val="FF0000"/>
                </a:solidFill>
              </a:rPr>
              <a:t>D</a:t>
            </a:r>
            <a:r>
              <a:rPr lang="en-US" altLang="ko-KR" dirty="0"/>
              <a:t>irectory</a:t>
            </a:r>
          </a:p>
          <a:p>
            <a:pPr lvl="1"/>
            <a:r>
              <a:rPr lang="ko-KR" altLang="en-US" dirty="0"/>
              <a:t>현재 작업중인 디렉터리를 출력</a:t>
            </a:r>
            <a:endParaRPr lang="en-US" altLang="ko-KR" dirty="0"/>
          </a:p>
          <a:p>
            <a:r>
              <a:rPr lang="ko-KR" altLang="en-US" dirty="0"/>
              <a:t>사용법 </a:t>
            </a:r>
            <a:r>
              <a:rPr lang="en-US" altLang="ko-KR" dirty="0"/>
              <a:t>: </a:t>
            </a:r>
            <a:r>
              <a:rPr lang="en-US" altLang="ko-KR" dirty="0" err="1"/>
              <a:t>pwd</a:t>
            </a:r>
            <a:r>
              <a:rPr lang="en-US" altLang="ko-KR" dirty="0"/>
              <a:t> (PWD </a:t>
            </a:r>
            <a:r>
              <a:rPr lang="ko-KR" altLang="en-US" dirty="0"/>
              <a:t>아님</a:t>
            </a:r>
            <a:r>
              <a:rPr lang="en-US" altLang="ko-KR" dirty="0"/>
              <a:t>!)</a:t>
            </a:r>
            <a:endParaRPr lang="ko-KR" altLang="en-US" dirty="0"/>
          </a:p>
        </p:txBody>
      </p:sp>
      <p:sp>
        <p:nvSpPr>
          <p:cNvPr id="6" name="사각형 설명선 5"/>
          <p:cNvSpPr/>
          <p:nvPr/>
        </p:nvSpPr>
        <p:spPr>
          <a:xfrm>
            <a:off x="5338245" y="2564903"/>
            <a:ext cx="3312368" cy="576064"/>
          </a:xfrm>
          <a:prstGeom prst="wedgeRectCallout">
            <a:avLst>
              <a:gd name="adj1" fmla="val -58058"/>
              <a:gd name="adj2" fmla="val -48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모든 </a:t>
            </a:r>
            <a:r>
              <a:rPr lang="en-US" altLang="ko-KR" dirty="0"/>
              <a:t>Unix</a:t>
            </a:r>
            <a:r>
              <a:rPr lang="ko-KR" altLang="en-US" dirty="0"/>
              <a:t>는 대소문자 구분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679" y="3451502"/>
            <a:ext cx="8119526" cy="20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디렉터리</a:t>
            </a:r>
            <a:r>
              <a:rPr lang="en-US" altLang="ko-KR" dirty="0"/>
              <a:t>: cd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5040560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C</a:t>
            </a:r>
            <a:r>
              <a:rPr lang="en-US" altLang="ko-KR" dirty="0"/>
              <a:t>hange </a:t>
            </a:r>
            <a:r>
              <a:rPr lang="en-US" altLang="ko-KR" b="1" dirty="0">
                <a:solidFill>
                  <a:srgbClr val="FF0000"/>
                </a:solidFill>
              </a:rPr>
              <a:t>D</a:t>
            </a:r>
            <a:r>
              <a:rPr lang="en-US" altLang="ko-KR" dirty="0"/>
              <a:t>irectory</a:t>
            </a:r>
          </a:p>
          <a:p>
            <a:pPr lvl="1"/>
            <a:r>
              <a:rPr lang="ko-KR" altLang="en-US" dirty="0"/>
              <a:t>현재 작업중인 디렉터리를 변경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사용법 </a:t>
            </a:r>
            <a:r>
              <a:rPr lang="en-US" altLang="ko-KR" dirty="0"/>
              <a:t>(</a:t>
            </a:r>
            <a:r>
              <a:rPr lang="ko-KR" altLang="en-US" dirty="0"/>
              <a:t>반드시 뒤에 띄어쓰기 필요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en-US" altLang="ko-KR" dirty="0" err="1"/>
              <a:t>cd</a:t>
            </a:r>
            <a:r>
              <a:rPr lang="en-US" altLang="ko-KR" dirty="0"/>
              <a:t>” : </a:t>
            </a:r>
            <a:r>
              <a:rPr lang="ko-KR" altLang="en-US" dirty="0"/>
              <a:t>홈 디렉터리로 변경 </a:t>
            </a:r>
            <a:r>
              <a:rPr lang="en-US" altLang="ko-KR" dirty="0"/>
              <a:t>( = “</a:t>
            </a:r>
            <a:r>
              <a:rPr lang="en-US" altLang="ko-KR" dirty="0" err="1"/>
              <a:t>cd</a:t>
            </a:r>
            <a:r>
              <a:rPr lang="en-US" altLang="ko-KR" dirty="0"/>
              <a:t> ~”)</a:t>
            </a:r>
          </a:p>
          <a:p>
            <a:pPr lvl="1"/>
            <a:r>
              <a:rPr lang="en-US" altLang="ko-KR" dirty="0"/>
              <a:t>“</a:t>
            </a:r>
            <a:r>
              <a:rPr lang="en-US" altLang="ko-KR" dirty="0" err="1"/>
              <a:t>cd</a:t>
            </a:r>
            <a:r>
              <a:rPr lang="en-US" altLang="ko-KR" dirty="0"/>
              <a:t> ..” : </a:t>
            </a:r>
            <a:r>
              <a:rPr lang="ko-KR" altLang="en-US" dirty="0"/>
              <a:t>상위 디렉터리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en-US" altLang="ko-KR" dirty="0" err="1"/>
              <a:t>cd</a:t>
            </a:r>
            <a:r>
              <a:rPr lang="en-US" altLang="ko-KR" dirty="0"/>
              <a:t> /” : </a:t>
            </a:r>
            <a:r>
              <a:rPr lang="ko-KR" altLang="en-US" dirty="0"/>
              <a:t>루트 디렉터리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en-US" altLang="ko-KR" dirty="0" err="1"/>
              <a:t>cd</a:t>
            </a:r>
            <a:r>
              <a:rPr lang="en-US" altLang="ko-KR" dirty="0"/>
              <a:t> </a:t>
            </a:r>
            <a:r>
              <a:rPr lang="en-US" altLang="ko-KR" u="sng" dirty="0"/>
              <a:t>/home/</a:t>
            </a:r>
            <a:r>
              <a:rPr lang="en-US" altLang="ko-KR" u="sng" dirty="0" err="1"/>
              <a:t>unix</a:t>
            </a:r>
            <a:r>
              <a:rPr lang="en-US" altLang="ko-KR" dirty="0"/>
              <a:t>” : </a:t>
            </a:r>
            <a:r>
              <a:rPr lang="ko-KR" altLang="en-US" dirty="0"/>
              <a:t>절대경로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en-US" altLang="ko-KR" dirty="0" err="1"/>
              <a:t>cd</a:t>
            </a:r>
            <a:r>
              <a:rPr lang="en-US" altLang="ko-KR" dirty="0"/>
              <a:t> </a:t>
            </a:r>
            <a:r>
              <a:rPr lang="en-US" altLang="ko-KR" u="sng" dirty="0"/>
              <a:t>home/</a:t>
            </a:r>
            <a:r>
              <a:rPr lang="en-US" altLang="ko-KR" u="sng" dirty="0" err="1"/>
              <a:t>unix</a:t>
            </a:r>
            <a:r>
              <a:rPr lang="en-US" altLang="ko-KR" dirty="0"/>
              <a:t>” : </a:t>
            </a:r>
            <a:r>
              <a:rPr lang="ko-KR" altLang="en-US" dirty="0"/>
              <a:t>상대경로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en-US" altLang="ko-KR" dirty="0" err="1"/>
              <a:t>cd</a:t>
            </a:r>
            <a:r>
              <a:rPr lang="en-US" altLang="ko-KR" dirty="0"/>
              <a:t> ~</a:t>
            </a:r>
            <a:r>
              <a:rPr lang="en-US" altLang="ko-KR" u="sng" dirty="0" err="1"/>
              <a:t>unix</a:t>
            </a:r>
            <a:r>
              <a:rPr lang="en-US" altLang="ko-KR" dirty="0"/>
              <a:t>” : </a:t>
            </a:r>
            <a:r>
              <a:rPr lang="ko-KR" altLang="en-US" dirty="0"/>
              <a:t>특정 사용자의 홈 디렉터리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en-US" altLang="ko-KR" dirty="0" err="1"/>
              <a:t>cd</a:t>
            </a:r>
            <a:r>
              <a:rPr lang="en-US" altLang="ko-KR" dirty="0"/>
              <a:t> ~root” : root</a:t>
            </a:r>
            <a:r>
              <a:rPr lang="ko-KR" altLang="en-US" dirty="0"/>
              <a:t>의 홈 디렉터리</a:t>
            </a:r>
            <a:r>
              <a:rPr lang="en-US" altLang="ko-KR" dirty="0"/>
              <a:t>(= “</a:t>
            </a:r>
            <a:r>
              <a:rPr lang="en-US" altLang="ko-KR" dirty="0" err="1"/>
              <a:t>cd</a:t>
            </a:r>
            <a:r>
              <a:rPr lang="en-US" altLang="ko-KR" dirty="0"/>
              <a:t> /root”)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267744" y="2924944"/>
            <a:ext cx="3225114" cy="543698"/>
            <a:chOff x="2669059" y="2734962"/>
            <a:chExt cx="4300152" cy="724930"/>
          </a:xfrm>
        </p:grpSpPr>
        <p:sp>
          <p:nvSpPr>
            <p:cNvPr id="5" name="직사각형 4"/>
            <p:cNvSpPr/>
            <p:nvPr/>
          </p:nvSpPr>
          <p:spPr>
            <a:xfrm>
              <a:off x="2669059" y="2734962"/>
              <a:ext cx="4300152" cy="724930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69059" y="2734962"/>
              <a:ext cx="4300152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/>
                <a:t>      $ cd</a:t>
              </a:r>
              <a:r>
                <a:rPr lang="ko-KR" altLang="en-US" sz="1350" dirty="0"/>
                <a:t> </a:t>
              </a:r>
              <a:r>
                <a:rPr lang="en-US" altLang="ko-KR" sz="1350" dirty="0"/>
                <a:t>[</a:t>
              </a:r>
              <a:r>
                <a:rPr lang="ko-KR" altLang="en-US" sz="1350" dirty="0"/>
                <a:t>인자</a:t>
              </a:r>
              <a:r>
                <a:rPr lang="en-US" altLang="ko-KR" sz="1350" dirty="0"/>
                <a:t>]</a:t>
              </a:r>
            </a:p>
            <a:p>
              <a:r>
                <a:rPr lang="en-US" altLang="ko-KR" sz="1350" dirty="0"/>
                <a:t>       </a:t>
              </a:r>
              <a:r>
                <a:rPr lang="ko-KR" altLang="en-US" sz="1350" dirty="0"/>
                <a:t>여기서 인자는 </a:t>
              </a:r>
              <a:r>
                <a:rPr lang="en-US" altLang="ko-KR" sz="1350" dirty="0"/>
                <a:t>directory </a:t>
              </a:r>
              <a:r>
                <a:rPr lang="ko-KR" altLang="en-US" sz="1350" dirty="0"/>
                <a:t>이름</a:t>
              </a:r>
              <a:endParaRPr lang="en-US" altLang="ko-KR" sz="1350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디렉터리</a:t>
            </a:r>
            <a:r>
              <a:rPr lang="en-US" altLang="ko-KR" dirty="0"/>
              <a:t>: </a:t>
            </a:r>
            <a:r>
              <a:rPr lang="en-US" altLang="ko-KR" dirty="0" err="1"/>
              <a:t>cd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44824"/>
            <a:ext cx="7625270" cy="3981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디렉터리</a:t>
            </a:r>
            <a:r>
              <a:rPr lang="en-US" altLang="ko-KR" dirty="0"/>
              <a:t>: </a:t>
            </a:r>
            <a:r>
              <a:rPr lang="en-US" altLang="ko-KR" dirty="0" err="1"/>
              <a:t>mkdir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896544"/>
          </a:xfrm>
        </p:spPr>
        <p:txBody>
          <a:bodyPr/>
          <a:lstStyle/>
          <a:p>
            <a:r>
              <a:rPr lang="en-US" altLang="ko-KR" b="1" dirty="0"/>
              <a:t>M</a:t>
            </a:r>
            <a:r>
              <a:rPr lang="en-US" altLang="ko-KR" dirty="0"/>
              <a:t>a</a:t>
            </a:r>
            <a:r>
              <a:rPr lang="en-US" altLang="ko-KR" b="1" dirty="0"/>
              <a:t>k</a:t>
            </a:r>
            <a:r>
              <a:rPr lang="en-US" altLang="ko-KR" dirty="0"/>
              <a:t>e </a:t>
            </a:r>
            <a:r>
              <a:rPr lang="en-US" altLang="ko-KR" b="1" dirty="0"/>
              <a:t>Dir</a:t>
            </a:r>
            <a:r>
              <a:rPr lang="en-US" altLang="ko-KR" dirty="0"/>
              <a:t>ectory</a:t>
            </a:r>
          </a:p>
          <a:p>
            <a:pPr lvl="1"/>
            <a:r>
              <a:rPr lang="ko-KR" altLang="en-US" dirty="0"/>
              <a:t>현재 디렉터리 안에 디렉터리 생성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사용법 </a:t>
            </a:r>
            <a:r>
              <a:rPr lang="en-US" altLang="ko-KR" dirty="0"/>
              <a:t>: </a:t>
            </a:r>
            <a:r>
              <a:rPr lang="en-US" altLang="ko-KR" dirty="0" err="1"/>
              <a:t>mkdir</a:t>
            </a:r>
            <a:r>
              <a:rPr lang="en-US" altLang="ko-KR" dirty="0"/>
              <a:t> </a:t>
            </a:r>
            <a:r>
              <a:rPr lang="ko-KR" altLang="en-US" dirty="0"/>
              <a:t>디렉터리명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ko-KR" altLang="en-US" sz="1800" dirty="0"/>
              <a:t>디렉터리는 절대경로</a:t>
            </a:r>
            <a:r>
              <a:rPr lang="en-US" altLang="ko-KR" sz="1800" dirty="0"/>
              <a:t>, </a:t>
            </a:r>
            <a:r>
              <a:rPr lang="ko-KR" altLang="en-US" sz="1800" dirty="0"/>
              <a:t>상대경로 모두 가능</a:t>
            </a:r>
            <a:endParaRPr lang="en-US" altLang="ko-KR" sz="1800" dirty="0"/>
          </a:p>
          <a:p>
            <a:pPr lvl="2"/>
            <a:r>
              <a:rPr lang="ko-KR" altLang="en-US" sz="1800" dirty="0"/>
              <a:t>한 개 이상의 디렉터리 한번에 생성가능</a:t>
            </a:r>
            <a:endParaRPr lang="en-US" altLang="ko-KR" sz="1800" dirty="0"/>
          </a:p>
          <a:p>
            <a:pPr lvl="2"/>
            <a:r>
              <a:rPr lang="ko-KR" altLang="en-US" sz="1800" dirty="0"/>
              <a:t>절대경로</a:t>
            </a:r>
            <a:r>
              <a:rPr lang="en-US" altLang="ko-KR" sz="1800" dirty="0"/>
              <a:t>, </a:t>
            </a:r>
            <a:r>
              <a:rPr lang="ko-KR" altLang="en-US" sz="1800" dirty="0"/>
              <a:t>상대경로</a:t>
            </a:r>
            <a:r>
              <a:rPr lang="en-US" altLang="ko-KR" sz="1800" dirty="0"/>
              <a:t>, </a:t>
            </a:r>
            <a:r>
              <a:rPr lang="ko-KR" altLang="en-US" sz="1800" dirty="0"/>
              <a:t>특수경로  </a:t>
            </a:r>
            <a:endParaRPr lang="en-US" altLang="ko-KR" sz="1800" dirty="0"/>
          </a:p>
          <a:p>
            <a:pPr lvl="2"/>
            <a:endParaRPr lang="en-US" altLang="ko-KR" sz="1800" dirty="0"/>
          </a:p>
          <a:p>
            <a:pPr marL="436055" indent="-342900"/>
            <a:r>
              <a:rPr lang="ko-KR" altLang="en-US" dirty="0"/>
              <a:t>옵션</a:t>
            </a:r>
            <a:endParaRPr lang="en-US" altLang="ko-KR" dirty="0"/>
          </a:p>
          <a:p>
            <a:pPr lvl="2"/>
            <a:r>
              <a:rPr lang="en-US" altLang="ko-KR" sz="1800" dirty="0"/>
              <a:t>-p : </a:t>
            </a:r>
            <a:r>
              <a:rPr lang="ko-KR" altLang="en-US" sz="1800" dirty="0"/>
              <a:t>지정된 디렉터리 중간의 디렉터리도 함께 생성</a:t>
            </a:r>
            <a:endParaRPr lang="en-US" altLang="ko-KR" sz="1800" dirty="0"/>
          </a:p>
          <a:p>
            <a:pPr lvl="2"/>
            <a:r>
              <a:rPr lang="en-US" altLang="ko-KR" sz="1800" dirty="0"/>
              <a:t>-m  : </a:t>
            </a:r>
            <a:r>
              <a:rPr lang="ko-KR" altLang="en-US" sz="1800" dirty="0"/>
              <a:t>접근 권한을 부여해서 디렉터리 생성</a:t>
            </a:r>
            <a:endParaRPr lang="en-US" altLang="ko-KR" sz="1800" dirty="0"/>
          </a:p>
          <a:p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411760" y="3068765"/>
            <a:ext cx="3225114" cy="507831"/>
            <a:chOff x="2669059" y="2734962"/>
            <a:chExt cx="4300152" cy="946650"/>
          </a:xfrm>
        </p:grpSpPr>
        <p:sp>
          <p:nvSpPr>
            <p:cNvPr id="6" name="직사각형 5"/>
            <p:cNvSpPr/>
            <p:nvPr/>
          </p:nvSpPr>
          <p:spPr>
            <a:xfrm>
              <a:off x="2669059" y="2734962"/>
              <a:ext cx="4300152" cy="724930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9059" y="2734962"/>
              <a:ext cx="4300152" cy="946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/>
                <a:t>      $ </a:t>
              </a:r>
              <a:r>
                <a:rPr lang="en-US" altLang="ko-KR" sz="1350" dirty="0" err="1"/>
                <a:t>mkdir</a:t>
              </a:r>
              <a:r>
                <a:rPr lang="ko-KR" altLang="en-US" sz="1350" dirty="0"/>
                <a:t> </a:t>
              </a:r>
              <a:r>
                <a:rPr lang="en-US" altLang="ko-KR" sz="1350" dirty="0"/>
                <a:t>[</a:t>
              </a:r>
              <a:r>
                <a:rPr lang="ko-KR" altLang="en-US" sz="1350" dirty="0"/>
                <a:t>옵션</a:t>
              </a:r>
              <a:r>
                <a:rPr lang="en-US" altLang="ko-KR" sz="1350" dirty="0"/>
                <a:t>] </a:t>
              </a:r>
              <a:r>
                <a:rPr lang="ko-KR" altLang="en-US" sz="1350" dirty="0"/>
                <a:t>디렉터리</a:t>
              </a:r>
              <a:endParaRPr lang="en-US" altLang="ko-KR" sz="1350" dirty="0"/>
            </a:p>
            <a:p>
              <a:r>
                <a:rPr lang="en-US" altLang="ko-KR" sz="1350" dirty="0"/>
                <a:t>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5631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디렉터리</a:t>
            </a:r>
            <a:r>
              <a:rPr lang="en-US" altLang="ko-KR" dirty="0"/>
              <a:t>: </a:t>
            </a:r>
            <a:r>
              <a:rPr lang="en-US" altLang="ko-KR" dirty="0" err="1"/>
              <a:t>mkdir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204864"/>
            <a:ext cx="5864232" cy="2726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디렉터리</a:t>
            </a:r>
            <a:r>
              <a:rPr lang="en-US" altLang="ko-KR" dirty="0"/>
              <a:t>: </a:t>
            </a:r>
            <a:r>
              <a:rPr lang="en-US" altLang="ko-KR" dirty="0" err="1"/>
              <a:t>mkdir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1137" y="1434832"/>
            <a:ext cx="8229600" cy="1539616"/>
          </a:xfrm>
        </p:spPr>
        <p:txBody>
          <a:bodyPr>
            <a:normAutofit/>
          </a:bodyPr>
          <a:lstStyle/>
          <a:p>
            <a:r>
              <a:rPr lang="ko-KR" altLang="en-US" dirty="0"/>
              <a:t>디렉터리 구조를 모두 생성하려면</a:t>
            </a:r>
            <a:endParaRPr lang="en-US" altLang="ko-KR" dirty="0"/>
          </a:p>
          <a:p>
            <a:pPr lvl="1"/>
            <a:r>
              <a:rPr lang="en-US" altLang="ko-KR" dirty="0"/>
              <a:t>-p </a:t>
            </a:r>
            <a:r>
              <a:rPr lang="ko-KR" altLang="en-US" dirty="0"/>
              <a:t>옵션을 사용 </a:t>
            </a:r>
            <a:r>
              <a:rPr lang="en-US" altLang="ko-KR" dirty="0"/>
              <a:t>(</a:t>
            </a:r>
            <a:r>
              <a:rPr lang="en-US" altLang="ko-KR" b="1" dirty="0"/>
              <a:t>P</a:t>
            </a:r>
            <a:r>
              <a:rPr lang="en-US" altLang="ko-KR" dirty="0"/>
              <a:t>arent)</a:t>
            </a:r>
          </a:p>
          <a:p>
            <a:r>
              <a:rPr lang="ko-KR" altLang="en-US" dirty="0"/>
              <a:t>사용법 </a:t>
            </a:r>
            <a:r>
              <a:rPr lang="en-US" altLang="ko-KR" dirty="0"/>
              <a:t>: </a:t>
            </a:r>
            <a:r>
              <a:rPr lang="en-US" altLang="ko-KR" dirty="0" err="1"/>
              <a:t>mkdir</a:t>
            </a:r>
            <a:r>
              <a:rPr lang="en-US" altLang="ko-KR" dirty="0"/>
              <a:t> –p </a:t>
            </a:r>
            <a:r>
              <a:rPr lang="ko-KR" altLang="en-US" dirty="0"/>
              <a:t>생성할</a:t>
            </a:r>
            <a:r>
              <a:rPr lang="en-US" altLang="ko-KR" dirty="0"/>
              <a:t>/</a:t>
            </a:r>
            <a:r>
              <a:rPr lang="ko-KR" altLang="en-US" dirty="0"/>
              <a:t>상위</a:t>
            </a:r>
            <a:r>
              <a:rPr lang="en-US" altLang="ko-KR" dirty="0"/>
              <a:t>/</a:t>
            </a:r>
            <a:r>
              <a:rPr lang="ko-KR" altLang="en-US" dirty="0"/>
              <a:t>디렉터리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64" y="3789040"/>
            <a:ext cx="9085134" cy="144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디렉터리</a:t>
            </a:r>
            <a:r>
              <a:rPr lang="en-US" altLang="ko-KR" dirty="0"/>
              <a:t>: </a:t>
            </a:r>
            <a:r>
              <a:rPr lang="en-US" altLang="ko-KR" dirty="0" err="1"/>
              <a:t>rmdir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907" y="1491148"/>
            <a:ext cx="8229600" cy="3017971"/>
          </a:xfrm>
        </p:spPr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R</a:t>
            </a:r>
            <a:r>
              <a:rPr lang="en-US" altLang="ko-KR" dirty="0"/>
              <a:t>e</a:t>
            </a:r>
            <a:r>
              <a:rPr lang="en-US" altLang="ko-KR" b="1" dirty="0">
                <a:solidFill>
                  <a:srgbClr val="FF0000"/>
                </a:solidFill>
              </a:rPr>
              <a:t>m</a:t>
            </a:r>
            <a:r>
              <a:rPr lang="en-US" altLang="ko-KR" dirty="0"/>
              <a:t>ove </a:t>
            </a:r>
            <a:r>
              <a:rPr lang="en-US" altLang="ko-KR" b="1" dirty="0">
                <a:solidFill>
                  <a:srgbClr val="FF0000"/>
                </a:solidFill>
              </a:rPr>
              <a:t>Dir</a:t>
            </a:r>
            <a:r>
              <a:rPr lang="en-US" altLang="ko-KR" dirty="0"/>
              <a:t>ectory</a:t>
            </a:r>
          </a:p>
          <a:p>
            <a:pPr lvl="1"/>
            <a:r>
              <a:rPr lang="ko-KR" altLang="en-US" u="sng" dirty="0"/>
              <a:t>비어 있는</a:t>
            </a:r>
            <a:r>
              <a:rPr lang="ko-KR" altLang="en-US" dirty="0"/>
              <a:t> 디렉터리를 제거</a:t>
            </a:r>
            <a:endParaRPr lang="en-US" altLang="ko-KR" dirty="0"/>
          </a:p>
          <a:p>
            <a:pPr lvl="1"/>
            <a:r>
              <a:rPr lang="ko-KR" altLang="en-US" dirty="0"/>
              <a:t>디렉터리가 비어 있지 않으면 오류 발생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36055" indent="-342900"/>
            <a:r>
              <a:rPr lang="ko-KR" altLang="en-US" dirty="0"/>
              <a:t>옵션</a:t>
            </a:r>
            <a:endParaRPr lang="en-US" altLang="ko-KR" dirty="0"/>
          </a:p>
          <a:p>
            <a:pPr lvl="2"/>
            <a:r>
              <a:rPr lang="en-US" altLang="ko-KR" sz="1800" dirty="0"/>
              <a:t>-p : </a:t>
            </a:r>
            <a:r>
              <a:rPr lang="en-US" altLang="ko-KR" sz="1800" dirty="0" err="1"/>
              <a:t>rmdir</a:t>
            </a:r>
            <a:r>
              <a:rPr lang="ko-KR" altLang="en-US" sz="1800" dirty="0"/>
              <a:t>의 호출로 현재 디렉터리가 비게 되면 상위 디렉터리도 함께 삭제 시킨다</a:t>
            </a:r>
            <a:r>
              <a:rPr lang="en-US" altLang="ko-KR" sz="1800" dirty="0"/>
              <a:t>.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780504"/>
            <a:ext cx="8548358" cy="152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사각형 설명선 5"/>
          <p:cNvSpPr/>
          <p:nvPr/>
        </p:nvSpPr>
        <p:spPr>
          <a:xfrm>
            <a:off x="5137813" y="6143807"/>
            <a:ext cx="3600400" cy="332801"/>
          </a:xfrm>
          <a:prstGeom prst="wedgeRectCallout">
            <a:avLst>
              <a:gd name="adj1" fmla="val -62146"/>
              <a:gd name="adj2" fmla="val -193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data2 </a:t>
            </a:r>
            <a:r>
              <a:rPr lang="ko-KR" altLang="en-US" dirty="0"/>
              <a:t>디렉터리는 비어있지 않음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926221" y="2931943"/>
            <a:ext cx="3225114" cy="507831"/>
            <a:chOff x="2669059" y="2734962"/>
            <a:chExt cx="4300152" cy="946650"/>
          </a:xfrm>
        </p:grpSpPr>
        <p:sp>
          <p:nvSpPr>
            <p:cNvPr id="8" name="직사각형 7"/>
            <p:cNvSpPr/>
            <p:nvPr/>
          </p:nvSpPr>
          <p:spPr>
            <a:xfrm>
              <a:off x="2669059" y="2734962"/>
              <a:ext cx="4300152" cy="724930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69059" y="2734962"/>
              <a:ext cx="4300152" cy="946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/>
                <a:t>      $ </a:t>
              </a:r>
              <a:r>
                <a:rPr lang="en-US" altLang="ko-KR" sz="1350" dirty="0" err="1"/>
                <a:t>rmdir</a:t>
              </a:r>
              <a:r>
                <a:rPr lang="ko-KR" altLang="en-US" sz="1350" dirty="0"/>
                <a:t> </a:t>
              </a:r>
              <a:r>
                <a:rPr lang="en-US" altLang="ko-KR" sz="1350" dirty="0"/>
                <a:t>[</a:t>
              </a:r>
              <a:r>
                <a:rPr lang="ko-KR" altLang="en-US" sz="1350" dirty="0"/>
                <a:t>옵션</a:t>
              </a:r>
              <a:r>
                <a:rPr lang="en-US" altLang="ko-KR" sz="1350" dirty="0"/>
                <a:t>] </a:t>
              </a:r>
              <a:r>
                <a:rPr lang="ko-KR" altLang="en-US" sz="1350" dirty="0"/>
                <a:t>디렉터리</a:t>
              </a:r>
              <a:endParaRPr lang="en-US" altLang="ko-KR" sz="1350" dirty="0"/>
            </a:p>
            <a:p>
              <a:r>
                <a:rPr lang="en-US" altLang="ko-KR" sz="1350" dirty="0"/>
                <a:t>       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실습에서는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Unix </a:t>
            </a:r>
            <a:r>
              <a:rPr lang="ko-KR" altLang="en-US" dirty="0"/>
              <a:t>시스템에서의 로그인과 로그아웃</a:t>
            </a:r>
            <a:endParaRPr lang="en-US" altLang="ko-KR" dirty="0"/>
          </a:p>
          <a:p>
            <a:r>
              <a:rPr lang="ko-KR" altLang="en-US" dirty="0"/>
              <a:t>많이 사용하는 기본 명령어 익히기</a:t>
            </a:r>
            <a:endParaRPr lang="en-US" altLang="ko-KR" dirty="0"/>
          </a:p>
          <a:p>
            <a:pPr lvl="1"/>
            <a:r>
              <a:rPr lang="ko-KR" altLang="en-US" dirty="0"/>
              <a:t>프롬프트 확인 및 변경</a:t>
            </a:r>
            <a:endParaRPr lang="en-US" altLang="ko-KR" dirty="0"/>
          </a:p>
          <a:p>
            <a:pPr lvl="1"/>
            <a:r>
              <a:rPr lang="ko-KR" altLang="en-US" dirty="0"/>
              <a:t>사용자</a:t>
            </a:r>
            <a:r>
              <a:rPr lang="en-US" altLang="ko-KR" dirty="0"/>
              <a:t>, </a:t>
            </a:r>
            <a:r>
              <a:rPr lang="ko-KR" altLang="en-US" dirty="0"/>
              <a:t>그룹</a:t>
            </a:r>
            <a:r>
              <a:rPr lang="en-US" altLang="ko-KR" dirty="0"/>
              <a:t>, </a:t>
            </a:r>
            <a:r>
              <a:rPr lang="ko-KR" altLang="en-US" dirty="0"/>
              <a:t>디렉터리 확인</a:t>
            </a:r>
            <a:endParaRPr lang="en-US" altLang="ko-KR" dirty="0"/>
          </a:p>
          <a:p>
            <a:pPr lvl="1"/>
            <a:r>
              <a:rPr lang="ko-KR" altLang="en-US" dirty="0"/>
              <a:t>디렉터리 생성</a:t>
            </a:r>
            <a:r>
              <a:rPr lang="en-US" altLang="ko-KR" dirty="0"/>
              <a:t>, </a:t>
            </a:r>
            <a:r>
              <a:rPr lang="ko-KR" altLang="en-US" dirty="0"/>
              <a:t>변경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1"/>
            <a:r>
              <a:rPr lang="ko-KR" altLang="en-US" dirty="0"/>
              <a:t>파일 생성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디렉터리</a:t>
            </a:r>
            <a:r>
              <a:rPr lang="en-US" altLang="ko-KR" dirty="0"/>
              <a:t>: </a:t>
            </a:r>
            <a:r>
              <a:rPr lang="en-US" altLang="ko-KR" dirty="0" err="1"/>
              <a:t>rmdir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1971664"/>
          </a:xfrm>
        </p:spPr>
        <p:txBody>
          <a:bodyPr>
            <a:normAutofit/>
          </a:bodyPr>
          <a:lstStyle/>
          <a:p>
            <a:r>
              <a:rPr lang="ko-KR" altLang="en-US" dirty="0"/>
              <a:t>디렉터리 구조를 제거하려면</a:t>
            </a:r>
            <a:endParaRPr lang="en-US" altLang="ko-KR" dirty="0"/>
          </a:p>
          <a:p>
            <a:pPr lvl="1"/>
            <a:r>
              <a:rPr lang="ko-KR" altLang="en-US" dirty="0"/>
              <a:t>마찬가지로 </a:t>
            </a:r>
            <a:r>
              <a:rPr lang="en-US" altLang="ko-KR" dirty="0"/>
              <a:t>-p </a:t>
            </a:r>
            <a:r>
              <a:rPr lang="ko-KR" altLang="en-US" dirty="0"/>
              <a:t>옵션 사용</a:t>
            </a:r>
            <a:endParaRPr lang="en-US" altLang="ko-KR" dirty="0"/>
          </a:p>
          <a:p>
            <a:pPr lvl="1"/>
            <a:r>
              <a:rPr lang="ko-KR" altLang="en-US" dirty="0"/>
              <a:t>디렉터리는 해당 구조만 소유해야 함</a:t>
            </a:r>
            <a:endParaRPr lang="en-US" altLang="ko-KR" dirty="0"/>
          </a:p>
          <a:p>
            <a:pPr lvl="2"/>
            <a:r>
              <a:rPr lang="ko-KR" altLang="en-US" dirty="0"/>
              <a:t>다른 디렉터리가 있으면 오류 발생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318" y="3861048"/>
            <a:ext cx="7364052" cy="55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디렉터리</a:t>
            </a:r>
            <a:r>
              <a:rPr lang="en-US" altLang="ko-KR" dirty="0"/>
              <a:t>: dir &amp; </a:t>
            </a:r>
            <a:r>
              <a:rPr lang="en-US" altLang="ko-KR" dirty="0" err="1"/>
              <a:t>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1" y="1628800"/>
            <a:ext cx="8229600" cy="1107568"/>
          </a:xfrm>
        </p:spPr>
        <p:txBody>
          <a:bodyPr/>
          <a:lstStyle/>
          <a:p>
            <a:r>
              <a:rPr lang="en-US" altLang="ko-KR" b="1" dirty="0"/>
              <a:t>L</a:t>
            </a:r>
            <a:r>
              <a:rPr lang="en-US" altLang="ko-KR" dirty="0"/>
              <a:t>i</a:t>
            </a:r>
            <a:r>
              <a:rPr lang="en-US" altLang="ko-KR" b="1" dirty="0"/>
              <a:t>s</a:t>
            </a:r>
            <a:r>
              <a:rPr lang="en-US" altLang="ko-KR" dirty="0"/>
              <a:t>t </a:t>
            </a:r>
            <a:r>
              <a:rPr lang="en-US" altLang="ko-KR" b="1" dirty="0"/>
              <a:t>Dir</a:t>
            </a:r>
            <a:r>
              <a:rPr lang="en-US" altLang="ko-KR" dirty="0"/>
              <a:t>ectory Contents</a:t>
            </a:r>
          </a:p>
          <a:p>
            <a:pPr lvl="1"/>
            <a:r>
              <a:rPr lang="ko-KR" altLang="en-US" dirty="0"/>
              <a:t>디렉터리 내의 파일 목록 표시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807" y="2996952"/>
            <a:ext cx="8850388" cy="2292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디렉터리</a:t>
            </a:r>
            <a:r>
              <a:rPr lang="en-US" altLang="ko-KR" dirty="0"/>
              <a:t>: dir &amp; </a:t>
            </a:r>
            <a:r>
              <a:rPr lang="en-US" altLang="ko-KR"/>
              <a:t>ls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옵션 설정</a:t>
            </a:r>
            <a:endParaRPr lang="en-US" altLang="ko-KR" dirty="0"/>
          </a:p>
          <a:p>
            <a:pPr lvl="1"/>
            <a:r>
              <a:rPr lang="en-US" altLang="ko-KR" dirty="0"/>
              <a:t>-a : </a:t>
            </a:r>
            <a:r>
              <a:rPr lang="en-US" altLang="ko-KR" b="1" dirty="0"/>
              <a:t>a</a:t>
            </a:r>
            <a:r>
              <a:rPr lang="en-US" altLang="ko-KR" dirty="0"/>
              <a:t>ll, </a:t>
            </a:r>
            <a:r>
              <a:rPr lang="ko-KR" altLang="en-US" dirty="0"/>
              <a:t>숨겨진 파일 표시</a:t>
            </a:r>
            <a:endParaRPr lang="en-US" altLang="ko-KR" dirty="0"/>
          </a:p>
          <a:p>
            <a:pPr lvl="1"/>
            <a:r>
              <a:rPr lang="en-US" altLang="ko-KR" dirty="0"/>
              <a:t>-A : </a:t>
            </a:r>
            <a:r>
              <a:rPr lang="en-US" altLang="ko-KR" b="1" dirty="0"/>
              <a:t>A</a:t>
            </a:r>
            <a:r>
              <a:rPr lang="en-US" altLang="ko-KR" dirty="0"/>
              <a:t>lmost All, </a:t>
            </a:r>
            <a:r>
              <a:rPr lang="en-US" altLang="ko-KR" b="1" dirty="0"/>
              <a:t>.</a:t>
            </a:r>
            <a:r>
              <a:rPr lang="ko-KR" altLang="en-US" dirty="0"/>
              <a:t>과 </a:t>
            </a:r>
            <a:r>
              <a:rPr lang="en-US" altLang="ko-KR" b="1" dirty="0"/>
              <a:t>..</a:t>
            </a:r>
            <a:r>
              <a:rPr lang="ko-KR" altLang="en-US" dirty="0"/>
              <a:t>을 표시하지 않음</a:t>
            </a:r>
            <a:endParaRPr lang="en-US" altLang="ko-KR" dirty="0"/>
          </a:p>
          <a:p>
            <a:pPr lvl="1"/>
            <a:r>
              <a:rPr lang="en-US" altLang="ko-KR" dirty="0"/>
              <a:t>-l : </a:t>
            </a:r>
            <a:r>
              <a:rPr lang="en-US" altLang="ko-KR" b="1" dirty="0"/>
              <a:t>l</a:t>
            </a:r>
            <a:r>
              <a:rPr lang="en-US" altLang="ko-KR" dirty="0"/>
              <a:t>ong listing, </a:t>
            </a:r>
            <a:r>
              <a:rPr lang="ko-KR" altLang="en-US" dirty="0"/>
              <a:t>파일 </a:t>
            </a:r>
            <a:r>
              <a:rPr lang="en-US" altLang="ko-KR" dirty="0"/>
              <a:t>1</a:t>
            </a:r>
            <a:r>
              <a:rPr lang="ko-KR" altLang="en-US" dirty="0"/>
              <a:t>개 당 한 줄로 표시</a:t>
            </a:r>
            <a:endParaRPr lang="en-US" altLang="ko-KR" dirty="0"/>
          </a:p>
          <a:p>
            <a:pPr lvl="1"/>
            <a:r>
              <a:rPr lang="en-US" altLang="ko-KR" dirty="0"/>
              <a:t>-s : </a:t>
            </a:r>
            <a:r>
              <a:rPr lang="ko-KR" altLang="en-US" dirty="0"/>
              <a:t>파일들이 차지하는 크기를 </a:t>
            </a:r>
            <a:r>
              <a:rPr lang="en-US" altLang="ko-KR" dirty="0"/>
              <a:t>block</a:t>
            </a:r>
            <a:r>
              <a:rPr lang="ko-KR" altLang="en-US" dirty="0"/>
              <a:t>단위로 출력</a:t>
            </a:r>
            <a:endParaRPr lang="en-US" altLang="ko-KR" dirty="0"/>
          </a:p>
          <a:p>
            <a:pPr lvl="1"/>
            <a:r>
              <a:rPr lang="en-US" altLang="ko-KR" dirty="0"/>
              <a:t> -R: </a:t>
            </a:r>
            <a:r>
              <a:rPr lang="ko-KR" altLang="en-US" dirty="0"/>
              <a:t>디렉터리의 내용과 서브 디렉터리의 내용을 재귀적으로 출력</a:t>
            </a:r>
            <a:endParaRPr lang="en-US" altLang="ko-KR" dirty="0"/>
          </a:p>
          <a:p>
            <a:pPr lvl="1"/>
            <a:r>
              <a:rPr lang="en-US" altLang="ko-KR" dirty="0"/>
              <a:t>-F : classi</a:t>
            </a:r>
            <a:r>
              <a:rPr lang="en-US" altLang="ko-KR" b="1" dirty="0"/>
              <a:t>f</a:t>
            </a:r>
            <a:r>
              <a:rPr lang="en-US" altLang="ko-KR" dirty="0"/>
              <a:t>y, </a:t>
            </a:r>
            <a:r>
              <a:rPr lang="ko-KR" altLang="en-US" dirty="0"/>
              <a:t>뒤에 형식을 표시</a:t>
            </a:r>
          </a:p>
          <a:p>
            <a:pPr lvl="2"/>
            <a:r>
              <a:rPr lang="en-US" altLang="ko-KR" dirty="0"/>
              <a:t>/ : </a:t>
            </a:r>
            <a:r>
              <a:rPr lang="ko-KR" altLang="en-US" dirty="0"/>
              <a:t>디렉터리</a:t>
            </a:r>
            <a:endParaRPr lang="en-US" altLang="ko-KR" dirty="0"/>
          </a:p>
          <a:p>
            <a:pPr lvl="2"/>
            <a:r>
              <a:rPr lang="en-US" altLang="ko-KR" dirty="0"/>
              <a:t>@ : </a:t>
            </a:r>
            <a:r>
              <a:rPr lang="ko-KR" altLang="en-US" dirty="0" err="1"/>
              <a:t>심볼릭</a:t>
            </a:r>
            <a:r>
              <a:rPr lang="ko-KR" altLang="en-US" dirty="0"/>
              <a:t> 링크 </a:t>
            </a:r>
            <a:r>
              <a:rPr lang="en-US" altLang="ko-KR" dirty="0"/>
              <a:t>(</a:t>
            </a:r>
            <a:r>
              <a:rPr lang="ko-KR" altLang="en-US" dirty="0" err="1"/>
              <a:t>바로가기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디렉터리</a:t>
            </a:r>
            <a:r>
              <a:rPr lang="en-US" altLang="ko-KR" dirty="0"/>
              <a:t>: dir &amp; </a:t>
            </a:r>
            <a:r>
              <a:rPr lang="en-US" altLang="ko-KR" dirty="0" err="1"/>
              <a:t>ls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338" y="1772816"/>
            <a:ext cx="7994288" cy="4125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디렉터리</a:t>
            </a:r>
            <a:r>
              <a:rPr lang="en-US" altLang="ko-KR" dirty="0"/>
              <a:t>: dir &amp; </a:t>
            </a:r>
            <a:r>
              <a:rPr lang="en-US" altLang="ko-KR" dirty="0" err="1"/>
              <a:t>ls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20888"/>
            <a:ext cx="7843198" cy="1101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디렉터리</a:t>
            </a:r>
            <a:r>
              <a:rPr lang="en-US" altLang="ko-KR" dirty="0"/>
              <a:t>: dir &amp; </a:t>
            </a:r>
            <a:r>
              <a:rPr lang="en-US" altLang="ko-KR" dirty="0" err="1"/>
              <a:t>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인자 사용</a:t>
            </a:r>
            <a:endParaRPr lang="en-US" altLang="ko-KR" dirty="0"/>
          </a:p>
          <a:p>
            <a:pPr lvl="1"/>
            <a:r>
              <a:rPr lang="en-US" altLang="ko-KR" dirty="0" err="1"/>
              <a:t>ls</a:t>
            </a:r>
            <a:r>
              <a:rPr lang="en-US" altLang="ko-KR" dirty="0"/>
              <a:t> ttyS0 : ‘ttyS0’ </a:t>
            </a:r>
            <a:r>
              <a:rPr lang="ko-KR" altLang="en-US" dirty="0"/>
              <a:t>파일을 찾음</a:t>
            </a:r>
            <a:endParaRPr lang="en-US" altLang="ko-KR" dirty="0"/>
          </a:p>
          <a:p>
            <a:pPr lvl="1"/>
            <a:r>
              <a:rPr lang="en-US" altLang="ko-KR" dirty="0" err="1"/>
              <a:t>ls</a:t>
            </a:r>
            <a:r>
              <a:rPr lang="en-US" altLang="ko-KR" dirty="0"/>
              <a:t> t* : t</a:t>
            </a:r>
            <a:r>
              <a:rPr lang="ko-KR" altLang="en-US" dirty="0"/>
              <a:t>로 시작하는 모든 파일을 찾음</a:t>
            </a:r>
            <a:endParaRPr lang="en-US" altLang="ko-KR" dirty="0"/>
          </a:p>
          <a:p>
            <a:pPr lvl="1"/>
            <a:r>
              <a:rPr lang="en-US" altLang="ko-KR" dirty="0" err="1"/>
              <a:t>ls</a:t>
            </a:r>
            <a:r>
              <a:rPr lang="en-US" altLang="ko-KR" dirty="0"/>
              <a:t> t*0 : t</a:t>
            </a:r>
            <a:r>
              <a:rPr lang="ko-KR" altLang="en-US" dirty="0"/>
              <a:t>로 시작하고 </a:t>
            </a:r>
            <a:r>
              <a:rPr lang="en-US" altLang="ko-KR" dirty="0"/>
              <a:t>0</a:t>
            </a:r>
            <a:r>
              <a:rPr lang="ko-KR" altLang="en-US" dirty="0"/>
              <a:t>으로 끝나는 모든 파일</a:t>
            </a:r>
            <a:endParaRPr lang="en-US" altLang="ko-KR" dirty="0"/>
          </a:p>
          <a:p>
            <a:pPr lvl="1"/>
            <a:r>
              <a:rPr lang="en-US" altLang="ko-KR" dirty="0" err="1"/>
              <a:t>ls</a:t>
            </a:r>
            <a:r>
              <a:rPr lang="en-US" altLang="ko-KR" dirty="0"/>
              <a:t> t?? : t</a:t>
            </a:r>
            <a:r>
              <a:rPr lang="ko-KR" altLang="en-US" dirty="0"/>
              <a:t>로 시작하고 나머지 </a:t>
            </a:r>
            <a:r>
              <a:rPr lang="en-US" altLang="ko-KR" dirty="0"/>
              <a:t>2</a:t>
            </a:r>
            <a:r>
              <a:rPr lang="ko-KR" altLang="en-US" dirty="0"/>
              <a:t>글자는 아무거나</a:t>
            </a:r>
            <a:endParaRPr lang="en-US" altLang="ko-KR" dirty="0"/>
          </a:p>
          <a:p>
            <a:pPr lvl="2"/>
            <a:r>
              <a:rPr lang="ko-KR" altLang="en-US" dirty="0"/>
              <a:t>옳은 예 </a:t>
            </a:r>
            <a:r>
              <a:rPr lang="en-US" altLang="ko-KR" dirty="0"/>
              <a:t>: </a:t>
            </a:r>
            <a:r>
              <a:rPr lang="en-US" altLang="ko-KR" dirty="0" err="1"/>
              <a:t>ttt</a:t>
            </a:r>
            <a:r>
              <a:rPr lang="en-US" altLang="ko-KR" dirty="0"/>
              <a:t>, </a:t>
            </a:r>
            <a:r>
              <a:rPr lang="en-US" altLang="ko-KR" dirty="0" err="1"/>
              <a:t>tty</a:t>
            </a:r>
            <a:r>
              <a:rPr lang="en-US" altLang="ko-KR" dirty="0"/>
              <a:t>, txt, try, …</a:t>
            </a:r>
          </a:p>
          <a:p>
            <a:pPr lvl="2"/>
            <a:r>
              <a:rPr lang="ko-KR" altLang="en-US" dirty="0"/>
              <a:t>틀린 예 </a:t>
            </a:r>
            <a:r>
              <a:rPr lang="en-US" altLang="ko-KR" dirty="0"/>
              <a:t>: </a:t>
            </a:r>
            <a:r>
              <a:rPr lang="en-US" altLang="ko-KR" dirty="0" err="1"/>
              <a:t>ty</a:t>
            </a:r>
            <a:r>
              <a:rPr lang="en-US" altLang="ko-KR" dirty="0"/>
              <a:t>, text, tell, …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디렉터리</a:t>
            </a:r>
            <a:r>
              <a:rPr lang="en-US" altLang="ko-KR" dirty="0"/>
              <a:t>: dir &amp; </a:t>
            </a:r>
            <a:r>
              <a:rPr lang="en-US" altLang="ko-KR" dirty="0" err="1"/>
              <a:t>ls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611" y="2060848"/>
            <a:ext cx="8269874" cy="2973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9269" y="308061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디렉터리</a:t>
            </a:r>
            <a:r>
              <a:rPr lang="en-US" altLang="ko-KR" sz="3200" dirty="0"/>
              <a:t>: dir &amp; </a:t>
            </a:r>
            <a:r>
              <a:rPr lang="en-US" altLang="ko-KR" sz="3200" dirty="0" err="1"/>
              <a:t>ls</a:t>
            </a:r>
            <a:endParaRPr lang="ko-KR" altLang="en-US" sz="32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33400" y="1844824"/>
            <a:ext cx="4152772" cy="447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4628309" y="1847837"/>
            <a:ext cx="4038600" cy="4525963"/>
          </a:xfrm>
        </p:spPr>
        <p:txBody>
          <a:bodyPr/>
          <a:lstStyle/>
          <a:p>
            <a:r>
              <a:rPr lang="ko-KR" altLang="en-US" dirty="0"/>
              <a:t>모든 파일의 </a:t>
            </a:r>
            <a:r>
              <a:rPr lang="en-US" altLang="ko-KR" dirty="0"/>
              <a:t>mode</a:t>
            </a:r>
            <a:r>
              <a:rPr lang="ko-KR" altLang="en-US" dirty="0"/>
              <a:t>는 </a:t>
            </a:r>
            <a:r>
              <a:rPr lang="en-US" altLang="ko-KR" dirty="0"/>
              <a:t>10</a:t>
            </a:r>
            <a:r>
              <a:rPr lang="ko-KR" altLang="en-US" dirty="0"/>
              <a:t>자리로 구성</a:t>
            </a:r>
            <a:endParaRPr lang="en-US" altLang="ko-KR" dirty="0"/>
          </a:p>
          <a:p>
            <a:r>
              <a:rPr lang="en-US" altLang="ko-KR" dirty="0"/>
              <a:t>1 : </a:t>
            </a:r>
            <a:r>
              <a:rPr lang="ko-KR" altLang="en-US" dirty="0"/>
              <a:t>특수 비트</a:t>
            </a:r>
            <a:endParaRPr lang="en-US" altLang="ko-KR" dirty="0"/>
          </a:p>
          <a:p>
            <a:pPr lvl="1"/>
            <a:r>
              <a:rPr lang="en-US" altLang="ko-KR" dirty="0"/>
              <a:t>- : </a:t>
            </a:r>
            <a:r>
              <a:rPr lang="ko-KR" altLang="en-US" dirty="0"/>
              <a:t>일반 파일</a:t>
            </a:r>
            <a:endParaRPr lang="en-US" altLang="ko-KR" dirty="0"/>
          </a:p>
          <a:p>
            <a:pPr lvl="1"/>
            <a:r>
              <a:rPr lang="en-US" altLang="ko-KR" dirty="0"/>
              <a:t>b : </a:t>
            </a:r>
            <a:r>
              <a:rPr lang="ko-KR" altLang="en-US" dirty="0"/>
              <a:t>바이너리 장치</a:t>
            </a:r>
            <a:endParaRPr lang="en-US" altLang="ko-KR" dirty="0"/>
          </a:p>
          <a:p>
            <a:pPr lvl="1"/>
            <a:r>
              <a:rPr lang="en-US" altLang="ko-KR" dirty="0"/>
              <a:t>c : </a:t>
            </a:r>
            <a:r>
              <a:rPr lang="ko-KR" altLang="en-US" dirty="0"/>
              <a:t>문자열 장치</a:t>
            </a:r>
            <a:endParaRPr lang="en-US" altLang="ko-KR" dirty="0"/>
          </a:p>
          <a:p>
            <a:pPr lvl="1"/>
            <a:r>
              <a:rPr lang="en-US" altLang="ko-KR" dirty="0"/>
              <a:t>d : </a:t>
            </a:r>
            <a:r>
              <a:rPr lang="ko-KR" altLang="en-US" dirty="0"/>
              <a:t>디렉터리</a:t>
            </a:r>
            <a:endParaRPr lang="en-US" altLang="ko-KR" dirty="0"/>
          </a:p>
          <a:p>
            <a:pPr lvl="1"/>
            <a:r>
              <a:rPr lang="en-US" altLang="ko-KR" dirty="0"/>
              <a:t>l : </a:t>
            </a:r>
            <a:r>
              <a:rPr lang="ko-KR" altLang="en-US" dirty="0" err="1"/>
              <a:t>심볼릭</a:t>
            </a:r>
            <a:r>
              <a:rPr lang="ko-KR" altLang="en-US" dirty="0"/>
              <a:t> 링크</a:t>
            </a:r>
            <a:endParaRPr lang="en-US" altLang="ko-KR" dirty="0"/>
          </a:p>
          <a:p>
            <a:r>
              <a:rPr lang="en-US" altLang="ko-KR" dirty="0"/>
              <a:t>2~10 : </a:t>
            </a:r>
            <a:r>
              <a:rPr lang="ko-KR" altLang="en-US" dirty="0"/>
              <a:t>권한</a:t>
            </a:r>
            <a:endParaRPr lang="en-US" altLang="ko-KR" dirty="0"/>
          </a:p>
          <a:p>
            <a:pPr lvl="1"/>
            <a:r>
              <a:rPr lang="en-US" altLang="ko-KR" dirty="0"/>
              <a:t>2~4 : </a:t>
            </a:r>
            <a:r>
              <a:rPr lang="ko-KR" altLang="en-US" dirty="0"/>
              <a:t>소유자 권한</a:t>
            </a:r>
            <a:endParaRPr lang="en-US" altLang="ko-KR" dirty="0"/>
          </a:p>
          <a:p>
            <a:pPr lvl="1"/>
            <a:r>
              <a:rPr lang="en-US" altLang="ko-KR" dirty="0"/>
              <a:t>5~7 : </a:t>
            </a:r>
            <a:r>
              <a:rPr lang="ko-KR" altLang="en-US" dirty="0"/>
              <a:t>소유 그룹 권한</a:t>
            </a:r>
            <a:endParaRPr lang="en-US" altLang="ko-KR" dirty="0"/>
          </a:p>
          <a:p>
            <a:pPr lvl="1"/>
            <a:r>
              <a:rPr lang="en-US" altLang="ko-KR" dirty="0"/>
              <a:t>8~10 : </a:t>
            </a:r>
            <a:r>
              <a:rPr lang="ko-KR" altLang="en-US" dirty="0"/>
              <a:t>그 외 권한</a:t>
            </a:r>
            <a:endParaRPr lang="en-US" altLang="ko-KR" dirty="0"/>
          </a:p>
          <a:p>
            <a:pPr lvl="1"/>
            <a:r>
              <a:rPr lang="en-US" altLang="ko-KR" b="1" dirty="0"/>
              <a:t>R</a:t>
            </a:r>
            <a:r>
              <a:rPr lang="en-US" altLang="ko-KR" dirty="0"/>
              <a:t>ead, </a:t>
            </a:r>
            <a:r>
              <a:rPr lang="en-US" altLang="ko-KR" b="1" dirty="0"/>
              <a:t>W</a:t>
            </a:r>
            <a:r>
              <a:rPr lang="en-US" altLang="ko-KR" dirty="0"/>
              <a:t>rite, E</a:t>
            </a:r>
            <a:r>
              <a:rPr lang="en-US" altLang="ko-KR" b="1" dirty="0"/>
              <a:t>x</a:t>
            </a:r>
            <a:r>
              <a:rPr lang="en-US" altLang="ko-KR" dirty="0"/>
              <a:t>ecute</a:t>
            </a:r>
            <a:r>
              <a:rPr lang="ko-KR" altLang="en-US" dirty="0"/>
              <a:t>를 의미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510358" y="1906627"/>
            <a:ext cx="1368152" cy="4437112"/>
          </a:xfrm>
          <a:prstGeom prst="roundRect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: touch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1" y="1700808"/>
            <a:ext cx="8229600" cy="1467608"/>
          </a:xfrm>
        </p:spPr>
        <p:txBody>
          <a:bodyPr/>
          <a:lstStyle/>
          <a:p>
            <a:r>
              <a:rPr lang="ko-KR" altLang="en-US" dirty="0"/>
              <a:t>빈 파일을 생성</a:t>
            </a:r>
            <a:endParaRPr lang="en-US" altLang="ko-KR" dirty="0"/>
          </a:p>
          <a:p>
            <a:pPr lvl="1"/>
            <a:r>
              <a:rPr lang="en-US" altLang="ko-KR" dirty="0"/>
              <a:t>touch (</a:t>
            </a:r>
            <a:r>
              <a:rPr lang="ko-KR" altLang="en-US" dirty="0"/>
              <a:t>생성할 파일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파일이 이미 존재하면 </a:t>
            </a:r>
            <a:r>
              <a:rPr lang="ko-KR" altLang="en-US" u="sng" dirty="0"/>
              <a:t>수정 시각을 업데이트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9541" y="3456258"/>
            <a:ext cx="7964920" cy="246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: cp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1" y="1484784"/>
            <a:ext cx="8229600" cy="4824536"/>
          </a:xfrm>
        </p:spPr>
        <p:txBody>
          <a:bodyPr/>
          <a:lstStyle/>
          <a:p>
            <a:r>
              <a:rPr lang="en-US" altLang="ko-KR" b="1" dirty="0"/>
              <a:t>C</a:t>
            </a:r>
            <a:r>
              <a:rPr lang="en-US" altLang="ko-KR" dirty="0"/>
              <a:t>o</a:t>
            </a:r>
            <a:r>
              <a:rPr lang="en-US" altLang="ko-KR" b="1" dirty="0"/>
              <a:t>p</a:t>
            </a:r>
            <a:r>
              <a:rPr lang="en-US" altLang="ko-KR" dirty="0"/>
              <a:t>y file(s)</a:t>
            </a:r>
          </a:p>
          <a:p>
            <a:pPr lvl="1"/>
            <a:r>
              <a:rPr lang="ko-KR" altLang="en-US" dirty="0"/>
              <a:t>파일을 복사</a:t>
            </a:r>
            <a:endParaRPr lang="en-US" altLang="ko-KR" dirty="0"/>
          </a:p>
          <a:p>
            <a:r>
              <a:rPr lang="ko-KR" altLang="en-US" dirty="0"/>
              <a:t>사용법</a:t>
            </a:r>
            <a:r>
              <a:rPr lang="en-US" altLang="ko-KR" dirty="0"/>
              <a:t>: copy [</a:t>
            </a:r>
            <a:r>
              <a:rPr lang="ko-KR" altLang="en-US" dirty="0"/>
              <a:t>옵션</a:t>
            </a:r>
            <a:r>
              <a:rPr lang="en-US" altLang="ko-KR" dirty="0"/>
              <a:t>] (</a:t>
            </a:r>
            <a:r>
              <a:rPr lang="ko-KR" altLang="en-US" dirty="0"/>
              <a:t>원본</a:t>
            </a:r>
            <a:r>
              <a:rPr lang="en-US" altLang="ko-KR" dirty="0"/>
              <a:t>) (</a:t>
            </a:r>
            <a:r>
              <a:rPr lang="ko-KR" altLang="en-US" dirty="0"/>
              <a:t>대상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/>
              <a:t>file1</a:t>
            </a:r>
            <a:r>
              <a:rPr lang="ko-KR" altLang="en-US" dirty="0"/>
              <a:t>을 </a:t>
            </a:r>
            <a:r>
              <a:rPr lang="en-US" altLang="ko-KR" dirty="0"/>
              <a:t>file2</a:t>
            </a:r>
            <a:r>
              <a:rPr lang="ko-KR" altLang="en-US" dirty="0"/>
              <a:t>로 복사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File</a:t>
            </a:r>
            <a:r>
              <a:rPr lang="ko-KR" altLang="en-US" dirty="0"/>
              <a:t>을 </a:t>
            </a:r>
            <a:r>
              <a:rPr lang="en-US" altLang="ko-KR" dirty="0"/>
              <a:t>directory </a:t>
            </a:r>
            <a:r>
              <a:rPr lang="ko-KR" altLang="en-US" dirty="0"/>
              <a:t>내부로 복사(이름 보존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directory1</a:t>
            </a:r>
            <a:r>
              <a:rPr lang="ko-KR" altLang="en-US" dirty="0"/>
              <a:t>의 내용을 모두 </a:t>
            </a:r>
            <a:r>
              <a:rPr lang="en-US" altLang="ko-KR" dirty="0"/>
              <a:t>directory2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복사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339752" y="2924944"/>
            <a:ext cx="3225114" cy="507831"/>
            <a:chOff x="2669059" y="2734962"/>
            <a:chExt cx="4300152" cy="946650"/>
          </a:xfrm>
        </p:grpSpPr>
        <p:sp>
          <p:nvSpPr>
            <p:cNvPr id="6" name="직사각형 5"/>
            <p:cNvSpPr/>
            <p:nvPr/>
          </p:nvSpPr>
          <p:spPr>
            <a:xfrm>
              <a:off x="2669059" y="2734962"/>
              <a:ext cx="4300152" cy="724930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9059" y="2734962"/>
              <a:ext cx="4300152" cy="946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/>
                <a:t>      $ </a:t>
              </a:r>
              <a:r>
                <a:rPr lang="en-US" altLang="ko-KR" sz="1350" dirty="0" err="1"/>
                <a:t>cp</a:t>
              </a:r>
              <a:r>
                <a:rPr lang="ko-KR" altLang="en-US" sz="1350" dirty="0"/>
                <a:t> </a:t>
              </a:r>
              <a:r>
                <a:rPr lang="en-US" altLang="ko-KR" sz="1350" dirty="0"/>
                <a:t>[</a:t>
              </a:r>
              <a:r>
                <a:rPr lang="ko-KR" altLang="en-US" sz="1350" dirty="0"/>
                <a:t>옵션</a:t>
              </a:r>
              <a:r>
                <a:rPr lang="en-US" altLang="ko-KR" sz="1350" dirty="0"/>
                <a:t>] file1 file2</a:t>
              </a:r>
            </a:p>
            <a:p>
              <a:r>
                <a:rPr lang="en-US" altLang="ko-KR" sz="1350" dirty="0"/>
                <a:t>       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339752" y="3986492"/>
            <a:ext cx="3225114" cy="507831"/>
            <a:chOff x="2669059" y="2734962"/>
            <a:chExt cx="4300152" cy="946650"/>
          </a:xfrm>
        </p:grpSpPr>
        <p:sp>
          <p:nvSpPr>
            <p:cNvPr id="11" name="직사각형 10"/>
            <p:cNvSpPr/>
            <p:nvPr/>
          </p:nvSpPr>
          <p:spPr>
            <a:xfrm>
              <a:off x="2669059" y="2734962"/>
              <a:ext cx="4300152" cy="724930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69059" y="2734962"/>
              <a:ext cx="4300152" cy="946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/>
                <a:t>      $ </a:t>
              </a:r>
              <a:r>
                <a:rPr lang="en-US" altLang="ko-KR" sz="1350" dirty="0" err="1"/>
                <a:t>cp</a:t>
              </a:r>
              <a:r>
                <a:rPr lang="ko-KR" altLang="en-US" sz="1350" dirty="0"/>
                <a:t> </a:t>
              </a:r>
              <a:r>
                <a:rPr lang="en-US" altLang="ko-KR" sz="1350" dirty="0"/>
                <a:t>[</a:t>
              </a:r>
              <a:r>
                <a:rPr lang="ko-KR" altLang="en-US" sz="1350" dirty="0"/>
                <a:t>옵션</a:t>
              </a:r>
              <a:r>
                <a:rPr lang="en-US" altLang="ko-KR" sz="1350" dirty="0"/>
                <a:t>] file directory</a:t>
              </a:r>
            </a:p>
            <a:p>
              <a:r>
                <a:rPr lang="en-US" altLang="ko-KR" sz="1350" dirty="0"/>
                <a:t>       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350678" y="5007159"/>
            <a:ext cx="3225114" cy="507831"/>
            <a:chOff x="2669059" y="2734962"/>
            <a:chExt cx="4300152" cy="946650"/>
          </a:xfrm>
        </p:grpSpPr>
        <p:sp>
          <p:nvSpPr>
            <p:cNvPr id="14" name="직사각형 13"/>
            <p:cNvSpPr/>
            <p:nvPr/>
          </p:nvSpPr>
          <p:spPr>
            <a:xfrm>
              <a:off x="2669059" y="2734962"/>
              <a:ext cx="4300152" cy="724930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69059" y="2734962"/>
              <a:ext cx="4300152" cy="946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/>
                <a:t>      $ </a:t>
              </a:r>
              <a:r>
                <a:rPr lang="en-US" altLang="ko-KR" sz="1350" dirty="0" err="1"/>
                <a:t>cp</a:t>
              </a:r>
              <a:r>
                <a:rPr lang="en-US" altLang="ko-KR" sz="1350" dirty="0"/>
                <a:t> –r </a:t>
              </a:r>
              <a:r>
                <a:rPr lang="ko-KR" altLang="en-US" sz="1350" dirty="0"/>
                <a:t> </a:t>
              </a:r>
              <a:r>
                <a:rPr lang="en-US" altLang="ko-KR" sz="1350" dirty="0"/>
                <a:t>[</a:t>
              </a:r>
              <a:r>
                <a:rPr lang="ko-KR" altLang="en-US" sz="1350" dirty="0"/>
                <a:t>옵션</a:t>
              </a:r>
              <a:r>
                <a:rPr lang="en-US" altLang="ko-KR" sz="1350" dirty="0"/>
                <a:t>] directory1 directory2</a:t>
              </a:r>
            </a:p>
            <a:p>
              <a:r>
                <a:rPr lang="en-US" altLang="ko-KR" sz="1350" dirty="0"/>
                <a:t>       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프롬프트 살펴보기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3885" y="2276872"/>
            <a:ext cx="7396230" cy="81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사각형 설명선 7"/>
          <p:cNvSpPr/>
          <p:nvPr/>
        </p:nvSpPr>
        <p:spPr>
          <a:xfrm>
            <a:off x="611560" y="3356992"/>
            <a:ext cx="2088232" cy="432048"/>
          </a:xfrm>
          <a:prstGeom prst="wedgeRoundRectCallout">
            <a:avLst>
              <a:gd name="adj1" fmla="val -8007"/>
              <a:gd name="adj2" fmla="val -1698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현재 사용자 이름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771800" y="3356992"/>
            <a:ext cx="2088232" cy="432048"/>
          </a:xfrm>
          <a:prstGeom prst="wedgeRoundRectCallout">
            <a:avLst>
              <a:gd name="adj1" fmla="val 5926"/>
              <a:gd name="adj2" fmla="val -1666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현재 컴퓨터 </a:t>
            </a:r>
            <a:r>
              <a:rPr lang="ko-KR" altLang="en-US" dirty="0"/>
              <a:t>이름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932040" y="3356992"/>
            <a:ext cx="3888432" cy="648072"/>
          </a:xfrm>
          <a:prstGeom prst="wedgeRoundRectCallout">
            <a:avLst>
              <a:gd name="adj1" fmla="val -8682"/>
              <a:gd name="adj2" fmla="val -1396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작업중인 디렉터리</a:t>
            </a:r>
            <a:endParaRPr lang="en-US" altLang="ko-KR" dirty="0"/>
          </a:p>
          <a:p>
            <a:pPr algn="ctr"/>
            <a:r>
              <a:rPr lang="en-US" altLang="ko-KR" dirty="0"/>
              <a:t>(~ = </a:t>
            </a:r>
            <a:r>
              <a:rPr lang="ko-KR" altLang="en-US" dirty="0"/>
              <a:t>사용자의 홈 디렉터리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63888" y="5301208"/>
            <a:ext cx="5589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← </a:t>
            </a:r>
            <a:r>
              <a:rPr lang="en-US" altLang="ko-KR" dirty="0"/>
              <a:t>Linux </a:t>
            </a:r>
            <a:r>
              <a:rPr lang="ko-KR" altLang="en-US" dirty="0"/>
              <a:t>이외의 다른 </a:t>
            </a:r>
            <a:r>
              <a:rPr lang="en-US" altLang="ko-KR" dirty="0"/>
              <a:t>Unix</a:t>
            </a:r>
            <a:r>
              <a:rPr lang="ko-KR" altLang="en-US" dirty="0"/>
              <a:t>에선 이런 프롬프트가 나옴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149080"/>
            <a:ext cx="3456384" cy="2073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: cp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204864"/>
            <a:ext cx="6856770" cy="276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4276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: cp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1467608"/>
          </a:xfrm>
        </p:spPr>
        <p:txBody>
          <a:bodyPr/>
          <a:lstStyle/>
          <a:p>
            <a:r>
              <a:rPr lang="ko-KR" altLang="en-US" dirty="0"/>
              <a:t>옵션</a:t>
            </a:r>
            <a:endParaRPr lang="en-US" altLang="ko-KR" dirty="0"/>
          </a:p>
          <a:p>
            <a:pPr lvl="1"/>
            <a:r>
              <a:rPr lang="en-US" altLang="ko-KR" dirty="0"/>
              <a:t>-</a:t>
            </a:r>
            <a:r>
              <a:rPr lang="en-US" altLang="ko-KR" dirty="0" err="1"/>
              <a:t>i</a:t>
            </a:r>
            <a:r>
              <a:rPr lang="en-US" altLang="ko-KR" dirty="0"/>
              <a:t> : </a:t>
            </a:r>
            <a:r>
              <a:rPr lang="en-US" altLang="ko-KR" b="1" dirty="0"/>
              <a:t>I</a:t>
            </a:r>
            <a:r>
              <a:rPr lang="en-US" altLang="ko-KR" dirty="0"/>
              <a:t>nteractive, </a:t>
            </a:r>
            <a:r>
              <a:rPr lang="ko-KR" altLang="en-US" dirty="0"/>
              <a:t>덮어쓰기 여부를 물음</a:t>
            </a:r>
            <a:endParaRPr lang="en-US" altLang="ko-KR" dirty="0"/>
          </a:p>
          <a:p>
            <a:pPr lvl="1"/>
            <a:r>
              <a:rPr lang="en-US" altLang="ko-KR" dirty="0"/>
              <a:t>-r : </a:t>
            </a:r>
            <a:r>
              <a:rPr lang="en-US" altLang="ko-KR" b="1" dirty="0"/>
              <a:t>R</a:t>
            </a:r>
            <a:r>
              <a:rPr lang="en-US" altLang="ko-KR" dirty="0"/>
              <a:t>ecursive, </a:t>
            </a:r>
            <a:r>
              <a:rPr lang="ko-KR" altLang="en-US" dirty="0"/>
              <a:t>파일 구조를 모두 복사 </a:t>
            </a:r>
            <a:r>
              <a:rPr lang="en-US" altLang="ko-KR" dirty="0"/>
              <a:t>(</a:t>
            </a:r>
            <a:r>
              <a:rPr lang="ko-KR" altLang="en-US" dirty="0"/>
              <a:t>디렉터리 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1533" y="3356992"/>
            <a:ext cx="5900934" cy="279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: mv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1" y="1484784"/>
            <a:ext cx="8229600" cy="4824536"/>
          </a:xfrm>
        </p:spPr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M</a:t>
            </a:r>
            <a:r>
              <a:rPr lang="en-US" altLang="ko-KR" dirty="0"/>
              <a:t>o</a:t>
            </a:r>
            <a:r>
              <a:rPr lang="en-US" altLang="ko-KR" b="1" dirty="0">
                <a:solidFill>
                  <a:srgbClr val="FF0000"/>
                </a:solidFill>
              </a:rPr>
              <a:t>v</a:t>
            </a:r>
            <a:r>
              <a:rPr lang="en-US" altLang="ko-KR" dirty="0"/>
              <a:t>e file(s)</a:t>
            </a:r>
          </a:p>
          <a:p>
            <a:pPr lvl="1"/>
            <a:r>
              <a:rPr lang="ko-KR" altLang="en-US" dirty="0"/>
              <a:t>파일을 복사</a:t>
            </a:r>
            <a:endParaRPr lang="en-US" altLang="ko-KR" dirty="0"/>
          </a:p>
          <a:p>
            <a:r>
              <a:rPr lang="ko-KR" altLang="en-US" dirty="0"/>
              <a:t>사용법</a:t>
            </a:r>
            <a:r>
              <a:rPr lang="en-US" altLang="ko-KR"/>
              <a:t>: mv </a:t>
            </a:r>
            <a:r>
              <a:rPr lang="en-US" altLang="ko-KR" dirty="0"/>
              <a:t>[</a:t>
            </a:r>
            <a:r>
              <a:rPr lang="ko-KR" altLang="en-US" dirty="0"/>
              <a:t>옵션</a:t>
            </a:r>
            <a:r>
              <a:rPr lang="en-US" altLang="ko-KR" dirty="0"/>
              <a:t>] (</a:t>
            </a:r>
            <a:r>
              <a:rPr lang="ko-KR" altLang="en-US" dirty="0"/>
              <a:t>원본</a:t>
            </a:r>
            <a:r>
              <a:rPr lang="en-US" altLang="ko-KR" dirty="0"/>
              <a:t>) (</a:t>
            </a:r>
            <a:r>
              <a:rPr lang="ko-KR" altLang="en-US" dirty="0"/>
              <a:t>대상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/>
              <a:t>file1</a:t>
            </a:r>
            <a:r>
              <a:rPr lang="ko-KR" altLang="en-US" dirty="0"/>
              <a:t>을 </a:t>
            </a:r>
            <a:r>
              <a:rPr lang="en-US" altLang="ko-KR" dirty="0"/>
              <a:t>file2</a:t>
            </a:r>
            <a:r>
              <a:rPr lang="ko-KR" altLang="en-US" dirty="0"/>
              <a:t>로 바꾼다</a:t>
            </a:r>
            <a:r>
              <a:rPr lang="en-US" altLang="ko-KR" dirty="0"/>
              <a:t>. file2</a:t>
            </a:r>
            <a:r>
              <a:rPr lang="ko-KR" altLang="en-US" dirty="0"/>
              <a:t>가 존재 하면 </a:t>
            </a:r>
            <a:r>
              <a:rPr lang="en-US" altLang="ko-KR" dirty="0"/>
              <a:t>file2</a:t>
            </a:r>
            <a:r>
              <a:rPr lang="ko-KR" altLang="en-US" dirty="0"/>
              <a:t>의 내용이 바뀜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file</a:t>
            </a:r>
            <a:r>
              <a:rPr lang="ko-KR" altLang="en-US" dirty="0"/>
              <a:t>을 </a:t>
            </a:r>
            <a:r>
              <a:rPr lang="en-US" altLang="ko-KR" dirty="0"/>
              <a:t>directory </a:t>
            </a:r>
            <a:r>
              <a:rPr lang="ko-KR" altLang="en-US" dirty="0"/>
              <a:t>로 이동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전체 디렉터리가 이동</a:t>
            </a:r>
            <a:r>
              <a:rPr lang="en-US" altLang="ko-KR" dirty="0"/>
              <a:t>. </a:t>
            </a:r>
            <a:r>
              <a:rPr lang="ko-KR" altLang="en-US" dirty="0"/>
              <a:t>실제 파일이 이동하는 것이 아니라 계층적 구조에 따라 이름만 이동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2338846" y="2908857"/>
            <a:ext cx="3225114" cy="507831"/>
            <a:chOff x="2669059" y="2734962"/>
            <a:chExt cx="4300152" cy="946650"/>
          </a:xfrm>
        </p:grpSpPr>
        <p:sp>
          <p:nvSpPr>
            <p:cNvPr id="17" name="직사각형 16"/>
            <p:cNvSpPr/>
            <p:nvPr/>
          </p:nvSpPr>
          <p:spPr>
            <a:xfrm>
              <a:off x="2669059" y="2734962"/>
              <a:ext cx="4300152" cy="724930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69059" y="2734962"/>
              <a:ext cx="4300152" cy="946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/>
                <a:t>      $ mv</a:t>
              </a:r>
              <a:r>
                <a:rPr lang="ko-KR" altLang="en-US" sz="1350" dirty="0"/>
                <a:t> </a:t>
              </a:r>
              <a:r>
                <a:rPr lang="en-US" altLang="ko-KR" sz="1350" dirty="0"/>
                <a:t>[</a:t>
              </a:r>
              <a:r>
                <a:rPr lang="ko-KR" altLang="en-US" sz="1350" dirty="0"/>
                <a:t>옵션</a:t>
              </a:r>
              <a:r>
                <a:rPr lang="en-US" altLang="ko-KR" sz="1350" dirty="0"/>
                <a:t>] file1 file2</a:t>
              </a:r>
            </a:p>
            <a:p>
              <a:r>
                <a:rPr lang="en-US" altLang="ko-KR" sz="1350" dirty="0"/>
                <a:t>       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350678" y="3982315"/>
            <a:ext cx="3225114" cy="507831"/>
            <a:chOff x="2669059" y="2734962"/>
            <a:chExt cx="4300152" cy="946650"/>
          </a:xfrm>
        </p:grpSpPr>
        <p:sp>
          <p:nvSpPr>
            <p:cNvPr id="20" name="직사각형 19"/>
            <p:cNvSpPr/>
            <p:nvPr/>
          </p:nvSpPr>
          <p:spPr>
            <a:xfrm>
              <a:off x="2669059" y="2734962"/>
              <a:ext cx="4300152" cy="724930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69059" y="2734962"/>
              <a:ext cx="4300152" cy="946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/>
                <a:t>      $ mv</a:t>
              </a:r>
              <a:r>
                <a:rPr lang="ko-KR" altLang="en-US" sz="1350" dirty="0"/>
                <a:t> </a:t>
              </a:r>
              <a:r>
                <a:rPr lang="en-US" altLang="ko-KR" sz="1350" dirty="0"/>
                <a:t>[</a:t>
              </a:r>
              <a:r>
                <a:rPr lang="ko-KR" altLang="en-US" sz="1350" dirty="0"/>
                <a:t>옵션</a:t>
              </a:r>
              <a:r>
                <a:rPr lang="en-US" altLang="ko-KR" sz="1350" dirty="0"/>
                <a:t>] file directory</a:t>
              </a:r>
            </a:p>
            <a:p>
              <a:r>
                <a:rPr lang="en-US" altLang="ko-KR" sz="1350" dirty="0"/>
                <a:t>       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338846" y="5031672"/>
            <a:ext cx="3225114" cy="507831"/>
            <a:chOff x="2669059" y="2734962"/>
            <a:chExt cx="4300152" cy="946650"/>
          </a:xfrm>
        </p:grpSpPr>
        <p:sp>
          <p:nvSpPr>
            <p:cNvPr id="23" name="직사각형 22"/>
            <p:cNvSpPr/>
            <p:nvPr/>
          </p:nvSpPr>
          <p:spPr>
            <a:xfrm>
              <a:off x="2669059" y="2734962"/>
              <a:ext cx="4300152" cy="724930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69059" y="2734962"/>
              <a:ext cx="4300152" cy="946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/>
                <a:t>      $ mv</a:t>
              </a:r>
              <a:r>
                <a:rPr lang="ko-KR" altLang="en-US" sz="1350" dirty="0"/>
                <a:t>  </a:t>
              </a:r>
              <a:r>
                <a:rPr lang="en-US" altLang="ko-KR" sz="1350" dirty="0"/>
                <a:t>[</a:t>
              </a:r>
              <a:r>
                <a:rPr lang="ko-KR" altLang="en-US" sz="1350" dirty="0"/>
                <a:t>옵션</a:t>
              </a:r>
              <a:r>
                <a:rPr lang="en-US" altLang="ko-KR" sz="1350" dirty="0"/>
                <a:t>] directory1 directory2</a:t>
              </a:r>
            </a:p>
            <a:p>
              <a:r>
                <a:rPr lang="en-US" altLang="ko-KR" sz="1350" dirty="0"/>
                <a:t>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8889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en-US" altLang="ko-KR" dirty="0" err="1"/>
              <a:t>mv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916832"/>
            <a:ext cx="6668040" cy="2903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en-US" altLang="ko-KR" dirty="0" err="1"/>
              <a:t>mv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옵션</a:t>
            </a:r>
            <a:endParaRPr lang="en-US" altLang="ko-KR" dirty="0"/>
          </a:p>
          <a:p>
            <a:pPr lvl="1"/>
            <a:r>
              <a:rPr lang="en-US" altLang="ko-KR" dirty="0"/>
              <a:t>-</a:t>
            </a:r>
            <a:r>
              <a:rPr lang="en-US" altLang="ko-KR" dirty="0" err="1"/>
              <a:t>i</a:t>
            </a:r>
            <a:r>
              <a:rPr lang="en-US" altLang="ko-KR" dirty="0"/>
              <a:t> : </a:t>
            </a:r>
            <a:r>
              <a:rPr lang="ko-KR" altLang="en-US" dirty="0"/>
              <a:t>덮어쓰기 여부를 물음</a:t>
            </a:r>
            <a:endParaRPr lang="en-US" altLang="ko-KR" dirty="0"/>
          </a:p>
          <a:p>
            <a:pPr lvl="1"/>
            <a:r>
              <a:rPr lang="en-US" altLang="ko-KR" dirty="0"/>
              <a:t>-f : </a:t>
            </a:r>
            <a:r>
              <a:rPr lang="en-US" altLang="ko-KR" b="1" dirty="0"/>
              <a:t>F</a:t>
            </a:r>
            <a:r>
              <a:rPr lang="en-US" altLang="ko-KR" dirty="0"/>
              <a:t>orce, </a:t>
            </a:r>
            <a:r>
              <a:rPr lang="ko-KR" altLang="en-US" dirty="0"/>
              <a:t>강제로 덮어씀 </a:t>
            </a:r>
            <a:r>
              <a:rPr lang="en-US" altLang="ko-KR" dirty="0"/>
              <a:t>(-n</a:t>
            </a:r>
            <a:r>
              <a:rPr lang="ko-KR" altLang="en-US" dirty="0"/>
              <a:t>과 동일</a:t>
            </a:r>
            <a:r>
              <a:rPr lang="en-US" altLang="ko-KR" dirty="0"/>
              <a:t>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en-US" altLang="ko-KR" dirty="0" err="1"/>
              <a:t>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64893"/>
            <a:ext cx="8229600" cy="1611624"/>
          </a:xfrm>
        </p:spPr>
        <p:txBody>
          <a:bodyPr>
            <a:normAutofit/>
          </a:bodyPr>
          <a:lstStyle/>
          <a:p>
            <a:r>
              <a:rPr lang="en-US" altLang="ko-KR" b="1" dirty="0"/>
              <a:t>R</a:t>
            </a:r>
            <a:r>
              <a:rPr lang="en-US" altLang="ko-KR" dirty="0"/>
              <a:t>e</a:t>
            </a:r>
            <a:r>
              <a:rPr lang="en-US" altLang="ko-KR" b="1" dirty="0"/>
              <a:t>m</a:t>
            </a:r>
            <a:r>
              <a:rPr lang="en-US" altLang="ko-KR" dirty="0"/>
              <a:t>ove file(s)</a:t>
            </a:r>
          </a:p>
          <a:p>
            <a:pPr lvl="1"/>
            <a:r>
              <a:rPr lang="ko-KR" altLang="en-US" dirty="0"/>
              <a:t>파일을 삭제</a:t>
            </a:r>
            <a:endParaRPr lang="en-US" altLang="ko-KR" dirty="0"/>
          </a:p>
          <a:p>
            <a:r>
              <a:rPr lang="ko-KR" altLang="en-US" dirty="0"/>
              <a:t>사용법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3826" y="3284984"/>
            <a:ext cx="5796348" cy="291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그룹 4"/>
          <p:cNvGrpSpPr/>
          <p:nvPr/>
        </p:nvGrpSpPr>
        <p:grpSpPr>
          <a:xfrm>
            <a:off x="1979712" y="2687628"/>
            <a:ext cx="3225114" cy="388889"/>
            <a:chOff x="2669059" y="2734962"/>
            <a:chExt cx="4300152" cy="724930"/>
          </a:xfrm>
        </p:grpSpPr>
        <p:sp>
          <p:nvSpPr>
            <p:cNvPr id="6" name="직사각형 5"/>
            <p:cNvSpPr/>
            <p:nvPr/>
          </p:nvSpPr>
          <p:spPr>
            <a:xfrm>
              <a:off x="2669059" y="2734962"/>
              <a:ext cx="4300152" cy="724930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9059" y="2734962"/>
              <a:ext cx="4300152" cy="559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/>
                <a:t>      $ </a:t>
              </a:r>
              <a:r>
                <a:rPr lang="en-US" altLang="ko-KR" sz="1350" dirty="0" err="1"/>
                <a:t>rm</a:t>
              </a:r>
              <a:r>
                <a:rPr lang="ko-KR" altLang="en-US" sz="1350" dirty="0"/>
                <a:t> </a:t>
              </a:r>
              <a:r>
                <a:rPr lang="en-US" altLang="ko-KR" sz="1350" dirty="0"/>
                <a:t>[</a:t>
              </a:r>
              <a:r>
                <a:rPr lang="ko-KR" altLang="en-US" sz="1350" dirty="0"/>
                <a:t>옵션</a:t>
              </a:r>
              <a:r>
                <a:rPr lang="en-US" altLang="ko-KR" sz="1350" dirty="0"/>
                <a:t>] file       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en-US" altLang="ko-KR" dirty="0" err="1"/>
              <a:t>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옵션</a:t>
            </a:r>
            <a:endParaRPr lang="en-US" altLang="ko-KR" dirty="0"/>
          </a:p>
          <a:p>
            <a:pPr lvl="1"/>
            <a:r>
              <a:rPr lang="en-US" altLang="ko-KR" dirty="0"/>
              <a:t>-r : </a:t>
            </a:r>
            <a:r>
              <a:rPr lang="ko-KR" altLang="en-US" dirty="0"/>
              <a:t>순환적으로 하위의 모든 파일을 삭제</a:t>
            </a:r>
            <a:endParaRPr lang="en-US" altLang="ko-KR" dirty="0"/>
          </a:p>
          <a:p>
            <a:pPr lvl="2"/>
            <a:r>
              <a:rPr lang="ko-KR" altLang="en-US" dirty="0"/>
              <a:t>디렉터리 삭제에 유용하나</a:t>
            </a:r>
            <a:r>
              <a:rPr lang="en-US" altLang="ko-KR" dirty="0"/>
              <a:t> </a:t>
            </a:r>
            <a:r>
              <a:rPr lang="ko-KR" altLang="en-US" b="1" dirty="0"/>
              <a:t>주의가 필요함</a:t>
            </a:r>
            <a:endParaRPr lang="en-US" altLang="ko-KR" b="1" dirty="0"/>
          </a:p>
          <a:p>
            <a:pPr lvl="1"/>
            <a:r>
              <a:rPr lang="en-US" altLang="ko-KR" dirty="0"/>
              <a:t>-</a:t>
            </a:r>
            <a:r>
              <a:rPr lang="en-US" altLang="ko-KR" dirty="0" err="1"/>
              <a:t>i</a:t>
            </a:r>
            <a:r>
              <a:rPr lang="en-US" altLang="ko-KR" dirty="0"/>
              <a:t> : (</a:t>
            </a:r>
            <a:r>
              <a:rPr lang="ko-KR" altLang="en-US" dirty="0"/>
              <a:t>소문자</a:t>
            </a:r>
            <a:r>
              <a:rPr lang="en-US" altLang="ko-KR" dirty="0"/>
              <a:t>) </a:t>
            </a:r>
            <a:r>
              <a:rPr lang="ko-KR" altLang="en-US" dirty="0"/>
              <a:t>하나의 파일마다 삭제 여부를 물음</a:t>
            </a:r>
            <a:endParaRPr lang="en-US" altLang="ko-KR" dirty="0"/>
          </a:p>
          <a:p>
            <a:pPr lvl="1"/>
            <a:r>
              <a:rPr lang="en-US" altLang="ko-KR" dirty="0"/>
              <a:t>-I : (</a:t>
            </a:r>
            <a:r>
              <a:rPr lang="ko-KR" altLang="en-US" dirty="0"/>
              <a:t>대문자</a:t>
            </a:r>
            <a:r>
              <a:rPr lang="en-US" altLang="ko-KR" dirty="0"/>
              <a:t>) </a:t>
            </a:r>
            <a:r>
              <a:rPr lang="ko-KR" altLang="en-US" dirty="0"/>
              <a:t>파일 일괄 삭제 여부 확인</a:t>
            </a:r>
            <a:endParaRPr lang="en-US" altLang="ko-KR" dirty="0"/>
          </a:p>
          <a:p>
            <a:pPr lvl="2"/>
            <a:r>
              <a:rPr lang="ko-KR" altLang="en-US" dirty="0"/>
              <a:t>파일이 </a:t>
            </a:r>
            <a:r>
              <a:rPr lang="en-US" altLang="ko-KR" dirty="0"/>
              <a:t>3</a:t>
            </a:r>
            <a:r>
              <a:rPr lang="ko-KR" altLang="en-US" dirty="0"/>
              <a:t>개 이상이거나</a:t>
            </a:r>
            <a:r>
              <a:rPr lang="en-US" altLang="ko-KR" dirty="0"/>
              <a:t> -r </a:t>
            </a:r>
            <a:r>
              <a:rPr lang="ko-KR" altLang="en-US" dirty="0"/>
              <a:t>옵션과 같이 </a:t>
            </a:r>
            <a:r>
              <a:rPr lang="ko-KR" altLang="en-US"/>
              <a:t>쓰이는 경우</a:t>
            </a:r>
            <a:endParaRPr lang="en-US" altLang="ko-KR"/>
          </a:p>
          <a:p>
            <a:pPr lvl="1"/>
            <a:r>
              <a:rPr lang="en-US" altLang="ko-KR"/>
              <a:t>-f : </a:t>
            </a:r>
            <a:r>
              <a:rPr lang="ko-KR" altLang="en-US"/>
              <a:t>삭제 여부를 묻지 않고 파일을 삭제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접근 권한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파일과 디렉터리는 고유의 사용자와 권한이 있음</a:t>
            </a:r>
            <a:endParaRPr lang="en-US" altLang="ko-KR" dirty="0"/>
          </a:p>
          <a:p>
            <a:r>
              <a:rPr lang="en-US" altLang="ko-KR" b="1" dirty="0" err="1"/>
              <a:t>ls</a:t>
            </a:r>
            <a:r>
              <a:rPr lang="en-US" altLang="ko-KR" b="1" dirty="0"/>
              <a:t> –l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b="1" dirty="0"/>
              <a:t>dir –l</a:t>
            </a:r>
            <a:r>
              <a:rPr lang="en-US" altLang="ko-KR" dirty="0"/>
              <a:t> </a:t>
            </a:r>
            <a:r>
              <a:rPr lang="ko-KR" altLang="en-US" dirty="0"/>
              <a:t>명령으로 확인 가능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501008"/>
            <a:ext cx="8756326" cy="201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6"/>
            <a:ext cx="8756326" cy="201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514883" y="332656"/>
            <a:ext cx="8229600" cy="1069848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파일 접근 권한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4016874"/>
            <a:ext cx="788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접근 권한    </a:t>
            </a:r>
            <a:r>
              <a:rPr lang="en-US" altLang="ko-KR" dirty="0"/>
              <a:t>| ?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소유자 </a:t>
            </a:r>
            <a:r>
              <a:rPr lang="en-US" altLang="ko-KR" dirty="0"/>
              <a:t>| </a:t>
            </a:r>
            <a:r>
              <a:rPr lang="ko-KR" altLang="en-US" dirty="0"/>
              <a:t>그룹 </a:t>
            </a:r>
            <a:r>
              <a:rPr lang="en-US" altLang="ko-KR" dirty="0"/>
              <a:t>| </a:t>
            </a:r>
            <a:r>
              <a:rPr lang="ko-KR" altLang="en-US" dirty="0"/>
              <a:t>파일 크기 </a:t>
            </a:r>
            <a:r>
              <a:rPr lang="en-US" altLang="ko-KR" dirty="0"/>
              <a:t>| </a:t>
            </a:r>
            <a:r>
              <a:rPr lang="ko-KR" altLang="en-US" dirty="0"/>
              <a:t>날짜         </a:t>
            </a:r>
            <a:r>
              <a:rPr lang="en-US" altLang="ko-KR" dirty="0"/>
              <a:t>| </a:t>
            </a:r>
            <a:r>
              <a:rPr lang="ko-KR" altLang="en-US" dirty="0"/>
              <a:t>시각        </a:t>
            </a:r>
            <a:r>
              <a:rPr lang="en-US" altLang="ko-KR" dirty="0"/>
              <a:t>| </a:t>
            </a:r>
            <a:r>
              <a:rPr lang="ko-KR" altLang="en-US" dirty="0"/>
              <a:t>파일명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15616" y="4869160"/>
            <a:ext cx="651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r=4, w=2, x=1</a:t>
            </a:r>
            <a:r>
              <a:rPr lang="ko-KR" altLang="en-US" dirty="0"/>
              <a:t>에 대응시켜 </a:t>
            </a:r>
            <a:r>
              <a:rPr lang="en-US" altLang="ko-KR" dirty="0"/>
              <a:t>8</a:t>
            </a:r>
            <a:r>
              <a:rPr lang="ko-KR" altLang="en-US" dirty="0"/>
              <a:t>진수로 표현 가능</a:t>
            </a:r>
            <a:r>
              <a:rPr lang="en-US" altLang="ko-KR" dirty="0"/>
              <a:t> (</a:t>
            </a:r>
            <a:r>
              <a:rPr lang="en-US" altLang="ko-KR" dirty="0" err="1"/>
              <a:t>rwxr</a:t>
            </a:r>
            <a:r>
              <a:rPr lang="en-US" altLang="ko-KR" dirty="0"/>
              <a:t>-</a:t>
            </a:r>
            <a:r>
              <a:rPr lang="en-US" altLang="ko-KR" dirty="0" err="1"/>
              <a:t>xr</a:t>
            </a:r>
            <a:r>
              <a:rPr lang="en-US" altLang="ko-KR" dirty="0"/>
              <a:t>-x = 755)</a:t>
            </a:r>
            <a:endParaRPr lang="ko-KR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접근 권한</a:t>
            </a:r>
            <a:r>
              <a:rPr lang="en-US" altLang="ko-KR" dirty="0"/>
              <a:t>: </a:t>
            </a:r>
            <a:r>
              <a:rPr lang="en-US" altLang="ko-KR" dirty="0" err="1"/>
              <a:t>chmod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1539616"/>
          </a:xfrm>
        </p:spPr>
        <p:txBody>
          <a:bodyPr/>
          <a:lstStyle/>
          <a:p>
            <a:r>
              <a:rPr lang="en-US" altLang="ko-KR" b="1" dirty="0"/>
              <a:t>Ch</a:t>
            </a:r>
            <a:r>
              <a:rPr lang="en-US" altLang="ko-KR" dirty="0"/>
              <a:t>ange </a:t>
            </a:r>
            <a:r>
              <a:rPr lang="en-US" altLang="ko-KR" b="1" dirty="0"/>
              <a:t>Mod</a:t>
            </a:r>
            <a:r>
              <a:rPr lang="en-US" altLang="ko-KR" dirty="0"/>
              <a:t>e</a:t>
            </a:r>
          </a:p>
          <a:p>
            <a:pPr lvl="1"/>
            <a:r>
              <a:rPr lang="ko-KR" altLang="en-US" dirty="0"/>
              <a:t>파일의 접근 권한을 변경 </a:t>
            </a:r>
            <a:r>
              <a:rPr lang="en-US" altLang="ko-KR" dirty="0"/>
              <a:t>(</a:t>
            </a:r>
            <a:r>
              <a:rPr lang="ko-KR" altLang="en-US" dirty="0"/>
              <a:t>파일을 소유해야 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사용법</a:t>
            </a:r>
            <a:r>
              <a:rPr lang="en-US" altLang="ko-KR" dirty="0"/>
              <a:t>: </a:t>
            </a:r>
            <a:r>
              <a:rPr lang="en-US" altLang="ko-KR" dirty="0" err="1"/>
              <a:t>chmod</a:t>
            </a:r>
            <a:r>
              <a:rPr lang="en-US" altLang="ko-KR" dirty="0"/>
              <a:t> [</a:t>
            </a:r>
            <a:r>
              <a:rPr lang="ko-KR" altLang="en-US" dirty="0"/>
              <a:t>옵션</a:t>
            </a:r>
            <a:r>
              <a:rPr lang="en-US" altLang="ko-KR" dirty="0"/>
              <a:t>] (</a:t>
            </a:r>
            <a:r>
              <a:rPr lang="ko-KR" altLang="en-US" dirty="0"/>
              <a:t>대상 파일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557" y="3429000"/>
            <a:ext cx="6183590" cy="2873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프롬프트 확인 및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프롬프트 확인 </a:t>
            </a:r>
            <a:r>
              <a:rPr lang="en-US" altLang="ko-KR" dirty="0"/>
              <a:t>: echo $PS1</a:t>
            </a:r>
          </a:p>
          <a:p>
            <a:pPr lvl="1"/>
            <a:r>
              <a:rPr lang="en-US" altLang="ko-KR" dirty="0"/>
              <a:t>echo : </a:t>
            </a:r>
            <a:r>
              <a:rPr lang="ko-KR" altLang="en-US" dirty="0"/>
              <a:t>메시지 출력 명령어</a:t>
            </a:r>
            <a:endParaRPr lang="en-US" altLang="ko-KR" dirty="0"/>
          </a:p>
          <a:p>
            <a:pPr lvl="1"/>
            <a:r>
              <a:rPr lang="en-US" altLang="ko-KR" dirty="0"/>
              <a:t>$PS1 : ‘PS1’</a:t>
            </a:r>
            <a:r>
              <a:rPr lang="ko-KR" altLang="en-US" dirty="0"/>
              <a:t>이라는 이름의 환경변수</a:t>
            </a:r>
            <a:endParaRPr lang="en-US" altLang="ko-KR" dirty="0"/>
          </a:p>
          <a:p>
            <a:r>
              <a:rPr lang="ko-KR" altLang="en-US" dirty="0"/>
              <a:t>프롬프트 설정 </a:t>
            </a:r>
            <a:r>
              <a:rPr lang="en-US" altLang="ko-KR" dirty="0"/>
              <a:t>: PS1=</a:t>
            </a:r>
            <a:r>
              <a:rPr lang="en-US" altLang="ko-KR" b="1" dirty="0"/>
              <a:t>“</a:t>
            </a:r>
            <a:r>
              <a:rPr lang="en-US" altLang="ko-KR" dirty="0"/>
              <a:t>(</a:t>
            </a:r>
            <a:r>
              <a:rPr lang="ko-KR" altLang="en-US" dirty="0"/>
              <a:t>프롬프트 내용</a:t>
            </a:r>
            <a:r>
              <a:rPr lang="en-US" altLang="ko-KR" dirty="0"/>
              <a:t>)</a:t>
            </a:r>
            <a:r>
              <a:rPr lang="en-US" altLang="ko-KR" b="1" dirty="0"/>
              <a:t>”</a:t>
            </a:r>
          </a:p>
          <a:p>
            <a:pPr lvl="1"/>
            <a:r>
              <a:rPr lang="ko-KR" altLang="en-US" dirty="0"/>
              <a:t>반드시 큰 따옴표 필요 </a:t>
            </a:r>
            <a:r>
              <a:rPr lang="en-US" altLang="ko-KR" dirty="0"/>
              <a:t>(</a:t>
            </a:r>
            <a:r>
              <a:rPr lang="ko-KR" altLang="en-US" dirty="0"/>
              <a:t>공백 등에 대비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항상 적용하고 싶으면 아래 파일에 적용</a:t>
            </a:r>
            <a:endParaRPr lang="en-US" altLang="ko-KR" dirty="0"/>
          </a:p>
          <a:p>
            <a:pPr lvl="1"/>
            <a:r>
              <a:rPr lang="ko-KR" altLang="en-US" dirty="0"/>
              <a:t>대부분의 </a:t>
            </a:r>
            <a:r>
              <a:rPr lang="en-US" altLang="ko-KR" dirty="0"/>
              <a:t>Shell : .profile</a:t>
            </a:r>
          </a:p>
          <a:p>
            <a:pPr lvl="1"/>
            <a:r>
              <a:rPr lang="en-US" altLang="ko-KR" dirty="0"/>
              <a:t>C Shell (</a:t>
            </a:r>
            <a:r>
              <a:rPr lang="en-US" altLang="ko-KR" dirty="0" err="1"/>
              <a:t>csh</a:t>
            </a:r>
            <a:r>
              <a:rPr lang="en-US" altLang="ko-KR" dirty="0"/>
              <a:t>) : .</a:t>
            </a:r>
            <a:r>
              <a:rPr lang="en-US" altLang="ko-KR" dirty="0" err="1"/>
              <a:t>cshrc</a:t>
            </a:r>
            <a:endParaRPr lang="en-US" altLang="ko-KR" dirty="0"/>
          </a:p>
          <a:p>
            <a:pPr lvl="1"/>
            <a:r>
              <a:rPr lang="en-US" altLang="ko-KR" dirty="0" err="1"/>
              <a:t>Korn</a:t>
            </a:r>
            <a:r>
              <a:rPr lang="en-US" altLang="ko-KR" dirty="0"/>
              <a:t> Shell (</a:t>
            </a:r>
            <a:r>
              <a:rPr lang="en-US" altLang="ko-KR" dirty="0" err="1"/>
              <a:t>ksh</a:t>
            </a:r>
            <a:r>
              <a:rPr lang="en-US" altLang="ko-KR" dirty="0"/>
              <a:t>) : .</a:t>
            </a:r>
            <a:r>
              <a:rPr lang="en-US" altLang="ko-KR" dirty="0" err="1"/>
              <a:t>kshrc</a:t>
            </a:r>
            <a:endParaRPr lang="en-US" altLang="ko-KR" dirty="0"/>
          </a:p>
          <a:p>
            <a:pPr lvl="1"/>
            <a:r>
              <a:rPr lang="en-US" altLang="ko-KR" dirty="0"/>
              <a:t>Bourne Again Shell : .</a:t>
            </a:r>
            <a:r>
              <a:rPr lang="en-US" altLang="ko-KR" dirty="0" err="1"/>
              <a:t>bashrc</a:t>
            </a:r>
            <a:endParaRPr lang="ko-KR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접근 권한</a:t>
            </a:r>
            <a:r>
              <a:rPr lang="en-US" altLang="ko-KR" dirty="0"/>
              <a:t>: </a:t>
            </a:r>
            <a:r>
              <a:rPr lang="en-US" altLang="ko-KR" dirty="0" err="1"/>
              <a:t>chmod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1" y="1556792"/>
            <a:ext cx="8229600" cy="2403712"/>
          </a:xfrm>
        </p:spPr>
        <p:txBody>
          <a:bodyPr/>
          <a:lstStyle/>
          <a:p>
            <a:r>
              <a:rPr lang="ko-KR" altLang="en-US" dirty="0"/>
              <a:t>옵션</a:t>
            </a:r>
            <a:endParaRPr lang="en-US" altLang="ko-KR" dirty="0"/>
          </a:p>
          <a:p>
            <a:pPr lvl="1"/>
            <a:r>
              <a:rPr lang="en-US" altLang="ko-KR" dirty="0"/>
              <a:t>755 : </a:t>
            </a:r>
            <a:r>
              <a:rPr lang="en-US" altLang="ko-KR" dirty="0" err="1"/>
              <a:t>rwxr</a:t>
            </a:r>
            <a:r>
              <a:rPr lang="en-US" altLang="ko-KR" dirty="0"/>
              <a:t>-</a:t>
            </a:r>
            <a:r>
              <a:rPr lang="en-US" altLang="ko-KR" dirty="0" err="1"/>
              <a:t>xr</a:t>
            </a:r>
            <a:r>
              <a:rPr lang="en-US" altLang="ko-KR" dirty="0"/>
              <a:t>-x </a:t>
            </a:r>
            <a:r>
              <a:rPr lang="ko-KR" altLang="en-US" dirty="0"/>
              <a:t>권한 부여</a:t>
            </a:r>
            <a:endParaRPr lang="en-US" altLang="ko-KR" dirty="0"/>
          </a:p>
          <a:p>
            <a:pPr lvl="1"/>
            <a:r>
              <a:rPr lang="en-US" altLang="ko-KR" dirty="0"/>
              <a:t>+x/-x : </a:t>
            </a:r>
            <a:r>
              <a:rPr lang="ko-KR" altLang="en-US" dirty="0"/>
              <a:t>모두 </a:t>
            </a:r>
            <a:r>
              <a:rPr lang="en-US" altLang="ko-KR" dirty="0"/>
              <a:t>x(</a:t>
            </a:r>
            <a:r>
              <a:rPr lang="ko-KR" altLang="en-US" dirty="0"/>
              <a:t>실행</a:t>
            </a:r>
            <a:r>
              <a:rPr lang="en-US" altLang="ko-KR" dirty="0"/>
              <a:t>) </a:t>
            </a:r>
            <a:r>
              <a:rPr lang="ko-KR" altLang="en-US" dirty="0"/>
              <a:t>권한 부여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1"/>
            <a:r>
              <a:rPr lang="en-US" altLang="ko-KR" dirty="0"/>
              <a:t>u=x : </a:t>
            </a:r>
            <a:r>
              <a:rPr lang="ko-KR" altLang="en-US" dirty="0"/>
              <a:t>소유자의 </a:t>
            </a:r>
            <a:r>
              <a:rPr lang="en-US" altLang="ko-KR" dirty="0"/>
              <a:t>x </a:t>
            </a:r>
            <a:r>
              <a:rPr lang="ko-KR" altLang="en-US" dirty="0"/>
              <a:t>권한</a:t>
            </a:r>
            <a:r>
              <a:rPr lang="ko-KR" altLang="en-US" b="1" dirty="0"/>
              <a:t>만</a:t>
            </a:r>
            <a:r>
              <a:rPr lang="ko-KR" altLang="en-US" dirty="0"/>
              <a:t> 부여</a:t>
            </a:r>
            <a:endParaRPr lang="en-US" altLang="ko-KR" dirty="0"/>
          </a:p>
          <a:p>
            <a:pPr lvl="2"/>
            <a:r>
              <a:rPr lang="ko-KR" altLang="en-US" dirty="0"/>
              <a:t>소유자는 </a:t>
            </a:r>
            <a:r>
              <a:rPr lang="en-US" altLang="ko-KR" dirty="0"/>
              <a:t>u, </a:t>
            </a:r>
            <a:r>
              <a:rPr lang="ko-KR" altLang="en-US" dirty="0"/>
              <a:t>그룹은 </a:t>
            </a:r>
            <a:r>
              <a:rPr lang="en-US" altLang="ko-KR" dirty="0"/>
              <a:t>g, </a:t>
            </a:r>
            <a:r>
              <a:rPr lang="ko-KR" altLang="en-US" dirty="0"/>
              <a:t>타인은 </a:t>
            </a:r>
            <a:r>
              <a:rPr lang="en-US" altLang="ko-KR" dirty="0"/>
              <a:t>o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408" y="4149080"/>
            <a:ext cx="7265186" cy="1873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</a:t>
            </a:r>
            <a:r>
              <a:rPr lang="en-US" altLang="ko-KR" dirty="0"/>
              <a:t>: echo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1" y="1612380"/>
            <a:ext cx="8229600" cy="1107568"/>
          </a:xfrm>
        </p:spPr>
        <p:txBody>
          <a:bodyPr/>
          <a:lstStyle/>
          <a:p>
            <a:r>
              <a:rPr lang="ko-KR" altLang="en-US" dirty="0"/>
              <a:t>메시지를 조회</a:t>
            </a:r>
            <a:endParaRPr lang="en-US" altLang="ko-KR" dirty="0"/>
          </a:p>
          <a:p>
            <a:r>
              <a:rPr lang="ko-KR" altLang="en-US" dirty="0"/>
              <a:t>사용법 </a:t>
            </a:r>
            <a:r>
              <a:rPr lang="en-US" altLang="ko-KR" dirty="0"/>
              <a:t>: echo (</a:t>
            </a:r>
            <a:r>
              <a:rPr lang="ko-KR" altLang="en-US" dirty="0"/>
              <a:t>메시지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829" y="3212976"/>
            <a:ext cx="8508344" cy="1836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</a:t>
            </a:r>
            <a:r>
              <a:rPr lang="en-US" altLang="ko-KR" dirty="0"/>
              <a:t>: echo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9601" y="1484784"/>
            <a:ext cx="8229600" cy="1539616"/>
          </a:xfrm>
        </p:spPr>
        <p:txBody>
          <a:bodyPr/>
          <a:lstStyle/>
          <a:p>
            <a:r>
              <a:rPr lang="ko-KR" altLang="en-US" dirty="0"/>
              <a:t>옵션</a:t>
            </a:r>
            <a:endParaRPr lang="en-US" altLang="ko-KR" dirty="0"/>
          </a:p>
          <a:p>
            <a:pPr lvl="1"/>
            <a:r>
              <a:rPr lang="en-US" altLang="ko-KR" dirty="0"/>
              <a:t>-n : </a:t>
            </a:r>
            <a:r>
              <a:rPr lang="ko-KR" altLang="en-US" dirty="0"/>
              <a:t>메시지 출력 이후 줄 바꿈 없음</a:t>
            </a:r>
            <a:endParaRPr lang="en-US" altLang="ko-KR" dirty="0"/>
          </a:p>
          <a:p>
            <a:pPr lvl="1"/>
            <a:r>
              <a:rPr lang="en-US" altLang="ko-KR" dirty="0"/>
              <a:t>-e : </a:t>
            </a:r>
            <a:r>
              <a:rPr lang="ko-KR" altLang="en-US" dirty="0"/>
              <a:t>백스페이스 문자열을 사용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352" y="3717032"/>
            <a:ext cx="8324800" cy="63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</a:t>
            </a:r>
            <a:r>
              <a:rPr lang="en-US" altLang="ko-KR" dirty="0"/>
              <a:t>: echo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백스페이스 문자</a:t>
            </a:r>
            <a:endParaRPr lang="en-US" altLang="ko-KR" dirty="0"/>
          </a:p>
          <a:p>
            <a:pPr lvl="1"/>
            <a:r>
              <a:rPr lang="en-US" altLang="ko-KR" dirty="0"/>
              <a:t>\c : </a:t>
            </a:r>
            <a:r>
              <a:rPr lang="ko-KR" altLang="en-US" dirty="0"/>
              <a:t>이후의 문자열을 무시 </a:t>
            </a:r>
            <a:r>
              <a:rPr lang="en-US" altLang="ko-KR" dirty="0"/>
              <a:t>(</a:t>
            </a:r>
            <a:r>
              <a:rPr lang="ko-KR" altLang="en-US" dirty="0"/>
              <a:t>줄 바꿈도 없음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\0nn : </a:t>
            </a:r>
            <a:r>
              <a:rPr lang="en-US" altLang="ko-KR" dirty="0" err="1"/>
              <a:t>nn</a:t>
            </a:r>
            <a:r>
              <a:rPr lang="ko-KR" altLang="en-US" dirty="0"/>
              <a:t>에 대응되는 </a:t>
            </a:r>
            <a:r>
              <a:rPr lang="en-US" altLang="ko-KR" dirty="0"/>
              <a:t>ASCII </a:t>
            </a:r>
            <a:r>
              <a:rPr lang="ko-KR" altLang="en-US" dirty="0"/>
              <a:t>문자 표시</a:t>
            </a:r>
            <a:endParaRPr lang="en-US" altLang="ko-KR" dirty="0"/>
          </a:p>
          <a:p>
            <a:pPr lvl="1"/>
            <a:r>
              <a:rPr lang="en-US" altLang="ko-KR" dirty="0"/>
              <a:t>\t : </a:t>
            </a:r>
            <a:r>
              <a:rPr lang="ko-KR" altLang="en-US" dirty="0"/>
              <a:t>수평 탭</a:t>
            </a:r>
            <a:r>
              <a:rPr lang="en-US" altLang="ko-KR" dirty="0"/>
              <a:t>(Tab)</a:t>
            </a:r>
          </a:p>
          <a:p>
            <a:pPr lvl="1"/>
            <a:r>
              <a:rPr lang="en-US" altLang="ko-KR" dirty="0"/>
              <a:t>\v : </a:t>
            </a:r>
            <a:r>
              <a:rPr lang="ko-KR" altLang="en-US" dirty="0"/>
              <a:t>수직 탭</a:t>
            </a:r>
            <a:r>
              <a:rPr lang="en-US" altLang="ko-KR" dirty="0"/>
              <a:t>(Vertical Tab)</a:t>
            </a:r>
          </a:p>
          <a:p>
            <a:pPr lvl="1"/>
            <a:r>
              <a:rPr lang="en-US" altLang="ko-KR" dirty="0"/>
              <a:t>\f : </a:t>
            </a:r>
            <a:r>
              <a:rPr lang="ko-KR" altLang="en-US" dirty="0"/>
              <a:t>폼 </a:t>
            </a:r>
            <a:r>
              <a:rPr lang="ko-KR" altLang="en-US" dirty="0" err="1"/>
              <a:t>피드</a:t>
            </a:r>
            <a:r>
              <a:rPr lang="en-US" altLang="ko-KR" dirty="0"/>
              <a:t>(Form Feed) (= \v)</a:t>
            </a:r>
          </a:p>
          <a:p>
            <a:pPr lvl="1"/>
            <a:r>
              <a:rPr lang="en-US" altLang="ko-KR" dirty="0"/>
              <a:t>\n : </a:t>
            </a:r>
            <a:r>
              <a:rPr lang="ko-KR" altLang="en-US" dirty="0"/>
              <a:t>줄 바꿈</a:t>
            </a:r>
            <a:endParaRPr lang="en-US" altLang="ko-KR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</a:t>
            </a:r>
            <a:r>
              <a:rPr lang="en-US" altLang="ko-KR" dirty="0"/>
              <a:t>: echo</a:t>
            </a:r>
            <a:endParaRPr lang="ko-KR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352" y="2060848"/>
            <a:ext cx="8374000" cy="1965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</a:t>
            </a:r>
            <a:r>
              <a:rPr lang="en-US" altLang="ko-KR" dirty="0"/>
              <a:t>: cat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377" y="1556792"/>
            <a:ext cx="8229600" cy="2115680"/>
          </a:xfrm>
        </p:spPr>
        <p:txBody>
          <a:bodyPr/>
          <a:lstStyle/>
          <a:p>
            <a:r>
              <a:rPr lang="en-US" altLang="ko-KR" dirty="0"/>
              <a:t>con</a:t>
            </a:r>
            <a:r>
              <a:rPr lang="en-US" altLang="ko-KR" b="1" dirty="0">
                <a:solidFill>
                  <a:srgbClr val="FF0000"/>
                </a:solidFill>
              </a:rPr>
              <a:t>cat</a:t>
            </a:r>
            <a:r>
              <a:rPr lang="en-US" altLang="ko-KR" dirty="0"/>
              <a:t>enate</a:t>
            </a:r>
          </a:p>
          <a:p>
            <a:pPr lvl="1"/>
            <a:r>
              <a:rPr lang="ko-KR" altLang="en-US" dirty="0"/>
              <a:t>파일의 내용을 </a:t>
            </a:r>
            <a:r>
              <a:rPr lang="en-US" altLang="ko-KR" dirty="0"/>
              <a:t>(</a:t>
            </a:r>
            <a:r>
              <a:rPr lang="ko-KR" altLang="en-US" dirty="0"/>
              <a:t>연결하여</a:t>
            </a:r>
            <a:r>
              <a:rPr lang="en-US" altLang="ko-KR" dirty="0"/>
              <a:t>) </a:t>
            </a:r>
            <a:r>
              <a:rPr lang="ko-KR" altLang="en-US" dirty="0"/>
              <a:t>조회</a:t>
            </a:r>
            <a:endParaRPr lang="en-US" altLang="ko-KR" dirty="0"/>
          </a:p>
          <a:p>
            <a:r>
              <a:rPr lang="ko-KR" altLang="en-US" dirty="0"/>
              <a:t>사용법</a:t>
            </a:r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377" y="3861048"/>
            <a:ext cx="8147248" cy="2292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그룹 4"/>
          <p:cNvGrpSpPr/>
          <p:nvPr/>
        </p:nvGrpSpPr>
        <p:grpSpPr>
          <a:xfrm>
            <a:off x="2338846" y="2908857"/>
            <a:ext cx="3225114" cy="507831"/>
            <a:chOff x="2669059" y="2734962"/>
            <a:chExt cx="4300152" cy="946650"/>
          </a:xfrm>
        </p:grpSpPr>
        <p:sp>
          <p:nvSpPr>
            <p:cNvPr id="6" name="직사각형 5"/>
            <p:cNvSpPr/>
            <p:nvPr/>
          </p:nvSpPr>
          <p:spPr>
            <a:xfrm>
              <a:off x="2669059" y="2734962"/>
              <a:ext cx="4300152" cy="724930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9059" y="2734962"/>
              <a:ext cx="4300152" cy="946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/>
                <a:t>      $ cat</a:t>
              </a:r>
              <a:r>
                <a:rPr lang="ko-KR" altLang="en-US" sz="1350" dirty="0"/>
                <a:t> </a:t>
              </a:r>
              <a:r>
                <a:rPr lang="en-US" altLang="ko-KR" sz="1350" dirty="0"/>
                <a:t>[</a:t>
              </a:r>
              <a:r>
                <a:rPr lang="ko-KR" altLang="en-US" sz="1350" dirty="0"/>
                <a:t>옵션</a:t>
              </a:r>
              <a:r>
                <a:rPr lang="en-US" altLang="ko-KR" sz="1350" dirty="0"/>
                <a:t>] file1 file2</a:t>
              </a:r>
            </a:p>
            <a:p>
              <a:r>
                <a:rPr lang="en-US" altLang="ko-KR" sz="1350" dirty="0"/>
                <a:t>       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</a:t>
            </a:r>
            <a:r>
              <a:rPr lang="en-US" altLang="ko-KR" dirty="0"/>
              <a:t>: cat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옵션</a:t>
            </a:r>
            <a:endParaRPr lang="en-US" altLang="ko-KR" dirty="0"/>
          </a:p>
          <a:p>
            <a:pPr lvl="1"/>
            <a:r>
              <a:rPr lang="en-US" altLang="ko-KR" dirty="0"/>
              <a:t>-n : </a:t>
            </a:r>
            <a:r>
              <a:rPr lang="ko-KR" altLang="en-US" dirty="0"/>
              <a:t>줄 번호를 표시</a:t>
            </a:r>
            <a:endParaRPr lang="en-US" altLang="ko-KR" dirty="0"/>
          </a:p>
          <a:p>
            <a:pPr lvl="1"/>
            <a:r>
              <a:rPr lang="en-US" altLang="ko-KR" dirty="0"/>
              <a:t>-v : </a:t>
            </a:r>
            <a:r>
              <a:rPr lang="ko-KR" altLang="en-US" dirty="0"/>
              <a:t>공백 문자</a:t>
            </a:r>
            <a:r>
              <a:rPr lang="en-US" altLang="ko-KR" dirty="0"/>
              <a:t>(</a:t>
            </a:r>
            <a:r>
              <a:rPr lang="ko-KR" altLang="en-US" dirty="0"/>
              <a:t>탭 등</a:t>
            </a:r>
            <a:r>
              <a:rPr lang="en-US" altLang="ko-KR" dirty="0"/>
              <a:t>)</a:t>
            </a:r>
            <a:r>
              <a:rPr lang="ko-KR" altLang="en-US" dirty="0"/>
              <a:t>를 제외한 모든 문자를 표시</a:t>
            </a:r>
            <a:endParaRPr lang="en-US" altLang="ko-KR" dirty="0"/>
          </a:p>
          <a:p>
            <a:pPr lvl="2"/>
            <a:r>
              <a:rPr lang="ko-KR" altLang="en-US" dirty="0"/>
              <a:t>평소에 표시할 수 없는 문자는 </a:t>
            </a:r>
            <a:r>
              <a:rPr lang="en-US" altLang="ko-KR" dirty="0"/>
              <a:t>^H </a:t>
            </a:r>
            <a:r>
              <a:rPr lang="ko-KR" altLang="en-US" dirty="0"/>
              <a:t>등으로 표시</a:t>
            </a:r>
            <a:endParaRPr lang="en-US" altLang="ko-KR" dirty="0"/>
          </a:p>
          <a:p>
            <a:pPr lvl="1"/>
            <a:r>
              <a:rPr lang="en-US" altLang="ko-KR" dirty="0"/>
              <a:t>-e : </a:t>
            </a:r>
            <a:r>
              <a:rPr lang="ko-KR" altLang="en-US" dirty="0"/>
              <a:t>줄 끝에 </a:t>
            </a:r>
            <a:r>
              <a:rPr lang="en-US" altLang="ko-KR" dirty="0"/>
              <a:t>$</a:t>
            </a:r>
            <a:r>
              <a:rPr lang="ko-KR" altLang="en-US" dirty="0"/>
              <a:t> 기호를 붙임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219" y="4077072"/>
            <a:ext cx="8052266" cy="2042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</a:t>
            </a:r>
            <a:r>
              <a:rPr lang="en-US" altLang="ko-KR" dirty="0"/>
              <a:t>: more, less, pg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페이지씩 내용을 보여줌</a:t>
            </a:r>
            <a:endParaRPr lang="en-US" altLang="ko-KR" dirty="0"/>
          </a:p>
          <a:p>
            <a:r>
              <a:rPr lang="ko-KR" altLang="en-US" dirty="0"/>
              <a:t>조작</a:t>
            </a:r>
            <a:endParaRPr lang="en-US" altLang="ko-KR" dirty="0"/>
          </a:p>
          <a:p>
            <a:pPr lvl="1"/>
            <a:r>
              <a:rPr lang="en-US" altLang="ko-KR" dirty="0"/>
              <a:t>more : Enter </a:t>
            </a:r>
            <a:r>
              <a:rPr lang="ko-KR" altLang="en-US" dirty="0"/>
              <a:t>키로 </a:t>
            </a:r>
            <a:r>
              <a:rPr lang="ko-KR" altLang="en-US" b="1" dirty="0"/>
              <a:t>줄 단위</a:t>
            </a:r>
            <a:r>
              <a:rPr lang="ko-KR" altLang="en-US" dirty="0"/>
              <a:t> 이동</a:t>
            </a:r>
            <a:endParaRPr lang="en-US" altLang="ko-KR" dirty="0"/>
          </a:p>
          <a:p>
            <a:pPr lvl="1"/>
            <a:r>
              <a:rPr lang="en-US" altLang="ko-KR" dirty="0"/>
              <a:t>less : </a:t>
            </a:r>
            <a:r>
              <a:rPr lang="ko-KR" altLang="en-US" dirty="0"/>
              <a:t>위아래 화살표로 줄 단위 이동</a:t>
            </a:r>
            <a:endParaRPr lang="en-US" altLang="ko-KR" dirty="0"/>
          </a:p>
          <a:p>
            <a:pPr lvl="1"/>
            <a:r>
              <a:rPr lang="en-US" altLang="ko-KR" dirty="0"/>
              <a:t>pg : Enter </a:t>
            </a:r>
            <a:r>
              <a:rPr lang="ko-KR" altLang="en-US" dirty="0"/>
              <a:t>키로 </a:t>
            </a:r>
            <a:r>
              <a:rPr lang="ko-KR" altLang="en-US" b="1" dirty="0"/>
              <a:t>페이지 단위</a:t>
            </a:r>
            <a:r>
              <a:rPr lang="ko-KR" altLang="en-US" dirty="0"/>
              <a:t> 이동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</a:t>
            </a:r>
            <a:r>
              <a:rPr lang="en-US" altLang="ko-KR" dirty="0"/>
              <a:t>: head, tail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파일의 시작</a:t>
            </a:r>
            <a:r>
              <a:rPr lang="en-US" altLang="ko-KR" dirty="0"/>
              <a:t> </a:t>
            </a:r>
            <a:r>
              <a:rPr lang="ko-KR" altLang="en-US" dirty="0"/>
              <a:t>또는 끝의 내용만 보여줌</a:t>
            </a:r>
            <a:endParaRPr lang="en-US" altLang="ko-KR" dirty="0"/>
          </a:p>
          <a:p>
            <a:r>
              <a:rPr lang="ko-KR" altLang="en-US" dirty="0"/>
              <a:t>사용법</a:t>
            </a:r>
            <a:endParaRPr lang="en-US" altLang="ko-KR" dirty="0"/>
          </a:p>
          <a:p>
            <a:r>
              <a:rPr lang="ko-KR" altLang="en-US" dirty="0"/>
              <a:t>옵션</a:t>
            </a:r>
            <a:endParaRPr lang="en-US" altLang="ko-KR" dirty="0"/>
          </a:p>
          <a:p>
            <a:pPr lvl="1"/>
            <a:r>
              <a:rPr lang="en-US" altLang="ko-KR" dirty="0"/>
              <a:t>-# </a:t>
            </a:r>
            <a:r>
              <a:rPr lang="ko-KR" altLang="en-US" dirty="0"/>
              <a:t>또는 </a:t>
            </a:r>
            <a:r>
              <a:rPr lang="en-US" altLang="ko-KR" dirty="0"/>
              <a:t>–n# : </a:t>
            </a:r>
            <a:r>
              <a:rPr lang="ko-KR" altLang="en-US" dirty="0"/>
              <a:t>시작</a:t>
            </a:r>
            <a:r>
              <a:rPr lang="en-US" altLang="ko-KR" dirty="0"/>
              <a:t>(</a:t>
            </a:r>
            <a:r>
              <a:rPr lang="ko-KR" altLang="en-US" dirty="0"/>
              <a:t>끝</a:t>
            </a:r>
            <a:r>
              <a:rPr lang="en-US" altLang="ko-KR" dirty="0"/>
              <a:t>) #</a:t>
            </a:r>
            <a:r>
              <a:rPr lang="ko-KR" altLang="en-US" dirty="0"/>
              <a:t>줄을 출력</a:t>
            </a:r>
            <a:endParaRPr lang="en-US" altLang="ko-KR" dirty="0"/>
          </a:p>
          <a:p>
            <a:pPr lvl="1"/>
            <a:r>
              <a:rPr lang="en-US" altLang="ko-KR" dirty="0"/>
              <a:t>-</a:t>
            </a:r>
            <a:r>
              <a:rPr lang="en-US" altLang="ko-KR" dirty="0" err="1"/>
              <a:t>c#</a:t>
            </a:r>
            <a:r>
              <a:rPr lang="en-US" altLang="ko-KR" dirty="0"/>
              <a:t> : #</a:t>
            </a:r>
            <a:r>
              <a:rPr lang="ko-KR" altLang="en-US" dirty="0"/>
              <a:t>바이트만큼 출력</a:t>
            </a:r>
            <a:endParaRPr lang="en-US" altLang="ko-KR" dirty="0"/>
          </a:p>
          <a:p>
            <a:r>
              <a:rPr lang="en-US" altLang="ko-KR" dirty="0"/>
              <a:t>file</a:t>
            </a:r>
            <a:r>
              <a:rPr lang="ko-KR" altLang="en-US" dirty="0"/>
              <a:t>이 생략되면 표준입력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968148"/>
            <a:ext cx="7269774" cy="241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그룹 4"/>
          <p:cNvGrpSpPr/>
          <p:nvPr/>
        </p:nvGrpSpPr>
        <p:grpSpPr>
          <a:xfrm>
            <a:off x="2267744" y="2060848"/>
            <a:ext cx="3225114" cy="507831"/>
            <a:chOff x="2669059" y="2734962"/>
            <a:chExt cx="4300152" cy="946650"/>
          </a:xfrm>
        </p:grpSpPr>
        <p:sp>
          <p:nvSpPr>
            <p:cNvPr id="6" name="직사각형 5"/>
            <p:cNvSpPr/>
            <p:nvPr/>
          </p:nvSpPr>
          <p:spPr>
            <a:xfrm>
              <a:off x="2669059" y="2734962"/>
              <a:ext cx="4300152" cy="724930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9059" y="2734962"/>
              <a:ext cx="4300152" cy="946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/>
                <a:t>      $ head | tail </a:t>
              </a:r>
              <a:r>
                <a:rPr lang="ko-KR" altLang="en-US" sz="1350" dirty="0"/>
                <a:t> </a:t>
              </a:r>
              <a:r>
                <a:rPr lang="en-US" altLang="ko-KR" sz="1350" dirty="0"/>
                <a:t>[</a:t>
              </a:r>
              <a:r>
                <a:rPr lang="ko-KR" altLang="en-US" sz="1350" dirty="0"/>
                <a:t>옵션</a:t>
              </a:r>
              <a:r>
                <a:rPr lang="en-US" altLang="ko-KR" sz="1350" dirty="0"/>
                <a:t>] file</a:t>
              </a:r>
            </a:p>
            <a:p>
              <a:r>
                <a:rPr lang="en-US" altLang="ko-KR" sz="1350" dirty="0"/>
                <a:t>       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도움말</a:t>
            </a:r>
            <a:r>
              <a:rPr lang="en-US" altLang="ko-KR" dirty="0"/>
              <a:t>: man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Manual</a:t>
            </a:r>
          </a:p>
          <a:p>
            <a:pPr lvl="1"/>
            <a:r>
              <a:rPr lang="ko-KR" altLang="en-US" dirty="0"/>
              <a:t>명령에 대한 도움말 표시</a:t>
            </a:r>
            <a:endParaRPr lang="en-US" altLang="ko-KR" dirty="0"/>
          </a:p>
          <a:p>
            <a:pPr lvl="1"/>
            <a:r>
              <a:rPr lang="ko-KR" altLang="en-US" dirty="0"/>
              <a:t>명령에 대한 상세한 안내 </a:t>
            </a:r>
            <a:r>
              <a:rPr lang="en-US" altLang="ko-KR" dirty="0"/>
              <a:t>(</a:t>
            </a:r>
            <a:r>
              <a:rPr lang="ko-KR" altLang="en-US" dirty="0"/>
              <a:t>옵션</a:t>
            </a:r>
            <a:r>
              <a:rPr lang="en-US" altLang="ko-KR" dirty="0"/>
              <a:t>, </a:t>
            </a:r>
            <a:r>
              <a:rPr lang="ko-KR" altLang="en-US" dirty="0"/>
              <a:t>예제 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사용법</a:t>
            </a:r>
            <a:r>
              <a:rPr lang="en-US" altLang="ko-KR" dirty="0"/>
              <a:t>: man (</a:t>
            </a:r>
            <a:r>
              <a:rPr lang="ko-KR" altLang="en-US" dirty="0"/>
              <a:t>명령어</a:t>
            </a:r>
            <a:r>
              <a:rPr lang="en-US" altLang="ko-KR"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프롬프트 확인 및 변경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830" y="2132856"/>
            <a:ext cx="8218972" cy="2685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사각형 설명선 4"/>
          <p:cNvSpPr/>
          <p:nvPr/>
        </p:nvSpPr>
        <p:spPr>
          <a:xfrm>
            <a:off x="5412404" y="3861047"/>
            <a:ext cx="3168352" cy="504056"/>
          </a:xfrm>
          <a:prstGeom prst="wedgeRectCallout">
            <a:avLst>
              <a:gd name="adj1" fmla="val -59331"/>
              <a:gd name="adj2" fmla="val -134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\w : </a:t>
            </a:r>
            <a:r>
              <a:rPr lang="ko-KR" altLang="en-US" dirty="0"/>
              <a:t>현재 디렉터리에 대응</a:t>
            </a:r>
            <a:endParaRPr lang="en-US" altLang="ko-KR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종료</a:t>
            </a:r>
            <a:r>
              <a:rPr lang="en-US" altLang="ko-KR" dirty="0"/>
              <a:t>: reboot, halt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reboot: </a:t>
            </a:r>
            <a:r>
              <a:rPr lang="ko-KR" altLang="en-US" dirty="0"/>
              <a:t>시스템을 </a:t>
            </a:r>
            <a:r>
              <a:rPr lang="ko-KR" altLang="en-US" dirty="0" err="1"/>
              <a:t>재부팅</a:t>
            </a:r>
            <a:endParaRPr lang="en-US" altLang="ko-KR" dirty="0"/>
          </a:p>
          <a:p>
            <a:r>
              <a:rPr lang="en-US" altLang="ko-KR" dirty="0"/>
              <a:t>halt: </a:t>
            </a:r>
            <a:r>
              <a:rPr lang="ko-KR" altLang="en-US" dirty="0"/>
              <a:t>시스템을 종료</a:t>
            </a:r>
            <a:endParaRPr lang="en-US" altLang="ko-KR" dirty="0"/>
          </a:p>
          <a:p>
            <a:r>
              <a:rPr lang="ko-KR" altLang="en-US" dirty="0"/>
              <a:t>모두 시스템 접근 권한</a:t>
            </a:r>
            <a:r>
              <a:rPr lang="en-US" altLang="ko-KR" dirty="0"/>
              <a:t>(</a:t>
            </a:r>
            <a:r>
              <a:rPr lang="ko-KR" altLang="en-US" dirty="0"/>
              <a:t>주로 </a:t>
            </a:r>
            <a:r>
              <a:rPr lang="en-US" altLang="ko-KR"/>
              <a:t>root)</a:t>
            </a:r>
            <a:r>
              <a:rPr lang="ko-KR" altLang="en-US"/>
              <a:t>을 필요로 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및 그룹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확인 </a:t>
            </a:r>
            <a:r>
              <a:rPr lang="en-US" altLang="ko-KR" dirty="0"/>
              <a:t>: id</a:t>
            </a:r>
          </a:p>
          <a:p>
            <a:pPr lvl="1"/>
            <a:r>
              <a:rPr lang="ko-KR" altLang="en-US" dirty="0"/>
              <a:t>사용자의 </a:t>
            </a:r>
            <a:r>
              <a:rPr lang="en-US" altLang="ko-KR" dirty="0"/>
              <a:t>ID</a:t>
            </a:r>
            <a:r>
              <a:rPr lang="ko-KR" altLang="en-US" dirty="0"/>
              <a:t>와 그룹 </a:t>
            </a:r>
            <a:r>
              <a:rPr lang="en-US" altLang="ko-KR" dirty="0"/>
              <a:t>ID</a:t>
            </a:r>
            <a:r>
              <a:rPr lang="ko-KR" altLang="en-US" dirty="0"/>
              <a:t>까지 모두 조회</a:t>
            </a:r>
            <a:endParaRPr lang="en-US" altLang="ko-KR" dirty="0"/>
          </a:p>
          <a:p>
            <a:pPr lvl="1"/>
            <a:r>
              <a:rPr lang="en-US" altLang="ko-KR" dirty="0"/>
              <a:t>ID</a:t>
            </a:r>
            <a:r>
              <a:rPr lang="ko-KR" altLang="en-US" dirty="0"/>
              <a:t>에는 고유의 번호도 포함</a:t>
            </a:r>
            <a:endParaRPr lang="en-US" altLang="ko-KR" dirty="0"/>
          </a:p>
          <a:p>
            <a:r>
              <a:rPr lang="ko-KR" altLang="en-US" dirty="0"/>
              <a:t>사용자 확인 </a:t>
            </a:r>
            <a:r>
              <a:rPr lang="en-US" altLang="ko-KR" dirty="0"/>
              <a:t>: </a:t>
            </a:r>
            <a:r>
              <a:rPr lang="en-US" altLang="ko-KR" dirty="0" err="1"/>
              <a:t>whoami</a:t>
            </a:r>
            <a:endParaRPr lang="en-US" altLang="ko-KR" dirty="0"/>
          </a:p>
          <a:p>
            <a:pPr lvl="1"/>
            <a:r>
              <a:rPr lang="ko-KR" altLang="en-US" dirty="0"/>
              <a:t>사용자의 </a:t>
            </a:r>
            <a:r>
              <a:rPr lang="en-US" altLang="ko-KR" dirty="0"/>
              <a:t>ID</a:t>
            </a:r>
            <a:r>
              <a:rPr lang="ko-KR" altLang="en-US" dirty="0"/>
              <a:t>만 조회 </a:t>
            </a:r>
            <a:r>
              <a:rPr lang="en-US" altLang="ko-KR" dirty="0"/>
              <a:t>(</a:t>
            </a:r>
            <a:r>
              <a:rPr lang="ko-KR" altLang="en-US" dirty="0"/>
              <a:t>번호는 제외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그룹 확인 </a:t>
            </a:r>
            <a:r>
              <a:rPr lang="en-US" altLang="ko-KR" dirty="0"/>
              <a:t>: groups</a:t>
            </a:r>
          </a:p>
          <a:p>
            <a:pPr lvl="1"/>
            <a:r>
              <a:rPr lang="ko-KR" altLang="en-US" dirty="0"/>
              <a:t>사용자가 소속된 그룹의 </a:t>
            </a:r>
            <a:r>
              <a:rPr lang="en-US" altLang="ko-KR" dirty="0"/>
              <a:t>ID</a:t>
            </a:r>
            <a:r>
              <a:rPr lang="ko-KR" altLang="en-US" dirty="0"/>
              <a:t>를 조회 </a:t>
            </a:r>
            <a:r>
              <a:rPr lang="en-US" altLang="ko-KR" dirty="0"/>
              <a:t>(</a:t>
            </a:r>
            <a:r>
              <a:rPr lang="ko-KR" altLang="en-US" dirty="0"/>
              <a:t>번호 제외</a:t>
            </a:r>
            <a:r>
              <a:rPr lang="en-US" altLang="ko-KR"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및 그룹 확인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060848"/>
            <a:ext cx="7483486" cy="297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끊기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Ctrl + C : Interrupt (</a:t>
            </a:r>
            <a:r>
              <a:rPr lang="ko-KR" altLang="en-US" dirty="0"/>
              <a:t>인터럽트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실행중인 명령을 강제로 종료</a:t>
            </a:r>
            <a:endParaRPr lang="en-US" altLang="ko-KR" dirty="0"/>
          </a:p>
          <a:p>
            <a:pPr lvl="1"/>
            <a:r>
              <a:rPr lang="ko-KR" altLang="en-US" dirty="0"/>
              <a:t>실제로는 인터럽트 시그널을 전송</a:t>
            </a:r>
            <a:endParaRPr lang="en-US" altLang="ko-KR" dirty="0"/>
          </a:p>
          <a:p>
            <a:r>
              <a:rPr lang="en-US" altLang="ko-KR" dirty="0"/>
              <a:t>logout : </a:t>
            </a:r>
            <a:r>
              <a:rPr lang="ko-KR" altLang="en-US" dirty="0"/>
              <a:t>현재 사용자로서의 접속을 끊음</a:t>
            </a:r>
            <a:endParaRPr lang="en-US" altLang="ko-KR" dirty="0"/>
          </a:p>
          <a:p>
            <a:pPr lvl="1"/>
            <a:r>
              <a:rPr lang="ko-KR" altLang="en-US" b="1" dirty="0"/>
              <a:t>로그인 </a:t>
            </a:r>
            <a:r>
              <a:rPr lang="ko-KR" altLang="en-US" b="1" dirty="0" err="1"/>
              <a:t>쉘에서만</a:t>
            </a:r>
            <a:r>
              <a:rPr lang="ko-KR" altLang="en-US" b="1" dirty="0"/>
              <a:t> 사용</a:t>
            </a:r>
            <a:endParaRPr lang="en-US" altLang="ko-KR" b="1" dirty="0"/>
          </a:p>
          <a:p>
            <a:r>
              <a:rPr lang="en-US" altLang="ko-KR" dirty="0"/>
              <a:t>exit : </a:t>
            </a:r>
            <a:r>
              <a:rPr lang="ko-KR" altLang="en-US" dirty="0"/>
              <a:t>상위 </a:t>
            </a:r>
            <a:r>
              <a:rPr lang="en-US" altLang="ko-KR" dirty="0"/>
              <a:t>Shell</a:t>
            </a:r>
            <a:r>
              <a:rPr lang="ko-KR" altLang="en-US" dirty="0"/>
              <a:t>로 탈출 </a:t>
            </a:r>
            <a:r>
              <a:rPr lang="en-US" altLang="ko-KR" dirty="0"/>
              <a:t>(</a:t>
            </a:r>
            <a:r>
              <a:rPr lang="ko-KR" altLang="en-US" dirty="0"/>
              <a:t>없으면 로그아웃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원격 작업에도 사용 가능</a:t>
            </a:r>
            <a:endParaRPr lang="en-US" altLang="ko-KR" dirty="0"/>
          </a:p>
          <a:p>
            <a:pPr lvl="1"/>
            <a:r>
              <a:rPr lang="en-US" altLang="ko-KR" dirty="0"/>
              <a:t>Ctrl + D</a:t>
            </a:r>
            <a:r>
              <a:rPr lang="ko-KR" altLang="en-US" dirty="0"/>
              <a:t>로도 같은 기능을 함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디렉터리</a:t>
            </a:r>
            <a:r>
              <a:rPr lang="en-US" altLang="ko-KR" dirty="0"/>
              <a:t>: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웹과 동일한 구조</a:t>
            </a:r>
            <a:r>
              <a:rPr lang="en-US" altLang="ko-KR" dirty="0"/>
              <a:t>(HTTP, FTP, …)</a:t>
            </a:r>
          </a:p>
          <a:p>
            <a:pPr lvl="1"/>
            <a:r>
              <a:rPr lang="ko-KR" altLang="en-US" dirty="0"/>
              <a:t>루트</a:t>
            </a:r>
            <a:r>
              <a:rPr lang="en-US" altLang="ko-KR" dirty="0"/>
              <a:t>(root)</a:t>
            </a:r>
            <a:r>
              <a:rPr lang="ko-KR" altLang="en-US" dirty="0"/>
              <a:t>에서 시작하는 트리 구조</a:t>
            </a:r>
            <a:endParaRPr lang="en-US" altLang="ko-KR" dirty="0"/>
          </a:p>
          <a:p>
            <a:pPr lvl="1"/>
            <a:r>
              <a:rPr lang="ko-KR" altLang="en-US" dirty="0"/>
              <a:t>디렉터리의 구분은 </a:t>
            </a:r>
            <a:r>
              <a:rPr lang="en-US" altLang="ko-KR" dirty="0"/>
              <a:t>‘/’ </a:t>
            </a:r>
            <a:r>
              <a:rPr lang="ko-KR" altLang="en-US" dirty="0"/>
              <a:t>기호를 이용</a:t>
            </a:r>
            <a:endParaRPr lang="en-US" altLang="ko-KR" dirty="0"/>
          </a:p>
          <a:p>
            <a:pPr lvl="1"/>
            <a:r>
              <a:rPr lang="en-US" altLang="ko-KR" dirty="0"/>
              <a:t>‘/’ </a:t>
            </a:r>
            <a:r>
              <a:rPr lang="ko-KR" altLang="en-US" dirty="0"/>
              <a:t>자체는 루트를 의미</a:t>
            </a:r>
            <a:endParaRPr lang="en-US" altLang="ko-KR" dirty="0"/>
          </a:p>
          <a:p>
            <a:pPr lvl="1"/>
            <a:r>
              <a:rPr lang="ko-KR" altLang="en-US" dirty="0"/>
              <a:t>모든 디렉터리는 루트에서 시작</a:t>
            </a:r>
            <a:endParaRPr lang="en-US" altLang="ko-KR" dirty="0"/>
          </a:p>
          <a:p>
            <a:pPr lvl="1"/>
            <a:r>
              <a:rPr lang="ko-KR" altLang="en-US" dirty="0"/>
              <a:t>사용자는 일반적으로 </a:t>
            </a:r>
            <a:r>
              <a:rPr lang="en-US" altLang="ko-KR" dirty="0"/>
              <a:t>‘/home’</a:t>
            </a:r>
            <a:r>
              <a:rPr lang="ko-KR" altLang="en-US" dirty="0"/>
              <a:t>에서 시작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/home/</a:t>
            </a:r>
            <a:r>
              <a:rPr lang="en-US" altLang="ko-KR" dirty="0" err="1"/>
              <a:t>unix</a:t>
            </a:r>
            <a:r>
              <a:rPr lang="en-US" altLang="ko-KR" dirty="0"/>
              <a:t>/system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921</TotalTime>
  <Words>1665</Words>
  <Application>Microsoft Office PowerPoint</Application>
  <PresentationFormat>화면 슬라이드 쇼(4:3)</PresentationFormat>
  <Paragraphs>321</Paragraphs>
  <Slides>50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6" baseType="lpstr">
      <vt:lpstr>맑은 고딕</vt:lpstr>
      <vt:lpstr>Georgia</vt:lpstr>
      <vt:lpstr>Trebuchet MS</vt:lpstr>
      <vt:lpstr>Wingdings</vt:lpstr>
      <vt:lpstr>Wingdings 2</vt:lpstr>
      <vt:lpstr>도시</vt:lpstr>
      <vt:lpstr>Unix System Programming</vt:lpstr>
      <vt:lpstr>이번 실습에서는…</vt:lpstr>
      <vt:lpstr>프롬프트 살펴보기</vt:lpstr>
      <vt:lpstr>프롬프트 확인 및 변경</vt:lpstr>
      <vt:lpstr>프롬프트 확인 및 변경</vt:lpstr>
      <vt:lpstr>사용자 및 그룹 확인</vt:lpstr>
      <vt:lpstr>사용자 및 그룹 확인</vt:lpstr>
      <vt:lpstr>연결 끊기</vt:lpstr>
      <vt:lpstr>디렉터리: 개요</vt:lpstr>
      <vt:lpstr>디렉터리: 개요</vt:lpstr>
      <vt:lpstr>Basic Command</vt:lpstr>
      <vt:lpstr>명령행 구조</vt:lpstr>
      <vt:lpstr>디렉터리: pwd</vt:lpstr>
      <vt:lpstr>디렉터리: cd</vt:lpstr>
      <vt:lpstr>디렉터리: cd</vt:lpstr>
      <vt:lpstr>디렉터리: mkdir</vt:lpstr>
      <vt:lpstr>디렉터리: mkdir</vt:lpstr>
      <vt:lpstr>디렉터리: mkdir</vt:lpstr>
      <vt:lpstr>디렉터리: rmdir</vt:lpstr>
      <vt:lpstr>디렉터리: rmdir</vt:lpstr>
      <vt:lpstr>디렉터리: dir &amp; ls</vt:lpstr>
      <vt:lpstr>디렉터리: dir &amp; ls</vt:lpstr>
      <vt:lpstr>디렉터리: dir &amp; ls</vt:lpstr>
      <vt:lpstr>디렉터리: dir &amp; ls</vt:lpstr>
      <vt:lpstr>디렉터리: dir &amp; ls</vt:lpstr>
      <vt:lpstr>디렉터리: dir &amp; ls</vt:lpstr>
      <vt:lpstr>디렉터리: dir &amp; ls</vt:lpstr>
      <vt:lpstr>파일: touch</vt:lpstr>
      <vt:lpstr>파일: cp</vt:lpstr>
      <vt:lpstr>파일: cp</vt:lpstr>
      <vt:lpstr>파일: cp</vt:lpstr>
      <vt:lpstr>파일: mv</vt:lpstr>
      <vt:lpstr>파일: mv</vt:lpstr>
      <vt:lpstr>파일: mv</vt:lpstr>
      <vt:lpstr>파일: rm</vt:lpstr>
      <vt:lpstr>파일: rm</vt:lpstr>
      <vt:lpstr>파일 접근 권한</vt:lpstr>
      <vt:lpstr>파일 접근 권한</vt:lpstr>
      <vt:lpstr>파일 접근 권한: chmod</vt:lpstr>
      <vt:lpstr>파일 접근 권한: chmod</vt:lpstr>
      <vt:lpstr>조회: echo</vt:lpstr>
      <vt:lpstr>조회: echo</vt:lpstr>
      <vt:lpstr>조회: echo</vt:lpstr>
      <vt:lpstr>조회: echo</vt:lpstr>
      <vt:lpstr>조회: cat</vt:lpstr>
      <vt:lpstr>조회: cat</vt:lpstr>
      <vt:lpstr>조회: more, less, pg</vt:lpstr>
      <vt:lpstr>조회: head, tail</vt:lpstr>
      <vt:lpstr>도움말: man</vt:lpstr>
      <vt:lpstr>시스템 종료: reboot, halt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System Programming</dc:title>
  <dc:creator>petpro</dc:creator>
  <cp:lastModifiedBy>12141558@office.inha.ac.kr</cp:lastModifiedBy>
  <cp:revision>66</cp:revision>
  <dcterms:created xsi:type="dcterms:W3CDTF">2013-08-29T15:29:36Z</dcterms:created>
  <dcterms:modified xsi:type="dcterms:W3CDTF">2019-09-19T08:19:52Z</dcterms:modified>
</cp:coreProperties>
</file>