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56" r:id="rId2"/>
    <p:sldId id="265" r:id="rId3"/>
    <p:sldId id="271" r:id="rId4"/>
    <p:sldId id="272" r:id="rId5"/>
    <p:sldId id="275" r:id="rId6"/>
    <p:sldId id="268" r:id="rId7"/>
    <p:sldId id="276" r:id="rId8"/>
    <p:sldId id="277" r:id="rId9"/>
    <p:sldId id="261" r:id="rId10"/>
    <p:sldId id="279" r:id="rId11"/>
    <p:sldId id="273" r:id="rId12"/>
    <p:sldId id="263" r:id="rId13"/>
    <p:sldId id="264" r:id="rId14"/>
    <p:sldId id="278" r:id="rId15"/>
    <p:sldId id="287" r:id="rId16"/>
    <p:sldId id="262" r:id="rId17"/>
    <p:sldId id="266" r:id="rId18"/>
    <p:sldId id="269" r:id="rId19"/>
    <p:sldId id="270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9144000" cy="6858000" type="screen4x3"/>
  <p:notesSz cx="6772275" cy="99028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00" autoAdjust="0"/>
    <p:restoredTop sz="94660"/>
  </p:normalViewPr>
  <p:slideViewPr>
    <p:cSldViewPr>
      <p:cViewPr varScale="1">
        <p:scale>
          <a:sx n="114" d="100"/>
          <a:sy n="114" d="100"/>
        </p:scale>
        <p:origin x="20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4020" y="114"/>
      </p:cViewPr>
      <p:guideLst>
        <p:guide orient="horz" pos="3119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4653" cy="495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36055" y="0"/>
            <a:ext cx="2934653" cy="495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1AFDD-815D-41DF-8D5F-A7B68AD59544}" type="datetimeFigureOut">
              <a:rPr lang="ko-KR" altLang="en-US" smtClean="0"/>
              <a:pPr/>
              <a:t>2018-09-03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2950"/>
            <a:ext cx="4949825" cy="3713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7228" y="4703842"/>
            <a:ext cx="5417820" cy="445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5965"/>
            <a:ext cx="2934653" cy="495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36055" y="9405965"/>
            <a:ext cx="2934653" cy="495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AE66D-8982-4E4F-916F-0666C90FBB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2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E24482E5-CEFC-47C2-844B-28845806798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388DEB5A-FD0C-4162-BBB5-71E939753BF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0F4E87BD-6495-497B-91F4-AF23B695587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8CF62-D435-4D3C-9EF7-83760A8A75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D9AC32B0-AE43-4C35-991F-08658400AE9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FAE71363-D805-477B-9412-BDFC37DC883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690D7D87-B4B3-4111-BC33-477136D8230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EACB3736-5236-4507-B15C-0D66622F42F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1514593E-089C-43A6-A8C7-8476C6D949C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106A2255-6913-4C02-AF84-09FD762AA8C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262D98A8-5457-4FF6-96C2-6A4DAF36FD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288" y="647375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5288" y="6684006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7158" y="6454563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latin typeface="Georgia" pitchFamily="18" charset="0"/>
              </a:rPr>
              <a:t>IN319(Summer</a:t>
            </a:r>
            <a:r>
              <a:rPr lang="en-US" altLang="ko-KR" sz="1000" b="1" i="1" baseline="0" dirty="0">
                <a:latin typeface="Georgia" pitchFamily="18" charset="0"/>
              </a:rPr>
              <a:t> 2011)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1577" y="6454563"/>
            <a:ext cx="2111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1" dirty="0">
                <a:latin typeface="Georgia" pitchFamily="18" charset="0"/>
              </a:rPr>
              <a:t>Data Science</a:t>
            </a:r>
            <a:r>
              <a:rPr lang="en-US" altLang="ko-KR" sz="1000" b="1" i="1" baseline="0" dirty="0">
                <a:latin typeface="Georgia" pitchFamily="18" charset="0"/>
              </a:rPr>
              <a:t> Lab,  </a:t>
            </a:r>
            <a:r>
              <a:rPr lang="en-US" altLang="ko-KR" sz="1000" b="1" i="1" baseline="0" dirty="0" err="1">
                <a:latin typeface="Georgia" pitchFamily="18" charset="0"/>
              </a:rPr>
              <a:t>Inha</a:t>
            </a:r>
            <a:r>
              <a:rPr lang="en-US" altLang="ko-KR" sz="1000" b="1" i="1" baseline="0" dirty="0">
                <a:latin typeface="Georgia" pitchFamily="18" charset="0"/>
              </a:rPr>
              <a:t> </a:t>
            </a:r>
            <a:r>
              <a:rPr lang="en-US" altLang="ko-KR" sz="1000" b="1" i="1" baseline="0" dirty="0" err="1">
                <a:latin typeface="Georgia" pitchFamily="18" charset="0"/>
              </a:rPr>
              <a:t>Univ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E24482E5-CEFC-47C2-844B-28845806798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Line 7"/>
          <p:cNvSpPr>
            <a:spLocks noChangeShapeType="1"/>
          </p:cNvSpPr>
          <p:nvPr userDrawn="1"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1"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1" sz="2400" b="0">
          <a:solidFill>
            <a:schemeClr val="tx1"/>
          </a:solidFill>
          <a:latin typeface="Book Antiqua" pitchFamily="18" charset="0"/>
          <a:ea typeface="+mn-ea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Char char="»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ch_kernel" TargetMode="External"/><Relationship Id="rId2" Type="http://schemas.openxmlformats.org/officeDocument/2006/relationships/hyperlink" Target="http://en.wikipedia.org/wiki/Open_Software_Found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POSIX" TargetMode="External"/><Relationship Id="rId5" Type="http://schemas.openxmlformats.org/officeDocument/2006/relationships/hyperlink" Target="http://en.wikipedia.org/wiki/IEEE" TargetMode="External"/><Relationship Id="rId4" Type="http://schemas.openxmlformats.org/officeDocument/2006/relationships/hyperlink" Target="http://en.wikipedia.org/wiki/UNIX_Internationa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en.wikipedia.org/wiki/File:Tux.sv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ovell" TargetMode="External"/><Relationship Id="rId2" Type="http://schemas.openxmlformats.org/officeDocument/2006/relationships/hyperlink" Target="http://en.wikipedia.org/wiki/Common_Open_Software_Environ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Windows_NT" TargetMode="External"/><Relationship Id="rId5" Type="http://schemas.openxmlformats.org/officeDocument/2006/relationships/hyperlink" Target="http://en.wikipedia.org/wiki/X/Open" TargetMode="External"/><Relationship Id="rId4" Type="http://schemas.openxmlformats.org/officeDocument/2006/relationships/hyperlink" Target="http://en.wikipedia.org/wiki/Trademar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ustin_Group" TargetMode="External"/><Relationship Id="rId2" Type="http://schemas.openxmlformats.org/officeDocument/2006/relationships/hyperlink" Target="http://en.wikipedia.org/wiki/Open_Grou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x.or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en.wikipedia.org/wiki/Austin_Grou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buntu.com/" TargetMode="External"/><Relationship Id="rId3" Type="http://schemas.openxmlformats.org/officeDocument/2006/relationships/hyperlink" Target="http://www.freebsd.org/" TargetMode="External"/><Relationship Id="rId7" Type="http://schemas.openxmlformats.org/officeDocument/2006/relationships/hyperlink" Target="http://cygwin.com/" TargetMode="External"/><Relationship Id="rId2" Type="http://schemas.openxmlformats.org/officeDocument/2006/relationships/hyperlink" Target="http://www.sunfreewar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strowatch.com/" TargetMode="External"/><Relationship Id="rId5" Type="http://schemas.openxmlformats.org/officeDocument/2006/relationships/hyperlink" Target="http://www.netbsd.org/" TargetMode="External"/><Relationship Id="rId10" Type="http://schemas.openxmlformats.org/officeDocument/2006/relationships/hyperlink" Target="http://www.opensuse.org/" TargetMode="External"/><Relationship Id="rId4" Type="http://schemas.openxmlformats.org/officeDocument/2006/relationships/hyperlink" Target="http://www.openbsd.org/" TargetMode="External"/><Relationship Id="rId9" Type="http://schemas.openxmlformats.org/officeDocument/2006/relationships/hyperlink" Target="http://fedoraproject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rtualbox.org/" TargetMode="External"/><Relationship Id="rId2" Type="http://schemas.openxmlformats.org/officeDocument/2006/relationships/hyperlink" Target="http://vmwar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Turing_Award" TargetMode="External"/><Relationship Id="rId3" Type="http://schemas.openxmlformats.org/officeDocument/2006/relationships/hyperlink" Target="http://en.wikipedia.org/wiki/Boston" TargetMode="External"/><Relationship Id="rId7" Type="http://schemas.openxmlformats.org/officeDocument/2006/relationships/hyperlink" Target="http://en.wikipedia.org/wiki/Cognitive_scientist" TargetMode="External"/><Relationship Id="rId12" Type="http://schemas.openxmlformats.org/officeDocument/2006/relationships/hyperlink" Target="http://en.wikipedia.org/wiki/Operating_syste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omputer_scientist" TargetMode="External"/><Relationship Id="rId11" Type="http://schemas.openxmlformats.org/officeDocument/2006/relationships/hyperlink" Target="http://en.wikipedia.org/wiki/Time-sharing" TargetMode="External"/><Relationship Id="rId5" Type="http://schemas.openxmlformats.org/officeDocument/2006/relationships/hyperlink" Target="http://en.wikipedia.org/wiki/United_States" TargetMode="External"/><Relationship Id="rId10" Type="http://schemas.openxmlformats.org/officeDocument/2006/relationships/hyperlink" Target="http://en.wikipedia.org/wiki/Massachusetts_Institute_of_Technology" TargetMode="External"/><Relationship Id="rId4" Type="http://schemas.openxmlformats.org/officeDocument/2006/relationships/hyperlink" Target="http://en.wikipedia.org/wiki/Massachusetts" TargetMode="External"/><Relationship Id="rId9" Type="http://schemas.openxmlformats.org/officeDocument/2006/relationships/hyperlink" Target="http://en.wikipedia.org/wiki/Lisp_(programming_language)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n_Thompson_(programmer)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://en.wikipedia.org/wiki/Unix#cite_note-0" TargetMode="External"/><Relationship Id="rId4" Type="http://schemas.openxmlformats.org/officeDocument/2006/relationships/hyperlink" Target="http://en.wikipedia.org/wiki/Space_Travel_(video_game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_process" TargetMode="External"/><Relationship Id="rId2" Type="http://schemas.openxmlformats.org/officeDocument/2006/relationships/hyperlink" Target="http://en.wikipedia.org/wiki/File_system#Aspects_of_file_syste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Word_play" TargetMode="External"/><Relationship Id="rId5" Type="http://schemas.openxmlformats.org/officeDocument/2006/relationships/hyperlink" Target="http://en.wikipedia.org/wiki/Command-line_interpreter" TargetMode="External"/><Relationship Id="rId4" Type="http://schemas.openxmlformats.org/officeDocument/2006/relationships/hyperlink" Target="http://en.wikipedia.org/wiki/Category:Device_fil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en.wikipedia.org/wiki/File:1981BillPaul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en.wikipedia.org/wiki/Xenix" TargetMode="External"/><Relationship Id="rId4" Type="http://schemas.openxmlformats.org/officeDocument/2006/relationships/hyperlink" Target="http://en.wikipedia.org/wiki/Uni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uring_Award" TargetMode="External"/><Relationship Id="rId2" Type="http://schemas.openxmlformats.org/officeDocument/2006/relationships/hyperlink" Target="http://en.wikipedia.org/wiki/UNIX_System_II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nux_kernel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en.wikipedia.org/wiki/X/Op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ystem_V_Release_4" TargetMode="External"/><Relationship Id="rId5" Type="http://schemas.openxmlformats.org/officeDocument/2006/relationships/hyperlink" Target="http://en.wikipedia.org/wiki/Xenix" TargetMode="External"/><Relationship Id="rId4" Type="http://schemas.openxmlformats.org/officeDocument/2006/relationships/hyperlink" Target="http://en.wikipedia.org/wiki/Sun_Microsyste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1311275"/>
            <a:ext cx="77724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schemeClr val="tx2"/>
                </a:solidFill>
                <a:latin typeface="Lucida Sans Unicode" pitchFamily="34" charset="0"/>
                <a:ea typeface="+mj-ea"/>
                <a:cs typeface="+mj-cs"/>
              </a:rPr>
              <a:t>CHAPTER 0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4213" y="2492375"/>
            <a:ext cx="6400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HISTORY</a:t>
            </a:r>
            <a:r>
              <a:rPr kumimoji="1" lang="en-US" altLang="ko-KR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UNIX</a:t>
            </a:r>
            <a:endParaRPr kumimoji="1" lang="ko-KR" altLang="ko-KR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71600" y="5581193"/>
            <a:ext cx="6400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Prof. Ju-Hong Lee, Data Science Lab,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Inha</a:t>
            </a: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Univ</a:t>
            </a:r>
            <a:endParaRPr lang="ko-KR" altLang="ko-KR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(7/10)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1988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hlinkClick r:id="rId2" tooltip="Open Software Foundation"/>
              </a:rPr>
              <a:t>Open Software Foundation</a:t>
            </a:r>
            <a:r>
              <a:rPr lang="en-US" altLang="ko-KR" sz="2000" dirty="0"/>
              <a:t> released OSF/1, their standard Unix implementation, based on </a:t>
            </a:r>
            <a:r>
              <a:rPr lang="en-US" altLang="ko-KR" sz="2000" dirty="0">
                <a:hlinkClick r:id="rId3" tooltip="Mach kernel"/>
              </a:rPr>
              <a:t>Mach</a:t>
            </a:r>
            <a:r>
              <a:rPr lang="en-US" altLang="ko-KR" sz="2000" dirty="0"/>
              <a:t> and BSD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The same year, AT&amp;T and another group of licensees responded by forming </a:t>
            </a:r>
            <a:r>
              <a:rPr lang="en-US" altLang="ko-KR" sz="2000" dirty="0">
                <a:hlinkClick r:id="rId4" tooltip="UNIX International"/>
              </a:rPr>
              <a:t>UNIX International</a:t>
            </a:r>
            <a:r>
              <a:rPr lang="en-US" altLang="ko-KR" sz="20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X/Open took a neutral attitude.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hlinkClick r:id="rId5" tooltip="IEEE"/>
              </a:rPr>
              <a:t>IEEE</a:t>
            </a:r>
            <a:r>
              <a:rPr lang="en-US" altLang="ko-KR" sz="2000" dirty="0"/>
              <a:t>'s </a:t>
            </a:r>
            <a:r>
              <a:rPr lang="en-US" altLang="ko-KR" sz="2000" dirty="0">
                <a:hlinkClick r:id="rId6" tooltip="POSIX"/>
              </a:rPr>
              <a:t>POSIX</a:t>
            </a:r>
            <a:r>
              <a:rPr lang="en-US" altLang="ko-KR" sz="2000" dirty="0"/>
              <a:t> specification (IEEE </a:t>
            </a:r>
            <a:r>
              <a:rPr lang="en-US" altLang="ko-KR" sz="2000" dirty="0" err="1"/>
              <a:t>Std</a:t>
            </a:r>
            <a:r>
              <a:rPr lang="en-US" altLang="ko-KR" sz="2000" dirty="0"/>
              <a:t> 1003.1-1988 ) was published.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92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924944"/>
            <a:ext cx="2286016" cy="250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(8/12)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1991</a:t>
            </a:r>
          </a:p>
          <a:p>
            <a:pPr lvl="1"/>
            <a:r>
              <a:rPr lang="en-US" altLang="ko-KR" sz="2000" dirty="0" err="1"/>
              <a:t>Linus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Torvald</a:t>
            </a:r>
            <a:r>
              <a:rPr lang="en-US" altLang="ko-KR" sz="2000" dirty="0"/>
              <a:t> released Linux on the Internet as an Open Source product.</a:t>
            </a:r>
          </a:p>
          <a:p>
            <a:pPr lvl="1"/>
            <a:r>
              <a:rPr lang="en-US" altLang="ko-KR" sz="2000" dirty="0"/>
              <a:t>The FSF(Free Software Foundation), started by Richard Stallman, </a:t>
            </a:r>
            <a:br>
              <a:rPr lang="en-US" altLang="ko-KR" sz="2000" dirty="0"/>
            </a:br>
            <a:r>
              <a:rPr lang="en-US" altLang="ko-KR" sz="2000" dirty="0"/>
              <a:t>naturally adopted the Linux kernel to complete the GNU system.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924944"/>
            <a:ext cx="190725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 descr="Tux.sv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4797152"/>
            <a:ext cx="1428750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(9/12)</a:t>
            </a:r>
            <a:endParaRPr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1993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major participants in UI and OSF formed the </a:t>
            </a:r>
            <a:r>
              <a:rPr lang="en-US" altLang="ko-KR" sz="2000" dirty="0">
                <a:hlinkClick r:id="rId2" tooltip="Common Open Software Environment"/>
              </a:rPr>
              <a:t>Common Open Software Environment</a:t>
            </a:r>
            <a:r>
              <a:rPr lang="en-US" altLang="ko-KR" sz="2000" dirty="0"/>
              <a:t> (COSE) alliance,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In June, AT&amp;T sold its UNIX assets to </a:t>
            </a:r>
            <a:r>
              <a:rPr lang="en-US" altLang="ko-KR" sz="2000" dirty="0">
                <a:hlinkClick r:id="rId3" tooltip="Novell"/>
              </a:rPr>
              <a:t>Novell</a:t>
            </a:r>
            <a:endParaRPr lang="en-US" altLang="ko-KR" sz="2000" dirty="0"/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Novell decided to transfer the UNIX® </a:t>
            </a:r>
            <a:r>
              <a:rPr lang="en-US" altLang="ko-KR" sz="2000" dirty="0">
                <a:hlinkClick r:id="rId4" tooltip="Trademark"/>
              </a:rPr>
              <a:t>trademark</a:t>
            </a:r>
            <a:r>
              <a:rPr lang="en-US" altLang="ko-KR" sz="2000" dirty="0"/>
              <a:t> and certification rights to the </a:t>
            </a:r>
            <a:r>
              <a:rPr lang="en-US" altLang="ko-KR" sz="2000" dirty="0">
                <a:hlinkClick r:id="rId5" tooltip="X/Open"/>
              </a:rPr>
              <a:t>X/Open</a:t>
            </a:r>
            <a:r>
              <a:rPr lang="en-US" altLang="ko-KR" sz="2000" dirty="0"/>
              <a:t> Consortium. 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/>
              <a:t>Novell tried to use this to battle against </a:t>
            </a:r>
            <a:r>
              <a:rPr lang="en-US" altLang="ko-KR" sz="1800" dirty="0">
                <a:hlinkClick r:id="rId6" action="ppaction://hlinkfile" tooltip="Windows NT"/>
              </a:rPr>
              <a:t>Windows NT</a:t>
            </a:r>
            <a:r>
              <a:rPr lang="en-US" altLang="ko-KR" sz="1800" dirty="0"/>
              <a:t>, but their core markets suffered considerably.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1994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UI and OSF merged, and the combined entity retained the OSF name.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X/Open published Spec1170 based on System V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1995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The business of administering and supporting the existing UNIX licenses, plus rights to further develop the System V code base, were sold by Novell to the Santa Cruz Operation(SCO).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(10/12)</a:t>
            </a:r>
            <a:endParaRPr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2"/>
            <a:ext cx="8229600" cy="511279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1996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X/Open and the new OSF merged to form the </a:t>
            </a:r>
            <a:r>
              <a:rPr lang="en-US" altLang="ko-KR" sz="2000" dirty="0">
                <a:hlinkClick r:id="rId2" tooltip="Open Group"/>
              </a:rPr>
              <a:t>Open Group</a:t>
            </a:r>
            <a:r>
              <a:rPr lang="en-US" altLang="ko-KR" sz="2000" dirty="0"/>
              <a:t>.</a:t>
            </a:r>
          </a:p>
          <a:p>
            <a:pPr lvl="1"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1997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Open Group released the </a:t>
            </a:r>
            <a:r>
              <a:rPr lang="en-US" altLang="ko-KR" sz="2000" b="1" dirty="0"/>
              <a:t>Single UNIX Specification Version 2</a:t>
            </a:r>
          </a:p>
          <a:p>
            <a:pPr lvl="1">
              <a:lnSpc>
                <a:spcPct val="90000"/>
              </a:lnSpc>
            </a:pPr>
            <a:endParaRPr lang="en-US" altLang="ko-KR" sz="2400" dirty="0"/>
          </a:p>
          <a:p>
            <a:r>
              <a:rPr lang="en-US" altLang="ko-KR" sz="2400" dirty="0"/>
              <a:t>1998</a:t>
            </a:r>
          </a:p>
          <a:p>
            <a:pPr lvl="1"/>
            <a:r>
              <a:rPr lang="en-US" altLang="ko-KR" sz="2000" dirty="0"/>
              <a:t>Open Group and IEEE started the </a:t>
            </a:r>
            <a:r>
              <a:rPr lang="en-US" altLang="ko-KR" sz="2000" dirty="0">
                <a:hlinkClick r:id="rId3" tooltip="Austin Group"/>
              </a:rPr>
              <a:t>Austin Group</a:t>
            </a:r>
            <a:endParaRPr lang="en-US" altLang="ko-KR" sz="2000" dirty="0"/>
          </a:p>
          <a:p>
            <a:pPr lvl="1"/>
            <a:r>
              <a:rPr lang="en-US" altLang="ko-KR" sz="2000" dirty="0">
                <a:hlinkClick r:id="rId3" tooltip="Austin Group"/>
              </a:rPr>
              <a:t>Austin Group</a:t>
            </a:r>
            <a:r>
              <a:rPr lang="en-US" altLang="ko-KR" sz="2000" dirty="0"/>
              <a:t> began to develop the combined standard </a:t>
            </a:r>
            <a:r>
              <a:rPr lang="en-US" altLang="ko-KR" sz="1800" dirty="0"/>
              <a:t>of POSIX and the Single UNIX Specification 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2000</a:t>
            </a:r>
          </a:p>
          <a:p>
            <a:pPr lvl="1"/>
            <a:r>
              <a:rPr lang="en-US" altLang="ko-KR" sz="2000" dirty="0"/>
              <a:t>SCO sold its entire UNIX business and assets to Caldera Systems</a:t>
            </a:r>
          </a:p>
          <a:p>
            <a:pPr lvl="1"/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(11/12)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2001</a:t>
            </a:r>
          </a:p>
          <a:p>
            <a:pPr lvl="1"/>
            <a:r>
              <a:rPr lang="en-US" altLang="ko-KR" sz="2000" dirty="0"/>
              <a:t>Austin Group released Single UNIX Specification Version3</a:t>
            </a:r>
          </a:p>
          <a:p>
            <a:pPr lvl="2"/>
            <a:r>
              <a:rPr lang="en-US" altLang="ko-KR" sz="1800" dirty="0"/>
              <a:t>The Open Group Base Specifications Issue 6</a:t>
            </a:r>
          </a:p>
          <a:p>
            <a:pPr lvl="2"/>
            <a:r>
              <a:rPr lang="en-US" altLang="ko-KR" sz="1800" dirty="0"/>
              <a:t>IEEE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 1003.1-2001(POSIX.1)</a:t>
            </a:r>
          </a:p>
          <a:p>
            <a:pPr lvl="2"/>
            <a:r>
              <a:rPr lang="en-US" altLang="ko-KR" sz="1800" dirty="0"/>
              <a:t>ISO/IEC 9945:2002</a:t>
            </a:r>
            <a:br>
              <a:rPr lang="en-US" altLang="ko-KR" sz="1800" dirty="0"/>
            </a:br>
            <a:r>
              <a:rPr lang="en-US" altLang="ko-KR" sz="1800" dirty="0"/>
              <a:t>(they are the same document!)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 l="8037" t="5641" r="4517" b="7254"/>
          <a:stretch>
            <a:fillRect/>
          </a:stretch>
        </p:blipFill>
        <p:spPr bwMode="auto">
          <a:xfrm>
            <a:off x="2924560" y="3356992"/>
            <a:ext cx="603992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7544" y="4365104"/>
            <a:ext cx="352901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solidFill>
                  <a:schemeClr val="accent2"/>
                </a:solidFill>
                <a:latin typeface="Comic Sans MS" pitchFamily="66" charset="0"/>
              </a:rPr>
              <a:t>Compliance</a:t>
            </a:r>
          </a:p>
          <a:p>
            <a:pPr>
              <a:spcBef>
                <a:spcPct val="50000"/>
              </a:spcBef>
            </a:pPr>
            <a:r>
              <a:rPr lang="en-US" altLang="ko-KR" sz="1600" dirty="0">
                <a:latin typeface="Comic Sans MS" pitchFamily="66" charset="0"/>
              </a:rPr>
              <a:t>AIX, HP/UX, Mac OS X, SCO, Solaris, Tru64 UNIX, z/OS …</a:t>
            </a:r>
            <a:endParaRPr lang="ko-KR" altLang="en-US" sz="1600" dirty="0">
              <a:latin typeface="Comic Sans MS" pitchFamily="66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79512" y="3686795"/>
            <a:ext cx="3835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Courier New" pitchFamily="49" charset="0"/>
                <a:hlinkClick r:id="rId3"/>
              </a:rPr>
              <a:t>http://www.unix.org/</a:t>
            </a:r>
            <a:endParaRPr lang="en-US" altLang="ko-KR" sz="2400" b="1" dirty="0">
              <a:latin typeface="Courier New" pitchFamily="49" charset="0"/>
            </a:endParaRPr>
          </a:p>
          <a:p>
            <a:endParaRPr lang="ko-KR" alt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(12/12)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2008</a:t>
            </a:r>
          </a:p>
          <a:p>
            <a:pPr lvl="1"/>
            <a:r>
              <a:rPr lang="en-US" altLang="ko-KR" sz="1800" dirty="0"/>
              <a:t>In December 2008, the </a:t>
            </a:r>
            <a:r>
              <a:rPr lang="en-US" altLang="ko-KR" sz="1800" dirty="0">
                <a:hlinkClick r:id="rId2" action="ppaction://hlinkfile" tooltip="Austin Group"/>
              </a:rPr>
              <a:t>Austin Group</a:t>
            </a:r>
            <a:r>
              <a:rPr lang="en-US" altLang="ko-KR" sz="1800" dirty="0"/>
              <a:t> published a new major revision, known as </a:t>
            </a:r>
            <a:r>
              <a:rPr lang="en-US" altLang="ko-KR" sz="1800" b="1" dirty="0"/>
              <a:t>POSIX:2008</a:t>
            </a:r>
            <a:r>
              <a:rPr lang="en-US" altLang="ko-KR" sz="1800" dirty="0"/>
              <a:t> (formally: IEEE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 1003.1-2008). This is the core of the </a:t>
            </a:r>
            <a:r>
              <a:rPr lang="en-US" altLang="ko-KR" sz="1800" b="1" dirty="0"/>
              <a:t>Single UNIX Specification, Version 4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20888"/>
            <a:ext cx="452337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74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Evolution of Unix and Unix-like systems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89" y="969004"/>
            <a:ext cx="8813505" cy="5556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Major Types of Unix</a:t>
            </a:r>
          </a:p>
        </p:txBody>
      </p:sp>
      <p:graphicFrame>
        <p:nvGraphicFramePr>
          <p:cNvPr id="23652" name="Group 100"/>
          <p:cNvGraphicFramePr>
            <a:graphicFrameLocks noGrp="1"/>
          </p:cNvGraphicFramePr>
          <p:nvPr>
            <p:ph type="tbl" idx="1"/>
          </p:nvPr>
        </p:nvGraphicFramePr>
        <p:xfrm>
          <a:off x="468313" y="952930"/>
          <a:ext cx="2303462" cy="5589016"/>
        </p:xfrm>
        <a:graphic>
          <a:graphicData uri="http://schemas.openxmlformats.org/drawingml/2006/table">
            <a:tbl>
              <a:tblPr/>
              <a:tblGrid>
                <a:gridCol w="2303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Name of Unix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AIX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BSD/OS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HP-UX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Irix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MachTen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Nextstep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OSF/1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SCO Unix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Sloaris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SnnOS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Ultrix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Unixware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FreeBSD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Linux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NetBSD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8CF62-D435-4D3C-9EF7-83760A8A752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graphicFrame>
        <p:nvGraphicFramePr>
          <p:cNvPr id="23647" name="Group 95"/>
          <p:cNvGraphicFramePr>
            <a:graphicFrameLocks noGrp="1"/>
          </p:cNvGraphicFramePr>
          <p:nvPr/>
        </p:nvGraphicFramePr>
        <p:xfrm>
          <a:off x="2916239" y="952930"/>
          <a:ext cx="5799166" cy="4418584"/>
        </p:xfrm>
        <a:graphic>
          <a:graphicData uri="http://schemas.openxmlformats.org/drawingml/2006/table">
            <a:tbl>
              <a:tblPr/>
              <a:tblGrid>
                <a:gridCol w="5799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Company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IBM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Berkeley Software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Software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Design (BSDI)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Hewlett-Packard (HP)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Silicon Graphic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Tenon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Intersystems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Next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Digital Equipment Corporation (DEC)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Santa Cruz Operation (SCO)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Sun Microsystems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Sun Microsystems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Digital Equipment Corporation (DEC)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Novell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653" name="Oval 101"/>
          <p:cNvSpPr>
            <a:spLocks noChangeArrowheads="1"/>
          </p:cNvSpPr>
          <p:nvPr/>
        </p:nvSpPr>
        <p:spPr bwMode="auto">
          <a:xfrm>
            <a:off x="3203575" y="5876925"/>
            <a:ext cx="2089150" cy="6477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solidFill>
                  <a:schemeClr val="accent2"/>
                </a:solidFill>
              </a:rPr>
              <a:t>FREE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!! </a:t>
            </a:r>
            <a:endParaRPr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Install Freeware UNIX</a:t>
            </a:r>
          </a:p>
          <a:p>
            <a:pPr lvl="1"/>
            <a:r>
              <a:rPr lang="en-US" altLang="ko-KR" dirty="0"/>
              <a:t>Solaris(</a:t>
            </a:r>
            <a:r>
              <a:rPr lang="en-US" altLang="ko-KR" dirty="0">
                <a:hlinkClick r:id="rId2"/>
              </a:rPr>
              <a:t>http://www.sunfreeware.com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BSD</a:t>
            </a:r>
          </a:p>
          <a:p>
            <a:pPr lvl="2"/>
            <a:r>
              <a:rPr lang="en-US" altLang="ko-KR" dirty="0">
                <a:hlinkClick r:id="rId3"/>
              </a:rPr>
              <a:t>http://www.freebsd.org/</a:t>
            </a:r>
            <a:endParaRPr lang="en-US" altLang="ko-KR" dirty="0"/>
          </a:p>
          <a:p>
            <a:pPr lvl="2"/>
            <a:r>
              <a:rPr lang="en-US" altLang="ko-KR" dirty="0">
                <a:hlinkClick r:id="rId4"/>
              </a:rPr>
              <a:t>http://www.openbsd.org/</a:t>
            </a:r>
            <a:endParaRPr lang="en-US" altLang="ko-KR" dirty="0"/>
          </a:p>
          <a:p>
            <a:pPr lvl="2"/>
            <a:r>
              <a:rPr lang="en-US" altLang="ko-KR" dirty="0">
                <a:hlinkClick r:id="rId5"/>
              </a:rPr>
              <a:t>http://www.netbsd.org</a:t>
            </a:r>
            <a:endParaRPr lang="en-US" altLang="ko-KR" dirty="0"/>
          </a:p>
          <a:p>
            <a:pPr lvl="1"/>
            <a:r>
              <a:rPr lang="en-US" altLang="ko-KR" dirty="0"/>
              <a:t>Linux</a:t>
            </a:r>
          </a:p>
          <a:p>
            <a:pPr lvl="2"/>
            <a:r>
              <a:rPr lang="en-US" dirty="0">
                <a:hlinkClick r:id="rId6"/>
              </a:rPr>
              <a:t>http://distrowatch.com/</a:t>
            </a:r>
            <a:r>
              <a:rPr lang="en-US" dirty="0"/>
              <a:t>  : Linux-ranking site</a:t>
            </a:r>
            <a:endParaRPr lang="en-US" altLang="ko-KR" dirty="0"/>
          </a:p>
          <a:p>
            <a:pPr lvl="2"/>
            <a:r>
              <a:rPr lang="en-US" altLang="ko-KR" dirty="0">
                <a:hlinkClick r:id="rId7"/>
              </a:rPr>
              <a:t>http://cygwin.com</a:t>
            </a:r>
            <a:endParaRPr lang="en-US" altLang="ko-KR" dirty="0"/>
          </a:p>
          <a:p>
            <a:pPr lvl="2"/>
            <a:r>
              <a:rPr lang="en-US" altLang="ko-KR" dirty="0">
                <a:hlinkClick r:id="rId8"/>
              </a:rPr>
              <a:t>http://www.ubuntu.com/</a:t>
            </a:r>
            <a:endParaRPr lang="en-US" altLang="ko-KR" dirty="0"/>
          </a:p>
          <a:p>
            <a:pPr lvl="2"/>
            <a:r>
              <a:rPr lang="en-US" dirty="0">
                <a:hlinkClick r:id="rId9"/>
              </a:rPr>
              <a:t>http://fedoraproject.org/</a:t>
            </a:r>
            <a:endParaRPr lang="en-US" dirty="0"/>
          </a:p>
          <a:p>
            <a:pPr lvl="2"/>
            <a:r>
              <a:rPr lang="en-US" dirty="0">
                <a:hlinkClick r:id="rId10"/>
              </a:rPr>
              <a:t>http://www.opensuse.org/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Commercial Software</a:t>
            </a:r>
            <a:endParaRPr lang="en-US" altLang="ko-KR" dirty="0">
              <a:hlinkClick r:id="rId2"/>
            </a:endParaRPr>
          </a:p>
          <a:p>
            <a:pPr lvl="1"/>
            <a:r>
              <a:rPr lang="en-US" altLang="ko-KR" dirty="0">
                <a:hlinkClick r:id="rId2"/>
              </a:rPr>
              <a:t>http://vmware.com/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dirty="0"/>
              <a:t>Open Source Software </a:t>
            </a:r>
          </a:p>
          <a:p>
            <a:pPr lvl="1"/>
            <a:r>
              <a:rPr lang="en-US" altLang="ko-KR" dirty="0">
                <a:hlinkClick r:id="rId3"/>
              </a:rPr>
              <a:t>http://www.virtualbox.org/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is UNIX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They have a kernel, written in C</a:t>
            </a:r>
          </a:p>
          <a:p>
            <a:r>
              <a:rPr lang="en-US" altLang="ko-KR" dirty="0"/>
              <a:t>They have a hierarchical file system, which begins with a root (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ko-KR" dirty="0"/>
              <a:t>) directory</a:t>
            </a:r>
          </a:p>
          <a:p>
            <a:r>
              <a:rPr lang="en-US" altLang="ko-KR" dirty="0"/>
              <a:t>In UNIX Everything is a File</a:t>
            </a:r>
          </a:p>
          <a:p>
            <a:endParaRPr lang="en-US" altLang="ko-KR" dirty="0"/>
          </a:p>
          <a:p>
            <a:r>
              <a:rPr lang="en-US" altLang="ko-KR" dirty="0"/>
              <a:t>Portable</a:t>
            </a:r>
          </a:p>
          <a:p>
            <a:r>
              <a:rPr lang="en-US" altLang="ko-KR" dirty="0"/>
              <a:t>Interactive</a:t>
            </a:r>
          </a:p>
          <a:p>
            <a:r>
              <a:rPr lang="en-US" altLang="ko-KR" dirty="0"/>
              <a:t>Time-shared</a:t>
            </a:r>
          </a:p>
          <a:p>
            <a:r>
              <a:rPr lang="en-US" altLang="ko-KR" dirty="0"/>
              <a:t>Multi-tasking</a:t>
            </a:r>
          </a:p>
          <a:p>
            <a:r>
              <a:rPr lang="en-US" altLang="ko-KR" dirty="0"/>
              <a:t>Multi-user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Standard Issue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5416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Standard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120496"/>
              </p:ext>
            </p:extLst>
          </p:nvPr>
        </p:nvGraphicFramePr>
        <p:xfrm>
          <a:off x="457200" y="1182712"/>
          <a:ext cx="8345830" cy="50546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2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9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lt"/>
                        </a:rPr>
                        <a:t>Name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lt"/>
                        </a:rPr>
                        <a:t>Standard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lt"/>
                        </a:rPr>
                        <a:t>Comments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POSIX 1988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IEEE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Std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1003.1-1988(1988L)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First Standard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POSIX 1990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IEEE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Std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1003.1-1990/ISO 9945-1:1990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Minor update of POSIX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1988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POSIX 1993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IEEE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Std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1003.1b-1993/ISO (199309L)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POSIX 1990 + real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time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POSIX 1996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IEEE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Std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1003.1-1996/ISO 9945-1:1996 (199506L)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POSIX 1993 + threads + fixes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to real-time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XPG 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X/Open Portability Guide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First widely distributed X/Open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guide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SUSV1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Single UNIX Specification,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Version 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POSIX 1990 + BSD +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System 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SUSV2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Single UNIX Specification,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Version 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SUS1 update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SUSV3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Single UNIX Specification,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Version 3 (200112L)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SUS2 update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SUSV4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Single UNIX Specification,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Version 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SUS3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update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4776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Symbols For Standard Programming (1/2)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495937"/>
              </p:ext>
            </p:extLst>
          </p:nvPr>
        </p:nvGraphicFramePr>
        <p:xfrm>
          <a:off x="457200" y="1052513"/>
          <a:ext cx="8229600" cy="507365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Symbol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Comments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_POSIX_SOURCE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empty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POSIX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1990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_POSIX_C_SOURCE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(not</a:t>
                      </a:r>
                      <a:r>
                        <a:rPr lang="en-US" altLang="ko-KR" sz="1400" i="1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to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19909L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POSIX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1990, SUSV1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For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C bindings with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1003.2-1992,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and when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_XOPEN_SOURCE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is defined with no value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3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198808L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POSIX 1988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199309L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POSIX1993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199506L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POSIX1996, SUSV2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200112L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POSIX2001,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SUSV3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200809L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POSIX2008, SUSV4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3613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_XOPEN_SOURCE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Empty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SUSV1,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UNIX95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1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500</a:t>
                      </a:r>
                      <a:endParaRPr lang="ko-KR" altLang="en-US" sz="1400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SUSV2,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UNIX98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600</a:t>
                      </a:r>
                      <a:endParaRPr lang="ko-KR" altLang="en-US" sz="1400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SUSV3, UNIX03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700</a:t>
                      </a:r>
                      <a:endParaRPr lang="ko-KR" altLang="en-US" sz="1400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SUSV4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_X_OPEN_SOURCE_EXTENDED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For SUSV#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0476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Symbols For Standard Programming 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1120552"/>
            <a:ext cx="4152328" cy="5256584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_SUVREQ_H_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#define _SUVREQ_H_</a:t>
            </a: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_POSIX_SOURCE /*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#error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#if defined(SUV_POSIX1990)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#define _POSIX_SOURCE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#define _POSIX_C_SOURCE 1</a:t>
            </a: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defined(SUV_POSIX1993)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#define _POSIX_SOURCE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#define _POSIX_C_SOURCE 199309L</a:t>
            </a: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defined(SUV_POSIX1996)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#define _POSIX_SOURCE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#define _POSIX_C_SOURCE 199506L</a:t>
            </a: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defined(SUV_SUS1)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#define _POSIX_SOURCE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#define _POSIX_C_SOURCE 2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#define _XOPEN_SOURCE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#define _XOPEN_SOURCE_EXTENDED 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48200" y="1120552"/>
            <a:ext cx="4152328" cy="324455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defined(SUV_SUS2)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#define _POSIX_SOURCE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#define _POSIX_C_SOURCE 199506L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#define _XOPEN_SOURCE 500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#define _XOPEN_SOURCE_EXTENDED 1</a:t>
            </a: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defined(SUV_SUS3)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#define _POSIX_SOURCE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#define _POSIX_C_SOURCE 200112L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#define _XOPEN_SOURCE 600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#define _XOPEN_SOURCE_EXTENDED 1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/* _SUVREQ_H_ */</a:t>
            </a:r>
          </a:p>
        </p:txBody>
      </p:sp>
    </p:spTree>
    <p:extLst>
      <p:ext uri="{BB962C8B-B14F-4D97-AF65-F5344CB8AC3E}">
        <p14:creationId xmlns:p14="http://schemas.microsoft.com/office/powerpoint/2010/main" val="733049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standard does your system support?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Before writing your application following standard, you must confirm what the OS has to offer.</a:t>
            </a:r>
          </a:p>
          <a:p>
            <a:r>
              <a:rPr lang="en-US" altLang="ko-KR" dirty="0"/>
              <a:t>UNIX offers some symbols that are included 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unistd.h</a:t>
            </a:r>
            <a:r>
              <a:rPr lang="en-US" altLang="ko-KR" dirty="0"/>
              <a:t> to do it.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_POSIX_VERSION : 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_XOPEN_UNIX : </a:t>
            </a:r>
          </a:p>
          <a:p>
            <a:pPr lvl="1"/>
            <a:r>
              <a:rPr lang="en-US" altLang="ko-KR">
                <a:latin typeface="Courier New" pitchFamily="49" charset="0"/>
                <a:cs typeface="Courier New" pitchFamily="49" charset="0"/>
              </a:rPr>
              <a:t>_XOPEN_VERSION :3(XPG3), 4(SUSV1)</a:t>
            </a:r>
          </a:p>
          <a:p>
            <a:pPr marL="457200" lvl="1" indent="0">
              <a:buNone/>
            </a:pP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1502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5288" y="404664"/>
            <a:ext cx="8353176" cy="597247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#define SUV_SUS3</a:t>
            </a: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#if 1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suvreq.h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unistd.h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("Request:\n");</a:t>
            </a: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_POSIX_SOURCE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t_POSIX_SOURCE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defined\n");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t_POSIX_C_SOURCE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= %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\n", (long)_POSIX_C_SOURCE);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#else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t_POSIX_SOURCE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undefined\n");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_XOPEN_SOURCE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#if _XOPEN_SOURCE == 0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t_XOPEN_SOURCE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defined (0 or no value)\n");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#else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t_XOPEN_SOURCE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= %d\n", _XOPEN_SOURCE);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#else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t_XOPEN_SOURCE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undefined\n");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21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5288" y="476672"/>
            <a:ext cx="8353176" cy="5900464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_XOPEN_SOURCE_EXTENDED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t_XOPEN_SOURCE_EXTENDED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defined\n");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#else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t_XOPEN_SOURCE_EXTENDED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undefined\n");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("Claims:\n");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_POSIX_VERSION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t_POSIX_VERSION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= %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\n", (long)_POSIX_VERSION);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#else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tNot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POSIX\n");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_XOPEN_UNIX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/Open\n");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_XOPEN_VERSION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t_XOPEN_VERSION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= %d\n", _XOPEN_VERSION);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#else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tError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: _XOPEN_UNIX defined, but not _XOPEN_VERSION\n");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#else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tNot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X/Open\n");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#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292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lum bright="18000" contrast="-16000"/>
          </a:blip>
          <a:srcRect/>
          <a:stretch>
            <a:fillRect/>
          </a:stretch>
        </p:blipFill>
        <p:spPr bwMode="auto">
          <a:xfrm>
            <a:off x="6224127" y="68081"/>
            <a:ext cx="2857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 UNIX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1955</a:t>
            </a:r>
          </a:p>
          <a:p>
            <a:pPr lvl="1"/>
            <a:r>
              <a:rPr lang="en-US" altLang="ko-KR" sz="2000" b="1" dirty="0"/>
              <a:t>John McCarthy </a:t>
            </a:r>
            <a:r>
              <a:rPr lang="en-US" sz="1800" dirty="0"/>
              <a:t>presents the origin of the concept of time-sharing</a:t>
            </a:r>
          </a:p>
          <a:p>
            <a:pPr lvl="1"/>
            <a:r>
              <a:rPr lang="en-US" sz="1800" dirty="0"/>
              <a:t>His idea had a effect on developing the CTSS.</a:t>
            </a:r>
          </a:p>
          <a:p>
            <a:pPr lvl="2"/>
            <a:r>
              <a:rPr lang="en-US" sz="1600" b="1" dirty="0"/>
              <a:t>John McCarthy</a:t>
            </a:r>
            <a:r>
              <a:rPr lang="en-US" sz="1600" dirty="0"/>
              <a:t> (born September 4, 1927, in </a:t>
            </a:r>
            <a:r>
              <a:rPr lang="en-US" sz="1600" dirty="0">
                <a:hlinkClick r:id="rId3" tooltip="Boston"/>
              </a:rPr>
              <a:t>Boston</a:t>
            </a:r>
            <a:r>
              <a:rPr lang="en-US" sz="1600" dirty="0"/>
              <a:t>, </a:t>
            </a:r>
            <a:r>
              <a:rPr lang="en-US" sz="1600" dirty="0">
                <a:hlinkClick r:id="rId4" tooltip="Massachusetts"/>
              </a:rPr>
              <a:t>Massachusetts</a:t>
            </a:r>
            <a:r>
              <a:rPr lang="en-US" sz="1600" dirty="0"/>
              <a:t>), </a:t>
            </a:r>
          </a:p>
          <a:p>
            <a:pPr lvl="3"/>
            <a:r>
              <a:rPr lang="en-US" sz="1600" dirty="0">
                <a:hlinkClick r:id="rId5" tooltip="United States"/>
              </a:rPr>
              <a:t>American</a:t>
            </a:r>
            <a:r>
              <a:rPr lang="en-US" sz="1600" dirty="0"/>
              <a:t> </a:t>
            </a:r>
            <a:r>
              <a:rPr lang="en-US" sz="1600" dirty="0">
                <a:hlinkClick r:id="rId6" tooltip="Computer scientist"/>
              </a:rPr>
              <a:t>computer scientist</a:t>
            </a:r>
            <a:r>
              <a:rPr lang="en-US" sz="1600" dirty="0"/>
              <a:t> and </a:t>
            </a:r>
            <a:r>
              <a:rPr lang="en-US" sz="1600" dirty="0">
                <a:hlinkClick r:id="rId7" tooltip="Cognitive scientist"/>
              </a:rPr>
              <a:t>cognitive scientist</a:t>
            </a:r>
            <a:r>
              <a:rPr lang="en-US" sz="1600" dirty="0"/>
              <a:t> </a:t>
            </a:r>
          </a:p>
          <a:p>
            <a:pPr lvl="3"/>
            <a:r>
              <a:rPr lang="en-US" sz="1600" dirty="0"/>
              <a:t>received the </a:t>
            </a:r>
            <a:r>
              <a:rPr lang="en-US" sz="1600" dirty="0">
                <a:hlinkClick r:id="rId8" tooltip="Turing Award"/>
              </a:rPr>
              <a:t>Turing Award</a:t>
            </a:r>
            <a:r>
              <a:rPr lang="en-US" sz="1600" dirty="0"/>
              <a:t> in 1971 for his major AI contributions. </a:t>
            </a:r>
          </a:p>
          <a:p>
            <a:pPr lvl="3"/>
            <a:r>
              <a:rPr lang="en-US" sz="1600" dirty="0"/>
              <a:t>inventor of the </a:t>
            </a:r>
            <a:r>
              <a:rPr lang="en-US" sz="1600" dirty="0">
                <a:hlinkClick r:id="rId9" tooltip="Lisp (programming language)"/>
              </a:rPr>
              <a:t>Lisp</a:t>
            </a:r>
            <a:r>
              <a:rPr lang="en-US" sz="1600" dirty="0"/>
              <a:t> programming language.</a:t>
            </a:r>
          </a:p>
          <a:p>
            <a:pPr lvl="1"/>
            <a:r>
              <a:rPr lang="en-US" sz="1800" dirty="0"/>
              <a:t>The US government passed a degree imposing a restraint of trade against AT&amp;T.</a:t>
            </a:r>
          </a:p>
          <a:p>
            <a:pPr lvl="2"/>
            <a:r>
              <a:rPr lang="en-US" sz="1600" dirty="0"/>
              <a:t>The company was not permitted to make money from non-telecommunications business.</a:t>
            </a:r>
            <a:endParaRPr lang="en-US" altLang="ko-KR" dirty="0"/>
          </a:p>
          <a:p>
            <a:r>
              <a:rPr lang="en-US" altLang="ko-KR" dirty="0"/>
              <a:t>1962</a:t>
            </a:r>
          </a:p>
          <a:p>
            <a:pPr lvl="1"/>
            <a:r>
              <a:rPr lang="en-US" altLang="ko-KR" sz="1800" dirty="0">
                <a:hlinkClick r:id="rId10" tooltip="Massachusetts Institute of Technology"/>
              </a:rPr>
              <a:t>MIT</a:t>
            </a:r>
            <a:r>
              <a:rPr lang="en-US" altLang="ko-KR" sz="1800" dirty="0"/>
              <a:t>'s Computation Center </a:t>
            </a:r>
            <a:r>
              <a:rPr lang="en-US" sz="1800" dirty="0"/>
              <a:t>developed first </a:t>
            </a:r>
            <a:r>
              <a:rPr lang="en-US" sz="1800" dirty="0">
                <a:hlinkClick r:id="rId11" tooltip="Time-sharing"/>
              </a:rPr>
              <a:t>time-sharing</a:t>
            </a:r>
            <a:r>
              <a:rPr lang="en-US" sz="1800" dirty="0"/>
              <a:t> </a:t>
            </a:r>
            <a:r>
              <a:rPr lang="en-US" sz="1800" dirty="0">
                <a:hlinkClick r:id="rId12" tooltip="Operating system"/>
              </a:rPr>
              <a:t>operating systems</a:t>
            </a:r>
            <a:r>
              <a:rPr lang="en-US" sz="1800" dirty="0"/>
              <a:t> called the CTSS(Compatible Time-Sharing System)</a:t>
            </a:r>
          </a:p>
          <a:p>
            <a:pPr lvl="1"/>
            <a:r>
              <a:rPr lang="en-US" altLang="ko-KR" sz="1800" dirty="0"/>
              <a:t>The CTSS gave inspiration  to the development of </a:t>
            </a:r>
            <a:r>
              <a:rPr lang="en-US" altLang="ko-KR" sz="1800" b="1" dirty="0"/>
              <a:t>MULTICS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MULTiplexed</a:t>
            </a:r>
            <a:r>
              <a:rPr lang="en-US" altLang="ko-KR" sz="1800" dirty="0"/>
              <a:t> Information and Computing Service).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0" y="44450"/>
            <a:ext cx="3203575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(1/12)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805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1969 - 1971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Researchers from GE, MIT and Bell Labs launch an ambitious OS for mainframes, called </a:t>
            </a:r>
            <a:r>
              <a:rPr lang="en-US" altLang="ko-KR" sz="2000" b="1" dirty="0"/>
              <a:t>MULTICS</a:t>
            </a:r>
            <a:r>
              <a:rPr lang="en-US" altLang="ko-KR" sz="2000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/>
              <a:t>It designed to run on the GE-645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/>
              <a:t>But, It failed.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hlinkClick r:id="rId3" tooltip="Ken Thompson (programmer)"/>
              </a:rPr>
              <a:t>Ken Thompson</a:t>
            </a:r>
            <a:r>
              <a:rPr lang="en-US" sz="2000" dirty="0"/>
              <a:t> continued to develop for the GE-645 mainframe and wrote a game for that computer called </a:t>
            </a:r>
            <a:r>
              <a:rPr lang="en-US" sz="2000" dirty="0">
                <a:hlinkClick r:id="rId4" tooltip="Space Travel (video game)"/>
              </a:rPr>
              <a:t>Space Travel</a:t>
            </a:r>
            <a:r>
              <a:rPr lang="en-US" sz="2000" dirty="0"/>
              <a:t>.</a:t>
            </a:r>
            <a:r>
              <a:rPr lang="en-US" sz="2000" baseline="30000" dirty="0">
                <a:hlinkClick r:id="rId5"/>
              </a:rPr>
              <a:t>[1]</a:t>
            </a:r>
            <a:r>
              <a:rPr 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However, he found that the game was too slow on the GE machine and was expensive.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He found a little-used PDP-7 at Bell Labs that fit the bill.</a:t>
            </a:r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9218" name="Picture 2" descr="http://birinchiqadam.zn.uz/files/image00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00166" y="4205121"/>
            <a:ext cx="3170214" cy="2224275"/>
          </a:xfrm>
          <a:prstGeom prst="rect">
            <a:avLst/>
          </a:prstGeom>
          <a:noFill/>
        </p:spPr>
      </p:pic>
      <p:pic>
        <p:nvPicPr>
          <p:cNvPr id="9220" name="Picture 4" descr="The PDP-7.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33306" y="4193544"/>
            <a:ext cx="2204444" cy="2226131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3929058" y="6215082"/>
            <a:ext cx="714380" cy="24622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GE-645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00760" y="6215082"/>
            <a:ext cx="714380" cy="24622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PDP-7</a:t>
            </a:r>
            <a:endParaRPr lang="en-US" sz="1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(2/12)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2000" dirty="0"/>
              <a:t>On this PDP7, a team of Bell Labs researchers led by Thompson and Ritchie, including Rudd </a:t>
            </a:r>
            <a:r>
              <a:rPr lang="en-US" altLang="ko-KR" sz="2000" dirty="0" err="1"/>
              <a:t>Canaday</a:t>
            </a:r>
            <a:r>
              <a:rPr lang="en-US" altLang="ko-KR" sz="2000" dirty="0"/>
              <a:t>, developed </a:t>
            </a:r>
          </a:p>
          <a:p>
            <a:pPr lvl="2"/>
            <a:r>
              <a:rPr lang="en-US" altLang="ko-KR" sz="1800" dirty="0"/>
              <a:t>a </a:t>
            </a:r>
            <a:r>
              <a:rPr lang="en-US" altLang="ko-KR" sz="1800" dirty="0">
                <a:hlinkClick r:id="rId2" action="ppaction://hlinkfile" tooltip="File system"/>
              </a:rPr>
              <a:t>hierarchical file system</a:t>
            </a:r>
            <a:r>
              <a:rPr lang="en-US" altLang="ko-KR" sz="1800" dirty="0"/>
              <a:t>,  the notions of </a:t>
            </a:r>
            <a:r>
              <a:rPr lang="en-US" altLang="ko-KR" sz="1800" dirty="0">
                <a:hlinkClick r:id="rId3" action="ppaction://hlinkfile" tooltip="Computer process"/>
              </a:rPr>
              <a:t>computer processes</a:t>
            </a:r>
            <a:r>
              <a:rPr lang="en-US" altLang="ko-KR" sz="1800" dirty="0"/>
              <a:t> and </a:t>
            </a:r>
            <a:r>
              <a:rPr lang="en-US" altLang="ko-KR" sz="1800" dirty="0">
                <a:hlinkClick r:id="rId4" action="ppaction://hlinkfile" tooltip="Category:Device file"/>
              </a:rPr>
              <a:t>device files</a:t>
            </a:r>
            <a:r>
              <a:rPr lang="en-US" altLang="ko-KR" sz="1800" dirty="0"/>
              <a:t>, a </a:t>
            </a:r>
            <a:r>
              <a:rPr lang="en-US" altLang="ko-KR" sz="1800" dirty="0">
                <a:hlinkClick r:id="rId5" action="ppaction://hlinkfile" tooltip="Command-line interpreter"/>
              </a:rPr>
              <a:t>command-line interpreter</a:t>
            </a:r>
            <a:r>
              <a:rPr lang="en-US" altLang="ko-KR" sz="1800" dirty="0"/>
              <a:t>, and some small utility programs.</a:t>
            </a:r>
            <a:endParaRPr lang="en-US" sz="2000" dirty="0"/>
          </a:p>
          <a:p>
            <a:pPr lvl="1"/>
            <a:r>
              <a:rPr lang="en-US" sz="2000" dirty="0"/>
              <a:t>Brian </a:t>
            </a:r>
            <a:r>
              <a:rPr lang="en-US" sz="2000"/>
              <a:t>Kernighan joined </a:t>
            </a:r>
            <a:r>
              <a:rPr lang="en-US" sz="2000" dirty="0"/>
              <a:t>the project name </a:t>
            </a:r>
            <a:r>
              <a:rPr lang="en-US" sz="2000" i="1" dirty="0"/>
              <a:t>UNICS(</a:t>
            </a:r>
            <a:r>
              <a:rPr lang="en-US" sz="2000" i="1" dirty="0" err="1"/>
              <a:t>Uniplexed</a:t>
            </a:r>
            <a:r>
              <a:rPr lang="en-US" sz="2000" i="1" dirty="0"/>
              <a:t> Information and Computing Service)</a:t>
            </a:r>
            <a:r>
              <a:rPr lang="en-US" sz="2000" dirty="0"/>
              <a:t> as a </a:t>
            </a:r>
            <a:r>
              <a:rPr lang="en-US" sz="2000" dirty="0">
                <a:hlinkClick r:id="rId6" action="ppaction://hlinkfile" tooltip="Word play"/>
              </a:rPr>
              <a:t>play</a:t>
            </a:r>
            <a:r>
              <a:rPr lang="en-US" sz="2000" dirty="0"/>
              <a:t> on </a:t>
            </a:r>
            <a:r>
              <a:rPr lang="en-US" sz="2000" i="1" dirty="0"/>
              <a:t>MULTICS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For the first time in 1970, the Unix operating system was officially named and ran on the PDP-11/20.</a:t>
            </a:r>
          </a:p>
          <a:p>
            <a:pPr lvl="2"/>
            <a:r>
              <a:rPr lang="en-US" sz="1800" dirty="0"/>
              <a:t>The first version of UNIX was written in assembler language.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AT&amp;T made UNIX available to universities and commercial firms, as well as the United States government under licenses.</a:t>
            </a:r>
          </a:p>
          <a:p>
            <a:pPr lvl="2"/>
            <a:r>
              <a:rPr lang="en-US" altLang="ko-KR" sz="1600" dirty="0"/>
              <a:t>The licenses included all source code including the machine-dependent parts of the kernel, which were written in PDP-11 assembly code.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(3/12)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1973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Ken Thompson wrote a very simple language he called B, which he got going on the PDP-7. It worked, but there were problems.</a:t>
            </a:r>
            <a:endParaRPr lang="en-US" altLang="ko-KR" sz="2000" dirty="0"/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Dennis Ritchie had written the first C compiler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Ken Thompson teamed up with him to rewrite the UNIX kernel in C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/>
              <a:t>It was easier to modify Unix to work on other machines (thus becoming portable), and other developers could create variations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1026" name="Picture 2" descr="Leopard 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900921"/>
            <a:ext cx="3786214" cy="2512699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5072066" y="5929330"/>
            <a:ext cx="3714776" cy="40011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Dennis Ritchie (standing) and Ken Thompson begin porting UNIX to the PDP-11 via two Teletype 33 terminals.</a:t>
            </a:r>
            <a:endParaRPr lang="en-US" sz="1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upload.wikimedia.org/wikipedia/en/thumb/4/4f/1981BillPaul.jpg/220px-1981BillPaul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725144"/>
            <a:ext cx="2520280" cy="174128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(4/12)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1974</a:t>
            </a:r>
          </a:p>
          <a:p>
            <a:pPr lvl="1"/>
            <a:r>
              <a:rPr lang="en-US" altLang="ko-KR" sz="2000" dirty="0"/>
              <a:t>UNIX published in Communications of the ACM  </a:t>
            </a:r>
            <a:br>
              <a:rPr lang="en-US" altLang="ko-KR" sz="2000" dirty="0"/>
            </a:br>
            <a:r>
              <a:rPr lang="en-US" altLang="ko-KR" sz="2000" dirty="0"/>
              <a:t>by Thompson and Ritchie.</a:t>
            </a:r>
            <a:endParaRPr lang="en-US" altLang="ko-KR" sz="2400" dirty="0"/>
          </a:p>
          <a:p>
            <a:r>
              <a:rPr lang="en-US" altLang="ko-KR" sz="2400" dirty="0"/>
              <a:t>1977</a:t>
            </a:r>
          </a:p>
          <a:p>
            <a:pPr lvl="1"/>
            <a:r>
              <a:rPr lang="en-US" altLang="ko-KR" sz="2000" dirty="0"/>
              <a:t>Split in the development of UNIX</a:t>
            </a:r>
          </a:p>
          <a:p>
            <a:pPr lvl="2"/>
            <a:r>
              <a:rPr lang="en-US" altLang="ko-KR" sz="1800" dirty="0"/>
              <a:t>UC-Berkeley released its own version, the Berkeley Software Distribution (BSD – </a:t>
            </a:r>
            <a:r>
              <a:rPr lang="en-US" altLang="ko-KR" sz="1800" i="1" dirty="0"/>
              <a:t>Bill Joy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800" dirty="0"/>
              <a:t>they developed a lot of utilities such as vi, shell, and curses.</a:t>
            </a:r>
          </a:p>
          <a:p>
            <a:r>
              <a:rPr lang="en-US" altLang="ko-KR" sz="2400" dirty="0"/>
              <a:t>1980</a:t>
            </a:r>
          </a:p>
          <a:p>
            <a:pPr lvl="1"/>
            <a:r>
              <a:rPr lang="en-US" altLang="ko-KR" sz="2000" dirty="0"/>
              <a:t>Microsoft entered the OS business with its own version of </a:t>
            </a:r>
            <a:r>
              <a:rPr lang="en-US" altLang="ko-KR" sz="2000" dirty="0">
                <a:hlinkClick r:id="rId4" action="ppaction://hlinkfile" tooltip="Unix"/>
              </a:rPr>
              <a:t>Unix</a:t>
            </a:r>
            <a:r>
              <a:rPr lang="en-US" altLang="ko-KR" sz="2000" dirty="0"/>
              <a:t>, called </a:t>
            </a:r>
            <a:r>
              <a:rPr lang="en-US" altLang="ko-KR" sz="2000" dirty="0" err="1">
                <a:hlinkClick r:id="rId5" action="ppaction://hlinkfile" tooltip="Xenix"/>
              </a:rPr>
              <a:t>Xenix</a:t>
            </a:r>
            <a:r>
              <a:rPr lang="en-US" altLang="ko-KR" sz="2000" dirty="0"/>
              <a:t>.</a:t>
            </a:r>
            <a:endParaRPr lang="en-US" altLang="ko-KR" b="1" dirty="0">
              <a:latin typeface="+mn-lt"/>
              <a:cs typeface="+mn-cs"/>
            </a:endParaRPr>
          </a:p>
          <a:p>
            <a:r>
              <a:rPr lang="en-US" altLang="ko-KR" sz="2400" dirty="0"/>
              <a:t>1981</a:t>
            </a:r>
          </a:p>
          <a:p>
            <a:pPr lvl="1"/>
            <a:r>
              <a:rPr lang="en-US" altLang="ko-KR" sz="2000" dirty="0"/>
              <a:t>IBM gave Microsoft a contract to develop </a:t>
            </a:r>
            <a:br>
              <a:rPr lang="en-US" altLang="ko-KR" sz="2000" dirty="0"/>
            </a:br>
            <a:r>
              <a:rPr lang="en-US" altLang="ko-KR" sz="2000" dirty="0"/>
              <a:t>the OS for the new line of PCs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260648"/>
            <a:ext cx="1872208" cy="233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(5/12)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1982</a:t>
            </a:r>
          </a:p>
          <a:p>
            <a:pPr lvl="1"/>
            <a:r>
              <a:rPr lang="en-US" altLang="ko-KR" sz="2000" dirty="0"/>
              <a:t>AT&amp;T now licensed </a:t>
            </a:r>
            <a:r>
              <a:rPr lang="en-US" altLang="ko-KR" sz="2000" dirty="0">
                <a:hlinkClick r:id="rId2" tooltip="UNIX System III"/>
              </a:rPr>
              <a:t>UNIX System III</a:t>
            </a:r>
            <a:r>
              <a:rPr lang="en-US" altLang="ko-KR" sz="2000" dirty="0"/>
              <a:t>, based largely on Version 7, for commercial use, the first version launching</a:t>
            </a:r>
          </a:p>
          <a:p>
            <a:pPr lvl="1"/>
            <a:r>
              <a:rPr lang="en-US" altLang="ko-KR" sz="2000" i="1" dirty="0"/>
              <a:t>Bill joy</a:t>
            </a:r>
            <a:r>
              <a:rPr lang="en-US" altLang="ko-KR" sz="2000" dirty="0"/>
              <a:t>(BSD) went on to co-found Sun Microsystems and created SunOS(now Solaris) – with </a:t>
            </a:r>
            <a:r>
              <a:rPr lang="en-US" altLang="ko-KR" sz="2000" i="1" dirty="0"/>
              <a:t>Andreas </a:t>
            </a:r>
            <a:r>
              <a:rPr lang="en-US" altLang="ko-KR" sz="2000" i="1" dirty="0" err="1"/>
              <a:t>Bechtolsheim</a:t>
            </a:r>
            <a:r>
              <a:rPr lang="en-US" altLang="ko-KR" sz="2000" i="1" dirty="0"/>
              <a:t> </a:t>
            </a:r>
            <a:r>
              <a:rPr lang="en-US" altLang="ko-KR" sz="2000" dirty="0"/>
              <a:t>and </a:t>
            </a:r>
            <a:r>
              <a:rPr lang="en-US" altLang="ko-KR" sz="2000" i="1" dirty="0" err="1"/>
              <a:t>Vinod</a:t>
            </a:r>
            <a:r>
              <a:rPr lang="en-US" altLang="ko-KR" sz="2000" i="1" dirty="0"/>
              <a:t> </a:t>
            </a:r>
            <a:r>
              <a:rPr lang="en-US" altLang="ko-KR" sz="2000" i="1" dirty="0" err="1"/>
              <a:t>Khosla</a:t>
            </a:r>
            <a:endParaRPr lang="en-US" altLang="ko-KR" sz="2000" i="1" dirty="0"/>
          </a:p>
          <a:p>
            <a:pPr lvl="2"/>
            <a:r>
              <a:rPr lang="en-US" altLang="ko-KR" sz="2000" dirty="0"/>
              <a:t>They developed Unix-based Workstations</a:t>
            </a:r>
            <a:r>
              <a:rPr lang="en-US" altLang="ko-KR" sz="2200" dirty="0"/>
              <a:t>.</a:t>
            </a:r>
          </a:p>
          <a:p>
            <a:r>
              <a:rPr lang="en-US" altLang="ko-KR" sz="2400" dirty="0"/>
              <a:t>1983</a:t>
            </a:r>
          </a:p>
          <a:p>
            <a:pPr lvl="1"/>
            <a:r>
              <a:rPr lang="en-US" altLang="ko-KR" sz="2000" dirty="0"/>
              <a:t>4.2BSD: First release of TCP/IP and socket API</a:t>
            </a:r>
            <a:r>
              <a:rPr lang="en-US" altLang="ko-KR" sz="2200" dirty="0"/>
              <a:t>.</a:t>
            </a:r>
          </a:p>
          <a:p>
            <a:pPr lvl="1"/>
            <a:r>
              <a:rPr lang="en-US" altLang="ko-KR" sz="2000" dirty="0"/>
              <a:t>the U.S. Department of Justice settled its second antitrust case against AT&amp;T and broke up the Bell System.</a:t>
            </a:r>
          </a:p>
          <a:p>
            <a:pPr lvl="2"/>
            <a:r>
              <a:rPr lang="en-US" altLang="ko-KR" sz="1800" dirty="0"/>
              <a:t>AT&amp;T promptly rushed to commercialize Unix System V.</a:t>
            </a:r>
          </a:p>
          <a:p>
            <a:pPr lvl="1"/>
            <a:r>
              <a:rPr lang="en-US" altLang="ko-KR" sz="2000" dirty="0"/>
              <a:t>Thompson and Ritchie jointly received the </a:t>
            </a:r>
            <a:r>
              <a:rPr lang="en-US" altLang="ko-KR" sz="2000" dirty="0">
                <a:hlinkClick r:id="rId3" action="ppaction://hlinkfile" tooltip="Turing Award"/>
              </a:rPr>
              <a:t>Turing Award</a:t>
            </a:r>
            <a:r>
              <a:rPr lang="en-US" altLang="ko-KR" sz="2000" dirty="0"/>
              <a:t> </a:t>
            </a:r>
            <a:r>
              <a:rPr lang="en-US" altLang="ko-KR" sz="2000" i="1" dirty="0"/>
              <a:t>for their development of generic operating systems theory and specifically for the implementation of the UNIX operating system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(6/12)</a:t>
            </a:r>
            <a:endParaRPr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1984</a:t>
            </a:r>
          </a:p>
          <a:p>
            <a:pPr lvl="1"/>
            <a:r>
              <a:rPr lang="en-US" altLang="ko-KR" sz="2000" dirty="0">
                <a:hlinkClick r:id="rId2" tooltip="X/Open"/>
              </a:rPr>
              <a:t>X/Open</a:t>
            </a:r>
            <a:r>
              <a:rPr lang="en-US" altLang="ko-KR" sz="2000" dirty="0"/>
              <a:t> consortium was established.</a:t>
            </a:r>
          </a:p>
          <a:p>
            <a:pPr lvl="2"/>
            <a:r>
              <a:rPr lang="en-US" altLang="ko-KR" sz="1800" dirty="0"/>
              <a:t>Their goal was to create an open system specification based on UNIX.</a:t>
            </a:r>
          </a:p>
          <a:p>
            <a:r>
              <a:rPr lang="en-US" altLang="ko-KR" sz="2400" dirty="0"/>
              <a:t>1985</a:t>
            </a:r>
          </a:p>
          <a:p>
            <a:pPr lvl="1"/>
            <a:r>
              <a:rPr lang="en-US" altLang="ko-KR" sz="2000" dirty="0"/>
              <a:t>Professor Andrew </a:t>
            </a:r>
            <a:r>
              <a:rPr lang="en-US" altLang="ko-KR" sz="2000" dirty="0" err="1"/>
              <a:t>Tanenbaum</a:t>
            </a:r>
            <a:r>
              <a:rPr lang="en-US" altLang="ko-KR" sz="2000" dirty="0"/>
              <a:t> wrote a Unix like operating system called MINIX for i386 for Intel PC</a:t>
            </a:r>
          </a:p>
          <a:p>
            <a:pPr lvl="1"/>
            <a:r>
              <a:rPr lang="en-US" altLang="ko-KR" sz="2000" dirty="0"/>
              <a:t>MINIX also inspired the creation of the </a:t>
            </a:r>
            <a:r>
              <a:rPr lang="en-US" altLang="ko-KR" sz="2000" dirty="0">
                <a:hlinkClick r:id="rId3" tooltip="Linux kernel"/>
              </a:rPr>
              <a:t>Linux kernel</a:t>
            </a:r>
            <a:r>
              <a:rPr lang="en-US" altLang="ko-KR" sz="2000" dirty="0"/>
              <a:t>.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1987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AT&amp;T and </a:t>
            </a:r>
            <a:r>
              <a:rPr lang="en-US" altLang="ko-KR" sz="2000" dirty="0">
                <a:hlinkClick r:id="rId4" tooltip="Sun Microsystems"/>
              </a:rPr>
              <a:t>Sun Microsystems</a:t>
            </a:r>
            <a:r>
              <a:rPr lang="en-US" altLang="ko-KR" sz="2000" dirty="0"/>
              <a:t> started 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/>
              <a:t>merged features from </a:t>
            </a:r>
            <a:r>
              <a:rPr lang="en-US" altLang="ko-KR" sz="2000" dirty="0" err="1">
                <a:hlinkClick r:id="rId5" tooltip="Xenix"/>
              </a:rPr>
              <a:t>Xenix</a:t>
            </a:r>
            <a:r>
              <a:rPr lang="en-US" altLang="ko-KR" sz="2000" dirty="0"/>
              <a:t>, BSD, SunOS, and System V into </a:t>
            </a:r>
            <a:r>
              <a:rPr lang="en-US" altLang="ko-KR" sz="2000" dirty="0">
                <a:hlinkClick r:id="rId6" tooltip="System V Release 4"/>
              </a:rPr>
              <a:t>System V Release 4</a:t>
            </a:r>
            <a:r>
              <a:rPr lang="en-US" altLang="ko-KR" sz="2000" dirty="0"/>
              <a:t> (SVR4) independently of X/Open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0"/>
            <a:ext cx="2376264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m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lnDef>
  </a:objectDefaults>
  <a:extraClrSchemeLst>
    <a:extraClrScheme>
      <a:clrScheme name="m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4405</TotalTime>
  <Words>2192</Words>
  <Application>Microsoft Office PowerPoint</Application>
  <PresentationFormat>화면 슬라이드 쇼(4:3)</PresentationFormat>
  <Paragraphs>374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굴림</vt:lpstr>
      <vt:lpstr>맑은 고딕</vt:lpstr>
      <vt:lpstr>Arial</vt:lpstr>
      <vt:lpstr>Book Antiqua</vt:lpstr>
      <vt:lpstr>Comic Sans MS</vt:lpstr>
      <vt:lpstr>Courier New</vt:lpstr>
      <vt:lpstr>Garamond</vt:lpstr>
      <vt:lpstr>Georgia</vt:lpstr>
      <vt:lpstr>Lucida Sans Unicode</vt:lpstr>
      <vt:lpstr>Times New Roman</vt:lpstr>
      <vt:lpstr>mine</vt:lpstr>
      <vt:lpstr>PowerPoint 프레젠테이션</vt:lpstr>
      <vt:lpstr>What is UNIX</vt:lpstr>
      <vt:lpstr>Before UNIX  </vt:lpstr>
      <vt:lpstr>History (1/12)</vt:lpstr>
      <vt:lpstr>History (2/12)</vt:lpstr>
      <vt:lpstr>History (3/12)</vt:lpstr>
      <vt:lpstr>History (4/12)</vt:lpstr>
      <vt:lpstr>History (5/12)</vt:lpstr>
      <vt:lpstr>History (6/12)</vt:lpstr>
      <vt:lpstr>History (7/10)</vt:lpstr>
      <vt:lpstr>History (8/12)</vt:lpstr>
      <vt:lpstr>History (9/12)</vt:lpstr>
      <vt:lpstr>History (10/12)</vt:lpstr>
      <vt:lpstr>History (11/12)</vt:lpstr>
      <vt:lpstr>History (12/12)</vt:lpstr>
      <vt:lpstr>Evolution of Unix and Unix-like systems</vt:lpstr>
      <vt:lpstr>Major Types of Unix</vt:lpstr>
      <vt:lpstr>Assignment !! </vt:lpstr>
      <vt:lpstr>Virtual System</vt:lpstr>
      <vt:lpstr>Appendix</vt:lpstr>
      <vt:lpstr>UNIX Standard</vt:lpstr>
      <vt:lpstr>Symbols For Standard Programming (1/2)</vt:lpstr>
      <vt:lpstr>Symbols For Standard Programming (2/2)</vt:lpstr>
      <vt:lpstr>What standard does your system support?</vt:lpstr>
      <vt:lpstr>PowerPoint 프레젠테이션</vt:lpstr>
      <vt:lpstr>PowerPoint 프레젠테이션</vt:lpstr>
    </vt:vector>
  </TitlesOfParts>
  <Company>SKHU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[CH00]HISTORY</dc:title>
  <dc:subject>unix</dc:subject>
  <dc:creator>sjw</dc:creator>
  <dc:description>WebDatabase Lab, Inha Univ</dc:description>
  <cp:lastModifiedBy>천성길</cp:lastModifiedBy>
  <cp:revision>343</cp:revision>
  <dcterms:created xsi:type="dcterms:W3CDTF">2003-09-04T07:58:09Z</dcterms:created>
  <dcterms:modified xsi:type="dcterms:W3CDTF">2018-09-03T06:29:17Z</dcterms:modified>
</cp:coreProperties>
</file>