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9"/>
  </p:notesMasterIdLst>
  <p:sldIdLst>
    <p:sldId id="256" r:id="rId2"/>
    <p:sldId id="297" r:id="rId3"/>
    <p:sldId id="298" r:id="rId4"/>
    <p:sldId id="299" r:id="rId5"/>
    <p:sldId id="300" r:id="rId6"/>
    <p:sldId id="301" r:id="rId7"/>
    <p:sldId id="302" r:id="rId8"/>
    <p:sldId id="303" r:id="rId9"/>
    <p:sldId id="304" r:id="rId10"/>
    <p:sldId id="352" r:id="rId11"/>
    <p:sldId id="354" r:id="rId12"/>
    <p:sldId id="353" r:id="rId13"/>
    <p:sldId id="305" r:id="rId14"/>
    <p:sldId id="306" r:id="rId15"/>
    <p:sldId id="307" r:id="rId16"/>
    <p:sldId id="342" r:id="rId17"/>
    <p:sldId id="351" r:id="rId18"/>
    <p:sldId id="309" r:id="rId19"/>
    <p:sldId id="308" r:id="rId20"/>
    <p:sldId id="310" r:id="rId21"/>
    <p:sldId id="312" r:id="rId22"/>
    <p:sldId id="313" r:id="rId23"/>
    <p:sldId id="314" r:id="rId24"/>
    <p:sldId id="316" r:id="rId25"/>
    <p:sldId id="317" r:id="rId26"/>
    <p:sldId id="349" r:id="rId27"/>
    <p:sldId id="350" r:id="rId28"/>
    <p:sldId id="318" r:id="rId29"/>
    <p:sldId id="319" r:id="rId30"/>
    <p:sldId id="362" r:id="rId31"/>
    <p:sldId id="320" r:id="rId32"/>
    <p:sldId id="322" r:id="rId33"/>
    <p:sldId id="324" r:id="rId34"/>
    <p:sldId id="325" r:id="rId35"/>
    <p:sldId id="315" r:id="rId36"/>
    <p:sldId id="327" r:id="rId37"/>
    <p:sldId id="328" r:id="rId38"/>
    <p:sldId id="329" r:id="rId39"/>
    <p:sldId id="331" r:id="rId40"/>
    <p:sldId id="326" r:id="rId41"/>
    <p:sldId id="333" r:id="rId42"/>
    <p:sldId id="334" r:id="rId43"/>
    <p:sldId id="332" r:id="rId44"/>
    <p:sldId id="335" r:id="rId45"/>
    <p:sldId id="336" r:id="rId46"/>
    <p:sldId id="337" r:id="rId47"/>
    <p:sldId id="339" r:id="rId48"/>
  </p:sldIdLst>
  <p:sldSz cx="9144000" cy="6858000" type="screen4x3"/>
  <p:notesSz cx="6858000" cy="9144000"/>
  <p:defaultTextStyle>
    <a:defPPr>
      <a:defRPr lang="ko-KR"/>
    </a:defPPr>
    <a:lvl1pPr algn="ctr" rtl="0" fontAlgn="base" latinLnBrk="1">
      <a:spcBef>
        <a:spcPct val="0"/>
      </a:spcBef>
      <a:spcAft>
        <a:spcPct val="0"/>
      </a:spcAft>
      <a:defRPr kumimoji="1" sz="1400" b="1" kern="1200">
        <a:solidFill>
          <a:schemeClr val="tx1"/>
        </a:solidFill>
        <a:latin typeface="Courier New" pitchFamily="49" charset="0"/>
        <a:ea typeface="굴림" pitchFamily="50" charset="-127"/>
        <a:cs typeface="+mn-cs"/>
      </a:defRPr>
    </a:lvl1pPr>
    <a:lvl2pPr marL="457200" algn="ctr" rtl="0" fontAlgn="base" latinLnBrk="1">
      <a:spcBef>
        <a:spcPct val="0"/>
      </a:spcBef>
      <a:spcAft>
        <a:spcPct val="0"/>
      </a:spcAft>
      <a:defRPr kumimoji="1" sz="1400" b="1" kern="1200">
        <a:solidFill>
          <a:schemeClr val="tx1"/>
        </a:solidFill>
        <a:latin typeface="Courier New" pitchFamily="49" charset="0"/>
        <a:ea typeface="굴림" pitchFamily="50" charset="-127"/>
        <a:cs typeface="+mn-cs"/>
      </a:defRPr>
    </a:lvl2pPr>
    <a:lvl3pPr marL="914400" algn="ctr" rtl="0" fontAlgn="base" latinLnBrk="1">
      <a:spcBef>
        <a:spcPct val="0"/>
      </a:spcBef>
      <a:spcAft>
        <a:spcPct val="0"/>
      </a:spcAft>
      <a:defRPr kumimoji="1" sz="1400" b="1" kern="1200">
        <a:solidFill>
          <a:schemeClr val="tx1"/>
        </a:solidFill>
        <a:latin typeface="Courier New" pitchFamily="49" charset="0"/>
        <a:ea typeface="굴림" pitchFamily="50" charset="-127"/>
        <a:cs typeface="+mn-cs"/>
      </a:defRPr>
    </a:lvl3pPr>
    <a:lvl4pPr marL="1371600" algn="ctr" rtl="0" fontAlgn="base" latinLnBrk="1">
      <a:spcBef>
        <a:spcPct val="0"/>
      </a:spcBef>
      <a:spcAft>
        <a:spcPct val="0"/>
      </a:spcAft>
      <a:defRPr kumimoji="1" sz="1400" b="1" kern="1200">
        <a:solidFill>
          <a:schemeClr val="tx1"/>
        </a:solidFill>
        <a:latin typeface="Courier New" pitchFamily="49" charset="0"/>
        <a:ea typeface="굴림" pitchFamily="50" charset="-127"/>
        <a:cs typeface="+mn-cs"/>
      </a:defRPr>
    </a:lvl4pPr>
    <a:lvl5pPr marL="1828800" algn="ctr" rtl="0" fontAlgn="base" latinLnBrk="1">
      <a:spcBef>
        <a:spcPct val="0"/>
      </a:spcBef>
      <a:spcAft>
        <a:spcPct val="0"/>
      </a:spcAft>
      <a:defRPr kumimoji="1" sz="1400" b="1" kern="1200">
        <a:solidFill>
          <a:schemeClr val="tx1"/>
        </a:solidFill>
        <a:latin typeface="Courier New" pitchFamily="49" charset="0"/>
        <a:ea typeface="굴림" pitchFamily="50" charset="-127"/>
        <a:cs typeface="+mn-cs"/>
      </a:defRPr>
    </a:lvl5pPr>
    <a:lvl6pPr marL="2286000" algn="l" defTabSz="914400" rtl="0" eaLnBrk="1" latinLnBrk="1" hangingPunct="1">
      <a:defRPr kumimoji="1" sz="1400" b="1" kern="1200">
        <a:solidFill>
          <a:schemeClr val="tx1"/>
        </a:solidFill>
        <a:latin typeface="Courier New" pitchFamily="49" charset="0"/>
        <a:ea typeface="굴림" pitchFamily="50" charset="-127"/>
        <a:cs typeface="+mn-cs"/>
      </a:defRPr>
    </a:lvl6pPr>
    <a:lvl7pPr marL="2743200" algn="l" defTabSz="914400" rtl="0" eaLnBrk="1" latinLnBrk="1" hangingPunct="1">
      <a:defRPr kumimoji="1" sz="1400" b="1" kern="1200">
        <a:solidFill>
          <a:schemeClr val="tx1"/>
        </a:solidFill>
        <a:latin typeface="Courier New" pitchFamily="49" charset="0"/>
        <a:ea typeface="굴림" pitchFamily="50" charset="-127"/>
        <a:cs typeface="+mn-cs"/>
      </a:defRPr>
    </a:lvl7pPr>
    <a:lvl8pPr marL="3200400" algn="l" defTabSz="914400" rtl="0" eaLnBrk="1" latinLnBrk="1" hangingPunct="1">
      <a:defRPr kumimoji="1" sz="1400" b="1" kern="1200">
        <a:solidFill>
          <a:schemeClr val="tx1"/>
        </a:solidFill>
        <a:latin typeface="Courier New" pitchFamily="49" charset="0"/>
        <a:ea typeface="굴림" pitchFamily="50" charset="-127"/>
        <a:cs typeface="+mn-cs"/>
      </a:defRPr>
    </a:lvl8pPr>
    <a:lvl9pPr marL="3657600" algn="l" defTabSz="914400" rtl="0" eaLnBrk="1" latinLnBrk="1" hangingPunct="1">
      <a:defRPr kumimoji="1" sz="1400" b="1" kern="1200">
        <a:solidFill>
          <a:schemeClr val="tx1"/>
        </a:solidFill>
        <a:latin typeface="Courier New" pitchFamily="49" charset="0"/>
        <a:ea typeface="굴림" pitchFamily="50" charset="-127"/>
        <a:cs typeface="+mn-cs"/>
      </a:defRPr>
    </a:lvl9pPr>
  </p:defaultTextStyle>
  <p:extLst>
    <p:ext uri="{EFAFB233-063F-42B5-8137-9DF3F51BA10A}">
      <p15:sldGuideLst xmlns:p15="http://schemas.microsoft.com/office/powerpoint/2012/main">
        <p15:guide id="1" orient="horz" pos="3203">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CFF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22" autoAdjust="0"/>
    <p:restoredTop sz="85773" autoAdjust="0"/>
  </p:normalViewPr>
  <p:slideViewPr>
    <p:cSldViewPr>
      <p:cViewPr varScale="1">
        <p:scale>
          <a:sx n="86" d="100"/>
          <a:sy n="86" d="100"/>
        </p:scale>
        <p:origin x="90" y="336"/>
      </p:cViewPr>
      <p:guideLst>
        <p:guide orient="horz" pos="3203"/>
        <p:guide pos="2880"/>
      </p:guideLst>
    </p:cSldViewPr>
  </p:slideViewPr>
  <p:notesTextViewPr>
    <p:cViewPr>
      <p:scale>
        <a:sx n="100" d="100"/>
        <a:sy n="100" d="100"/>
      </p:scale>
      <p:origin x="0" y="0"/>
    </p:cViewPr>
  </p:notesTextViewPr>
  <p:notesViewPr>
    <p:cSldViewPr>
      <p:cViewPr varScale="1">
        <p:scale>
          <a:sx n="87" d="100"/>
          <a:sy n="87" d="100"/>
        </p:scale>
        <p:origin x="38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굴림" pitchFamily="50" charset="-127"/>
              </a:defRPr>
            </a:lvl1pPr>
          </a:lstStyle>
          <a:p>
            <a:endParaRPr lang="en-US" altLang="ko-KR"/>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굴림" pitchFamily="50" charset="-127"/>
              </a:defRPr>
            </a:lvl1pPr>
          </a:lstStyle>
          <a:p>
            <a:fld id="{B922B25C-8545-4C92-9039-A015D7236CE0}" type="datetimeFigureOut">
              <a:rPr lang="ko-KR" altLang="en-US"/>
              <a:pPr/>
              <a:t>2019-09-24</a:t>
            </a:fld>
            <a:endParaRPr lang="en-US" altLang="ko-KR"/>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굴림" pitchFamily="50" charset="-127"/>
              </a:defRPr>
            </a:lvl1pPr>
          </a:lstStyle>
          <a:p>
            <a:endParaRPr lang="en-US" altLang="ko-KR"/>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굴림" pitchFamily="50" charset="-127"/>
              </a:defRPr>
            </a:lvl1pPr>
          </a:lstStyle>
          <a:p>
            <a:fld id="{4647590A-8C8E-4446-87CD-232FE499DC1E}" type="slidenum">
              <a:rPr lang="ko-KR" altLang="en-US"/>
              <a:pPr/>
              <a:t>‹#›</a:t>
            </a:fld>
            <a:endParaRPr lang="en-US" altLang="ko-KR"/>
          </a:p>
        </p:txBody>
      </p:sp>
    </p:spTree>
    <p:extLst>
      <p:ext uri="{BB962C8B-B14F-4D97-AF65-F5344CB8AC3E}">
        <p14:creationId xmlns:p14="http://schemas.microsoft.com/office/powerpoint/2010/main" val="218920717"/>
      </p:ext>
    </p:extLst>
  </p:cSld>
  <p:clrMap bg1="lt1" tx1="dk1" bg2="lt2" tx2="dk2" accent1="accent1" accent2="accent2" accent3="accent3" accent4="accent4" accent5="accent5" accent6="accent6" hlink="hlink" folHlink="folHlink"/>
  <p:notesStyle>
    <a:lvl1pPr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1pPr>
    <a:lvl2pPr marL="457200"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2pPr>
    <a:lvl3pPr marL="914400"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3pPr>
    <a:lvl4pPr marL="1371600"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4pPr>
    <a:lvl5pPr marL="1828800"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각 프로세스는 디폴트 파일 생성마스크 값을 가짐</a:t>
            </a:r>
            <a:endParaRPr lang="en-US" altLang="ko-KR" dirty="0"/>
          </a:p>
          <a:p>
            <a:r>
              <a:rPr lang="ko-KR" altLang="en-US" dirty="0"/>
              <a:t>이것은 생성되는 파일에 부여되지 말아야</a:t>
            </a:r>
            <a:r>
              <a:rPr lang="ko-KR" altLang="en-US" baseline="0" dirty="0"/>
              <a:t> 할 허가 권한들의 비트 마스크임</a:t>
            </a:r>
            <a:endParaRPr lang="en-US" altLang="ko-KR" baseline="0" dirty="0"/>
          </a:p>
          <a:p>
            <a:r>
              <a:rPr lang="ko-KR" altLang="en-US" baseline="0" dirty="0"/>
              <a:t>사용자가 </a:t>
            </a:r>
            <a:r>
              <a:rPr lang="en-US" altLang="ko-KR" baseline="0" dirty="0"/>
              <a:t>open</a:t>
            </a:r>
            <a:r>
              <a:rPr lang="ko-KR" altLang="en-US" baseline="0" dirty="0"/>
              <a:t>이나 </a:t>
            </a:r>
            <a:r>
              <a:rPr lang="en-US" altLang="ko-KR" baseline="0" dirty="0" err="1"/>
              <a:t>creat</a:t>
            </a:r>
            <a:r>
              <a:rPr lang="ko-KR" altLang="en-US" baseline="0" dirty="0"/>
              <a:t>시스템 콜을 사용할 때 </a:t>
            </a:r>
            <a:r>
              <a:rPr lang="en-US" altLang="ko-KR" baseline="0" dirty="0"/>
              <a:t>mode</a:t>
            </a:r>
            <a:r>
              <a:rPr lang="ko-KR" altLang="en-US" baseline="0" dirty="0"/>
              <a:t>를 지정하면 </a:t>
            </a:r>
            <a:r>
              <a:rPr lang="ko-KR" altLang="en-US" baseline="0" dirty="0" err="1"/>
              <a:t>커널은</a:t>
            </a:r>
            <a:r>
              <a:rPr lang="ko-KR" altLang="en-US" baseline="0" dirty="0"/>
              <a:t> 디폴트 마스크에 지정된 비트들을 소거한다</a:t>
            </a:r>
            <a:r>
              <a:rPr lang="en-US" altLang="ko-KR" baseline="0" dirty="0"/>
              <a:t>.</a:t>
            </a:r>
          </a:p>
          <a:p>
            <a:endParaRPr lang="ko-KR" altLang="en-US" dirty="0"/>
          </a:p>
        </p:txBody>
      </p:sp>
      <p:sp>
        <p:nvSpPr>
          <p:cNvPr id="4" name="슬라이드 번호 개체 틀 3"/>
          <p:cNvSpPr>
            <a:spLocks noGrp="1"/>
          </p:cNvSpPr>
          <p:nvPr>
            <p:ph type="sldNum" sz="quarter" idx="10"/>
          </p:nvPr>
        </p:nvSpPr>
        <p:spPr/>
        <p:txBody>
          <a:bodyPr/>
          <a:lstStyle/>
          <a:p>
            <a:fld id="{4647590A-8C8E-4446-87CD-232FE499DC1E}" type="slidenum">
              <a:rPr lang="ko-KR" altLang="en-US" smtClean="0"/>
              <a:pPr/>
              <a:t>18</a:t>
            </a:fld>
            <a:endParaRPr lang="en-US" altLang="ko-KR"/>
          </a:p>
        </p:txBody>
      </p:sp>
    </p:spTree>
    <p:extLst>
      <p:ext uri="{BB962C8B-B14F-4D97-AF65-F5344CB8AC3E}">
        <p14:creationId xmlns:p14="http://schemas.microsoft.com/office/powerpoint/2010/main" val="176128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r>
              <a:rPr lang="en-US" altLang="ko-KR"/>
              <a:t>02_umask.c</a:t>
            </a:r>
          </a:p>
        </p:txBody>
      </p:sp>
    </p:spTree>
    <p:extLst>
      <p:ext uri="{BB962C8B-B14F-4D97-AF65-F5344CB8AC3E}">
        <p14:creationId xmlns:p14="http://schemas.microsoft.com/office/powerpoint/2010/main" val="1899020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4647590A-8C8E-4446-87CD-232FE499DC1E}" type="slidenum">
              <a:rPr lang="ko-KR" altLang="en-US" smtClean="0"/>
              <a:pPr/>
              <a:t>26</a:t>
            </a:fld>
            <a:endParaRPr lang="en-US" altLang="ko-KR"/>
          </a:p>
        </p:txBody>
      </p:sp>
    </p:spTree>
    <p:extLst>
      <p:ext uri="{BB962C8B-B14F-4D97-AF65-F5344CB8AC3E}">
        <p14:creationId xmlns:p14="http://schemas.microsoft.com/office/powerpoint/2010/main" val="264730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하나의 파일 시스템이 루트 파일 시스템으로 설정되고</a:t>
            </a:r>
            <a:r>
              <a:rPr lang="en-US" altLang="ko-KR" dirty="0"/>
              <a:t>,</a:t>
            </a:r>
            <a:r>
              <a:rPr lang="ko-KR" altLang="en-US" baseline="0" dirty="0"/>
              <a:t> 이 파일 시스템의 루트 </a:t>
            </a:r>
            <a:r>
              <a:rPr lang="ko-KR" altLang="en-US" baseline="0" dirty="0" err="1"/>
              <a:t>디렉토리가</a:t>
            </a:r>
            <a:r>
              <a:rPr lang="ko-KR" altLang="en-US" baseline="0" dirty="0"/>
              <a:t> 시스템 루트 </a:t>
            </a:r>
            <a:r>
              <a:rPr lang="ko-KR" altLang="en-US" baseline="0" dirty="0" err="1"/>
              <a:t>디렉토리가</a:t>
            </a:r>
            <a:r>
              <a:rPr lang="ko-KR" altLang="en-US" baseline="0" dirty="0"/>
              <a:t> 된다</a:t>
            </a:r>
            <a:r>
              <a:rPr lang="en-US" altLang="ko-KR" baseline="0" dirty="0"/>
              <a:t>.</a:t>
            </a:r>
            <a:r>
              <a:rPr lang="ko-KR" altLang="en-US" baseline="0" dirty="0"/>
              <a:t> 다른 파일 시스템들은 기존의 </a:t>
            </a:r>
            <a:r>
              <a:rPr lang="ko-KR" altLang="en-US" baseline="0" dirty="0" err="1"/>
              <a:t>트리에</a:t>
            </a:r>
            <a:r>
              <a:rPr lang="ko-KR" altLang="en-US" baseline="0" dirty="0"/>
              <a:t> 있는 </a:t>
            </a:r>
            <a:r>
              <a:rPr lang="ko-KR" altLang="en-US" baseline="0" dirty="0" err="1"/>
              <a:t>디렉토리에</a:t>
            </a:r>
            <a:r>
              <a:rPr lang="ko-KR" altLang="en-US" baseline="0" dirty="0"/>
              <a:t> </a:t>
            </a:r>
            <a:r>
              <a:rPr lang="ko-KR" altLang="en-US" baseline="0" dirty="0" err="1"/>
              <a:t>마운팅</a:t>
            </a:r>
            <a:r>
              <a:rPr lang="ko-KR" altLang="en-US" baseline="0" dirty="0"/>
              <a:t> 됨으로써 기존의 파일 시스템 구조에 부착된다</a:t>
            </a:r>
            <a:r>
              <a:rPr lang="en-US" altLang="ko-KR" baseline="0" dirty="0"/>
              <a:t>.</a:t>
            </a:r>
          </a:p>
          <a:p>
            <a:endParaRPr lang="en-US" altLang="ko-KR" baseline="0" dirty="0"/>
          </a:p>
          <a:p>
            <a:r>
              <a:rPr lang="en-US" altLang="ko-KR" baseline="0" dirty="0"/>
              <a:t>Mount-on</a:t>
            </a:r>
            <a:r>
              <a:rPr lang="ko-KR" altLang="en-US" baseline="0" dirty="0"/>
              <a:t>된 </a:t>
            </a:r>
            <a:r>
              <a:rPr lang="ko-KR" altLang="en-US" baseline="0" dirty="0" err="1"/>
              <a:t>디렉토리로의</a:t>
            </a:r>
            <a:r>
              <a:rPr lang="ko-KR" altLang="en-US" baseline="0" dirty="0"/>
              <a:t> </a:t>
            </a:r>
            <a:r>
              <a:rPr lang="ko-KR" altLang="en-US" baseline="0" dirty="0" err="1"/>
              <a:t>모든접근은</a:t>
            </a:r>
            <a:r>
              <a:rPr lang="ko-KR" altLang="en-US" baseline="0" dirty="0"/>
              <a:t> 새롭게 </a:t>
            </a:r>
            <a:r>
              <a:rPr lang="ko-KR" altLang="en-US" baseline="0" dirty="0" err="1"/>
              <a:t>마운트</a:t>
            </a:r>
            <a:r>
              <a:rPr lang="ko-KR" altLang="en-US" baseline="0" dirty="0"/>
              <a:t> 된 파일 시스템의 루트 </a:t>
            </a:r>
            <a:r>
              <a:rPr lang="ko-KR" altLang="en-US" baseline="0" dirty="0" err="1"/>
              <a:t>디렉토리의</a:t>
            </a:r>
            <a:r>
              <a:rPr lang="ko-KR" altLang="en-US" baseline="0" dirty="0"/>
              <a:t> 접근으로 해석된다</a:t>
            </a:r>
            <a:r>
              <a:rPr lang="en-US" altLang="ko-KR" baseline="0" dirty="0"/>
              <a:t>.</a:t>
            </a:r>
          </a:p>
          <a:p>
            <a:endParaRPr lang="en-US" altLang="ko-KR" dirty="0"/>
          </a:p>
        </p:txBody>
      </p:sp>
      <p:sp>
        <p:nvSpPr>
          <p:cNvPr id="4" name="슬라이드 번호 개체 틀 3"/>
          <p:cNvSpPr>
            <a:spLocks noGrp="1"/>
          </p:cNvSpPr>
          <p:nvPr>
            <p:ph type="sldNum" sz="quarter" idx="10"/>
          </p:nvPr>
        </p:nvSpPr>
        <p:spPr/>
        <p:txBody>
          <a:bodyPr/>
          <a:lstStyle/>
          <a:p>
            <a:fld id="{4647590A-8C8E-4446-87CD-232FE499DC1E}" type="slidenum">
              <a:rPr lang="ko-KR" altLang="en-US" smtClean="0"/>
              <a:pPr/>
              <a:t>27</a:t>
            </a:fld>
            <a:endParaRPr lang="en-US" altLang="ko-KR"/>
          </a:p>
        </p:txBody>
      </p:sp>
    </p:spTree>
    <p:extLst>
      <p:ext uri="{BB962C8B-B14F-4D97-AF65-F5344CB8AC3E}">
        <p14:creationId xmlns:p14="http://schemas.microsoft.com/office/powerpoint/2010/main" val="2418226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파일 </a:t>
            </a:r>
            <a:r>
              <a:rPr lang="en-US" altLang="ko-KR" dirty="0"/>
              <a:t>: </a:t>
            </a:r>
            <a:r>
              <a:rPr lang="ko-KR" altLang="en-US" dirty="0"/>
              <a:t>데이터를 위한 </a:t>
            </a:r>
            <a:r>
              <a:rPr lang="en-US" altLang="ko-KR" dirty="0"/>
              <a:t>container</a:t>
            </a:r>
          </a:p>
          <a:p>
            <a:r>
              <a:rPr lang="ko-KR" altLang="en-US" dirty="0"/>
              <a:t>파일시스템</a:t>
            </a:r>
            <a:r>
              <a:rPr lang="en-US" altLang="ko-KR" dirty="0"/>
              <a:t>: </a:t>
            </a:r>
            <a:r>
              <a:rPr lang="ko-KR" altLang="en-US" dirty="0"/>
              <a:t>사용자가 상이한 파일들을 구성</a:t>
            </a:r>
            <a:r>
              <a:rPr lang="en-US" altLang="ko-KR" dirty="0"/>
              <a:t>, </a:t>
            </a:r>
            <a:r>
              <a:rPr lang="ko-KR" altLang="en-US" dirty="0"/>
              <a:t>조작하고 접근할 수 있도록 한다</a:t>
            </a:r>
            <a:r>
              <a:rPr lang="en-US" altLang="ko-KR" dirty="0"/>
              <a:t>.</a:t>
            </a:r>
          </a:p>
          <a:p>
            <a:endParaRPr lang="en-US" altLang="ko-KR" dirty="0"/>
          </a:p>
          <a:p>
            <a:r>
              <a:rPr lang="ko-KR" altLang="en-US" dirty="0"/>
              <a:t>각 파일에 대해 파일 이름 이외에 </a:t>
            </a:r>
            <a:r>
              <a:rPr lang="ko-KR" altLang="en-US" dirty="0" err="1"/>
              <a:t>여러가지</a:t>
            </a:r>
            <a:r>
              <a:rPr lang="ko-KR" altLang="en-US" dirty="0"/>
              <a:t> 속성들을 유지한다</a:t>
            </a:r>
            <a:r>
              <a:rPr lang="en-US" altLang="ko-KR" dirty="0"/>
              <a:t>. </a:t>
            </a:r>
            <a:r>
              <a:rPr lang="ko-KR" altLang="en-US" dirty="0"/>
              <a:t>이러한 속성들은 </a:t>
            </a:r>
            <a:r>
              <a:rPr lang="ko-KR" altLang="en-US" dirty="0" err="1"/>
              <a:t>디렉토리</a:t>
            </a:r>
            <a:r>
              <a:rPr lang="ko-KR" altLang="en-US" dirty="0"/>
              <a:t> 항에 저장되지 않고</a:t>
            </a:r>
            <a:r>
              <a:rPr lang="en-US" altLang="ko-KR" dirty="0"/>
              <a:t>, </a:t>
            </a:r>
            <a:r>
              <a:rPr lang="en-US" altLang="ko-KR" dirty="0" err="1"/>
              <a:t>inode</a:t>
            </a:r>
            <a:r>
              <a:rPr lang="ko-KR" altLang="en-US" dirty="0"/>
              <a:t>라고 하는 디스크 구조체에 저장된다</a:t>
            </a:r>
            <a:endParaRPr lang="en-US" altLang="ko-KR" dirty="0"/>
          </a:p>
          <a:p>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4647590A-8C8E-4446-87CD-232FE499DC1E}" type="slidenum">
              <a:rPr lang="ko-KR" altLang="en-US" smtClean="0"/>
              <a:pPr/>
              <a:t>28</a:t>
            </a:fld>
            <a:endParaRPr lang="en-US" altLang="ko-KR"/>
          </a:p>
        </p:txBody>
      </p:sp>
    </p:spTree>
    <p:extLst>
      <p:ext uri="{BB962C8B-B14F-4D97-AF65-F5344CB8AC3E}">
        <p14:creationId xmlns:p14="http://schemas.microsoft.com/office/powerpoint/2010/main" val="68075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Block </a:t>
            </a:r>
          </a:p>
          <a:p>
            <a:r>
              <a:rPr lang="en-US" altLang="ko-KR" dirty="0"/>
              <a:t> - </a:t>
            </a:r>
            <a:r>
              <a:rPr lang="ko-KR" altLang="en-US" dirty="0"/>
              <a:t>보통 유닉스에서 블록의 크기는 </a:t>
            </a:r>
            <a:r>
              <a:rPr lang="en-US" altLang="ko-KR" dirty="0"/>
              <a:t>‘514Byte</a:t>
            </a:r>
            <a:r>
              <a:rPr lang="ko-KR" altLang="en-US" baseline="0" dirty="0"/>
              <a:t> </a:t>
            </a:r>
            <a:r>
              <a:rPr lang="en-US" altLang="ko-KR" baseline="0" dirty="0"/>
              <a:t>X 2</a:t>
            </a:r>
            <a:r>
              <a:rPr lang="ko-KR" altLang="en-US" baseline="0" dirty="0"/>
              <a:t>의 배수</a:t>
            </a:r>
            <a:r>
              <a:rPr lang="en-US" altLang="ko-KR" baseline="0" dirty="0"/>
              <a:t>’</a:t>
            </a:r>
            <a:r>
              <a:rPr lang="ko-KR" altLang="en-US" baseline="0" dirty="0"/>
              <a:t> </a:t>
            </a:r>
            <a:r>
              <a:rPr lang="ko-KR" altLang="en-US" baseline="0" dirty="0" err="1"/>
              <a:t>로</a:t>
            </a:r>
            <a:r>
              <a:rPr lang="ko-KR" altLang="en-US" baseline="0" dirty="0"/>
              <a:t> 정의된다</a:t>
            </a:r>
            <a:r>
              <a:rPr lang="en-US" altLang="ko-KR" baseline="0" dirty="0"/>
              <a:t>. (512,1024,2048)</a:t>
            </a:r>
            <a:endParaRPr lang="en-US" altLang="ko-KR" dirty="0"/>
          </a:p>
          <a:p>
            <a:r>
              <a:rPr lang="en-US" altLang="ko-KR" dirty="0"/>
              <a:t>Boot block </a:t>
            </a:r>
          </a:p>
          <a:p>
            <a:r>
              <a:rPr lang="en-US" altLang="ko-KR" dirty="0"/>
              <a:t> - </a:t>
            </a:r>
            <a:r>
              <a:rPr lang="ko-KR" altLang="en-US" dirty="0"/>
              <a:t>운영체제를 </a:t>
            </a:r>
            <a:r>
              <a:rPr lang="ko-KR" altLang="en-US" dirty="0" err="1"/>
              <a:t>부트스랩</a:t>
            </a:r>
            <a:r>
              <a:rPr lang="en-US" altLang="ko-KR" dirty="0"/>
              <a:t>(</a:t>
            </a:r>
            <a:r>
              <a:rPr lang="ko-KR" altLang="en-US" dirty="0"/>
              <a:t>로드하고 초기화</a:t>
            </a:r>
            <a:r>
              <a:rPr lang="en-US" altLang="ko-KR" dirty="0"/>
              <a:t>)</a:t>
            </a:r>
            <a:r>
              <a:rPr lang="ko-KR" altLang="en-US" dirty="0" err="1"/>
              <a:t>할때</a:t>
            </a:r>
            <a:r>
              <a:rPr lang="ko-KR" altLang="en-US" dirty="0"/>
              <a:t> 필요한 코드가 있다</a:t>
            </a:r>
            <a:r>
              <a:rPr lang="en-US" altLang="ko-KR" dirty="0"/>
              <a:t>.</a:t>
            </a:r>
          </a:p>
          <a:p>
            <a:r>
              <a:rPr lang="en-US" altLang="ko-KR" dirty="0"/>
              <a:t> - </a:t>
            </a:r>
            <a:r>
              <a:rPr lang="ko-KR" altLang="en-US" dirty="0"/>
              <a:t>단 하나의 파티션만이 이러한 정보를 수록하며</a:t>
            </a:r>
            <a:r>
              <a:rPr lang="en-US" altLang="ko-KR" dirty="0"/>
              <a:t>, </a:t>
            </a:r>
            <a:r>
              <a:rPr lang="ko-KR" altLang="en-US" dirty="0"/>
              <a:t>다른 파티션은 비어 있는 부트 영역을 가지게 됨</a:t>
            </a:r>
            <a:r>
              <a:rPr lang="en-US" altLang="ko-KR" dirty="0"/>
              <a:t>.</a:t>
            </a:r>
          </a:p>
          <a:p>
            <a:r>
              <a:rPr lang="en-US" altLang="ko-KR" dirty="0"/>
              <a:t>Super block</a:t>
            </a:r>
          </a:p>
          <a:p>
            <a:r>
              <a:rPr lang="en-US" altLang="ko-KR" dirty="0"/>
              <a:t> - </a:t>
            </a:r>
            <a:r>
              <a:rPr lang="ko-KR" altLang="en-US" dirty="0"/>
              <a:t>파일 시스템 자체의 속성과 메타데이터를 가지고 있음</a:t>
            </a:r>
            <a:endParaRPr lang="en-US" altLang="ko-KR" dirty="0"/>
          </a:p>
          <a:p>
            <a:r>
              <a:rPr lang="en-US" altLang="ko-KR" dirty="0" err="1"/>
              <a:t>i</a:t>
            </a:r>
            <a:r>
              <a:rPr lang="en-US" altLang="ko-KR" dirty="0"/>
              <a:t>-node (index</a:t>
            </a:r>
            <a:r>
              <a:rPr lang="en-US" altLang="ko-KR" baseline="0" dirty="0"/>
              <a:t> node</a:t>
            </a:r>
            <a:r>
              <a:rPr lang="ko-KR" altLang="en-US" baseline="0" dirty="0"/>
              <a:t>라는 말에서 유래됨</a:t>
            </a:r>
            <a:r>
              <a:rPr lang="en-US" altLang="ko-KR" baseline="0" dirty="0"/>
              <a:t>)</a:t>
            </a:r>
            <a:endParaRPr lang="en-US" altLang="ko-KR" dirty="0"/>
          </a:p>
          <a:p>
            <a:r>
              <a:rPr lang="en-US" altLang="ko-KR" baseline="0" dirty="0"/>
              <a:t> - </a:t>
            </a:r>
            <a:r>
              <a:rPr lang="ko-KR" altLang="en-US" baseline="0" dirty="0"/>
              <a:t>각 파일은 하나의 </a:t>
            </a:r>
            <a:r>
              <a:rPr lang="en-US" altLang="ko-KR" baseline="0" dirty="0" err="1"/>
              <a:t>inode</a:t>
            </a:r>
            <a:r>
              <a:rPr lang="ko-KR" altLang="en-US" baseline="0" dirty="0"/>
              <a:t>가 할당</a:t>
            </a:r>
            <a:endParaRPr lang="en-US" altLang="ko-KR" baseline="0" dirty="0"/>
          </a:p>
          <a:p>
            <a:r>
              <a:rPr lang="en-US" altLang="ko-KR" baseline="0" dirty="0"/>
              <a:t> - </a:t>
            </a:r>
            <a:r>
              <a:rPr lang="en-US" altLang="ko-KR" baseline="0" dirty="0" err="1"/>
              <a:t>i</a:t>
            </a:r>
            <a:r>
              <a:rPr lang="en-US" altLang="ko-KR" baseline="0" dirty="0"/>
              <a:t>-node</a:t>
            </a:r>
            <a:r>
              <a:rPr lang="ko-KR" altLang="en-US" baseline="0" dirty="0"/>
              <a:t>번호는 </a:t>
            </a:r>
            <a:r>
              <a:rPr lang="en-US" altLang="ko-KR" baseline="0" dirty="0" err="1"/>
              <a:t>inode</a:t>
            </a:r>
            <a:r>
              <a:rPr lang="ko-KR" altLang="en-US" baseline="0" dirty="0"/>
              <a:t>리스트 내에서 인덱스와 동일하다</a:t>
            </a:r>
            <a:endParaRPr lang="en-US" altLang="ko-KR" baseline="0" dirty="0"/>
          </a:p>
          <a:p>
            <a:r>
              <a:rPr lang="en-US" altLang="ko-KR" baseline="0" dirty="0"/>
              <a:t> - s5fs</a:t>
            </a:r>
            <a:r>
              <a:rPr lang="ko-KR" altLang="en-US" baseline="0" dirty="0"/>
              <a:t>에서 </a:t>
            </a:r>
            <a:r>
              <a:rPr lang="en-US" altLang="ko-KR" baseline="0" dirty="0" err="1"/>
              <a:t>inode</a:t>
            </a:r>
            <a:r>
              <a:rPr lang="ko-KR" altLang="en-US" baseline="0" dirty="0"/>
              <a:t>크기는 </a:t>
            </a:r>
            <a:r>
              <a:rPr lang="en-US" altLang="ko-KR" baseline="0" dirty="0"/>
              <a:t>64</a:t>
            </a:r>
            <a:r>
              <a:rPr lang="ko-KR" altLang="en-US" baseline="0" dirty="0"/>
              <a:t>바이트임</a:t>
            </a:r>
            <a:r>
              <a:rPr lang="en-US" altLang="ko-KR" baseline="0" dirty="0"/>
              <a:t>.</a:t>
            </a:r>
          </a:p>
          <a:p>
            <a:r>
              <a:rPr lang="en-US" altLang="ko-KR" dirty="0"/>
              <a:t> -</a:t>
            </a:r>
            <a:r>
              <a:rPr lang="en-US" altLang="ko-KR" baseline="0" dirty="0"/>
              <a:t> </a:t>
            </a:r>
            <a:r>
              <a:rPr lang="en-US" altLang="ko-KR" baseline="0" dirty="0" err="1"/>
              <a:t>blok</a:t>
            </a:r>
            <a:r>
              <a:rPr lang="ko-KR" altLang="en-US" baseline="0" dirty="0"/>
              <a:t>당 여러 개의 </a:t>
            </a:r>
            <a:r>
              <a:rPr lang="en-US" altLang="ko-KR" baseline="0" dirty="0" err="1"/>
              <a:t>i</a:t>
            </a:r>
            <a:r>
              <a:rPr lang="en-US" altLang="ko-KR" baseline="0" dirty="0"/>
              <a:t>-node</a:t>
            </a:r>
            <a:r>
              <a:rPr lang="ko-KR" altLang="en-US" baseline="0" dirty="0"/>
              <a:t>들이 </a:t>
            </a:r>
            <a:r>
              <a:rPr lang="ko-KR" altLang="en-US" baseline="0" dirty="0" err="1"/>
              <a:t>들어가게된다</a:t>
            </a:r>
            <a:r>
              <a:rPr lang="en-US" altLang="ko-KR" baseline="0" dirty="0"/>
              <a:t>.</a:t>
            </a:r>
          </a:p>
          <a:p>
            <a:r>
              <a:rPr lang="en-US" altLang="ko-KR" baseline="0" dirty="0"/>
              <a:t> - </a:t>
            </a:r>
            <a:r>
              <a:rPr lang="en-US" altLang="ko-KR" baseline="0" dirty="0" err="1"/>
              <a:t>inode</a:t>
            </a:r>
            <a:r>
              <a:rPr lang="en-US" altLang="ko-KR" baseline="0" dirty="0"/>
              <a:t> </a:t>
            </a:r>
            <a:r>
              <a:rPr lang="ko-KR" altLang="en-US" baseline="0" dirty="0"/>
              <a:t>리스트는 고정된 크기</a:t>
            </a:r>
            <a:r>
              <a:rPr lang="en-US" altLang="ko-KR" baseline="0" dirty="0"/>
              <a:t>(</a:t>
            </a:r>
            <a:r>
              <a:rPr lang="ko-KR" altLang="en-US" baseline="0" dirty="0"/>
              <a:t>파티션 상에 파일 시스템이 구축되는 중에 구성</a:t>
            </a:r>
            <a:r>
              <a:rPr lang="en-US" altLang="ko-KR" baseline="0" dirty="0"/>
              <a:t>)</a:t>
            </a:r>
            <a:r>
              <a:rPr lang="ko-KR" altLang="en-US" baseline="0" dirty="0"/>
              <a:t>이기 때문에 한 파티션이 가질 수 있는 파일의 수가 제한된다</a:t>
            </a:r>
            <a:r>
              <a:rPr lang="en-US" altLang="ko-KR" baseline="0" dirty="0"/>
              <a:t>.</a:t>
            </a:r>
          </a:p>
          <a:p>
            <a:endParaRPr lang="ko-KR" altLang="en-US" dirty="0"/>
          </a:p>
        </p:txBody>
      </p:sp>
      <p:sp>
        <p:nvSpPr>
          <p:cNvPr id="4" name="슬라이드 번호 개체 틀 3"/>
          <p:cNvSpPr>
            <a:spLocks noGrp="1"/>
          </p:cNvSpPr>
          <p:nvPr>
            <p:ph type="sldNum" sz="quarter" idx="10"/>
          </p:nvPr>
        </p:nvSpPr>
        <p:spPr/>
        <p:txBody>
          <a:bodyPr/>
          <a:lstStyle/>
          <a:p>
            <a:fld id="{4647590A-8C8E-4446-87CD-232FE499DC1E}" type="slidenum">
              <a:rPr lang="ko-KR" altLang="en-US" smtClean="0"/>
              <a:pPr/>
              <a:t>29</a:t>
            </a:fld>
            <a:endParaRPr lang="en-US" altLang="ko-KR"/>
          </a:p>
        </p:txBody>
      </p:sp>
    </p:spTree>
    <p:extLst>
      <p:ext uri="{BB962C8B-B14F-4D97-AF65-F5344CB8AC3E}">
        <p14:creationId xmlns:p14="http://schemas.microsoft.com/office/powerpoint/2010/main" val="1400753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lstat</a:t>
            </a:r>
            <a:r>
              <a:rPr lang="ko-KR" altLang="en-US" dirty="0"/>
              <a:t>는 </a:t>
            </a:r>
            <a:r>
              <a:rPr lang="en-US" altLang="ko-KR" dirty="0"/>
              <a:t>stat</a:t>
            </a:r>
            <a:r>
              <a:rPr lang="ko-KR" altLang="en-US" dirty="0"/>
              <a:t>와 동일</a:t>
            </a:r>
            <a:r>
              <a:rPr lang="en-US" altLang="ko-KR" dirty="0"/>
              <a:t>, </a:t>
            </a:r>
            <a:r>
              <a:rPr lang="ko-KR" altLang="en-US" dirty="0"/>
              <a:t>하지만 </a:t>
            </a:r>
            <a:r>
              <a:rPr lang="en-US" altLang="ko-KR" dirty="0"/>
              <a:t>path</a:t>
            </a:r>
            <a:r>
              <a:rPr lang="ko-KR" altLang="en-US" dirty="0"/>
              <a:t>가 </a:t>
            </a:r>
            <a:r>
              <a:rPr lang="en-US" altLang="ko-KR" dirty="0" err="1"/>
              <a:t>symlink</a:t>
            </a:r>
            <a:r>
              <a:rPr lang="ko-KR" altLang="en-US" dirty="0"/>
              <a:t>일 경우 </a:t>
            </a:r>
            <a:r>
              <a:rPr lang="en-US" altLang="ko-KR" dirty="0"/>
              <a:t>following</a:t>
            </a:r>
            <a:r>
              <a:rPr lang="ko-KR" altLang="en-US" dirty="0"/>
              <a:t>되지 않는다</a:t>
            </a:r>
            <a:r>
              <a:rPr lang="en-US" altLang="ko-KR" dirty="0"/>
              <a:t>.</a:t>
            </a:r>
          </a:p>
          <a:p>
            <a:r>
              <a:rPr lang="en-US" altLang="ko-KR" dirty="0" err="1"/>
              <a:t>flstat</a:t>
            </a:r>
            <a:r>
              <a:rPr lang="ko-KR" altLang="en-US" dirty="0"/>
              <a:t>가 없는 이유는 </a:t>
            </a:r>
            <a:r>
              <a:rPr lang="en-US" altLang="ko-KR" dirty="0" err="1"/>
              <a:t>symlink</a:t>
            </a:r>
            <a:r>
              <a:rPr lang="ko-KR" altLang="en-US" dirty="0"/>
              <a:t>를 </a:t>
            </a:r>
            <a:r>
              <a:rPr lang="en-US" altLang="ko-KR" dirty="0"/>
              <a:t>open</a:t>
            </a:r>
            <a:r>
              <a:rPr lang="ko-KR" altLang="en-US" dirty="0"/>
              <a:t>하면 무조건 </a:t>
            </a:r>
            <a:r>
              <a:rPr lang="en-US" altLang="ko-KR" dirty="0"/>
              <a:t>following</a:t>
            </a:r>
            <a:r>
              <a:rPr lang="ko-KR" altLang="en-US" dirty="0"/>
              <a:t>되기 때문이다</a:t>
            </a:r>
            <a:r>
              <a:rPr lang="en-US" altLang="ko-KR" dirty="0"/>
              <a:t>.</a:t>
            </a:r>
          </a:p>
          <a:p>
            <a:endParaRPr lang="en-US" altLang="ko-KR" dirty="0"/>
          </a:p>
          <a:p>
            <a:r>
              <a:rPr lang="en-US" altLang="ko-KR" dirty="0" err="1"/>
              <a:t>fstat</a:t>
            </a:r>
            <a:r>
              <a:rPr lang="ko-KR" altLang="en-US" dirty="0"/>
              <a:t>는 </a:t>
            </a:r>
            <a:r>
              <a:rPr lang="en-US" altLang="ko-KR" dirty="0"/>
              <a:t>unnamed</a:t>
            </a:r>
            <a:r>
              <a:rPr lang="en-US" altLang="ko-KR" baseline="0" dirty="0"/>
              <a:t> pipe</a:t>
            </a:r>
            <a:r>
              <a:rPr lang="ko-KR" altLang="en-US" baseline="0" dirty="0"/>
              <a:t>혹은 </a:t>
            </a:r>
            <a:r>
              <a:rPr lang="en-US" altLang="ko-KR" baseline="0" dirty="0"/>
              <a:t>socket</a:t>
            </a:r>
            <a:r>
              <a:rPr lang="ko-KR" altLang="en-US" baseline="0" dirty="0"/>
              <a:t>과 같은 파일에 대해 정보를 얻을 때 유용하다</a:t>
            </a:r>
            <a:r>
              <a:rPr lang="en-US" altLang="ko-KR" baseline="0" dirty="0"/>
              <a:t>.</a:t>
            </a:r>
          </a:p>
          <a:p>
            <a:endParaRPr lang="en-US" altLang="ko-KR" baseline="0" dirty="0"/>
          </a:p>
        </p:txBody>
      </p:sp>
      <p:sp>
        <p:nvSpPr>
          <p:cNvPr id="4" name="슬라이드 번호 개체 틀 3"/>
          <p:cNvSpPr>
            <a:spLocks noGrp="1"/>
          </p:cNvSpPr>
          <p:nvPr>
            <p:ph type="sldNum" sz="quarter" idx="10"/>
          </p:nvPr>
        </p:nvSpPr>
        <p:spPr/>
        <p:txBody>
          <a:bodyPr/>
          <a:lstStyle/>
          <a:p>
            <a:fld id="{4647590A-8C8E-4446-87CD-232FE499DC1E}" type="slidenum">
              <a:rPr lang="ko-KR" altLang="en-US" smtClean="0"/>
              <a:pPr/>
              <a:t>41</a:t>
            </a:fld>
            <a:endParaRPr lang="en-US" altLang="ko-KR"/>
          </a:p>
        </p:txBody>
      </p:sp>
    </p:spTree>
    <p:extLst>
      <p:ext uri="{BB962C8B-B14F-4D97-AF65-F5344CB8AC3E}">
        <p14:creationId xmlns:p14="http://schemas.microsoft.com/office/powerpoint/2010/main" val="1747971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st_dev</a:t>
            </a:r>
            <a:r>
              <a:rPr lang="en-US" altLang="ko-KR" dirty="0"/>
              <a:t> (</a:t>
            </a:r>
            <a:r>
              <a:rPr lang="en-US" altLang="ko-KR" dirty="0" err="1"/>
              <a:t>dev_t</a:t>
            </a:r>
            <a:r>
              <a:rPr lang="en-US" altLang="ko-KR" dirty="0"/>
              <a:t>) : </a:t>
            </a:r>
            <a:r>
              <a:rPr lang="ko-KR" altLang="en-US" dirty="0" err="1"/>
              <a:t>마운트한</a:t>
            </a:r>
            <a:r>
              <a:rPr lang="ko-KR" altLang="en-US" dirty="0"/>
              <a:t> 파일시스템을 </a:t>
            </a:r>
            <a:r>
              <a:rPr lang="ko-KR" altLang="en-US" dirty="0" err="1"/>
              <a:t>유니크하기</a:t>
            </a:r>
            <a:r>
              <a:rPr lang="ko-KR" altLang="en-US" dirty="0"/>
              <a:t> 식별하는 번호 </a:t>
            </a:r>
            <a:endParaRPr lang="en-US" altLang="ko-KR" dirty="0"/>
          </a:p>
          <a:p>
            <a:r>
              <a:rPr lang="en-US" altLang="ko-KR" dirty="0"/>
              <a:t> - </a:t>
            </a:r>
            <a:r>
              <a:rPr lang="en-US" altLang="ko-KR" dirty="0" err="1"/>
              <a:t>st_dev</a:t>
            </a:r>
            <a:r>
              <a:rPr lang="ko-KR" altLang="en-US" dirty="0"/>
              <a:t>와 </a:t>
            </a:r>
            <a:r>
              <a:rPr lang="en-US" altLang="ko-KR" dirty="0" err="1"/>
              <a:t>st_ino</a:t>
            </a:r>
            <a:r>
              <a:rPr lang="ko-KR" altLang="en-US" dirty="0"/>
              <a:t>의 </a:t>
            </a:r>
            <a:r>
              <a:rPr lang="en-US" altLang="ko-KR" dirty="0"/>
              <a:t>combination</a:t>
            </a:r>
            <a:r>
              <a:rPr lang="ko-KR" altLang="en-US" dirty="0"/>
              <a:t>은 </a:t>
            </a:r>
            <a:r>
              <a:rPr lang="en-US" altLang="ko-KR" dirty="0" err="1"/>
              <a:t>inode</a:t>
            </a:r>
            <a:r>
              <a:rPr lang="ko-KR" altLang="en-US" dirty="0"/>
              <a:t>를 유일하게 식별한다</a:t>
            </a:r>
            <a:r>
              <a:rPr lang="en-US" altLang="ko-KR" dirty="0"/>
              <a:t>.</a:t>
            </a:r>
          </a:p>
          <a:p>
            <a:r>
              <a:rPr lang="en-US" altLang="ko-KR" dirty="0"/>
              <a:t> - dev</a:t>
            </a:r>
            <a:r>
              <a:rPr lang="en-US" altLang="ko-KR" baseline="0" dirty="0"/>
              <a:t>ice ID</a:t>
            </a:r>
            <a:r>
              <a:rPr lang="ko-KR" altLang="en-US" baseline="0" dirty="0"/>
              <a:t>는 </a:t>
            </a:r>
            <a:r>
              <a:rPr lang="en-US" altLang="ko-KR" baseline="0" dirty="0"/>
              <a:t>major</a:t>
            </a:r>
            <a:r>
              <a:rPr lang="ko-KR" altLang="en-US" baseline="0" dirty="0"/>
              <a:t>와 </a:t>
            </a:r>
            <a:r>
              <a:rPr lang="en-US" altLang="ko-KR" baseline="0" dirty="0"/>
              <a:t>minor</a:t>
            </a:r>
            <a:r>
              <a:rPr lang="ko-KR" altLang="en-US" baseline="0" dirty="0"/>
              <a:t>번호로 나뉨</a:t>
            </a:r>
            <a:r>
              <a:rPr lang="en-US" altLang="ko-KR" baseline="0" dirty="0"/>
              <a:t>, major</a:t>
            </a:r>
            <a:r>
              <a:rPr lang="ko-KR" altLang="en-US" baseline="0" dirty="0"/>
              <a:t>는 </a:t>
            </a:r>
            <a:r>
              <a:rPr lang="en-US" altLang="ko-KR" baseline="0" dirty="0"/>
              <a:t>driver</a:t>
            </a:r>
            <a:r>
              <a:rPr lang="ko-KR" altLang="en-US" baseline="0" dirty="0"/>
              <a:t>를 나타내고</a:t>
            </a:r>
            <a:r>
              <a:rPr lang="en-US" altLang="ko-KR" baseline="0" dirty="0"/>
              <a:t>, minor</a:t>
            </a:r>
            <a:r>
              <a:rPr lang="ko-KR" altLang="en-US" baseline="0" dirty="0"/>
              <a:t>는 </a:t>
            </a:r>
            <a:r>
              <a:rPr lang="en-US" altLang="ko-KR" baseline="0" dirty="0"/>
              <a:t>device</a:t>
            </a:r>
            <a:r>
              <a:rPr lang="ko-KR" altLang="en-US" baseline="0" dirty="0"/>
              <a:t>를 나타냄</a:t>
            </a:r>
            <a:endParaRPr lang="en-US" altLang="ko-KR" baseline="0" dirty="0"/>
          </a:p>
          <a:p>
            <a:r>
              <a:rPr lang="en-US" altLang="ko-KR" dirty="0" err="1"/>
              <a:t>st_rdev</a:t>
            </a:r>
            <a:r>
              <a:rPr lang="en-US" altLang="ko-KR" dirty="0"/>
              <a:t> : </a:t>
            </a:r>
            <a:r>
              <a:rPr lang="en-US" altLang="ko-KR" dirty="0" err="1"/>
              <a:t>spercial</a:t>
            </a:r>
            <a:r>
              <a:rPr lang="en-US" altLang="ko-KR" dirty="0"/>
              <a:t> </a:t>
            </a:r>
            <a:r>
              <a:rPr lang="ko-KR" altLang="en-US" dirty="0"/>
              <a:t>파일이 가리키는 </a:t>
            </a:r>
            <a:r>
              <a:rPr lang="en-US" altLang="ko-KR" dirty="0"/>
              <a:t>device</a:t>
            </a:r>
          </a:p>
          <a:p>
            <a:endParaRPr lang="en-US" altLang="ko-KR" dirty="0"/>
          </a:p>
          <a:p>
            <a:r>
              <a:rPr lang="ko-KR" altLang="en-US" dirty="0"/>
              <a:t>예를 들어 </a:t>
            </a:r>
            <a:r>
              <a:rPr lang="en-US" altLang="ko-KR" dirty="0"/>
              <a:t>special file /</a:t>
            </a:r>
            <a:r>
              <a:rPr lang="en-US" altLang="ko-KR" dirty="0" err="1"/>
              <a:t>dev</a:t>
            </a:r>
            <a:r>
              <a:rPr lang="en-US" altLang="ko-KR" dirty="0"/>
              <a:t>/ad0s1g</a:t>
            </a:r>
            <a:r>
              <a:rPr lang="ko-KR" altLang="en-US" dirty="0"/>
              <a:t>는 </a:t>
            </a:r>
            <a:r>
              <a:rPr lang="en-US" altLang="ko-KR" dirty="0"/>
              <a:t>root</a:t>
            </a:r>
            <a:r>
              <a:rPr lang="ko-KR" altLang="en-US" dirty="0"/>
              <a:t>파일시스템에 있음</a:t>
            </a:r>
            <a:r>
              <a:rPr lang="en-US" altLang="ko-KR" dirty="0"/>
              <a:t>. </a:t>
            </a:r>
            <a:r>
              <a:rPr lang="ko-KR" altLang="en-US" dirty="0"/>
              <a:t>따라서</a:t>
            </a:r>
            <a:r>
              <a:rPr lang="en-US" altLang="ko-KR" dirty="0"/>
              <a:t>,</a:t>
            </a:r>
            <a:r>
              <a:rPr lang="en-US" altLang="ko-KR" baseline="0" dirty="0"/>
              <a:t> </a:t>
            </a:r>
            <a:r>
              <a:rPr lang="en-US" altLang="ko-KR" baseline="0" dirty="0" err="1"/>
              <a:t>st_dev</a:t>
            </a:r>
            <a:r>
              <a:rPr lang="ko-KR" altLang="en-US" baseline="0" dirty="0"/>
              <a:t>는 </a:t>
            </a:r>
            <a:r>
              <a:rPr lang="en-US" altLang="ko-KR" baseline="0" dirty="0"/>
              <a:t>root</a:t>
            </a:r>
            <a:r>
              <a:rPr lang="ko-KR" altLang="en-US" baseline="0" dirty="0"/>
              <a:t>파일시스템의 디바이스 번호이다</a:t>
            </a:r>
            <a:r>
              <a:rPr lang="en-US" altLang="ko-KR" baseline="0" dirty="0"/>
              <a:t>.</a:t>
            </a:r>
          </a:p>
          <a:p>
            <a:r>
              <a:rPr lang="ko-KR" altLang="en-US" baseline="0" dirty="0"/>
              <a:t>반면</a:t>
            </a:r>
            <a:r>
              <a:rPr lang="en-US" altLang="ko-KR" baseline="0" dirty="0"/>
              <a:t>, </a:t>
            </a:r>
            <a:r>
              <a:rPr lang="en-US" altLang="ko-KR" baseline="0" dirty="0" err="1"/>
              <a:t>st_rdev</a:t>
            </a:r>
            <a:r>
              <a:rPr lang="ko-KR" altLang="en-US" baseline="0" dirty="0"/>
              <a:t>는 </a:t>
            </a:r>
            <a:r>
              <a:rPr lang="en-US" altLang="ko-KR" baseline="0" dirty="0"/>
              <a:t>/</a:t>
            </a:r>
            <a:r>
              <a:rPr lang="en-US" altLang="ko-KR" baseline="0" dirty="0" err="1"/>
              <a:t>dev</a:t>
            </a:r>
            <a:r>
              <a:rPr lang="en-US" altLang="ko-KR" baseline="0" dirty="0"/>
              <a:t>/ads1g</a:t>
            </a:r>
            <a:r>
              <a:rPr lang="ko-KR" altLang="en-US" baseline="0" dirty="0"/>
              <a:t>가 가리키는 장치번호이다</a:t>
            </a:r>
            <a:r>
              <a:rPr lang="en-US" altLang="ko-KR" baseline="0" dirty="0"/>
              <a:t>.</a:t>
            </a:r>
          </a:p>
          <a:p>
            <a:endParaRPr lang="en-US" altLang="ko-KR" baseline="0" dirty="0"/>
          </a:p>
          <a:p>
            <a:r>
              <a:rPr lang="en-US" altLang="ko-KR" baseline="0" dirty="0" err="1"/>
              <a:t>st_size</a:t>
            </a:r>
            <a:r>
              <a:rPr lang="en-US" altLang="ko-KR" baseline="0" dirty="0"/>
              <a:t> : </a:t>
            </a:r>
          </a:p>
          <a:p>
            <a:r>
              <a:rPr lang="en-US" altLang="ko-KR" baseline="0" dirty="0"/>
              <a:t> - regular </a:t>
            </a:r>
            <a:r>
              <a:rPr lang="en-US" altLang="ko-KR" baseline="0" dirty="0" err="1"/>
              <a:t>filde</a:t>
            </a:r>
            <a:r>
              <a:rPr lang="ko-KR" altLang="en-US" baseline="0" dirty="0"/>
              <a:t>에 대해 이것은 </a:t>
            </a:r>
            <a:r>
              <a:rPr lang="en-US" altLang="ko-KR" baseline="0" dirty="0"/>
              <a:t>data size</a:t>
            </a:r>
            <a:r>
              <a:rPr lang="ko-KR" altLang="en-US" baseline="0" dirty="0"/>
              <a:t>를 가리킨다</a:t>
            </a:r>
            <a:r>
              <a:rPr lang="en-US" altLang="ko-KR" baseline="0" dirty="0"/>
              <a:t>.</a:t>
            </a:r>
          </a:p>
          <a:p>
            <a:r>
              <a:rPr lang="en-US" altLang="ko-KR" baseline="0" dirty="0"/>
              <a:t> - shared memory : memory size</a:t>
            </a:r>
          </a:p>
          <a:p>
            <a:r>
              <a:rPr lang="en-US" altLang="ko-KR" baseline="0" dirty="0"/>
              <a:t> - pipe : the amount of data in the pipe., </a:t>
            </a:r>
            <a:r>
              <a:rPr lang="ko-KR" altLang="en-US" baseline="0" dirty="0"/>
              <a:t>즉</a:t>
            </a:r>
            <a:r>
              <a:rPr lang="en-US" altLang="ko-KR" baseline="0" dirty="0"/>
              <a:t>,</a:t>
            </a:r>
            <a:r>
              <a:rPr lang="ko-KR" altLang="en-US" baseline="0" dirty="0"/>
              <a:t> 안 읽은 </a:t>
            </a:r>
            <a:r>
              <a:rPr lang="en-US" altLang="ko-KR" baseline="0" dirty="0"/>
              <a:t>data</a:t>
            </a:r>
            <a:r>
              <a:rPr lang="ko-KR" altLang="en-US" baseline="0" dirty="0"/>
              <a:t>의 양</a:t>
            </a:r>
            <a:endParaRPr lang="en-US" altLang="ko-KR" baseline="0" dirty="0"/>
          </a:p>
          <a:p>
            <a:r>
              <a:rPr lang="en-US" altLang="ko-KR" baseline="0" dirty="0"/>
              <a:t>   </a:t>
            </a:r>
            <a:endParaRPr lang="en-US" altLang="ko-KR" dirty="0"/>
          </a:p>
        </p:txBody>
      </p:sp>
      <p:sp>
        <p:nvSpPr>
          <p:cNvPr id="4" name="슬라이드 번호 개체 틀 3"/>
          <p:cNvSpPr>
            <a:spLocks noGrp="1"/>
          </p:cNvSpPr>
          <p:nvPr>
            <p:ph type="sldNum" sz="quarter" idx="10"/>
          </p:nvPr>
        </p:nvSpPr>
        <p:spPr/>
        <p:txBody>
          <a:bodyPr/>
          <a:lstStyle/>
          <a:p>
            <a:fld id="{4647590A-8C8E-4446-87CD-232FE499DC1E}" type="slidenum">
              <a:rPr lang="ko-KR" altLang="en-US" smtClean="0"/>
              <a:pPr/>
              <a:t>42</a:t>
            </a:fld>
            <a:endParaRPr lang="en-US" altLang="ko-KR"/>
          </a:p>
        </p:txBody>
      </p:sp>
    </p:spTree>
    <p:extLst>
      <p:ext uri="{BB962C8B-B14F-4D97-AF65-F5344CB8AC3E}">
        <p14:creationId xmlns:p14="http://schemas.microsoft.com/office/powerpoint/2010/main" val="1954204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a:t>마스터 부제목 스타일 편집</a:t>
            </a:r>
          </a:p>
        </p:txBody>
      </p:sp>
      <p:sp>
        <p:nvSpPr>
          <p:cNvPr id="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91004279-1C5D-4E43-A095-14162E10F2C9}" type="slidenum">
              <a:rPr lang="en-US" altLang="ko-KR" smtClean="0"/>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2A3827EF-5237-4DC3-96E3-25E64CC3E1D9}" type="slidenum">
              <a:rPr lang="en-US" altLang="ko-KR" smtClean="0"/>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C805917E-1C38-444C-A340-404E283746C2}" type="slidenum">
              <a:rPr lang="en-US" altLang="ko-KR" smtClean="0"/>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33412"/>
          </a:xfrm>
        </p:spPr>
        <p:txBody>
          <a:bodyPr/>
          <a:lstStyle/>
          <a:p>
            <a:r>
              <a:rPr lang="ko-KR" altLang="en-US"/>
              <a:t>마스터 제목 스타일 편집</a:t>
            </a:r>
          </a:p>
        </p:txBody>
      </p:sp>
      <p:sp>
        <p:nvSpPr>
          <p:cNvPr id="3" name="표 개체 틀 2"/>
          <p:cNvSpPr>
            <a:spLocks noGrp="1"/>
          </p:cNvSpPr>
          <p:nvPr>
            <p:ph type="tbl" idx="1"/>
          </p:nvPr>
        </p:nvSpPr>
        <p:spPr>
          <a:xfrm>
            <a:off x="457200" y="1052513"/>
            <a:ext cx="8229600" cy="5073650"/>
          </a:xfrm>
        </p:spPr>
        <p:txBody>
          <a:bodyPr/>
          <a:lstStyle/>
          <a:p>
            <a:r>
              <a:rPr lang="ko-KR" altLang="en-US"/>
              <a:t>표를 추가하려면 아이콘을 클릭하십시오</a:t>
            </a:r>
          </a:p>
        </p:txBody>
      </p:sp>
      <p:sp>
        <p:nvSpPr>
          <p:cNvPr id="4" name="날짜 개체 틀 3"/>
          <p:cNvSpPr>
            <a:spLocks noGrp="1"/>
          </p:cNvSpPr>
          <p:nvPr>
            <p:ph type="dt" sz="half" idx="10"/>
          </p:nvPr>
        </p:nvSpPr>
        <p:spPr>
          <a:xfrm>
            <a:off x="457200" y="6245225"/>
            <a:ext cx="2133600" cy="476250"/>
          </a:xfrm>
          <a:prstGeom prst="rect">
            <a:avLst/>
          </a:prstGeom>
        </p:spPr>
        <p:txBody>
          <a:bodyPr/>
          <a:lstStyle>
            <a:lvl1pPr>
              <a:defRPr/>
            </a:lvl1pPr>
          </a:lstStyle>
          <a:p>
            <a:fld id="{4FCF8BE8-EAE2-4AEB-8160-1ADAB0B84072}" type="datetime1">
              <a:rPr lang="ko-KR" altLang="en-US" smtClean="0"/>
              <a:pPr/>
              <a:t>2019-09-24</a:t>
            </a:fld>
            <a:endParaRPr lang="en-US" altLang="ko-KR"/>
          </a:p>
        </p:txBody>
      </p:sp>
      <p:sp>
        <p:nvSpPr>
          <p:cNvPr id="5" name="바닥글 개체 틀 4"/>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ko-KR"/>
          </a:p>
        </p:txBody>
      </p:sp>
      <p:sp>
        <p:nvSpPr>
          <p:cNvPr id="6" name="슬라이드 번호 개체 틀 5"/>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3E067982-FC63-4153-8B4E-B146F2598EAB}" type="slidenum">
              <a:rPr lang="en-US" altLang="ko-KR" smtClean="0"/>
              <a:pPr>
                <a:defRPr/>
              </a:pPr>
              <a:t>‹#›</a:t>
            </a:fld>
            <a:endParaRPr lang="en-US" altLang="ko-K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제목, 텍스트 및 클립 아트">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33412"/>
          </a:xfrm>
        </p:spPr>
        <p:txBody>
          <a:bodyPr/>
          <a:lstStyle/>
          <a:p>
            <a:r>
              <a:rPr lang="ko-KR" altLang="en-US"/>
              <a:t>마스터 제목 스타일 편집</a:t>
            </a:r>
          </a:p>
        </p:txBody>
      </p:sp>
      <p:sp>
        <p:nvSpPr>
          <p:cNvPr id="3" name="텍스트 개체 틀 2"/>
          <p:cNvSpPr>
            <a:spLocks noGrp="1"/>
          </p:cNvSpPr>
          <p:nvPr>
            <p:ph type="body" sz="half" idx="1"/>
          </p:nvPr>
        </p:nvSpPr>
        <p:spPr>
          <a:xfrm>
            <a:off x="457200" y="1052513"/>
            <a:ext cx="4038600" cy="507365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클립 아트 개체 틀 3"/>
          <p:cNvSpPr>
            <a:spLocks noGrp="1"/>
          </p:cNvSpPr>
          <p:nvPr>
            <p:ph type="clipArt" sz="half" idx="2"/>
          </p:nvPr>
        </p:nvSpPr>
        <p:spPr>
          <a:xfrm>
            <a:off x="4648200" y="1052513"/>
            <a:ext cx="4038600" cy="5073650"/>
          </a:xfrm>
        </p:spPr>
        <p:txBody>
          <a:bodyPr/>
          <a:lstStyle/>
          <a:p>
            <a:endParaRPr lang="ko-KR" altLang="en-US"/>
          </a:p>
        </p:txBody>
      </p:sp>
      <p:sp>
        <p:nvSpPr>
          <p:cNvPr id="5" name="날짜 개체 틀 4"/>
          <p:cNvSpPr>
            <a:spLocks noGrp="1"/>
          </p:cNvSpPr>
          <p:nvPr>
            <p:ph type="dt" sz="half" idx="10"/>
          </p:nvPr>
        </p:nvSpPr>
        <p:spPr>
          <a:xfrm>
            <a:off x="457200" y="6245225"/>
            <a:ext cx="2133600" cy="476250"/>
          </a:xfrm>
          <a:prstGeom prst="rect">
            <a:avLst/>
          </a:prstGeom>
        </p:spPr>
        <p:txBody>
          <a:bodyPr/>
          <a:lstStyle>
            <a:lvl1pPr>
              <a:defRPr/>
            </a:lvl1pPr>
          </a:lstStyle>
          <a:p>
            <a:fld id="{3C6D416D-708D-459B-B731-C2A6C2B7E211}" type="datetime1">
              <a:rPr lang="ko-KR" altLang="en-US"/>
              <a:pPr/>
              <a:t>2019-09-24</a:t>
            </a:fld>
            <a:endParaRPr lang="en-US" altLang="ko-KR"/>
          </a:p>
        </p:txBody>
      </p:sp>
      <p:sp>
        <p:nvSpPr>
          <p:cNvPr id="6" name="바닥글 개체 틀 5"/>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ko-KR"/>
          </a:p>
        </p:txBody>
      </p:sp>
      <p:sp>
        <p:nvSpPr>
          <p:cNvPr id="7" name="슬라이드 번호 개체 틀 6"/>
          <p:cNvSpPr>
            <a:spLocks noGrp="1"/>
          </p:cNvSpPr>
          <p:nvPr>
            <p:ph type="sldNum" sz="quarter" idx="12"/>
          </p:nvPr>
        </p:nvSpPr>
        <p:spPr>
          <a:xfrm>
            <a:off x="6877050" y="6337300"/>
            <a:ext cx="2133600" cy="476250"/>
          </a:xfrm>
        </p:spPr>
        <p:txBody>
          <a:bodyPr/>
          <a:lstStyle>
            <a:lvl1pPr>
              <a:defRPr/>
            </a:lvl1pPr>
          </a:lstStyle>
          <a:p>
            <a:pPr>
              <a:defRPr/>
            </a:pPr>
            <a:fld id="{3CDDAF02-26F3-44BC-8CBC-310EC7BAC411}" type="slidenum">
              <a:rPr lang="en-US" altLang="ko-KR"/>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1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AA877C2E-D5B7-4890-85DA-DEB2DCAB4124}" type="slidenum">
              <a:rPr lang="en-US" altLang="ko-KR" smtClean="0"/>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ADD6B6D0-1406-4325-94FE-C40128D384F9}" type="slidenum">
              <a:rPr lang="en-US" altLang="ko-KR" smtClean="0"/>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A688DD1D-4724-4D10-AFDE-D2EFE1800B6B}" type="slidenum">
              <a:rPr lang="en-US" altLang="ko-KR" smtClean="0"/>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8" name="Rectangle 6"/>
          <p:cNvSpPr>
            <a:spLocks noGrp="1" noChangeArrowheads="1"/>
          </p:cNvSpPr>
          <p:nvPr>
            <p:ph type="sldNum" sz="quarter" idx="10"/>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40EAD88F-D761-4D8B-A98B-FCF214FBE9FB}" type="slidenum">
              <a:rPr lang="en-US" altLang="ko-KR" smtClean="0"/>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4"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EDAC6739-36E4-46E6-92E0-B16C2B4AF0A1}" type="slidenum">
              <a:rPr lang="en-US" altLang="ko-KR" smtClean="0"/>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E00E47C9-1620-4F03-B8F5-C2208D84AEA9}" type="slidenum">
              <a:rPr lang="en-US" altLang="ko-KR" smtClean="0"/>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DC25B2A0-D156-480F-AA2B-5800755FB227}" type="slidenum">
              <a:rPr lang="en-US" altLang="ko-KR" smtClean="0"/>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920A2FFF-1736-43B0-B837-D61738769047}" type="slidenum">
              <a:rPr lang="en-US" altLang="ko-KR" smtClean="0"/>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34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endParaRPr lang="en-US" altLang="ko-KR"/>
          </a:p>
        </p:txBody>
      </p:sp>
      <p:sp>
        <p:nvSpPr>
          <p:cNvPr id="1027" name="Rectangle 3"/>
          <p:cNvSpPr>
            <a:spLocks noGrp="1" noChangeArrowheads="1"/>
          </p:cNvSpPr>
          <p:nvPr>
            <p:ph type="body" idx="1"/>
          </p:nvPr>
        </p:nvSpPr>
        <p:spPr bwMode="auto">
          <a:xfrm>
            <a:off x="457200" y="1052513"/>
            <a:ext cx="8229600"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ltLang="ko-KR" dirty="0"/>
          </a:p>
        </p:txBody>
      </p:sp>
      <p:sp>
        <p:nvSpPr>
          <p:cNvPr id="1031"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8" name="Line 7"/>
          <p:cNvSpPr>
            <a:spLocks noChangeShapeType="1"/>
          </p:cNvSpPr>
          <p:nvPr/>
        </p:nvSpPr>
        <p:spPr bwMode="auto">
          <a:xfrm>
            <a:off x="395288" y="6473755"/>
            <a:ext cx="8353425" cy="0"/>
          </a:xfrm>
          <a:prstGeom prst="line">
            <a:avLst/>
          </a:prstGeom>
          <a:noFill/>
          <a:ln w="9525">
            <a:solidFill>
              <a:schemeClr val="tx1"/>
            </a:solidFill>
            <a:round/>
            <a:headEnd/>
            <a:tailEnd/>
          </a:ln>
          <a:effectLst/>
        </p:spPr>
        <p:txBody>
          <a:bodyPr/>
          <a:lstStyle/>
          <a:p>
            <a:endParaRPr lang="ko-KR" altLang="en-US"/>
          </a:p>
        </p:txBody>
      </p:sp>
      <p:sp>
        <p:nvSpPr>
          <p:cNvPr id="9" name="Line 7"/>
          <p:cNvSpPr>
            <a:spLocks noChangeShapeType="1"/>
          </p:cNvSpPr>
          <p:nvPr/>
        </p:nvSpPr>
        <p:spPr bwMode="auto">
          <a:xfrm>
            <a:off x="395288" y="6684006"/>
            <a:ext cx="8353425" cy="0"/>
          </a:xfrm>
          <a:prstGeom prst="line">
            <a:avLst/>
          </a:prstGeom>
          <a:noFill/>
          <a:ln w="9525">
            <a:solidFill>
              <a:schemeClr val="tx1"/>
            </a:solidFill>
            <a:round/>
            <a:headEnd/>
            <a:tailEnd/>
          </a:ln>
          <a:effectLst/>
        </p:spPr>
        <p:txBody>
          <a:bodyPr/>
          <a:lstStyle/>
          <a:p>
            <a:endParaRPr lang="ko-KR" altLang="en-US"/>
          </a:p>
        </p:txBody>
      </p:sp>
      <p:sp>
        <p:nvSpPr>
          <p:cNvPr id="10" name="TextBox 9"/>
          <p:cNvSpPr txBox="1"/>
          <p:nvPr/>
        </p:nvSpPr>
        <p:spPr>
          <a:xfrm>
            <a:off x="339525" y="6454563"/>
            <a:ext cx="1648208" cy="246221"/>
          </a:xfrm>
          <a:prstGeom prst="rect">
            <a:avLst/>
          </a:prstGeom>
          <a:noFill/>
        </p:spPr>
        <p:txBody>
          <a:bodyPr wrap="none" rtlCol="0">
            <a:spAutoFit/>
          </a:bodyPr>
          <a:lstStyle/>
          <a:p>
            <a:r>
              <a:rPr lang="en-US" altLang="ko-KR" sz="1000" b="1" i="1" dirty="0">
                <a:latin typeface="Georgia" pitchFamily="18" charset="0"/>
              </a:rPr>
              <a:t>IN319(Summer</a:t>
            </a:r>
            <a:r>
              <a:rPr lang="en-US" altLang="ko-KR" sz="1000" b="1" i="1" baseline="0" dirty="0">
                <a:latin typeface="Georgia" pitchFamily="18" charset="0"/>
              </a:rPr>
              <a:t> 2011)</a:t>
            </a:r>
            <a:endParaRPr lang="ko-KR" altLang="en-US" sz="1000" b="1" i="1" dirty="0">
              <a:latin typeface="Georgia" pitchFamily="18" charset="0"/>
            </a:endParaRPr>
          </a:p>
        </p:txBody>
      </p:sp>
      <p:sp>
        <p:nvSpPr>
          <p:cNvPr id="11" name="TextBox 10"/>
          <p:cNvSpPr txBox="1"/>
          <p:nvPr/>
        </p:nvSpPr>
        <p:spPr>
          <a:xfrm>
            <a:off x="6551578" y="6454563"/>
            <a:ext cx="2111476" cy="246221"/>
          </a:xfrm>
          <a:prstGeom prst="rect">
            <a:avLst/>
          </a:prstGeom>
          <a:noFill/>
        </p:spPr>
        <p:txBody>
          <a:bodyPr wrap="none" rtlCol="0">
            <a:spAutoFit/>
          </a:bodyPr>
          <a:lstStyle/>
          <a:p>
            <a:pPr algn="r"/>
            <a:r>
              <a:rPr lang="en-US" altLang="ko-KR" sz="1000" b="1" i="1" dirty="0">
                <a:latin typeface="Georgia" pitchFamily="18" charset="0"/>
              </a:rPr>
              <a:t>Data Science</a:t>
            </a:r>
            <a:r>
              <a:rPr lang="en-US" altLang="ko-KR" sz="1000" b="1" i="1" baseline="0" dirty="0">
                <a:latin typeface="Georgia" pitchFamily="18" charset="0"/>
              </a:rPr>
              <a:t> Lab,  </a:t>
            </a:r>
            <a:r>
              <a:rPr lang="en-US" altLang="ko-KR" sz="1000" b="1" i="1" baseline="0" dirty="0" err="1">
                <a:latin typeface="Georgia" pitchFamily="18" charset="0"/>
              </a:rPr>
              <a:t>Inha</a:t>
            </a:r>
            <a:r>
              <a:rPr lang="en-US" altLang="ko-KR" sz="1000" b="1" i="1" baseline="0" dirty="0">
                <a:latin typeface="Georgia" pitchFamily="18" charset="0"/>
              </a:rPr>
              <a:t> </a:t>
            </a:r>
            <a:r>
              <a:rPr lang="en-US" altLang="ko-KR" sz="1000" b="1" i="1" baseline="0" dirty="0" err="1">
                <a:latin typeface="Georgia" pitchFamily="18" charset="0"/>
              </a:rPr>
              <a:t>Univ</a:t>
            </a:r>
            <a:endParaRPr lang="ko-KR" altLang="en-US" sz="1000" b="1" i="1" dirty="0">
              <a:latin typeface="Georgia" pitchFamily="18" charset="0"/>
            </a:endParaRPr>
          </a:p>
        </p:txBody>
      </p:sp>
      <p:sp>
        <p:nvSpPr>
          <p:cNvPr id="12"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14"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1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3E067982-FC63-4153-8B4E-B146F2598EAB}" type="slidenum">
              <a:rPr lang="en-US" altLang="ko-KR" smtClean="0"/>
              <a:pPr>
                <a:defRPr/>
              </a:pPr>
              <a:t>‹#›</a:t>
            </a:fld>
            <a:endParaRPr lang="en-US" altLang="ko-KR"/>
          </a:p>
        </p:txBody>
      </p:sp>
      <p:sp>
        <p:nvSpPr>
          <p:cNvPr id="13" name="Line 7"/>
          <p:cNvSpPr>
            <a:spLocks noChangeShapeType="1"/>
          </p:cNvSpPr>
          <p:nvPr userDrawn="1"/>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rtl="0" eaLnBrk="1" fontAlgn="base" latinLnBrk="1" hangingPunct="1">
        <a:spcBef>
          <a:spcPct val="0"/>
        </a:spcBef>
        <a:spcAft>
          <a:spcPct val="0"/>
        </a:spcAft>
        <a:defRPr kumimoji="1" sz="3200" b="1">
          <a:solidFill>
            <a:schemeClr val="tx2"/>
          </a:solidFill>
          <a:latin typeface="+mj-lt"/>
          <a:ea typeface="+mj-ea"/>
          <a:cs typeface="+mj-cs"/>
        </a:defRPr>
      </a:lvl1pPr>
      <a:lvl2pPr algn="l" rtl="0" eaLnBrk="1" fontAlgn="base" latinLnBrk="1" hangingPunct="1">
        <a:spcBef>
          <a:spcPct val="0"/>
        </a:spcBef>
        <a:spcAft>
          <a:spcPct val="0"/>
        </a:spcAft>
        <a:defRPr kumimoji="1" sz="3200" b="1">
          <a:solidFill>
            <a:schemeClr val="tx2"/>
          </a:solidFill>
          <a:latin typeface="Arial" charset="0"/>
          <a:ea typeface="굴림" pitchFamily="50" charset="-127"/>
        </a:defRPr>
      </a:lvl2pPr>
      <a:lvl3pPr algn="l" rtl="0" eaLnBrk="1" fontAlgn="base" latinLnBrk="1" hangingPunct="1">
        <a:spcBef>
          <a:spcPct val="0"/>
        </a:spcBef>
        <a:spcAft>
          <a:spcPct val="0"/>
        </a:spcAft>
        <a:defRPr kumimoji="1" sz="3200" b="1">
          <a:solidFill>
            <a:schemeClr val="tx2"/>
          </a:solidFill>
          <a:latin typeface="Arial" charset="0"/>
          <a:ea typeface="굴림" pitchFamily="50" charset="-127"/>
        </a:defRPr>
      </a:lvl3pPr>
      <a:lvl4pPr algn="l" rtl="0" eaLnBrk="1" fontAlgn="base" latinLnBrk="1" hangingPunct="1">
        <a:spcBef>
          <a:spcPct val="0"/>
        </a:spcBef>
        <a:spcAft>
          <a:spcPct val="0"/>
        </a:spcAft>
        <a:defRPr kumimoji="1" sz="3200" b="1">
          <a:solidFill>
            <a:schemeClr val="tx2"/>
          </a:solidFill>
          <a:latin typeface="Arial" charset="0"/>
          <a:ea typeface="굴림" pitchFamily="50" charset="-127"/>
        </a:defRPr>
      </a:lvl4pPr>
      <a:lvl5pPr algn="l" rtl="0" eaLnBrk="1" fontAlgn="base" latinLnBrk="1" hangingPunct="1">
        <a:spcBef>
          <a:spcPct val="0"/>
        </a:spcBef>
        <a:spcAft>
          <a:spcPct val="0"/>
        </a:spcAft>
        <a:defRPr kumimoji="1" sz="3200" b="1">
          <a:solidFill>
            <a:schemeClr val="tx2"/>
          </a:solidFill>
          <a:latin typeface="Arial" charset="0"/>
          <a:ea typeface="굴림" pitchFamily="50" charset="-127"/>
        </a:defRPr>
      </a:lvl5pPr>
      <a:lvl6pPr marL="457200" algn="l" rtl="0" eaLnBrk="1" fontAlgn="base" latinLnBrk="1" hangingPunct="1">
        <a:spcBef>
          <a:spcPct val="0"/>
        </a:spcBef>
        <a:spcAft>
          <a:spcPct val="0"/>
        </a:spcAft>
        <a:defRPr kumimoji="1" sz="3200" b="1">
          <a:solidFill>
            <a:schemeClr val="tx2"/>
          </a:solidFill>
          <a:latin typeface="Arial" charset="0"/>
          <a:ea typeface="굴림" pitchFamily="50" charset="-127"/>
        </a:defRPr>
      </a:lvl6pPr>
      <a:lvl7pPr marL="914400" algn="l" rtl="0" eaLnBrk="1" fontAlgn="base" latinLnBrk="1" hangingPunct="1">
        <a:spcBef>
          <a:spcPct val="0"/>
        </a:spcBef>
        <a:spcAft>
          <a:spcPct val="0"/>
        </a:spcAft>
        <a:defRPr kumimoji="1" sz="3200" b="1">
          <a:solidFill>
            <a:schemeClr val="tx2"/>
          </a:solidFill>
          <a:latin typeface="Arial" charset="0"/>
          <a:ea typeface="굴림" pitchFamily="50" charset="-127"/>
        </a:defRPr>
      </a:lvl7pPr>
      <a:lvl8pPr marL="1371600" algn="l" rtl="0" eaLnBrk="1" fontAlgn="base" latinLnBrk="1" hangingPunct="1">
        <a:spcBef>
          <a:spcPct val="0"/>
        </a:spcBef>
        <a:spcAft>
          <a:spcPct val="0"/>
        </a:spcAft>
        <a:defRPr kumimoji="1" sz="3200" b="1">
          <a:solidFill>
            <a:schemeClr val="tx2"/>
          </a:solidFill>
          <a:latin typeface="Arial" charset="0"/>
          <a:ea typeface="굴림" pitchFamily="50" charset="-127"/>
        </a:defRPr>
      </a:lvl8pPr>
      <a:lvl9pPr marL="1828800" algn="l" rtl="0" eaLnBrk="1" fontAlgn="base" latinLnBrk="1" hangingPunct="1">
        <a:spcBef>
          <a:spcPct val="0"/>
        </a:spcBef>
        <a:spcAft>
          <a:spcPct val="0"/>
        </a:spcAft>
        <a:defRPr kumimoji="1" sz="3200" b="1">
          <a:solidFill>
            <a:schemeClr val="tx2"/>
          </a:solidFill>
          <a:latin typeface="Arial" charset="0"/>
          <a:ea typeface="굴림" pitchFamily="50" charset="-127"/>
        </a:defRPr>
      </a:lvl9pPr>
    </p:titleStyle>
    <p:bodyStyle>
      <a:lvl1pPr marL="342900" indent="-342900" algn="l" rtl="0" eaLnBrk="1" fontAlgn="base" latinLnBrk="1" hangingPunct="1">
        <a:spcBef>
          <a:spcPct val="20000"/>
        </a:spcBef>
        <a:spcAft>
          <a:spcPct val="0"/>
        </a:spcAft>
        <a:buChar char="•"/>
        <a:defRPr kumimoji="1" sz="2600" b="1">
          <a:solidFill>
            <a:schemeClr val="tx1"/>
          </a:solidFill>
          <a:latin typeface="+mn-lt"/>
          <a:ea typeface="+mn-ea"/>
          <a:cs typeface="+mn-cs"/>
        </a:defRPr>
      </a:lvl1pPr>
      <a:lvl2pPr marL="742950" indent="-285750" algn="l" rtl="0" eaLnBrk="1" fontAlgn="base" latinLnBrk="1" hangingPunct="1">
        <a:spcBef>
          <a:spcPct val="20000"/>
        </a:spcBef>
        <a:spcAft>
          <a:spcPct val="0"/>
        </a:spcAft>
        <a:buChar char="–"/>
        <a:defRPr kumimoji="1" sz="2400" b="0">
          <a:solidFill>
            <a:schemeClr val="tx1"/>
          </a:solidFill>
          <a:latin typeface="Book Antiqua" pitchFamily="18" charset="0"/>
          <a:ea typeface="+mn-ea"/>
        </a:defRPr>
      </a:lvl2pPr>
      <a:lvl3pPr marL="1143000" indent="-228600" algn="l" rtl="0" eaLnBrk="1" fontAlgn="base" latinLnBrk="1" hangingPunct="1">
        <a:spcBef>
          <a:spcPct val="20000"/>
        </a:spcBef>
        <a:spcAft>
          <a:spcPct val="0"/>
        </a:spcAft>
        <a:buChar char="•"/>
        <a:defRPr kumimoji="1" sz="2200" b="0">
          <a:solidFill>
            <a:schemeClr val="tx1"/>
          </a:solidFill>
          <a:latin typeface="Book Antiqua" pitchFamily="18" charset="0"/>
          <a:ea typeface="+mn-ea"/>
        </a:defRPr>
      </a:lvl3pPr>
      <a:lvl4pPr marL="1600200" indent="-228600" algn="l" rtl="0" eaLnBrk="1" fontAlgn="base" latinLnBrk="1" hangingPunct="1">
        <a:spcBef>
          <a:spcPct val="20000"/>
        </a:spcBef>
        <a:spcAft>
          <a:spcPct val="0"/>
        </a:spcAft>
        <a:buChar char="–"/>
        <a:defRPr kumimoji="1" sz="2200" b="0">
          <a:solidFill>
            <a:schemeClr val="tx1"/>
          </a:solidFill>
          <a:latin typeface="Book Antiqua" pitchFamily="18" charset="0"/>
          <a:ea typeface="+mn-ea"/>
        </a:defRPr>
      </a:lvl4pPr>
      <a:lvl5pPr marL="2057400" indent="-228600" algn="l" rtl="0" eaLnBrk="1" fontAlgn="base" latinLnBrk="1" hangingPunct="1">
        <a:spcBef>
          <a:spcPct val="20000"/>
        </a:spcBef>
        <a:spcAft>
          <a:spcPct val="0"/>
        </a:spcAft>
        <a:buChar char="»"/>
        <a:defRPr kumimoji="1" sz="2200" b="0">
          <a:solidFill>
            <a:schemeClr val="tx1"/>
          </a:solidFill>
          <a:latin typeface="Book Antiqua" pitchFamily="18" charset="0"/>
          <a:ea typeface="+mn-ea"/>
        </a:defRPr>
      </a:lvl5pPr>
      <a:lvl6pPr marL="25146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6pPr>
      <a:lvl7pPr marL="29718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7pPr>
      <a:lvl8pPr marL="34290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8pPr>
      <a:lvl9pPr marL="38862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311275"/>
            <a:ext cx="7772400" cy="677863"/>
          </a:xfrm>
        </p:spPr>
        <p:txBody>
          <a:bodyPr/>
          <a:lstStyle/>
          <a:p>
            <a:pPr eaLnBrk="1" hangingPunct="1"/>
            <a:r>
              <a:rPr lang="en-US" altLang="ko-KR" b="0" dirty="0">
                <a:latin typeface="Lucida Sans Unicode" pitchFamily="34" charset="0"/>
              </a:rPr>
              <a:t>CHAPTER 3</a:t>
            </a:r>
          </a:p>
        </p:txBody>
      </p:sp>
      <p:sp>
        <p:nvSpPr>
          <p:cNvPr id="2051" name="Rectangle 3"/>
          <p:cNvSpPr>
            <a:spLocks noGrp="1" noChangeArrowheads="1"/>
          </p:cNvSpPr>
          <p:nvPr>
            <p:ph type="subTitle" idx="1"/>
          </p:nvPr>
        </p:nvSpPr>
        <p:spPr>
          <a:xfrm>
            <a:off x="684213" y="2492375"/>
            <a:ext cx="6400800" cy="622300"/>
          </a:xfrm>
        </p:spPr>
        <p:txBody>
          <a:bodyPr/>
          <a:lstStyle/>
          <a:p>
            <a:pPr algn="l" eaLnBrk="1" hangingPunct="1"/>
            <a:r>
              <a:rPr lang="en-US" altLang="ko-KR" dirty="0"/>
              <a:t>The file in context</a:t>
            </a:r>
            <a:endParaRPr lang="ko-KR" altLang="ko-KR" dirty="0"/>
          </a:p>
        </p:txBody>
      </p:sp>
      <p:sp>
        <p:nvSpPr>
          <p:cNvPr id="6" name="Rectangle 6"/>
          <p:cNvSpPr>
            <a:spLocks noGrp="1" noChangeArrowheads="1"/>
          </p:cNvSpPr>
          <p:nvPr>
            <p:ph type="sldNum" sz="quarter" idx="4"/>
          </p:nvPr>
        </p:nvSpPr>
        <p:spPr>
          <a:ln/>
        </p:spPr>
        <p:txBody>
          <a:bodyPr/>
          <a:lstStyle/>
          <a:p>
            <a:pPr>
              <a:defRPr/>
            </a:pPr>
            <a:fld id="{052E2814-3811-4172-906C-5EA5309A3569}" type="slidenum">
              <a:rPr lang="en-US" altLang="ko-KR"/>
              <a:pPr>
                <a:defRPr/>
              </a:pPr>
              <a:t>1</a:t>
            </a:fld>
            <a:endParaRPr lang="en-US" altLang="ko-KR" dirty="0"/>
          </a:p>
        </p:txBody>
      </p:sp>
      <p:sp>
        <p:nvSpPr>
          <p:cNvPr id="2053" name="Rectangle 3"/>
          <p:cNvSpPr>
            <a:spLocks noChangeArrowheads="1"/>
          </p:cNvSpPr>
          <p:nvPr/>
        </p:nvSpPr>
        <p:spPr bwMode="auto">
          <a:xfrm>
            <a:off x="1371600" y="5589588"/>
            <a:ext cx="6400800" cy="622300"/>
          </a:xfrm>
          <a:prstGeom prst="rect">
            <a:avLst/>
          </a:prstGeom>
          <a:noFill/>
          <a:ln w="9525">
            <a:noFill/>
            <a:miter lim="800000"/>
            <a:headEnd/>
            <a:tailEnd/>
          </a:ln>
        </p:spPr>
        <p:txBody>
          <a:bodyPr/>
          <a:lstStyle/>
          <a:p>
            <a:pPr>
              <a:spcBef>
                <a:spcPct val="20000"/>
              </a:spcBef>
            </a:pPr>
            <a:r>
              <a:rPr lang="en-US" altLang="ko-KR" sz="2400" i="1" dirty="0">
                <a:latin typeface="Times New Roman" pitchFamily="18" charset="0"/>
                <a:cs typeface="Times New Roman" pitchFamily="18" charset="0"/>
              </a:rPr>
              <a:t>Prof. Ju-Hong Lee, Data Science Lab, </a:t>
            </a:r>
            <a:r>
              <a:rPr lang="en-US" altLang="ko-KR" sz="2400" i="1" dirty="0" err="1">
                <a:latin typeface="Times New Roman" pitchFamily="18" charset="0"/>
                <a:cs typeface="Times New Roman" pitchFamily="18" charset="0"/>
              </a:rPr>
              <a:t>Inha</a:t>
            </a:r>
            <a:r>
              <a:rPr lang="en-US" altLang="ko-KR" sz="2400" i="1" dirty="0">
                <a:latin typeface="Times New Roman" pitchFamily="18" charset="0"/>
                <a:cs typeface="Times New Roman" pitchFamily="18" charset="0"/>
              </a:rPr>
              <a:t> </a:t>
            </a:r>
            <a:r>
              <a:rPr lang="en-US" altLang="ko-KR" sz="2400" i="1" dirty="0" err="1">
                <a:latin typeface="Times New Roman" pitchFamily="18" charset="0"/>
                <a:cs typeface="Times New Roman" pitchFamily="18" charset="0"/>
              </a:rPr>
              <a:t>Univ</a:t>
            </a:r>
            <a:endParaRPr lang="ko-KR" altLang="ko-KR" sz="2400" i="1" dirty="0">
              <a:latin typeface="Times New Roman" pitchFamily="18" charset="0"/>
              <a:cs typeface="Times New Roman" pitchFamily="18" charset="0"/>
            </a:endParaRPr>
          </a:p>
        </p:txBody>
      </p:sp>
      <p:sp>
        <p:nvSpPr>
          <p:cNvPr id="2054" name="Rectangle 3"/>
          <p:cNvSpPr>
            <a:spLocks noChangeArrowheads="1"/>
          </p:cNvSpPr>
          <p:nvPr/>
        </p:nvSpPr>
        <p:spPr bwMode="auto">
          <a:xfrm>
            <a:off x="684213" y="3789363"/>
            <a:ext cx="8064500" cy="1008062"/>
          </a:xfrm>
          <a:prstGeom prst="rect">
            <a:avLst/>
          </a:prstGeom>
          <a:noFill/>
          <a:ln w="9525">
            <a:noFill/>
            <a:miter lim="800000"/>
            <a:headEnd/>
            <a:tailEnd/>
          </a:ln>
        </p:spPr>
        <p:txBody>
          <a:bodyPr/>
          <a:lstStyle/>
          <a:p>
            <a:pPr algn="l">
              <a:spcBef>
                <a:spcPct val="20000"/>
              </a:spcBef>
            </a:pPr>
            <a:r>
              <a:rPr lang="en-US" altLang="ko-KR" sz="2000" b="0" dirty="0">
                <a:latin typeface="Tahoma" pitchFamily="34" charset="0"/>
                <a:cs typeface="Times New Roman" pitchFamily="18" charset="0"/>
              </a:rPr>
              <a:t>Files are not completely specified simply by the data they contain. Each UNIX file also possesses a number of additional primitive properties necessary for the administration of what is a complex, multi-user system. It is these additional properties, and the system calls that manipulate them, that we will study in this chapter.</a:t>
            </a:r>
            <a:endParaRPr lang="ko-KR" altLang="ko-KR" sz="2000" dirty="0">
              <a:latin typeface="Tahoma" pitchFamily="34"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ko-KR" b="0">
                <a:latin typeface="Courier New" pitchFamily="49" charset="0"/>
              </a:rPr>
              <a:t>open(2) </a:t>
            </a:r>
            <a:r>
              <a:rPr lang="en-US" altLang="ko-KR"/>
              <a:t>and file permissions</a:t>
            </a:r>
          </a:p>
        </p:txBody>
      </p:sp>
      <p:sp>
        <p:nvSpPr>
          <p:cNvPr id="124931" name="Rectangle 3"/>
          <p:cNvSpPr>
            <a:spLocks noGrp="1" noChangeArrowheads="1"/>
          </p:cNvSpPr>
          <p:nvPr>
            <p:ph idx="1"/>
          </p:nvPr>
        </p:nvSpPr>
        <p:spPr/>
        <p:txBody>
          <a:bodyPr/>
          <a:lstStyle/>
          <a:p>
            <a:r>
              <a:rPr lang="en-US" altLang="ko-KR" dirty="0">
                <a:latin typeface="Arial" charset="0"/>
                <a:cs typeface="Arial" charset="0"/>
              </a:rPr>
              <a:t>If </a:t>
            </a:r>
            <a:r>
              <a:rPr lang="en-US" altLang="ko-KR" b="0" dirty="0">
                <a:latin typeface="Courier New" pitchFamily="49" charset="0"/>
                <a:cs typeface="Arial" charset="0"/>
              </a:rPr>
              <a:t>open</a:t>
            </a:r>
            <a:r>
              <a:rPr lang="en-US" altLang="ko-KR" dirty="0">
                <a:latin typeface="Arial" charset="0"/>
                <a:cs typeface="Arial" charset="0"/>
              </a:rPr>
              <a:t> is used to open an existing file </a:t>
            </a:r>
          </a:p>
          <a:p>
            <a:pPr lvl="1"/>
            <a:r>
              <a:rPr lang="en-US" altLang="ko-KR" dirty="0"/>
              <a:t>then the system checks whether the mode of access requested by the process is allowed by checking the file’s permission</a:t>
            </a:r>
          </a:p>
          <a:p>
            <a:pPr lvl="1"/>
            <a:r>
              <a:rPr lang="en-US" altLang="ko-KR" dirty="0"/>
              <a:t>If the process does not have the requested access permission, </a:t>
            </a:r>
            <a:r>
              <a:rPr lang="en-US" altLang="ko-KR" sz="2600" b="0" dirty="0">
                <a:latin typeface="Courier New" pitchFamily="49" charset="0"/>
                <a:cs typeface="Arial" charset="0"/>
              </a:rPr>
              <a:t>open</a:t>
            </a:r>
            <a:r>
              <a:rPr lang="en-US" altLang="ko-KR" dirty="0"/>
              <a:t> will return </a:t>
            </a:r>
            <a:r>
              <a:rPr lang="en-US" altLang="ko-KR" b="0" dirty="0">
                <a:latin typeface="Courier New" pitchFamily="49" charset="0"/>
              </a:rPr>
              <a:t>-1</a:t>
            </a:r>
            <a:r>
              <a:rPr lang="en-US" altLang="ko-KR" dirty="0"/>
              <a:t> (</a:t>
            </a:r>
            <a:r>
              <a:rPr lang="en-US" altLang="ko-KR" sz="2600" b="0" dirty="0" err="1">
                <a:latin typeface="Courier New" pitchFamily="49" charset="0"/>
                <a:cs typeface="Arial" charset="0"/>
              </a:rPr>
              <a:t>errno</a:t>
            </a:r>
            <a:r>
              <a:rPr lang="en-US" altLang="ko-KR" sz="2600" b="0" dirty="0">
                <a:latin typeface="Courier New" pitchFamily="49" charset="0"/>
                <a:cs typeface="Arial" charset="0"/>
              </a:rPr>
              <a:t>=EACCESS</a:t>
            </a:r>
            <a:r>
              <a:rPr lang="en-US" altLang="ko-KR" dirty="0"/>
              <a:t>)</a:t>
            </a:r>
          </a:p>
          <a:p>
            <a:pPr lvl="1"/>
            <a:r>
              <a:rPr lang="en-US" altLang="ko-KR" dirty="0">
                <a:solidFill>
                  <a:srgbClr val="FF0000"/>
                </a:solidFill>
              </a:rPr>
              <a:t>When we open a file, the kernel performs its access tests based on the effective user and group IDs</a:t>
            </a:r>
          </a:p>
          <a:p>
            <a:pPr lvl="1">
              <a:buFontTx/>
              <a:buNone/>
            </a:pPr>
            <a:r>
              <a:rPr lang="en-US" altLang="ko-KR" dirty="0"/>
              <a:t> </a:t>
            </a:r>
          </a:p>
          <a:p>
            <a:pPr lvl="1"/>
            <a:endParaRPr lang="en-US" altLang="ko-KR" dirty="0"/>
          </a:p>
          <a:p>
            <a:pPr lvl="1"/>
            <a:endParaRPr lang="en-US" altLang="ko-KR" dirty="0"/>
          </a:p>
        </p:txBody>
      </p:sp>
      <p:sp>
        <p:nvSpPr>
          <p:cNvPr id="5" name="Rectangle 6"/>
          <p:cNvSpPr>
            <a:spLocks noGrp="1" noChangeArrowheads="1"/>
          </p:cNvSpPr>
          <p:nvPr>
            <p:ph type="sldNum" sz="quarter" idx="4"/>
          </p:nvPr>
        </p:nvSpPr>
        <p:spPr>
          <a:ln/>
        </p:spPr>
        <p:txBody>
          <a:bodyPr/>
          <a:lstStyle/>
          <a:p>
            <a:pPr>
              <a:defRPr/>
            </a:pPr>
            <a:fld id="{0E0DCE22-65E3-4428-8E07-6847E7029198}" type="slidenum">
              <a:rPr lang="en-US" altLang="ko-KR"/>
              <a:pPr>
                <a:defRPr/>
              </a:pPr>
              <a:t>10</a:t>
            </a:fld>
            <a:endParaRPr lang="en-US" altLang="ko-KR"/>
          </a:p>
        </p:txBody>
      </p:sp>
      <p:sp>
        <p:nvSpPr>
          <p:cNvPr id="124934" name="Rectangle 6"/>
          <p:cNvSpPr>
            <a:spLocks noChangeArrowheads="1"/>
          </p:cNvSpPr>
          <p:nvPr/>
        </p:nvSpPr>
        <p:spPr bwMode="auto">
          <a:xfrm>
            <a:off x="395288" y="4508500"/>
            <a:ext cx="8208962" cy="1728788"/>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b="0" dirty="0" err="1"/>
              <a:t>filedesc</a:t>
            </a:r>
            <a:r>
              <a:rPr lang="en-US" altLang="ko-KR" b="0" dirty="0"/>
              <a:t> = open(pathname, O_RDONLY|O_CREAT|O_TRUNC, 0600);</a:t>
            </a:r>
          </a:p>
          <a:p>
            <a:pPr algn="l"/>
            <a:r>
              <a:rPr lang="en-US" altLang="ko-KR" b="0" dirty="0">
                <a:solidFill>
                  <a:srgbClr val="FF0000"/>
                </a:solidFill>
              </a:rPr>
              <a:t>/* the file in question will be truncated if it exists */</a:t>
            </a:r>
          </a:p>
          <a:p>
            <a:pPr algn="l"/>
            <a:endParaRPr lang="en-US" altLang="ko-KR" b="0" dirty="0">
              <a:solidFill>
                <a:srgbClr val="FF0000"/>
              </a:solidFill>
            </a:endParaRPr>
          </a:p>
          <a:p>
            <a:pPr algn="l"/>
            <a:endParaRPr lang="en-US" altLang="ko-KR" b="0" dirty="0"/>
          </a:p>
          <a:p>
            <a:pPr algn="l"/>
            <a:r>
              <a:rPr lang="en-US" altLang="ko-KR" b="0" dirty="0" err="1"/>
              <a:t>filedesc</a:t>
            </a:r>
            <a:r>
              <a:rPr lang="en-US" altLang="ko-KR" b="0" dirty="0"/>
              <a:t> = open(pathname, O_RDONLY|O_CREAT|O_EXCL, 0600);</a:t>
            </a:r>
          </a:p>
          <a:p>
            <a:pPr algn="l"/>
            <a:r>
              <a:rPr lang="en-US" altLang="ko-KR" b="0" dirty="0">
                <a:solidFill>
                  <a:srgbClr val="FF0000"/>
                </a:solidFill>
              </a:rPr>
              <a:t>/* if the file exists, return -1 (</a:t>
            </a:r>
            <a:r>
              <a:rPr lang="en-US" altLang="ko-KR" b="0" dirty="0" err="1">
                <a:solidFill>
                  <a:srgbClr val="FF0000"/>
                </a:solidFill>
              </a:rPr>
              <a:t>errno</a:t>
            </a:r>
            <a:r>
              <a:rPr lang="en-US" altLang="ko-KR" b="0" dirty="0">
                <a:solidFill>
                  <a:srgbClr val="FF0000"/>
                </a:solidFill>
              </a:rPr>
              <a:t> = EEXIST)*/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a:t>
            </a:r>
            <a:endParaRPr lang="ko-KR" altLang="en-US" dirty="0"/>
          </a:p>
        </p:txBody>
      </p:sp>
      <p:sp>
        <p:nvSpPr>
          <p:cNvPr id="3" name="내용 개체 틀 2"/>
          <p:cNvSpPr>
            <a:spLocks noGrp="1"/>
          </p:cNvSpPr>
          <p:nvPr>
            <p:ph idx="1"/>
          </p:nvPr>
        </p:nvSpPr>
        <p:spPr/>
        <p:txBody>
          <a:bodyPr/>
          <a:lstStyle/>
          <a:p>
            <a:pPr>
              <a:buNone/>
            </a:pPr>
            <a:r>
              <a:rPr lang="en-US" altLang="ko-KR" sz="2200" dirty="0">
                <a:latin typeface="Courier New" pitchFamily="49" charset="0"/>
                <a:cs typeface="Courier New" pitchFamily="49" charset="0"/>
              </a:rPr>
              <a:t>-r--r--</a:t>
            </a:r>
            <a:r>
              <a:rPr lang="en-US" altLang="ko-KR" sz="2200" dirty="0" err="1">
                <a:latin typeface="Courier New" pitchFamily="49" charset="0"/>
                <a:cs typeface="Courier New" pitchFamily="49" charset="0"/>
              </a:rPr>
              <a:t>rw</a:t>
            </a:r>
            <a:r>
              <a:rPr lang="en-US" altLang="ko-KR" sz="2200" dirty="0">
                <a:latin typeface="Courier New" pitchFamily="49" charset="0"/>
                <a:cs typeface="Courier New" pitchFamily="49" charset="0"/>
              </a:rPr>
              <a:t>- usr1 grp1 file1</a:t>
            </a:r>
          </a:p>
          <a:p>
            <a:pPr>
              <a:buNone/>
            </a:pPr>
            <a:r>
              <a:rPr lang="en-US" altLang="ko-KR" sz="2200" dirty="0">
                <a:latin typeface="Courier New" pitchFamily="49" charset="0"/>
                <a:cs typeface="Courier New" pitchFamily="49" charset="0"/>
              </a:rPr>
              <a:t>-r--</a:t>
            </a:r>
            <a:r>
              <a:rPr lang="en-US" altLang="ko-KR" sz="2200" dirty="0" err="1">
                <a:latin typeface="Courier New" pitchFamily="49" charset="0"/>
                <a:cs typeface="Courier New" pitchFamily="49" charset="0"/>
              </a:rPr>
              <a:t>rw</a:t>
            </a:r>
            <a:r>
              <a:rPr lang="en-US" altLang="ko-KR" sz="2200" dirty="0">
                <a:latin typeface="Courier New" pitchFamily="49" charset="0"/>
                <a:cs typeface="Courier New" pitchFamily="49" charset="0"/>
              </a:rPr>
              <a:t>---- usr2 grp1 file2</a:t>
            </a:r>
          </a:p>
          <a:p>
            <a:pPr>
              <a:buNone/>
            </a:pPr>
            <a:r>
              <a:rPr lang="en-US" altLang="ko-KR" sz="2200" dirty="0">
                <a:latin typeface="Courier New" pitchFamily="49" charset="0"/>
                <a:cs typeface="Courier New" pitchFamily="49" charset="0"/>
              </a:rPr>
              <a:t>-------r-- usr1 grp1 file3</a:t>
            </a:r>
          </a:p>
          <a:p>
            <a:pPr>
              <a:buNone/>
            </a:pPr>
            <a:r>
              <a:rPr lang="en-US" altLang="ko-KR" sz="2200" dirty="0">
                <a:latin typeface="Courier New" pitchFamily="49" charset="0"/>
                <a:cs typeface="Courier New" pitchFamily="49" charset="0"/>
              </a:rPr>
              <a:t>-</a:t>
            </a:r>
            <a:r>
              <a:rPr lang="en-US" altLang="ko-KR" sz="2200" dirty="0" err="1">
                <a:latin typeface="Courier New" pitchFamily="49" charset="0"/>
                <a:cs typeface="Courier New" pitchFamily="49" charset="0"/>
              </a:rPr>
              <a:t>rw-rw-rw</a:t>
            </a:r>
            <a:r>
              <a:rPr lang="en-US" altLang="ko-KR" sz="2200" dirty="0">
                <a:latin typeface="Courier New" pitchFamily="49" charset="0"/>
                <a:cs typeface="Courier New" pitchFamily="49" charset="0"/>
              </a:rPr>
              <a:t>- usr1 grp2 file4</a:t>
            </a:r>
          </a:p>
          <a:p>
            <a:pPr>
              <a:buNone/>
            </a:pPr>
            <a:r>
              <a:rPr lang="en-US" altLang="ko-KR" sz="2200" dirty="0">
                <a:latin typeface="Courier New" pitchFamily="49" charset="0"/>
                <a:cs typeface="Courier New" pitchFamily="49" charset="0"/>
              </a:rPr>
              <a:t>--w-</a:t>
            </a:r>
            <a:r>
              <a:rPr lang="en-US" altLang="ko-KR" sz="2200" dirty="0" err="1">
                <a:latin typeface="Courier New" pitchFamily="49" charset="0"/>
                <a:cs typeface="Courier New" pitchFamily="49" charset="0"/>
              </a:rPr>
              <a:t>rw</a:t>
            </a:r>
            <a:r>
              <a:rPr lang="en-US" altLang="ko-KR" sz="2200" dirty="0">
                <a:latin typeface="Courier New" pitchFamily="49" charset="0"/>
                <a:cs typeface="Courier New" pitchFamily="49" charset="0"/>
              </a:rPr>
              <a:t>---- usr2 grp2 file5</a:t>
            </a:r>
          </a:p>
          <a:p>
            <a:pPr>
              <a:buNone/>
            </a:pPr>
            <a:r>
              <a:rPr lang="en-US" altLang="ko-KR" sz="2200" dirty="0">
                <a:latin typeface="Courier New" pitchFamily="49" charset="0"/>
                <a:cs typeface="Courier New" pitchFamily="49" charset="0"/>
              </a:rPr>
              <a:t>						</a:t>
            </a:r>
          </a:p>
          <a:p>
            <a:pPr>
              <a:buNone/>
            </a:pPr>
            <a:r>
              <a:rPr lang="en-US" altLang="ko-KR" sz="2200" dirty="0">
                <a:latin typeface="Courier New" pitchFamily="49" charset="0"/>
                <a:cs typeface="Courier New" pitchFamily="49" charset="0"/>
              </a:rPr>
              <a:t>-</a:t>
            </a:r>
            <a:r>
              <a:rPr lang="en-US" altLang="ko-KR" sz="2200" dirty="0" err="1">
                <a:latin typeface="Courier New" pitchFamily="49" charset="0"/>
                <a:cs typeface="Courier New" pitchFamily="49" charset="0"/>
              </a:rPr>
              <a:t>rwxrwxrwx</a:t>
            </a:r>
            <a:r>
              <a:rPr lang="en-US" altLang="ko-KR" sz="2200" dirty="0">
                <a:latin typeface="Courier New" pitchFamily="49" charset="0"/>
                <a:cs typeface="Courier New" pitchFamily="49" charset="0"/>
              </a:rPr>
              <a:t> usr1 grp1 </a:t>
            </a:r>
            <a:r>
              <a:rPr lang="en-US" altLang="ko-KR" sz="2200" dirty="0" err="1">
                <a:latin typeface="Courier New" pitchFamily="49" charset="0"/>
                <a:cs typeface="Courier New" pitchFamily="49" charset="0"/>
              </a:rPr>
              <a:t>a.out</a:t>
            </a:r>
            <a:endParaRPr lang="en-US" altLang="ko-KR" sz="2200" dirty="0">
              <a:latin typeface="Courier New" pitchFamily="49" charset="0"/>
              <a:cs typeface="Courier New" pitchFamily="49" charset="0"/>
            </a:endParaRPr>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11</a:t>
            </a:fld>
            <a:endParaRPr lang="en-US" altLang="ko-KR"/>
          </a:p>
        </p:txBody>
      </p:sp>
      <p:sp>
        <p:nvSpPr>
          <p:cNvPr id="5" name="Oval 4"/>
          <p:cNvSpPr>
            <a:spLocks noChangeArrowheads="1"/>
          </p:cNvSpPr>
          <p:nvPr/>
        </p:nvSpPr>
        <p:spPr bwMode="auto">
          <a:xfrm>
            <a:off x="785786" y="4429132"/>
            <a:ext cx="792162" cy="792162"/>
          </a:xfrm>
          <a:prstGeom prst="ellipse">
            <a:avLst/>
          </a:prstGeom>
          <a:noFill/>
          <a:ln w="28575" algn="ctr">
            <a:solidFill>
              <a:schemeClr val="tx1"/>
            </a:solidFill>
            <a:round/>
            <a:headEnd/>
            <a:tailEnd/>
          </a:ln>
          <a:effectLst/>
        </p:spPr>
        <p:txBody>
          <a:bodyPr wrap="none" anchor="ctr"/>
          <a:lstStyle/>
          <a:p>
            <a:r>
              <a:rPr lang="en-US" altLang="ko-KR" b="0" dirty="0"/>
              <a:t>user’s</a:t>
            </a:r>
            <a:br>
              <a:rPr lang="en-US" altLang="ko-KR" b="0" dirty="0"/>
            </a:br>
            <a:r>
              <a:rPr lang="en-US" altLang="ko-KR" b="0" dirty="0"/>
              <a:t>shell</a:t>
            </a:r>
          </a:p>
        </p:txBody>
      </p:sp>
      <p:sp>
        <p:nvSpPr>
          <p:cNvPr id="6" name="Oval 6"/>
          <p:cNvSpPr>
            <a:spLocks noChangeArrowheads="1"/>
          </p:cNvSpPr>
          <p:nvPr/>
        </p:nvSpPr>
        <p:spPr bwMode="auto">
          <a:xfrm>
            <a:off x="2512986" y="4429132"/>
            <a:ext cx="792162" cy="792162"/>
          </a:xfrm>
          <a:prstGeom prst="ellipse">
            <a:avLst/>
          </a:prstGeom>
          <a:solidFill>
            <a:schemeClr val="bg1"/>
          </a:solidFill>
          <a:ln w="28575" algn="ctr">
            <a:solidFill>
              <a:schemeClr val="tx1"/>
            </a:solidFill>
            <a:round/>
            <a:headEnd/>
            <a:tailEnd/>
          </a:ln>
          <a:effectLst/>
        </p:spPr>
        <p:txBody>
          <a:bodyPr wrap="none" anchor="ctr"/>
          <a:lstStyle/>
          <a:p>
            <a:r>
              <a:rPr lang="en-US" altLang="ko-KR" b="0" dirty="0" err="1"/>
              <a:t>a.out</a:t>
            </a:r>
            <a:endParaRPr lang="en-US" altLang="ko-KR" b="0" dirty="0"/>
          </a:p>
        </p:txBody>
      </p:sp>
      <p:cxnSp>
        <p:nvCxnSpPr>
          <p:cNvPr id="7" name="AutoShape 9"/>
          <p:cNvCxnSpPr>
            <a:cxnSpLocks noChangeShapeType="1"/>
            <a:stCxn id="5" idx="6"/>
            <a:endCxn id="6" idx="2"/>
          </p:cNvCxnSpPr>
          <p:nvPr/>
        </p:nvCxnSpPr>
        <p:spPr bwMode="auto">
          <a:xfrm>
            <a:off x="1592236" y="4826007"/>
            <a:ext cx="906462" cy="0"/>
          </a:xfrm>
          <a:prstGeom prst="straightConnector1">
            <a:avLst/>
          </a:prstGeom>
          <a:noFill/>
          <a:ln w="28575">
            <a:solidFill>
              <a:schemeClr val="tx1"/>
            </a:solidFill>
            <a:round/>
            <a:headEnd/>
            <a:tailEnd type="triangle" w="med" len="med"/>
          </a:ln>
          <a:effectLst/>
        </p:spPr>
      </p:cxnSp>
      <p:sp>
        <p:nvSpPr>
          <p:cNvPr id="8" name="Text Box 11"/>
          <p:cNvSpPr txBox="1">
            <a:spLocks noChangeArrowheads="1"/>
          </p:cNvSpPr>
          <p:nvPr/>
        </p:nvSpPr>
        <p:spPr bwMode="auto">
          <a:xfrm>
            <a:off x="500034" y="5357826"/>
            <a:ext cx="1366080" cy="954107"/>
          </a:xfrm>
          <a:prstGeom prst="rect">
            <a:avLst/>
          </a:prstGeom>
          <a:noFill/>
          <a:ln w="28575" algn="ctr">
            <a:noFill/>
            <a:miter lim="800000"/>
            <a:headEnd/>
            <a:tailEnd/>
          </a:ln>
          <a:effectLst/>
        </p:spPr>
        <p:txBody>
          <a:bodyPr wrap="square">
            <a:spAutoFit/>
          </a:bodyPr>
          <a:lstStyle/>
          <a:p>
            <a:r>
              <a:rPr lang="en-US" altLang="ko-KR" b="0" dirty="0" err="1"/>
              <a:t>ruid</a:t>
            </a:r>
            <a:r>
              <a:rPr lang="en-US" altLang="ko-KR" b="0" dirty="0"/>
              <a:t> = usr1</a:t>
            </a:r>
          </a:p>
          <a:p>
            <a:r>
              <a:rPr lang="en-US" altLang="ko-KR" b="0" dirty="0" err="1"/>
              <a:t>euid</a:t>
            </a:r>
            <a:r>
              <a:rPr lang="en-US" altLang="ko-KR" b="0" dirty="0"/>
              <a:t> = usr1</a:t>
            </a:r>
          </a:p>
          <a:p>
            <a:r>
              <a:rPr lang="en-US" altLang="ko-KR" b="0" dirty="0" err="1"/>
              <a:t>rgid</a:t>
            </a:r>
            <a:r>
              <a:rPr lang="en-US" altLang="ko-KR" b="0" dirty="0"/>
              <a:t> = grp1</a:t>
            </a:r>
          </a:p>
          <a:p>
            <a:r>
              <a:rPr lang="en-US" altLang="ko-KR" b="0" dirty="0" err="1"/>
              <a:t>egid</a:t>
            </a:r>
            <a:r>
              <a:rPr lang="en-US" altLang="ko-KR" b="0" dirty="0"/>
              <a:t> = grp1</a:t>
            </a:r>
          </a:p>
        </p:txBody>
      </p:sp>
      <p:sp>
        <p:nvSpPr>
          <p:cNvPr id="10" name="Rectangle 6"/>
          <p:cNvSpPr>
            <a:spLocks noChangeArrowheads="1"/>
          </p:cNvSpPr>
          <p:nvPr/>
        </p:nvSpPr>
        <p:spPr bwMode="auto">
          <a:xfrm>
            <a:off x="4000496" y="4143380"/>
            <a:ext cx="4929222" cy="2000264"/>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b="0" dirty="0"/>
              <a:t>fd1 = open(“file1”, O_RDONLY);</a:t>
            </a:r>
          </a:p>
          <a:p>
            <a:pPr algn="l"/>
            <a:endParaRPr lang="en-US" altLang="ko-KR" b="0" dirty="0"/>
          </a:p>
          <a:p>
            <a:pPr algn="l"/>
            <a:r>
              <a:rPr lang="en-US" altLang="ko-KR" b="0" dirty="0"/>
              <a:t>fd2 = open(“file2”, O_RDONLY);</a:t>
            </a:r>
          </a:p>
          <a:p>
            <a:pPr algn="l"/>
            <a:endParaRPr lang="en-US" altLang="ko-KR" b="0" dirty="0">
              <a:solidFill>
                <a:srgbClr val="FF0000"/>
              </a:solidFill>
            </a:endParaRPr>
          </a:p>
          <a:p>
            <a:pPr algn="l"/>
            <a:r>
              <a:rPr lang="en-US" altLang="ko-KR" b="0" dirty="0"/>
              <a:t>fd3 = open(“file3”, O_RDONLY);</a:t>
            </a:r>
          </a:p>
          <a:p>
            <a:pPr algn="l"/>
            <a:endParaRPr lang="en-US" altLang="ko-KR" b="0" dirty="0">
              <a:solidFill>
                <a:srgbClr val="FF0000"/>
              </a:solidFill>
            </a:endParaRPr>
          </a:p>
          <a:p>
            <a:pPr algn="l"/>
            <a:r>
              <a:rPr lang="en-US" altLang="ko-KR" b="0" dirty="0"/>
              <a:t>fd4 = open(“file4”, O_RDONLY);</a:t>
            </a:r>
          </a:p>
          <a:p>
            <a:pPr algn="l"/>
            <a:endParaRPr lang="en-US" altLang="ko-KR" b="0" dirty="0">
              <a:solidFill>
                <a:srgbClr val="FF0000"/>
              </a:solidFill>
            </a:endParaRPr>
          </a:p>
          <a:p>
            <a:pPr algn="l"/>
            <a:r>
              <a:rPr lang="en-US" altLang="ko-KR" b="0" dirty="0"/>
              <a:t>fd4 = open(“file5”, O_RDONLY);</a:t>
            </a:r>
            <a:endParaRPr lang="en-US" altLang="ko-KR" b="0" dirty="0">
              <a:solidFill>
                <a:srgbClr val="FF0000"/>
              </a:solidFill>
            </a:endParaRPr>
          </a:p>
        </p:txBody>
      </p:sp>
      <p:sp>
        <p:nvSpPr>
          <p:cNvPr id="11" name="Text Box 11"/>
          <p:cNvSpPr txBox="1">
            <a:spLocks noChangeArrowheads="1"/>
          </p:cNvSpPr>
          <p:nvPr/>
        </p:nvSpPr>
        <p:spPr bwMode="auto">
          <a:xfrm>
            <a:off x="2071670" y="5357826"/>
            <a:ext cx="1366080" cy="954107"/>
          </a:xfrm>
          <a:prstGeom prst="rect">
            <a:avLst/>
          </a:prstGeom>
          <a:noFill/>
          <a:ln w="28575" algn="ctr">
            <a:noFill/>
            <a:miter lim="800000"/>
            <a:headEnd/>
            <a:tailEnd/>
          </a:ln>
          <a:effectLst/>
        </p:spPr>
        <p:txBody>
          <a:bodyPr wrap="square">
            <a:spAutoFit/>
          </a:bodyPr>
          <a:lstStyle/>
          <a:p>
            <a:r>
              <a:rPr lang="en-US" altLang="ko-KR" b="0" dirty="0" err="1"/>
              <a:t>ruid</a:t>
            </a:r>
            <a:r>
              <a:rPr lang="en-US" altLang="ko-KR" b="0" dirty="0"/>
              <a:t> = </a:t>
            </a:r>
          </a:p>
          <a:p>
            <a:r>
              <a:rPr lang="en-US" altLang="ko-KR" b="0" dirty="0" err="1"/>
              <a:t>euid</a:t>
            </a:r>
            <a:r>
              <a:rPr lang="en-US" altLang="ko-KR" b="0" dirty="0"/>
              <a:t> =</a:t>
            </a:r>
          </a:p>
          <a:p>
            <a:r>
              <a:rPr lang="en-US" altLang="ko-KR" b="0" dirty="0" err="1"/>
              <a:t>rgid</a:t>
            </a:r>
            <a:r>
              <a:rPr lang="en-US" altLang="ko-KR" b="0" dirty="0"/>
              <a:t> =</a:t>
            </a:r>
          </a:p>
          <a:p>
            <a:r>
              <a:rPr lang="en-US" altLang="ko-KR" b="0" dirty="0" err="1"/>
              <a:t>egid</a:t>
            </a:r>
            <a:r>
              <a:rPr lang="en-US" altLang="ko-KR" b="0" dirty="0"/>
              <a:t> = </a:t>
            </a:r>
          </a:p>
        </p:txBody>
      </p:sp>
      <p:sp>
        <p:nvSpPr>
          <p:cNvPr id="12" name="TextBox 11"/>
          <p:cNvSpPr txBox="1"/>
          <p:nvPr/>
        </p:nvSpPr>
        <p:spPr>
          <a:xfrm>
            <a:off x="1428728" y="5072074"/>
            <a:ext cx="1258678" cy="307777"/>
          </a:xfrm>
          <a:prstGeom prst="rect">
            <a:avLst/>
          </a:prstGeom>
          <a:noFill/>
        </p:spPr>
        <p:txBody>
          <a:bodyPr wrap="none" rtlCol="0">
            <a:spAutoFit/>
          </a:bodyPr>
          <a:lstStyle/>
          <a:p>
            <a:r>
              <a:rPr lang="en-US" altLang="ko-KR" dirty="0"/>
              <a:t>$ ./</a:t>
            </a:r>
            <a:r>
              <a:rPr lang="en-US" altLang="ko-KR" dirty="0" err="1"/>
              <a:t>a.out</a:t>
            </a:r>
            <a:r>
              <a:rPr lang="en-US" altLang="ko-KR" dirty="0"/>
              <a:t> </a:t>
            </a:r>
            <a:endParaRPr lang="ko-KR"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ko-KR"/>
              <a:t>The file access tests </a:t>
            </a:r>
          </a:p>
        </p:txBody>
      </p:sp>
      <p:sp>
        <p:nvSpPr>
          <p:cNvPr id="156675" name="Rectangle 3"/>
          <p:cNvSpPr>
            <a:spLocks noGrp="1" noChangeArrowheads="1"/>
          </p:cNvSpPr>
          <p:nvPr>
            <p:ph type="body" idx="1"/>
          </p:nvPr>
        </p:nvSpPr>
        <p:spPr>
          <a:noFill/>
          <a:ln/>
        </p:spPr>
        <p:txBody>
          <a:bodyPr/>
          <a:lstStyle/>
          <a:p>
            <a:pPr marL="495300" indent="-495300"/>
            <a:r>
              <a:rPr lang="en-US" altLang="ko-KR" sz="2400" dirty="0">
                <a:latin typeface="Arial" charset="0"/>
                <a:cs typeface="Arial" charset="0"/>
              </a:rPr>
              <a:t>The tests performed by the kernel are as follows.</a:t>
            </a:r>
            <a:br>
              <a:rPr lang="en-US" altLang="ko-KR" sz="2400" dirty="0">
                <a:latin typeface="Arial" charset="0"/>
                <a:cs typeface="Arial" charset="0"/>
              </a:rPr>
            </a:br>
            <a:endParaRPr lang="en-US" altLang="ko-KR" sz="2400" dirty="0">
              <a:latin typeface="Arial" charset="0"/>
              <a:cs typeface="Arial" charset="0"/>
            </a:endParaRPr>
          </a:p>
          <a:p>
            <a:pPr marL="914400" lvl="1" indent="-457200">
              <a:buFontTx/>
              <a:buAutoNum type="arabicPeriod"/>
            </a:pPr>
            <a:r>
              <a:rPr lang="en-US" altLang="ko-KR" sz="2000" dirty="0"/>
              <a:t>If the effective user ID of the process is 0 (the </a:t>
            </a:r>
            <a:r>
              <a:rPr lang="en-US" altLang="ko-KR" sz="2000" dirty="0" err="1"/>
              <a:t>superuser</a:t>
            </a:r>
            <a:r>
              <a:rPr lang="en-US" altLang="ko-KR" sz="2000" dirty="0"/>
              <a:t>), access is allowed.</a:t>
            </a:r>
          </a:p>
          <a:p>
            <a:pPr marL="914400" lvl="1" indent="-457200">
              <a:buFontTx/>
              <a:buAutoNum type="arabicPeriod"/>
            </a:pPr>
            <a:r>
              <a:rPr lang="en-US" altLang="ko-KR" sz="2000" dirty="0"/>
              <a:t>If the effective user ID of the process equals the owner ID of the file (i.e., the process owns the file), access is allowed if the appropriate user access permission bit is set. Otherwise, permission is denied. </a:t>
            </a:r>
          </a:p>
          <a:p>
            <a:pPr marL="914400" lvl="1" indent="-457200">
              <a:buFontTx/>
              <a:buAutoNum type="arabicPeriod"/>
            </a:pPr>
            <a:r>
              <a:rPr lang="en-US" altLang="ko-KR" sz="2000" dirty="0"/>
              <a:t>If the effective group ID of the process equals the group ID of the file, access is allowed if the appropriate group access permission bit is set. Otherwise, permission is denied.</a:t>
            </a:r>
          </a:p>
          <a:p>
            <a:pPr marL="914400" lvl="1" indent="-457200">
              <a:buFontTx/>
              <a:buAutoNum type="arabicPeriod"/>
            </a:pPr>
            <a:r>
              <a:rPr lang="en-US" altLang="ko-KR" sz="2000" dirty="0"/>
              <a:t>If the appropriate other access permission bit is set, access is allowed. Otherwise, permission is denied. </a:t>
            </a:r>
          </a:p>
        </p:txBody>
      </p:sp>
      <p:sp>
        <p:nvSpPr>
          <p:cNvPr id="5" name="Rectangle 6"/>
          <p:cNvSpPr>
            <a:spLocks noGrp="1" noChangeArrowheads="1"/>
          </p:cNvSpPr>
          <p:nvPr>
            <p:ph type="sldNum" sz="quarter" idx="4"/>
          </p:nvPr>
        </p:nvSpPr>
        <p:spPr>
          <a:xfrm>
            <a:off x="3501055" y="6472938"/>
            <a:ext cx="2133600" cy="285752"/>
          </a:xfrm>
          <a:ln/>
        </p:spPr>
        <p:txBody>
          <a:bodyPr/>
          <a:lstStyle/>
          <a:p>
            <a:pPr>
              <a:defRPr/>
            </a:pPr>
            <a:fld id="{5F77EFBE-BBB7-45E1-8360-E0B4B647258D}" type="slidenum">
              <a:rPr lang="en-US" altLang="ko-KR"/>
              <a:pPr>
                <a:defRPr/>
              </a:pPr>
              <a:t>12</a:t>
            </a:fld>
            <a:endParaRPr lang="en-US" altLang="ko-K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ko-KR"/>
              <a:t>Extra permission for executable files(1/3)</a:t>
            </a:r>
          </a:p>
        </p:txBody>
      </p:sp>
      <p:sp>
        <p:nvSpPr>
          <p:cNvPr id="116739" name="Rectangle 3"/>
          <p:cNvSpPr>
            <a:spLocks noGrp="1" noChangeArrowheads="1"/>
          </p:cNvSpPr>
          <p:nvPr>
            <p:ph idx="1"/>
          </p:nvPr>
        </p:nvSpPr>
        <p:spPr/>
        <p:txBody>
          <a:bodyPr/>
          <a:lstStyle/>
          <a:p>
            <a:r>
              <a:rPr lang="en-US" altLang="ko-KR" dirty="0">
                <a:latin typeface="Arial" charset="0"/>
                <a:cs typeface="Arial" charset="0"/>
              </a:rPr>
              <a:t>Usually only relevant when a file contains an executable program.</a:t>
            </a:r>
          </a:p>
          <a:p>
            <a:endParaRPr lang="en-US" altLang="ko-KR" dirty="0">
              <a:latin typeface="Arial" charset="0"/>
              <a:cs typeface="Arial" charset="0"/>
            </a:endParaRPr>
          </a:p>
          <a:p>
            <a:endParaRPr lang="en-US" altLang="ko-KR" dirty="0">
              <a:latin typeface="Arial" charset="0"/>
              <a:cs typeface="Arial" charset="0"/>
            </a:endParaRPr>
          </a:p>
          <a:p>
            <a:endParaRPr lang="en-US" altLang="ko-KR" dirty="0">
              <a:latin typeface="Arial" charset="0"/>
              <a:cs typeface="Arial" charset="0"/>
            </a:endParaRPr>
          </a:p>
          <a:p>
            <a:endParaRPr lang="en-US" altLang="ko-KR" dirty="0">
              <a:latin typeface="Arial" charset="0"/>
              <a:cs typeface="Arial" charset="0"/>
            </a:endParaRPr>
          </a:p>
          <a:p>
            <a:r>
              <a:rPr lang="en-US" altLang="ko-KR" dirty="0">
                <a:latin typeface="Arial" charset="0"/>
                <a:cs typeface="Arial" charset="0"/>
              </a:rPr>
              <a:t>If the </a:t>
            </a:r>
            <a:r>
              <a:rPr lang="en-US" altLang="ko-KR" b="0" dirty="0">
                <a:latin typeface="Courier New" pitchFamily="49" charset="0"/>
                <a:cs typeface="Arial" charset="0"/>
              </a:rPr>
              <a:t>S_ISUID</a:t>
            </a:r>
            <a:r>
              <a:rPr lang="en-US" altLang="ko-KR" dirty="0">
                <a:latin typeface="Arial" charset="0"/>
                <a:cs typeface="Arial" charset="0"/>
              </a:rPr>
              <a:t> permission is set, then when the executable file is started, </a:t>
            </a:r>
          </a:p>
          <a:p>
            <a:pPr lvl="1"/>
            <a:r>
              <a:rPr lang="en-US" altLang="ko-KR" dirty="0"/>
              <a:t>The system gives the resulting process an effective user-id taken from the file owner rather than user-id of the user who started the process</a:t>
            </a:r>
          </a:p>
        </p:txBody>
      </p:sp>
      <p:sp>
        <p:nvSpPr>
          <p:cNvPr id="31" name="Rectangle 6"/>
          <p:cNvSpPr>
            <a:spLocks noGrp="1" noChangeArrowheads="1"/>
          </p:cNvSpPr>
          <p:nvPr>
            <p:ph type="sldNum" sz="quarter" idx="4"/>
          </p:nvPr>
        </p:nvSpPr>
        <p:spPr>
          <a:ln/>
        </p:spPr>
        <p:txBody>
          <a:bodyPr/>
          <a:lstStyle/>
          <a:p>
            <a:pPr>
              <a:defRPr/>
            </a:pPr>
            <a:fld id="{9AA49293-0350-4BC9-8DA5-BC705DFEF32B}" type="slidenum">
              <a:rPr lang="en-US" altLang="ko-KR"/>
              <a:pPr>
                <a:defRPr/>
              </a:pPr>
              <a:t>13</a:t>
            </a:fld>
            <a:endParaRPr lang="en-US" altLang="ko-KR"/>
          </a:p>
        </p:txBody>
      </p:sp>
      <p:graphicFrame>
        <p:nvGraphicFramePr>
          <p:cNvPr id="116768" name="Group 32"/>
          <p:cNvGraphicFramePr>
            <a:graphicFrameLocks noGrp="1"/>
          </p:cNvGraphicFramePr>
          <p:nvPr/>
        </p:nvGraphicFramePr>
        <p:xfrm>
          <a:off x="2119313" y="2113665"/>
          <a:ext cx="1662112" cy="1601087"/>
        </p:xfrm>
        <a:graphic>
          <a:graphicData uri="http://schemas.openxmlformats.org/drawingml/2006/table">
            <a:tbl>
              <a:tblPr/>
              <a:tblGrid>
                <a:gridCol w="1662112">
                  <a:extLst>
                    <a:ext uri="{9D8B030D-6E8A-4147-A177-3AD203B41FA5}">
                      <a16:colId xmlns:a16="http://schemas.microsoft.com/office/drawing/2014/main" val="20000"/>
                    </a:ext>
                  </a:extLst>
                </a:gridCol>
              </a:tblGrid>
              <a:tr h="320424">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800" b="1" i="0" u="none" strike="noStrike" cap="none" normalizeH="0" baseline="0" dirty="0">
                          <a:ln>
                            <a:noFill/>
                          </a:ln>
                          <a:solidFill>
                            <a:schemeClr val="tx1"/>
                          </a:solidFill>
                          <a:effectLst/>
                          <a:latin typeface="Arial" charset="0"/>
                          <a:ea typeface="굴림" pitchFamily="50" charset="-127"/>
                          <a:cs typeface="Arial" charset="0"/>
                        </a:rPr>
                        <a:t>Symbol     </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5327">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Arial" charset="0"/>
                          <a:ea typeface="굴림" pitchFamily="50" charset="-127"/>
                          <a:cs typeface="Arial" charset="0"/>
                        </a:rPr>
                        <a:t>S_ISUID</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Arial" charset="0"/>
                          <a:ea typeface="굴림" pitchFamily="50" charset="-127"/>
                          <a:cs typeface="Arial" charset="0"/>
                        </a:rPr>
                        <a:t>S_ISGID</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Arial" charset="0"/>
                          <a:ea typeface="굴림" pitchFamily="50" charset="-127"/>
                          <a:cs typeface="Arial" charset="0"/>
                        </a:rPr>
                        <a:t>S_ISVTX</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6769" name="Group 33"/>
          <p:cNvGraphicFramePr>
            <a:graphicFrameLocks noGrp="1"/>
          </p:cNvGraphicFramePr>
          <p:nvPr/>
        </p:nvGraphicFramePr>
        <p:xfrm>
          <a:off x="3635375" y="2113665"/>
          <a:ext cx="3025775" cy="1601087"/>
        </p:xfrm>
        <a:graphic>
          <a:graphicData uri="http://schemas.openxmlformats.org/drawingml/2006/table">
            <a:tbl>
              <a:tblPr/>
              <a:tblGrid>
                <a:gridCol w="3025775">
                  <a:extLst>
                    <a:ext uri="{9D8B030D-6E8A-4147-A177-3AD203B41FA5}">
                      <a16:colId xmlns:a16="http://schemas.microsoft.com/office/drawing/2014/main" val="20000"/>
                    </a:ext>
                  </a:extLst>
                </a:gridCol>
              </a:tblGrid>
              <a:tr h="320424">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800" b="1" i="0" u="none" strike="noStrike" cap="none" normalizeH="0" baseline="0" dirty="0">
                          <a:ln>
                            <a:noFill/>
                          </a:ln>
                          <a:solidFill>
                            <a:schemeClr val="tx1"/>
                          </a:solidFill>
                          <a:effectLst/>
                          <a:latin typeface="Arial" charset="0"/>
                          <a:ea typeface="굴림" pitchFamily="50" charset="-127"/>
                          <a:cs typeface="Arial" charset="0"/>
                        </a:rPr>
                        <a:t>Meaning</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5327">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Arial" charset="0"/>
                          <a:ea typeface="굴림" pitchFamily="50" charset="-127"/>
                          <a:cs typeface="Arial" charset="0"/>
                        </a:rPr>
                        <a:t>Set user-id on execution</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Arial" charset="0"/>
                          <a:ea typeface="굴림" pitchFamily="50" charset="-127"/>
                          <a:cs typeface="Arial" charset="0"/>
                        </a:rPr>
                        <a:t>Set group-id on execution</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Arial" charset="0"/>
                          <a:ea typeface="굴림" pitchFamily="50" charset="-127"/>
                          <a:cs typeface="Arial" charset="0"/>
                        </a:rPr>
                        <a:t>Save-text-image (sticky bit)</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6756" name="Line 20"/>
          <p:cNvSpPr>
            <a:spLocks noChangeShapeType="1"/>
          </p:cNvSpPr>
          <p:nvPr/>
        </p:nvSpPr>
        <p:spPr bwMode="auto">
          <a:xfrm>
            <a:off x="684213" y="3500438"/>
            <a:ext cx="6049962" cy="0"/>
          </a:xfrm>
          <a:prstGeom prst="line">
            <a:avLst/>
          </a:prstGeom>
          <a:noFill/>
          <a:ln w="28575">
            <a:solidFill>
              <a:schemeClr val="tx1"/>
            </a:solidFill>
            <a:round/>
            <a:headEnd/>
            <a:tailEnd/>
          </a:ln>
          <a:effectLst/>
        </p:spPr>
        <p:txBody>
          <a:bodyPr wrap="none" anchor="ctr"/>
          <a:lstStyle/>
          <a:p>
            <a:endParaRPr lang="ko-KR" altLang="en-US"/>
          </a:p>
        </p:txBody>
      </p:sp>
      <p:sp>
        <p:nvSpPr>
          <p:cNvPr id="116757" name="Line 21"/>
          <p:cNvSpPr>
            <a:spLocks noChangeShapeType="1"/>
          </p:cNvSpPr>
          <p:nvPr/>
        </p:nvSpPr>
        <p:spPr bwMode="auto">
          <a:xfrm>
            <a:off x="684213" y="1989138"/>
            <a:ext cx="6049962" cy="0"/>
          </a:xfrm>
          <a:prstGeom prst="line">
            <a:avLst/>
          </a:prstGeom>
          <a:noFill/>
          <a:ln w="28575">
            <a:solidFill>
              <a:schemeClr val="tx1"/>
            </a:solidFill>
            <a:round/>
            <a:headEnd/>
            <a:tailEnd/>
          </a:ln>
          <a:effectLst/>
        </p:spPr>
        <p:txBody>
          <a:bodyPr wrap="none" anchor="ctr"/>
          <a:lstStyle/>
          <a:p>
            <a:endParaRPr lang="ko-KR" altLang="en-US"/>
          </a:p>
        </p:txBody>
      </p:sp>
      <p:graphicFrame>
        <p:nvGraphicFramePr>
          <p:cNvPr id="116767" name="Group 31"/>
          <p:cNvGraphicFramePr>
            <a:graphicFrameLocks noGrp="1"/>
          </p:cNvGraphicFramePr>
          <p:nvPr/>
        </p:nvGraphicFramePr>
        <p:xfrm>
          <a:off x="757238" y="2113665"/>
          <a:ext cx="1439862" cy="1601087"/>
        </p:xfrm>
        <a:graphic>
          <a:graphicData uri="http://schemas.openxmlformats.org/drawingml/2006/table">
            <a:tbl>
              <a:tblPr/>
              <a:tblGrid>
                <a:gridCol w="1439862">
                  <a:extLst>
                    <a:ext uri="{9D8B030D-6E8A-4147-A177-3AD203B41FA5}">
                      <a16:colId xmlns:a16="http://schemas.microsoft.com/office/drawing/2014/main" val="20000"/>
                    </a:ext>
                  </a:extLst>
                </a:gridCol>
              </a:tblGrid>
              <a:tr h="320424">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800" b="1" i="0" u="none" strike="noStrike" cap="none" normalizeH="0" baseline="0">
                          <a:ln>
                            <a:noFill/>
                          </a:ln>
                          <a:solidFill>
                            <a:schemeClr val="tx1"/>
                          </a:solidFill>
                          <a:effectLst/>
                          <a:latin typeface="Arial" charset="0"/>
                          <a:ea typeface="굴림" pitchFamily="50" charset="-127"/>
                          <a:cs typeface="Arial" charset="0"/>
                        </a:rPr>
                        <a:t>Octal          </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5327">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04000</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02000</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01000</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6766" name="Text Box 30"/>
          <p:cNvSpPr txBox="1">
            <a:spLocks noChangeArrowheads="1"/>
          </p:cNvSpPr>
          <p:nvPr/>
        </p:nvSpPr>
        <p:spPr bwMode="auto">
          <a:xfrm>
            <a:off x="5148263" y="2116138"/>
            <a:ext cx="1460500" cy="304800"/>
          </a:xfrm>
          <a:prstGeom prst="rect">
            <a:avLst/>
          </a:prstGeom>
          <a:noFill/>
          <a:ln w="28575" algn="ctr">
            <a:noFill/>
            <a:miter lim="800000"/>
            <a:headEnd/>
            <a:tailEnd/>
          </a:ln>
          <a:effectLst/>
        </p:spPr>
        <p:txBody>
          <a:bodyPr wrap="none">
            <a:spAutoFit/>
          </a:bodyPr>
          <a:lstStyle/>
          <a:p>
            <a:r>
              <a:rPr lang="en-US" altLang="ko-KR" b="0"/>
              <a:t>&lt;sys/stat.h&gt;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ko-KR"/>
              <a:t>Extra permission for executable files(2/3)</a:t>
            </a:r>
            <a:endParaRPr/>
          </a:p>
        </p:txBody>
      </p:sp>
      <p:sp>
        <p:nvSpPr>
          <p:cNvPr id="17" name="Rectangle 6"/>
          <p:cNvSpPr>
            <a:spLocks noGrp="1" noChangeArrowheads="1"/>
          </p:cNvSpPr>
          <p:nvPr>
            <p:ph type="sldNum" sz="quarter" idx="4"/>
          </p:nvPr>
        </p:nvSpPr>
        <p:spPr>
          <a:ln/>
        </p:spPr>
        <p:txBody>
          <a:bodyPr/>
          <a:lstStyle/>
          <a:p>
            <a:pPr>
              <a:defRPr/>
            </a:pPr>
            <a:fld id="{9B24C547-DE04-4F15-87EB-0F821CF1F45C}" type="slidenum">
              <a:rPr lang="en-US" altLang="ko-KR"/>
              <a:pPr>
                <a:defRPr/>
              </a:pPr>
              <a:t>14</a:t>
            </a:fld>
            <a:endParaRPr lang="en-US" altLang="ko-KR"/>
          </a:p>
        </p:txBody>
      </p:sp>
      <p:sp>
        <p:nvSpPr>
          <p:cNvPr id="117764" name="Text Box 4"/>
          <p:cNvSpPr txBox="1">
            <a:spLocks noChangeArrowheads="1"/>
          </p:cNvSpPr>
          <p:nvPr/>
        </p:nvSpPr>
        <p:spPr bwMode="auto">
          <a:xfrm>
            <a:off x="611188" y="1196975"/>
            <a:ext cx="7205662" cy="1400175"/>
          </a:xfrm>
          <a:prstGeom prst="rect">
            <a:avLst/>
          </a:prstGeom>
          <a:noFill/>
          <a:ln w="28575" algn="ctr">
            <a:noFill/>
            <a:miter lim="800000"/>
            <a:headEnd/>
            <a:tailEnd/>
          </a:ln>
          <a:effectLst/>
        </p:spPr>
        <p:txBody>
          <a:bodyPr wrap="none">
            <a:spAutoFit/>
          </a:bodyPr>
          <a:lstStyle/>
          <a:p>
            <a:pPr algn="l"/>
            <a:r>
              <a:rPr lang="en-US" altLang="ko-KR" b="0" dirty="0"/>
              <a:t>$ id</a:t>
            </a:r>
          </a:p>
          <a:p>
            <a:pPr algn="l"/>
            <a:r>
              <a:rPr lang="en-US" altLang="ko-KR" b="0" dirty="0" err="1"/>
              <a:t>uid</a:t>
            </a:r>
            <a:r>
              <a:rPr lang="en-US" altLang="ko-KR" b="0" dirty="0"/>
              <a:t>=100(user1) </a:t>
            </a:r>
            <a:r>
              <a:rPr lang="en-US" altLang="ko-KR" b="0" dirty="0" err="1"/>
              <a:t>gid</a:t>
            </a:r>
            <a:r>
              <a:rPr lang="en-US" altLang="ko-KR" b="0" dirty="0"/>
              <a:t>=500(group1) 	groups=500(group1) </a:t>
            </a:r>
          </a:p>
          <a:p>
            <a:pPr algn="l"/>
            <a:r>
              <a:rPr lang="en-US" altLang="ko-KR" b="0" dirty="0"/>
              <a:t>$ </a:t>
            </a:r>
            <a:r>
              <a:rPr lang="en-US" altLang="ko-KR" b="0" dirty="0" err="1"/>
              <a:t>ls</a:t>
            </a:r>
            <a:r>
              <a:rPr lang="en-US" altLang="ko-KR" b="0" dirty="0"/>
              <a:t> –l</a:t>
            </a:r>
          </a:p>
          <a:p>
            <a:pPr algn="l"/>
            <a:r>
              <a:rPr lang="en-US" altLang="ko-KR" b="0" dirty="0"/>
              <a:t>-</a:t>
            </a:r>
            <a:r>
              <a:rPr lang="en-US" altLang="ko-KR" sz="1600" b="0" dirty="0" err="1"/>
              <a:t>rwxr</a:t>
            </a:r>
            <a:r>
              <a:rPr lang="en-US" altLang="ko-KR" sz="1600" b="0" dirty="0"/>
              <a:t>-</a:t>
            </a:r>
            <a:r>
              <a:rPr lang="en-US" altLang="ko-KR" sz="1600" b="0" dirty="0" err="1"/>
              <a:t>xr</a:t>
            </a:r>
            <a:r>
              <a:rPr lang="en-US" altLang="ko-KR" sz="1600" b="0" dirty="0"/>
              <a:t>-x</a:t>
            </a:r>
            <a:r>
              <a:rPr lang="en-US" altLang="ko-KR" b="0" dirty="0"/>
              <a:t>    1 user2     group2            0  2</a:t>
            </a:r>
            <a:r>
              <a:rPr lang="ko-KR" altLang="en-US" b="0" dirty="0"/>
              <a:t>월 </a:t>
            </a:r>
            <a:r>
              <a:rPr lang="en-US" altLang="ko-KR" b="0" dirty="0"/>
              <a:t>10 21:44 </a:t>
            </a:r>
            <a:r>
              <a:rPr lang="en-US" altLang="ko-KR" b="0" dirty="0" err="1"/>
              <a:t>a.out</a:t>
            </a:r>
            <a:endParaRPr lang="en-US" altLang="ko-KR" b="0" dirty="0"/>
          </a:p>
          <a:p>
            <a:pPr algn="l"/>
            <a:r>
              <a:rPr lang="en-US" altLang="ko-KR" b="0" dirty="0"/>
              <a:t>$ ./</a:t>
            </a:r>
            <a:r>
              <a:rPr lang="en-US" altLang="ko-KR" b="0" dirty="0" err="1"/>
              <a:t>a.out</a:t>
            </a:r>
            <a:endParaRPr lang="en-US" altLang="ko-KR" b="0" dirty="0"/>
          </a:p>
          <a:p>
            <a:pPr algn="l"/>
            <a:endParaRPr lang="en-US" altLang="ko-KR" b="0" dirty="0"/>
          </a:p>
        </p:txBody>
      </p:sp>
      <p:sp>
        <p:nvSpPr>
          <p:cNvPr id="117794" name="Oval 34"/>
          <p:cNvSpPr>
            <a:spLocks noChangeArrowheads="1"/>
          </p:cNvSpPr>
          <p:nvPr/>
        </p:nvSpPr>
        <p:spPr bwMode="auto">
          <a:xfrm>
            <a:off x="1258888" y="2781300"/>
            <a:ext cx="792162" cy="792163"/>
          </a:xfrm>
          <a:prstGeom prst="ellipse">
            <a:avLst/>
          </a:prstGeom>
          <a:noFill/>
          <a:ln w="28575" algn="ctr">
            <a:solidFill>
              <a:schemeClr val="tx1"/>
            </a:solidFill>
            <a:round/>
            <a:headEnd/>
            <a:tailEnd/>
          </a:ln>
          <a:effectLst/>
        </p:spPr>
        <p:txBody>
          <a:bodyPr wrap="none" anchor="ctr"/>
          <a:lstStyle/>
          <a:p>
            <a:r>
              <a:rPr lang="en-US" altLang="ko-KR" b="0"/>
              <a:t>user’s</a:t>
            </a:r>
            <a:br>
              <a:rPr lang="en-US" altLang="ko-KR" b="0"/>
            </a:br>
            <a:r>
              <a:rPr lang="en-US" altLang="ko-KR" b="0"/>
              <a:t>shell</a:t>
            </a:r>
          </a:p>
        </p:txBody>
      </p:sp>
      <p:sp>
        <p:nvSpPr>
          <p:cNvPr id="117795" name="Oval 35"/>
          <p:cNvSpPr>
            <a:spLocks noChangeArrowheads="1"/>
          </p:cNvSpPr>
          <p:nvPr/>
        </p:nvSpPr>
        <p:spPr bwMode="auto">
          <a:xfrm>
            <a:off x="2986088" y="2781300"/>
            <a:ext cx="792162" cy="792163"/>
          </a:xfrm>
          <a:prstGeom prst="ellipse">
            <a:avLst/>
          </a:prstGeom>
          <a:solidFill>
            <a:schemeClr val="bg1"/>
          </a:solidFill>
          <a:ln w="28575" algn="ctr">
            <a:solidFill>
              <a:schemeClr val="tx1"/>
            </a:solidFill>
            <a:round/>
            <a:headEnd/>
            <a:tailEnd/>
          </a:ln>
          <a:effectLst/>
        </p:spPr>
        <p:txBody>
          <a:bodyPr wrap="none" anchor="ctr"/>
          <a:lstStyle/>
          <a:p>
            <a:r>
              <a:rPr lang="en-US" altLang="ko-KR" b="0"/>
              <a:t>a.out</a:t>
            </a:r>
          </a:p>
        </p:txBody>
      </p:sp>
      <p:cxnSp>
        <p:nvCxnSpPr>
          <p:cNvPr id="117796" name="AutoShape 36"/>
          <p:cNvCxnSpPr>
            <a:cxnSpLocks noChangeShapeType="1"/>
            <a:stCxn id="117794" idx="6"/>
            <a:endCxn id="117795" idx="2"/>
          </p:cNvCxnSpPr>
          <p:nvPr/>
        </p:nvCxnSpPr>
        <p:spPr bwMode="auto">
          <a:xfrm>
            <a:off x="2065338" y="3178175"/>
            <a:ext cx="906462" cy="0"/>
          </a:xfrm>
          <a:prstGeom prst="straightConnector1">
            <a:avLst/>
          </a:prstGeom>
          <a:noFill/>
          <a:ln w="28575">
            <a:solidFill>
              <a:schemeClr val="tx1"/>
            </a:solidFill>
            <a:round/>
            <a:headEnd/>
            <a:tailEnd type="triangle" w="med" len="med"/>
          </a:ln>
          <a:effectLst/>
        </p:spPr>
      </p:cxnSp>
      <p:sp>
        <p:nvSpPr>
          <p:cNvPr id="117797" name="Text Box 37"/>
          <p:cNvSpPr txBox="1">
            <a:spLocks noChangeArrowheads="1"/>
          </p:cNvSpPr>
          <p:nvPr/>
        </p:nvSpPr>
        <p:spPr bwMode="auto">
          <a:xfrm>
            <a:off x="142844" y="2701925"/>
            <a:ext cx="1151277" cy="954107"/>
          </a:xfrm>
          <a:prstGeom prst="rect">
            <a:avLst/>
          </a:prstGeom>
          <a:noFill/>
          <a:ln w="28575" algn="ctr">
            <a:noFill/>
            <a:miter lim="800000"/>
            <a:headEnd/>
            <a:tailEnd/>
          </a:ln>
          <a:effectLst/>
        </p:spPr>
        <p:txBody>
          <a:bodyPr wrap="none">
            <a:spAutoFit/>
          </a:bodyPr>
          <a:lstStyle/>
          <a:p>
            <a:pPr algn="l"/>
            <a:r>
              <a:rPr lang="en-US" altLang="ko-KR" b="0" dirty="0" err="1"/>
              <a:t>ruid</a:t>
            </a:r>
            <a:r>
              <a:rPr lang="en-US" altLang="ko-KR" b="0" dirty="0"/>
              <a:t> =100</a:t>
            </a:r>
          </a:p>
          <a:p>
            <a:pPr algn="l"/>
            <a:r>
              <a:rPr lang="en-US" altLang="ko-KR" b="0" dirty="0" err="1"/>
              <a:t>euid</a:t>
            </a:r>
            <a:r>
              <a:rPr lang="en-US" altLang="ko-KR" b="0" dirty="0"/>
              <a:t> =100</a:t>
            </a:r>
            <a:br>
              <a:rPr lang="en-US" altLang="ko-KR" b="0" dirty="0"/>
            </a:br>
            <a:r>
              <a:rPr lang="en-US" altLang="ko-KR" b="0" dirty="0" err="1"/>
              <a:t>rgid</a:t>
            </a:r>
            <a:r>
              <a:rPr lang="en-US" altLang="ko-KR" b="0" dirty="0"/>
              <a:t> =500</a:t>
            </a:r>
          </a:p>
          <a:p>
            <a:pPr algn="l"/>
            <a:r>
              <a:rPr lang="en-US" altLang="ko-KR" b="0" dirty="0" err="1"/>
              <a:t>egid</a:t>
            </a:r>
            <a:r>
              <a:rPr lang="en-US" altLang="ko-KR" b="0" dirty="0"/>
              <a:t> =500</a:t>
            </a:r>
          </a:p>
        </p:txBody>
      </p:sp>
      <p:sp>
        <p:nvSpPr>
          <p:cNvPr id="117798" name="Text Box 38"/>
          <p:cNvSpPr txBox="1">
            <a:spLocks noChangeArrowheads="1"/>
          </p:cNvSpPr>
          <p:nvPr/>
        </p:nvSpPr>
        <p:spPr bwMode="auto">
          <a:xfrm>
            <a:off x="3862388" y="2701925"/>
            <a:ext cx="1141412" cy="942975"/>
          </a:xfrm>
          <a:prstGeom prst="rect">
            <a:avLst/>
          </a:prstGeom>
          <a:noFill/>
          <a:ln w="28575" algn="ctr">
            <a:noFill/>
            <a:miter lim="800000"/>
            <a:headEnd/>
            <a:tailEnd/>
          </a:ln>
          <a:effectLst/>
        </p:spPr>
        <p:txBody>
          <a:bodyPr wrap="none">
            <a:spAutoFit/>
          </a:bodyPr>
          <a:lstStyle/>
          <a:p>
            <a:pPr algn="l"/>
            <a:r>
              <a:rPr lang="en-US" altLang="ko-KR" b="0"/>
              <a:t>ruid =100</a:t>
            </a:r>
          </a:p>
          <a:p>
            <a:pPr algn="l"/>
            <a:r>
              <a:rPr lang="en-US" altLang="ko-KR" b="0"/>
              <a:t>euid =100</a:t>
            </a:r>
          </a:p>
          <a:p>
            <a:pPr algn="l"/>
            <a:r>
              <a:rPr lang="en-US" altLang="ko-KR" b="0"/>
              <a:t>rgid =500</a:t>
            </a:r>
          </a:p>
          <a:p>
            <a:pPr algn="l"/>
            <a:r>
              <a:rPr lang="en-US" altLang="ko-KR" b="0"/>
              <a:t>egid =500</a:t>
            </a:r>
          </a:p>
        </p:txBody>
      </p:sp>
      <p:sp>
        <p:nvSpPr>
          <p:cNvPr id="117799" name="Text Box 39"/>
          <p:cNvSpPr txBox="1">
            <a:spLocks noChangeArrowheads="1"/>
          </p:cNvSpPr>
          <p:nvPr/>
        </p:nvSpPr>
        <p:spPr bwMode="auto">
          <a:xfrm>
            <a:off x="611188" y="4005263"/>
            <a:ext cx="7205662" cy="1187450"/>
          </a:xfrm>
          <a:prstGeom prst="rect">
            <a:avLst/>
          </a:prstGeom>
          <a:noFill/>
          <a:ln w="28575" algn="ctr">
            <a:noFill/>
            <a:miter lim="800000"/>
            <a:headEnd/>
            <a:tailEnd/>
          </a:ln>
          <a:effectLst/>
        </p:spPr>
        <p:txBody>
          <a:bodyPr wrap="none">
            <a:spAutoFit/>
          </a:bodyPr>
          <a:lstStyle/>
          <a:p>
            <a:pPr algn="l"/>
            <a:r>
              <a:rPr lang="en-US" altLang="ko-KR" b="0" dirty="0"/>
              <a:t>$ id</a:t>
            </a:r>
          </a:p>
          <a:p>
            <a:pPr algn="l"/>
            <a:r>
              <a:rPr lang="en-US" altLang="ko-KR" b="0" dirty="0" err="1"/>
              <a:t>uid</a:t>
            </a:r>
            <a:r>
              <a:rPr lang="en-US" altLang="ko-KR" b="0" dirty="0"/>
              <a:t>=100(user1) </a:t>
            </a:r>
            <a:r>
              <a:rPr lang="en-US" altLang="ko-KR" b="0" dirty="0" err="1"/>
              <a:t>gid</a:t>
            </a:r>
            <a:r>
              <a:rPr lang="en-US" altLang="ko-KR" b="0" dirty="0"/>
              <a:t>=500(group1) 	groups=500(group1) </a:t>
            </a:r>
          </a:p>
          <a:p>
            <a:pPr algn="l"/>
            <a:r>
              <a:rPr lang="en-US" altLang="ko-KR" b="0" dirty="0"/>
              <a:t>$ </a:t>
            </a:r>
            <a:r>
              <a:rPr lang="en-US" altLang="ko-KR" b="0" dirty="0" err="1"/>
              <a:t>ls</a:t>
            </a:r>
            <a:r>
              <a:rPr lang="en-US" altLang="ko-KR" b="0" dirty="0"/>
              <a:t> –l</a:t>
            </a:r>
          </a:p>
          <a:p>
            <a:pPr algn="l"/>
            <a:r>
              <a:rPr lang="en-US" altLang="ko-KR" b="0" dirty="0"/>
              <a:t>-</a:t>
            </a:r>
            <a:r>
              <a:rPr lang="en-US" altLang="ko-KR" sz="1600" b="0" dirty="0" err="1"/>
              <a:t>rw</a:t>
            </a:r>
            <a:r>
              <a:rPr lang="en-US" altLang="ko-KR" sz="1600" dirty="0" err="1">
                <a:solidFill>
                  <a:srgbClr val="FF0000"/>
                </a:solidFill>
              </a:rPr>
              <a:t>s</a:t>
            </a:r>
            <a:r>
              <a:rPr lang="en-US" altLang="ko-KR" sz="1600" b="0" dirty="0" err="1"/>
              <a:t>r</a:t>
            </a:r>
            <a:r>
              <a:rPr lang="en-US" altLang="ko-KR" sz="1600" b="0" dirty="0"/>
              <a:t>-</a:t>
            </a:r>
            <a:r>
              <a:rPr lang="en-US" altLang="ko-KR" sz="1600" b="0" dirty="0" err="1"/>
              <a:t>xr</a:t>
            </a:r>
            <a:r>
              <a:rPr lang="en-US" altLang="ko-KR" sz="1600" b="0" dirty="0"/>
              <a:t>-x</a:t>
            </a:r>
            <a:r>
              <a:rPr lang="en-US" altLang="ko-KR" b="0" dirty="0"/>
              <a:t>    1 user2     group2            0  2</a:t>
            </a:r>
            <a:r>
              <a:rPr lang="ko-KR" altLang="en-US" b="0" dirty="0"/>
              <a:t>월 </a:t>
            </a:r>
            <a:r>
              <a:rPr lang="en-US" altLang="ko-KR" b="0" dirty="0"/>
              <a:t>10 21:44 </a:t>
            </a:r>
            <a:r>
              <a:rPr lang="en-US" altLang="ko-KR" b="0" dirty="0" err="1"/>
              <a:t>a.out</a:t>
            </a:r>
            <a:endParaRPr lang="en-US" altLang="ko-KR" b="0" dirty="0"/>
          </a:p>
          <a:p>
            <a:pPr algn="l"/>
            <a:r>
              <a:rPr lang="en-US" altLang="ko-KR" b="0" dirty="0"/>
              <a:t>$ ./</a:t>
            </a:r>
            <a:r>
              <a:rPr lang="en-US" altLang="ko-KR" b="0" dirty="0" err="1"/>
              <a:t>a.out</a:t>
            </a:r>
            <a:endParaRPr lang="en-US" altLang="ko-KR" b="0" dirty="0"/>
          </a:p>
        </p:txBody>
      </p:sp>
      <p:sp>
        <p:nvSpPr>
          <p:cNvPr id="117800" name="Oval 40"/>
          <p:cNvSpPr>
            <a:spLocks noChangeArrowheads="1"/>
          </p:cNvSpPr>
          <p:nvPr/>
        </p:nvSpPr>
        <p:spPr bwMode="auto">
          <a:xfrm>
            <a:off x="1258888" y="5516563"/>
            <a:ext cx="792162" cy="792162"/>
          </a:xfrm>
          <a:prstGeom prst="ellipse">
            <a:avLst/>
          </a:prstGeom>
          <a:noFill/>
          <a:ln w="28575" algn="ctr">
            <a:solidFill>
              <a:schemeClr val="tx1"/>
            </a:solidFill>
            <a:round/>
            <a:headEnd/>
            <a:tailEnd/>
          </a:ln>
          <a:effectLst/>
        </p:spPr>
        <p:txBody>
          <a:bodyPr wrap="none" anchor="ctr"/>
          <a:lstStyle/>
          <a:p>
            <a:r>
              <a:rPr lang="en-US" altLang="ko-KR" b="0"/>
              <a:t>user’s</a:t>
            </a:r>
            <a:br>
              <a:rPr lang="en-US" altLang="ko-KR" b="0"/>
            </a:br>
            <a:r>
              <a:rPr lang="en-US" altLang="ko-KR" b="0"/>
              <a:t>shell</a:t>
            </a:r>
          </a:p>
        </p:txBody>
      </p:sp>
      <p:sp>
        <p:nvSpPr>
          <p:cNvPr id="117801" name="Oval 41"/>
          <p:cNvSpPr>
            <a:spLocks noChangeArrowheads="1"/>
          </p:cNvSpPr>
          <p:nvPr/>
        </p:nvSpPr>
        <p:spPr bwMode="auto">
          <a:xfrm>
            <a:off x="2986088" y="5516563"/>
            <a:ext cx="792162" cy="792162"/>
          </a:xfrm>
          <a:prstGeom prst="ellipse">
            <a:avLst/>
          </a:prstGeom>
          <a:solidFill>
            <a:schemeClr val="bg1"/>
          </a:solidFill>
          <a:ln w="28575" algn="ctr">
            <a:solidFill>
              <a:schemeClr val="tx1"/>
            </a:solidFill>
            <a:round/>
            <a:headEnd/>
            <a:tailEnd/>
          </a:ln>
          <a:effectLst/>
        </p:spPr>
        <p:txBody>
          <a:bodyPr wrap="none" anchor="ctr"/>
          <a:lstStyle/>
          <a:p>
            <a:r>
              <a:rPr lang="en-US" altLang="ko-KR" b="0"/>
              <a:t>a.out</a:t>
            </a:r>
          </a:p>
        </p:txBody>
      </p:sp>
      <p:cxnSp>
        <p:nvCxnSpPr>
          <p:cNvPr id="117802" name="AutoShape 42"/>
          <p:cNvCxnSpPr>
            <a:cxnSpLocks noChangeShapeType="1"/>
            <a:stCxn id="117800" idx="6"/>
            <a:endCxn id="117801" idx="2"/>
          </p:cNvCxnSpPr>
          <p:nvPr/>
        </p:nvCxnSpPr>
        <p:spPr bwMode="auto">
          <a:xfrm>
            <a:off x="2065338" y="5913438"/>
            <a:ext cx="906462" cy="0"/>
          </a:xfrm>
          <a:prstGeom prst="straightConnector1">
            <a:avLst/>
          </a:prstGeom>
          <a:noFill/>
          <a:ln w="28575">
            <a:solidFill>
              <a:schemeClr val="tx1"/>
            </a:solidFill>
            <a:round/>
            <a:headEnd/>
            <a:tailEnd type="triangle" w="med" len="med"/>
          </a:ln>
          <a:effectLst/>
        </p:spPr>
      </p:cxnSp>
      <p:sp>
        <p:nvSpPr>
          <p:cNvPr id="117804" name="Text Box 44"/>
          <p:cNvSpPr txBox="1">
            <a:spLocks noChangeArrowheads="1"/>
          </p:cNvSpPr>
          <p:nvPr/>
        </p:nvSpPr>
        <p:spPr bwMode="auto">
          <a:xfrm>
            <a:off x="3862388" y="5437188"/>
            <a:ext cx="1141412" cy="942975"/>
          </a:xfrm>
          <a:prstGeom prst="rect">
            <a:avLst/>
          </a:prstGeom>
          <a:noFill/>
          <a:ln w="28575" algn="ctr">
            <a:noFill/>
            <a:miter lim="800000"/>
            <a:headEnd/>
            <a:tailEnd/>
          </a:ln>
          <a:effectLst/>
        </p:spPr>
        <p:txBody>
          <a:bodyPr wrap="none">
            <a:spAutoFit/>
          </a:bodyPr>
          <a:lstStyle/>
          <a:p>
            <a:pPr algn="l"/>
            <a:r>
              <a:rPr lang="en-US" altLang="ko-KR" b="0"/>
              <a:t>ruid =100</a:t>
            </a:r>
          </a:p>
          <a:p>
            <a:pPr algn="l"/>
            <a:r>
              <a:rPr lang="en-US" altLang="ko-KR" b="0"/>
              <a:t>euid =200</a:t>
            </a:r>
          </a:p>
          <a:p>
            <a:pPr algn="l"/>
            <a:r>
              <a:rPr lang="en-US" altLang="ko-KR" b="0"/>
              <a:t>rgid =500</a:t>
            </a:r>
          </a:p>
          <a:p>
            <a:pPr algn="l"/>
            <a:r>
              <a:rPr lang="en-US" altLang="ko-KR" b="0"/>
              <a:t>egid =500</a:t>
            </a:r>
          </a:p>
        </p:txBody>
      </p:sp>
      <p:sp>
        <p:nvSpPr>
          <p:cNvPr id="117808" name="Text Box 48"/>
          <p:cNvSpPr txBox="1">
            <a:spLocks noChangeArrowheads="1"/>
          </p:cNvSpPr>
          <p:nvPr/>
        </p:nvSpPr>
        <p:spPr bwMode="auto">
          <a:xfrm>
            <a:off x="1995488" y="3860800"/>
            <a:ext cx="2576512" cy="307777"/>
          </a:xfrm>
          <a:prstGeom prst="rect">
            <a:avLst/>
          </a:prstGeom>
          <a:noFill/>
          <a:ln w="28575" algn="ctr">
            <a:solidFill>
              <a:schemeClr val="tx1"/>
            </a:solidFill>
            <a:miter lim="800000"/>
            <a:headEnd/>
            <a:tailEnd/>
          </a:ln>
          <a:effectLst/>
        </p:spPr>
        <p:txBody>
          <a:bodyPr wrap="square">
            <a:spAutoFit/>
          </a:bodyPr>
          <a:lstStyle/>
          <a:p>
            <a:r>
              <a:rPr lang="en-US" altLang="ko-KR" b="0" dirty="0"/>
              <a:t>user2$ </a:t>
            </a:r>
            <a:r>
              <a:rPr lang="en-US" altLang="ko-KR" b="0" dirty="0" err="1"/>
              <a:t>chmod</a:t>
            </a:r>
            <a:r>
              <a:rPr lang="en-US" altLang="ko-KR" b="0" dirty="0"/>
              <a:t> </a:t>
            </a:r>
            <a:r>
              <a:rPr lang="en-US" altLang="ko-KR" b="0" dirty="0" err="1"/>
              <a:t>u+s</a:t>
            </a:r>
            <a:r>
              <a:rPr lang="en-US" altLang="ko-KR" b="0" dirty="0"/>
              <a:t> </a:t>
            </a:r>
            <a:r>
              <a:rPr lang="en-US" altLang="ko-KR" b="0" dirty="0" err="1"/>
              <a:t>a.out</a:t>
            </a:r>
            <a:endParaRPr lang="en-US" altLang="ko-KR" b="0" dirty="0"/>
          </a:p>
        </p:txBody>
      </p:sp>
      <p:cxnSp>
        <p:nvCxnSpPr>
          <p:cNvPr id="117809" name="AutoShape 49"/>
          <p:cNvCxnSpPr>
            <a:cxnSpLocks noChangeShapeType="1"/>
            <a:endCxn id="117808" idx="1"/>
          </p:cNvCxnSpPr>
          <p:nvPr/>
        </p:nvCxnSpPr>
        <p:spPr bwMode="auto">
          <a:xfrm flipV="1">
            <a:off x="1133475" y="4014689"/>
            <a:ext cx="862013" cy="731937"/>
          </a:xfrm>
          <a:prstGeom prst="curvedConnector3">
            <a:avLst>
              <a:gd name="adj1" fmla="val 50000"/>
            </a:avLst>
          </a:prstGeom>
          <a:noFill/>
          <a:ln w="28575">
            <a:solidFill>
              <a:schemeClr val="tx1"/>
            </a:solidFill>
            <a:round/>
            <a:headEnd/>
            <a:tailEnd type="triangle" w="med" len="med"/>
          </a:ln>
          <a:effectLst/>
        </p:spPr>
      </p:cxnSp>
      <p:sp>
        <p:nvSpPr>
          <p:cNvPr id="18" name="Text Box 37"/>
          <p:cNvSpPr txBox="1">
            <a:spLocks noChangeArrowheads="1"/>
          </p:cNvSpPr>
          <p:nvPr/>
        </p:nvSpPr>
        <p:spPr bwMode="auto">
          <a:xfrm>
            <a:off x="142844" y="5437188"/>
            <a:ext cx="1151277" cy="954107"/>
          </a:xfrm>
          <a:prstGeom prst="rect">
            <a:avLst/>
          </a:prstGeom>
          <a:noFill/>
          <a:ln w="28575" algn="ctr">
            <a:noFill/>
            <a:miter lim="800000"/>
            <a:headEnd/>
            <a:tailEnd/>
          </a:ln>
          <a:effectLst/>
        </p:spPr>
        <p:txBody>
          <a:bodyPr wrap="none">
            <a:spAutoFit/>
          </a:bodyPr>
          <a:lstStyle/>
          <a:p>
            <a:pPr algn="l"/>
            <a:r>
              <a:rPr lang="en-US" altLang="ko-KR" b="0" dirty="0" err="1"/>
              <a:t>ruid</a:t>
            </a:r>
            <a:r>
              <a:rPr lang="en-US" altLang="ko-KR" b="0" dirty="0"/>
              <a:t> =100</a:t>
            </a:r>
          </a:p>
          <a:p>
            <a:pPr algn="l"/>
            <a:r>
              <a:rPr lang="en-US" altLang="ko-KR" b="0" dirty="0" err="1"/>
              <a:t>euid</a:t>
            </a:r>
            <a:r>
              <a:rPr lang="en-US" altLang="ko-KR" b="0" dirty="0"/>
              <a:t> =100</a:t>
            </a:r>
            <a:br>
              <a:rPr lang="en-US" altLang="ko-KR" b="0" dirty="0"/>
            </a:br>
            <a:r>
              <a:rPr lang="en-US" altLang="ko-KR" b="0" dirty="0" err="1"/>
              <a:t>rgid</a:t>
            </a:r>
            <a:r>
              <a:rPr lang="en-US" altLang="ko-KR" b="0" dirty="0"/>
              <a:t> =500</a:t>
            </a:r>
          </a:p>
          <a:p>
            <a:pPr algn="l"/>
            <a:r>
              <a:rPr lang="en-US" altLang="ko-KR" b="0" dirty="0" err="1"/>
              <a:t>egid</a:t>
            </a:r>
            <a:r>
              <a:rPr lang="en-US" altLang="ko-KR" b="0" dirty="0"/>
              <a:t> =500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ko-KR"/>
              <a:t>Extra permission for executable files(3/3)</a:t>
            </a:r>
            <a:endParaRPr/>
          </a:p>
        </p:txBody>
      </p:sp>
      <p:sp>
        <p:nvSpPr>
          <p:cNvPr id="118787" name="Rectangle 3"/>
          <p:cNvSpPr>
            <a:spLocks noGrp="1" noChangeArrowheads="1"/>
          </p:cNvSpPr>
          <p:nvPr>
            <p:ph idx="1"/>
          </p:nvPr>
        </p:nvSpPr>
        <p:spPr/>
        <p:txBody>
          <a:bodyPr/>
          <a:lstStyle/>
          <a:p>
            <a:r>
              <a:rPr lang="en-US" altLang="ko-KR" dirty="0">
                <a:latin typeface="Arial" charset="0"/>
                <a:cs typeface="Arial" charset="0"/>
              </a:rPr>
              <a:t>sticky bit ( save-text-image)</a:t>
            </a:r>
          </a:p>
          <a:p>
            <a:pPr lvl="1"/>
            <a:r>
              <a:rPr lang="en-US" altLang="ko-KR" dirty="0"/>
              <a:t> </a:t>
            </a:r>
            <a:r>
              <a:rPr lang="en-US" altLang="ko-KR" b="0" dirty="0">
                <a:latin typeface="Courier New" pitchFamily="49" charset="0"/>
              </a:rPr>
              <a:t>S_ISVTX </a:t>
            </a:r>
            <a:r>
              <a:rPr lang="en-US" altLang="ko-KR" dirty="0"/>
              <a:t>bit used to be able to be set on executable files</a:t>
            </a:r>
          </a:p>
          <a:p>
            <a:pPr lvl="1"/>
            <a:r>
              <a:rPr lang="en-US" altLang="ko-KR" dirty="0"/>
              <a:t>In earlier systems if the save-text-image bit was set on a file, then, it was execute, its program-text part would remain in the system’s swap area until the system was halted.</a:t>
            </a:r>
          </a:p>
          <a:p>
            <a:pPr lvl="1"/>
            <a:r>
              <a:rPr lang="en-US" altLang="ko-KR" dirty="0"/>
              <a:t>On modern day UNIX system this bit is now redundant. </a:t>
            </a:r>
          </a:p>
          <a:p>
            <a:pPr lvl="1"/>
            <a:r>
              <a:rPr lang="en-US" altLang="ko-KR" dirty="0"/>
              <a:t>Contemporary systems define the </a:t>
            </a:r>
            <a:r>
              <a:rPr lang="en-US" altLang="ko-KR" b="0" dirty="0">
                <a:latin typeface="Courier New" pitchFamily="49" charset="0"/>
              </a:rPr>
              <a:t>S_ISVTX</a:t>
            </a:r>
            <a:r>
              <a:rPr lang="en-US" altLang="ko-KR" dirty="0"/>
              <a:t> bit for directories	</a:t>
            </a:r>
          </a:p>
          <a:p>
            <a:pPr lvl="1"/>
            <a:endParaRPr lang="en-US" altLang="ko-KR" dirty="0"/>
          </a:p>
        </p:txBody>
      </p:sp>
      <p:sp>
        <p:nvSpPr>
          <p:cNvPr id="4" name="Rectangle 6"/>
          <p:cNvSpPr>
            <a:spLocks noGrp="1" noChangeArrowheads="1"/>
          </p:cNvSpPr>
          <p:nvPr>
            <p:ph type="sldNum" sz="quarter" idx="4"/>
          </p:nvPr>
        </p:nvSpPr>
        <p:spPr>
          <a:ln/>
        </p:spPr>
        <p:txBody>
          <a:bodyPr/>
          <a:lstStyle/>
          <a:p>
            <a:pPr>
              <a:defRPr/>
            </a:pPr>
            <a:fld id="{99448534-459D-44FD-8E07-CE6F7325850B}" type="slidenum">
              <a:rPr lang="en-US" altLang="ko-KR"/>
              <a:pPr>
                <a:defRPr/>
              </a:pPr>
              <a:t>15</a:t>
            </a:fld>
            <a:endParaRPr lang="en-US" altLang="ko-K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How do you change your password?</a:t>
            </a:r>
            <a:endParaRPr lang="ko-KR" altLang="en-US" dirty="0"/>
          </a:p>
        </p:txBody>
      </p:sp>
      <p:sp>
        <p:nvSpPr>
          <p:cNvPr id="3" name="내용 개체 틀 2"/>
          <p:cNvSpPr>
            <a:spLocks noGrp="1"/>
          </p:cNvSpPr>
          <p:nvPr>
            <p:ph idx="1"/>
          </p:nvPr>
        </p:nvSpPr>
        <p:spPr/>
        <p:txBody>
          <a:bodyPr/>
          <a:lstStyle/>
          <a:p>
            <a:r>
              <a:rPr lang="en-US" altLang="ko-KR" dirty="0"/>
              <a:t>We can not directly change </a:t>
            </a:r>
            <a:r>
              <a:rPr lang="en-US" altLang="ko-KR" b="0" dirty="0">
                <a:latin typeface="Courier New" pitchFamily="49" charset="0"/>
                <a:cs typeface="Courier New" pitchFamily="49" charset="0"/>
              </a:rPr>
              <a:t>/etc/shadow</a:t>
            </a:r>
          </a:p>
          <a:p>
            <a:endParaRPr lang="en-US" altLang="ko-KR" b="0" dirty="0">
              <a:latin typeface="Courier New" pitchFamily="49" charset="0"/>
              <a:cs typeface="Courier New" pitchFamily="49" charset="0"/>
            </a:endParaRPr>
          </a:p>
          <a:p>
            <a:endParaRPr lang="en-US" altLang="ko-KR" b="0" dirty="0">
              <a:latin typeface="Courier New" pitchFamily="49" charset="0"/>
              <a:cs typeface="Courier New" pitchFamily="49" charset="0"/>
            </a:endParaRPr>
          </a:p>
          <a:p>
            <a:endParaRPr lang="en-US" altLang="ko-KR" b="0" dirty="0">
              <a:latin typeface="Courier New" pitchFamily="49" charset="0"/>
              <a:cs typeface="Courier New" pitchFamily="49" charset="0"/>
            </a:endParaRPr>
          </a:p>
          <a:p>
            <a:r>
              <a:rPr lang="en-US" altLang="ko-KR" dirty="0"/>
              <a:t>But, </a:t>
            </a:r>
            <a:r>
              <a:rPr lang="en-US" altLang="ko-KR" b="0" dirty="0" err="1">
                <a:latin typeface="Courier New" pitchFamily="49" charset="0"/>
                <a:cs typeface="Courier New" pitchFamily="49" charset="0"/>
              </a:rPr>
              <a:t>usr</a:t>
            </a:r>
            <a:r>
              <a:rPr lang="en-US" altLang="ko-KR" b="0" dirty="0">
                <a:latin typeface="Courier New" pitchFamily="49" charset="0"/>
                <a:cs typeface="Courier New" pitchFamily="49" charset="0"/>
              </a:rPr>
              <a:t>/bin/</a:t>
            </a:r>
            <a:r>
              <a:rPr lang="en-US" altLang="ko-KR" b="0" dirty="0" err="1">
                <a:latin typeface="Courier New" pitchFamily="49" charset="0"/>
                <a:cs typeface="Courier New" pitchFamily="49" charset="0"/>
              </a:rPr>
              <a:t>passwd</a:t>
            </a:r>
            <a:r>
              <a:rPr lang="en-US" altLang="ko-KR" dirty="0"/>
              <a:t> can change </a:t>
            </a:r>
            <a:r>
              <a:rPr lang="en-US" altLang="ko-KR" b="0" dirty="0">
                <a:latin typeface="Courier New" pitchFamily="49" charset="0"/>
                <a:cs typeface="Courier New" pitchFamily="49" charset="0"/>
              </a:rPr>
              <a:t>/etc/shadow</a:t>
            </a:r>
            <a:endParaRPr lang="ko-KR" altLang="en-US" b="0" dirty="0">
              <a:latin typeface="Courier New" pitchFamily="49" charset="0"/>
              <a:cs typeface="Courier New" pitchFamily="49" charset="0"/>
            </a:endParaRPr>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16</a:t>
            </a:fld>
            <a:endParaRPr lang="en-US" altLang="ko-KR"/>
          </a:p>
        </p:txBody>
      </p:sp>
      <p:sp>
        <p:nvSpPr>
          <p:cNvPr id="6" name="Text Box 4"/>
          <p:cNvSpPr txBox="1">
            <a:spLocks noChangeArrowheads="1"/>
          </p:cNvSpPr>
          <p:nvPr/>
        </p:nvSpPr>
        <p:spPr bwMode="auto">
          <a:xfrm>
            <a:off x="611188" y="1528759"/>
            <a:ext cx="5918608" cy="954107"/>
          </a:xfrm>
          <a:prstGeom prst="rect">
            <a:avLst/>
          </a:prstGeom>
          <a:noFill/>
          <a:ln w="28575" algn="ctr">
            <a:noFill/>
            <a:miter lim="800000"/>
            <a:headEnd/>
            <a:tailEnd/>
          </a:ln>
          <a:effectLst/>
        </p:spPr>
        <p:txBody>
          <a:bodyPr wrap="none">
            <a:spAutoFit/>
          </a:bodyPr>
          <a:lstStyle/>
          <a:p>
            <a:pPr algn="l"/>
            <a:r>
              <a:rPr lang="en-US" altLang="ko-KR" b="0" dirty="0"/>
              <a:t>$ </a:t>
            </a:r>
            <a:r>
              <a:rPr lang="en-US" altLang="ko-KR" b="0" dirty="0" err="1"/>
              <a:t>ls</a:t>
            </a:r>
            <a:r>
              <a:rPr lang="en-US" altLang="ko-KR" b="0" dirty="0"/>
              <a:t> –l /etc/</a:t>
            </a:r>
            <a:r>
              <a:rPr lang="en-US" altLang="ko-KR" b="0" dirty="0" err="1"/>
              <a:t>shoadow</a:t>
            </a:r>
            <a:endParaRPr lang="en-US" altLang="ko-KR" b="0" dirty="0"/>
          </a:p>
          <a:p>
            <a:pPr algn="l"/>
            <a:r>
              <a:rPr lang="nl-NL" altLang="ko-KR" b="0" dirty="0"/>
              <a:t>-r-------- 1 root root 2618  8</a:t>
            </a:r>
            <a:r>
              <a:rPr lang="ko-KR" altLang="en-US" b="0" dirty="0"/>
              <a:t>월</a:t>
            </a:r>
            <a:r>
              <a:rPr lang="nl-NL" altLang="ko-KR" b="0" dirty="0"/>
              <a:t> 6 21:43 /etc/shadow</a:t>
            </a:r>
          </a:p>
          <a:p>
            <a:pPr algn="l"/>
            <a:r>
              <a:rPr lang="nl-NL" altLang="ko-KR" b="0" dirty="0"/>
              <a:t>$ </a:t>
            </a:r>
            <a:r>
              <a:rPr lang="en-US" altLang="ko-KR" b="0" dirty="0"/>
              <a:t>id</a:t>
            </a:r>
          </a:p>
          <a:p>
            <a:pPr algn="l"/>
            <a:r>
              <a:rPr lang="en-US" altLang="ko-KR" b="0" dirty="0" err="1"/>
              <a:t>uid</a:t>
            </a:r>
            <a:r>
              <a:rPr lang="en-US" altLang="ko-KR" b="0" dirty="0"/>
              <a:t>=100(user1) </a:t>
            </a:r>
            <a:r>
              <a:rPr lang="en-US" altLang="ko-KR" b="0" dirty="0" err="1"/>
              <a:t>gid</a:t>
            </a:r>
            <a:r>
              <a:rPr lang="en-US" altLang="ko-KR" b="0" dirty="0"/>
              <a:t>=500(group1) 	groups=500(group1) </a:t>
            </a:r>
          </a:p>
        </p:txBody>
      </p:sp>
      <p:sp>
        <p:nvSpPr>
          <p:cNvPr id="7" name="Text Box 4"/>
          <p:cNvSpPr txBox="1">
            <a:spLocks noChangeArrowheads="1"/>
          </p:cNvSpPr>
          <p:nvPr/>
        </p:nvSpPr>
        <p:spPr bwMode="auto">
          <a:xfrm>
            <a:off x="611188" y="3357562"/>
            <a:ext cx="6163867" cy="1384995"/>
          </a:xfrm>
          <a:prstGeom prst="rect">
            <a:avLst/>
          </a:prstGeom>
          <a:noFill/>
          <a:ln w="28575" algn="ctr">
            <a:noFill/>
            <a:miter lim="800000"/>
            <a:headEnd/>
            <a:tailEnd/>
          </a:ln>
          <a:effectLst/>
        </p:spPr>
        <p:txBody>
          <a:bodyPr wrap="none">
            <a:spAutoFit/>
          </a:bodyPr>
          <a:lstStyle/>
          <a:p>
            <a:pPr algn="l"/>
            <a:r>
              <a:rPr lang="en-US" altLang="ko-KR" b="0" dirty="0"/>
              <a:t>$ </a:t>
            </a:r>
            <a:r>
              <a:rPr lang="en-US" altLang="ko-KR" b="0" dirty="0" err="1"/>
              <a:t>ls</a:t>
            </a:r>
            <a:r>
              <a:rPr lang="en-US" altLang="ko-KR" b="0" dirty="0"/>
              <a:t> –l /bin/</a:t>
            </a:r>
            <a:r>
              <a:rPr lang="en-US" altLang="ko-KR" b="0" dirty="0" err="1"/>
              <a:t>passwd</a:t>
            </a:r>
            <a:endParaRPr lang="en-US" altLang="ko-KR" b="0" dirty="0"/>
          </a:p>
          <a:p>
            <a:pPr algn="l"/>
            <a:r>
              <a:rPr lang="nl-NL" altLang="ko-KR" b="0" dirty="0"/>
              <a:t>-rw</a:t>
            </a:r>
            <a:r>
              <a:rPr lang="nl-NL" altLang="ko-KR" dirty="0">
                <a:solidFill>
                  <a:srgbClr val="FF0000"/>
                </a:solidFill>
              </a:rPr>
              <a:t>s</a:t>
            </a:r>
            <a:r>
              <a:rPr lang="nl-NL" altLang="ko-KR" b="0" dirty="0"/>
              <a:t>r-xr-</a:t>
            </a:r>
            <a:r>
              <a:rPr lang="nl-NL" altLang="ko-KR" dirty="0">
                <a:solidFill>
                  <a:srgbClr val="FF0000"/>
                </a:solidFill>
              </a:rPr>
              <a:t>x</a:t>
            </a:r>
            <a:r>
              <a:rPr lang="nl-NL" altLang="ko-KR" b="0" dirty="0"/>
              <a:t> 1 root root 22984 8</a:t>
            </a:r>
            <a:r>
              <a:rPr lang="ko-KR" altLang="en-US" b="0" dirty="0"/>
              <a:t>월</a:t>
            </a:r>
            <a:r>
              <a:rPr lang="nl-NL" altLang="ko-KR" b="0" dirty="0"/>
              <a:t> 6 21:43 /usr/bin/passwd</a:t>
            </a:r>
          </a:p>
          <a:p>
            <a:pPr algn="l"/>
            <a:r>
              <a:rPr lang="nl-NL" altLang="ko-KR" b="0" dirty="0"/>
              <a:t>$</a:t>
            </a:r>
          </a:p>
          <a:p>
            <a:pPr algn="l"/>
            <a:r>
              <a:rPr lang="nl-NL" altLang="ko-KR" b="0" dirty="0"/>
              <a:t>$ passwd</a:t>
            </a:r>
          </a:p>
          <a:p>
            <a:pPr algn="l"/>
            <a:r>
              <a:rPr lang="nl-NL" altLang="ko-KR" b="0" dirty="0"/>
              <a:t>(current) UNIX password:</a:t>
            </a:r>
          </a:p>
          <a:p>
            <a:pPr algn="l"/>
            <a:endParaRPr lang="nl-NL" altLang="ko-KR" b="0" dirty="0"/>
          </a:p>
        </p:txBody>
      </p:sp>
      <p:sp>
        <p:nvSpPr>
          <p:cNvPr id="8" name="모서리가 둥근 직사각형 7"/>
          <p:cNvSpPr/>
          <p:nvPr/>
        </p:nvSpPr>
        <p:spPr bwMode="auto">
          <a:xfrm>
            <a:off x="560997" y="4054524"/>
            <a:ext cx="6786610" cy="214314"/>
          </a:xfrm>
          <a:prstGeom prst="roundRect">
            <a:avLst/>
          </a:prstGeom>
          <a:noFill/>
          <a:ln w="9525"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
        <p:nvSpPr>
          <p:cNvPr id="9" name="Oval 40"/>
          <p:cNvSpPr>
            <a:spLocks noChangeArrowheads="1"/>
          </p:cNvSpPr>
          <p:nvPr/>
        </p:nvSpPr>
        <p:spPr bwMode="auto">
          <a:xfrm>
            <a:off x="1880763" y="4643446"/>
            <a:ext cx="792162" cy="792162"/>
          </a:xfrm>
          <a:prstGeom prst="ellipse">
            <a:avLst/>
          </a:prstGeom>
          <a:noFill/>
          <a:ln w="28575" algn="ctr">
            <a:solidFill>
              <a:schemeClr val="tx1"/>
            </a:solidFill>
            <a:round/>
            <a:headEnd/>
            <a:tailEnd/>
          </a:ln>
          <a:effectLst/>
        </p:spPr>
        <p:txBody>
          <a:bodyPr wrap="none" anchor="ctr"/>
          <a:lstStyle/>
          <a:p>
            <a:r>
              <a:rPr lang="en-US" altLang="ko-KR" b="0"/>
              <a:t>user’s</a:t>
            </a:r>
            <a:br>
              <a:rPr lang="en-US" altLang="ko-KR" b="0"/>
            </a:br>
            <a:r>
              <a:rPr lang="en-US" altLang="ko-KR" b="0"/>
              <a:t>shell</a:t>
            </a:r>
          </a:p>
        </p:txBody>
      </p:sp>
      <p:sp>
        <p:nvSpPr>
          <p:cNvPr id="10" name="Oval 41"/>
          <p:cNvSpPr>
            <a:spLocks noChangeArrowheads="1"/>
          </p:cNvSpPr>
          <p:nvPr/>
        </p:nvSpPr>
        <p:spPr bwMode="auto">
          <a:xfrm>
            <a:off x="3607963" y="4643446"/>
            <a:ext cx="792162" cy="792162"/>
          </a:xfrm>
          <a:prstGeom prst="ellipse">
            <a:avLst/>
          </a:prstGeom>
          <a:solidFill>
            <a:schemeClr val="bg1"/>
          </a:solidFill>
          <a:ln w="28575" algn="ctr">
            <a:solidFill>
              <a:schemeClr val="tx1"/>
            </a:solidFill>
            <a:round/>
            <a:headEnd/>
            <a:tailEnd/>
          </a:ln>
          <a:effectLst/>
        </p:spPr>
        <p:txBody>
          <a:bodyPr wrap="none" anchor="ctr"/>
          <a:lstStyle/>
          <a:p>
            <a:r>
              <a:rPr lang="en-US" altLang="ko-KR" b="0" dirty="0" err="1"/>
              <a:t>passwd</a:t>
            </a:r>
            <a:endParaRPr lang="en-US" altLang="ko-KR" b="0" dirty="0"/>
          </a:p>
        </p:txBody>
      </p:sp>
      <p:cxnSp>
        <p:nvCxnSpPr>
          <p:cNvPr id="11" name="AutoShape 42"/>
          <p:cNvCxnSpPr>
            <a:cxnSpLocks noChangeShapeType="1"/>
            <a:stCxn id="9" idx="6"/>
            <a:endCxn id="10" idx="2"/>
          </p:cNvCxnSpPr>
          <p:nvPr/>
        </p:nvCxnSpPr>
        <p:spPr bwMode="auto">
          <a:xfrm>
            <a:off x="2687213" y="5040321"/>
            <a:ext cx="906462" cy="0"/>
          </a:xfrm>
          <a:prstGeom prst="straightConnector1">
            <a:avLst/>
          </a:prstGeom>
          <a:noFill/>
          <a:ln w="28575">
            <a:solidFill>
              <a:schemeClr val="tx1"/>
            </a:solidFill>
            <a:round/>
            <a:headEnd/>
            <a:tailEnd type="triangle" w="med" len="med"/>
          </a:ln>
          <a:effectLst/>
        </p:spPr>
      </p:cxnSp>
      <p:sp>
        <p:nvSpPr>
          <p:cNvPr id="12" name="Text Box 44"/>
          <p:cNvSpPr txBox="1">
            <a:spLocks noChangeArrowheads="1"/>
          </p:cNvSpPr>
          <p:nvPr/>
        </p:nvSpPr>
        <p:spPr bwMode="auto">
          <a:xfrm>
            <a:off x="3411236" y="5413332"/>
            <a:ext cx="1688283" cy="954107"/>
          </a:xfrm>
          <a:prstGeom prst="rect">
            <a:avLst/>
          </a:prstGeom>
          <a:noFill/>
          <a:ln w="28575" algn="ctr">
            <a:noFill/>
            <a:miter lim="800000"/>
            <a:headEnd/>
            <a:tailEnd/>
          </a:ln>
          <a:effectLst/>
        </p:spPr>
        <p:txBody>
          <a:bodyPr wrap="none">
            <a:spAutoFit/>
          </a:bodyPr>
          <a:lstStyle/>
          <a:p>
            <a:pPr algn="l"/>
            <a:r>
              <a:rPr lang="en-US" altLang="ko-KR" b="0" dirty="0" err="1"/>
              <a:t>ruid</a:t>
            </a:r>
            <a:r>
              <a:rPr lang="en-US" altLang="ko-KR" b="0" dirty="0"/>
              <a:t> =100</a:t>
            </a:r>
          </a:p>
          <a:p>
            <a:pPr algn="l"/>
            <a:r>
              <a:rPr lang="en-US" altLang="ko-KR" dirty="0" err="1">
                <a:solidFill>
                  <a:srgbClr val="FF0000"/>
                </a:solidFill>
              </a:rPr>
              <a:t>euid</a:t>
            </a:r>
            <a:r>
              <a:rPr lang="en-US" altLang="ko-KR" dirty="0">
                <a:solidFill>
                  <a:srgbClr val="FF0000"/>
                </a:solidFill>
              </a:rPr>
              <a:t> =0 (root)</a:t>
            </a:r>
          </a:p>
          <a:p>
            <a:pPr algn="l"/>
            <a:r>
              <a:rPr lang="en-US" altLang="ko-KR" b="0" dirty="0" err="1"/>
              <a:t>rgid</a:t>
            </a:r>
            <a:r>
              <a:rPr lang="en-US" altLang="ko-KR" b="0" dirty="0"/>
              <a:t> =500</a:t>
            </a:r>
          </a:p>
          <a:p>
            <a:pPr algn="l"/>
            <a:r>
              <a:rPr lang="en-US" altLang="ko-KR" b="0" dirty="0" err="1"/>
              <a:t>egid</a:t>
            </a:r>
            <a:r>
              <a:rPr lang="en-US" altLang="ko-KR" b="0" dirty="0"/>
              <a:t> =500</a:t>
            </a:r>
          </a:p>
        </p:txBody>
      </p:sp>
      <p:sp>
        <p:nvSpPr>
          <p:cNvPr id="13" name="Text Box 37"/>
          <p:cNvSpPr txBox="1">
            <a:spLocks noChangeArrowheads="1"/>
          </p:cNvSpPr>
          <p:nvPr/>
        </p:nvSpPr>
        <p:spPr bwMode="auto">
          <a:xfrm>
            <a:off x="1714480" y="5419561"/>
            <a:ext cx="1151277" cy="954107"/>
          </a:xfrm>
          <a:prstGeom prst="rect">
            <a:avLst/>
          </a:prstGeom>
          <a:noFill/>
          <a:ln w="28575" algn="ctr">
            <a:noFill/>
            <a:miter lim="800000"/>
            <a:headEnd/>
            <a:tailEnd/>
          </a:ln>
          <a:effectLst/>
        </p:spPr>
        <p:txBody>
          <a:bodyPr wrap="none">
            <a:spAutoFit/>
          </a:bodyPr>
          <a:lstStyle/>
          <a:p>
            <a:pPr algn="l"/>
            <a:r>
              <a:rPr lang="en-US" altLang="ko-KR" b="0" dirty="0" err="1"/>
              <a:t>ruid</a:t>
            </a:r>
            <a:r>
              <a:rPr lang="en-US" altLang="ko-KR" b="0" dirty="0"/>
              <a:t> =100</a:t>
            </a:r>
          </a:p>
          <a:p>
            <a:pPr algn="l"/>
            <a:r>
              <a:rPr lang="en-US" altLang="ko-KR" b="0" dirty="0" err="1"/>
              <a:t>euid</a:t>
            </a:r>
            <a:r>
              <a:rPr lang="en-US" altLang="ko-KR" b="0" dirty="0"/>
              <a:t> =100</a:t>
            </a:r>
            <a:br>
              <a:rPr lang="en-US" altLang="ko-KR" b="0" dirty="0"/>
            </a:br>
            <a:r>
              <a:rPr lang="en-US" altLang="ko-KR" b="0" dirty="0" err="1"/>
              <a:t>rgid</a:t>
            </a:r>
            <a:r>
              <a:rPr lang="en-US" altLang="ko-KR" b="0" dirty="0"/>
              <a:t> =500</a:t>
            </a:r>
          </a:p>
          <a:p>
            <a:pPr algn="l"/>
            <a:r>
              <a:rPr lang="en-US" altLang="ko-KR" b="0" dirty="0" err="1"/>
              <a:t>egid</a:t>
            </a:r>
            <a:r>
              <a:rPr lang="en-US" altLang="ko-KR" b="0" dirty="0"/>
              <a:t> =500</a:t>
            </a:r>
          </a:p>
        </p:txBody>
      </p:sp>
      <p:sp>
        <p:nvSpPr>
          <p:cNvPr id="14" name="Rectangle 22"/>
          <p:cNvSpPr>
            <a:spLocks noChangeArrowheads="1"/>
          </p:cNvSpPr>
          <p:nvPr/>
        </p:nvSpPr>
        <p:spPr bwMode="auto">
          <a:xfrm>
            <a:off x="6019819" y="4643446"/>
            <a:ext cx="1266825" cy="792162"/>
          </a:xfrm>
          <a:prstGeom prst="rect">
            <a:avLst/>
          </a:prstGeom>
          <a:solidFill>
            <a:schemeClr val="bg1"/>
          </a:solidFill>
          <a:ln w="28575" algn="ctr">
            <a:solidFill>
              <a:schemeClr val="tx1"/>
            </a:solidFill>
            <a:miter lim="800000"/>
            <a:headEnd/>
            <a:tailEnd/>
          </a:ln>
          <a:effectLst/>
        </p:spPr>
        <p:txBody>
          <a:bodyPr wrap="none" anchor="ctr"/>
          <a:lstStyle/>
          <a:p>
            <a:r>
              <a:rPr lang="en-US" altLang="ko-KR" b="0" dirty="0"/>
              <a:t>/etc/shadow</a:t>
            </a:r>
          </a:p>
        </p:txBody>
      </p:sp>
      <p:cxnSp>
        <p:nvCxnSpPr>
          <p:cNvPr id="18" name="AutoShape 42"/>
          <p:cNvCxnSpPr>
            <a:cxnSpLocks noChangeShapeType="1"/>
            <a:stCxn id="10" idx="6"/>
            <a:endCxn id="14" idx="1"/>
          </p:cNvCxnSpPr>
          <p:nvPr/>
        </p:nvCxnSpPr>
        <p:spPr bwMode="auto">
          <a:xfrm>
            <a:off x="4400125" y="5039527"/>
            <a:ext cx="1619694" cy="1588"/>
          </a:xfrm>
          <a:prstGeom prst="straightConnector1">
            <a:avLst/>
          </a:prstGeom>
          <a:noFill/>
          <a:ln w="28575">
            <a:solidFill>
              <a:schemeClr val="tx1"/>
            </a:solidFill>
            <a:round/>
            <a:headEnd/>
            <a:tailEnd type="triangle" w="med" len="med"/>
          </a:ln>
          <a:effectLst/>
        </p:spPr>
      </p:cxnSp>
      <p:sp>
        <p:nvSpPr>
          <p:cNvPr id="22" name="타원 21"/>
          <p:cNvSpPr/>
          <p:nvPr/>
        </p:nvSpPr>
        <p:spPr bwMode="auto">
          <a:xfrm>
            <a:off x="1991523" y="3625896"/>
            <a:ext cx="571504" cy="214314"/>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cxnSp>
        <p:nvCxnSpPr>
          <p:cNvPr id="24" name="Shape 23"/>
          <p:cNvCxnSpPr>
            <a:endCxn id="22" idx="4"/>
          </p:cNvCxnSpPr>
          <p:nvPr/>
        </p:nvCxnSpPr>
        <p:spPr bwMode="auto">
          <a:xfrm>
            <a:off x="1071538" y="3786190"/>
            <a:ext cx="1205737" cy="54020"/>
          </a:xfrm>
          <a:prstGeom prst="bentConnector4">
            <a:avLst>
              <a:gd name="adj1" fmla="val -130"/>
              <a:gd name="adj2" fmla="val 265241"/>
            </a:avLst>
          </a:prstGeom>
          <a:noFill/>
          <a:ln w="12700" cap="flat" cmpd="sng" algn="ctr">
            <a:solidFill>
              <a:srgbClr val="FF0000"/>
            </a:solidFill>
            <a:prstDash val="solid"/>
            <a:round/>
            <a:headEnd type="none" w="med" len="med"/>
            <a:tailEnd type="none" w="med" len="med"/>
          </a:ln>
          <a:effectLst/>
        </p:spPr>
      </p:cxnSp>
      <p:sp>
        <p:nvSpPr>
          <p:cNvPr id="27" name="Rectangle 21"/>
          <p:cNvSpPr>
            <a:spLocks noChangeArrowheads="1"/>
          </p:cNvSpPr>
          <p:nvPr/>
        </p:nvSpPr>
        <p:spPr bwMode="auto">
          <a:xfrm>
            <a:off x="4500562" y="4768904"/>
            <a:ext cx="1346844" cy="307777"/>
          </a:xfrm>
          <a:prstGeom prst="rect">
            <a:avLst/>
          </a:prstGeom>
          <a:noFill/>
          <a:ln w="28575" algn="ctr">
            <a:noFill/>
            <a:miter lim="800000"/>
            <a:headEnd/>
            <a:tailEnd/>
          </a:ln>
          <a:effectLst/>
        </p:spPr>
        <p:txBody>
          <a:bodyPr wrap="none">
            <a:spAutoFit/>
          </a:bodyPr>
          <a:lstStyle/>
          <a:p>
            <a:r>
              <a:rPr lang="en-US" altLang="ko-KR" dirty="0" err="1">
                <a:solidFill>
                  <a:schemeClr val="accent2"/>
                </a:solidFill>
                <a:latin typeface="Comic Sans MS" pitchFamily="66" charset="0"/>
              </a:rPr>
              <a:t>passwd</a:t>
            </a:r>
            <a:r>
              <a:rPr lang="en-US" altLang="ko-KR" dirty="0">
                <a:solidFill>
                  <a:schemeClr val="accent2"/>
                </a:solidFill>
                <a:latin typeface="Comic Sans MS" pitchFamily="66" charset="0"/>
              </a:rPr>
              <a:t> </a:t>
            </a:r>
            <a:r>
              <a:rPr lang="en-US" altLang="ko-KR" dirty="0" err="1">
                <a:solidFill>
                  <a:schemeClr val="accent2"/>
                </a:solidFill>
                <a:latin typeface="Comic Sans MS" pitchFamily="66" charset="0"/>
              </a:rPr>
              <a:t>cange</a:t>
            </a:r>
            <a:endParaRPr lang="ko-KR" altLang="en-US" dirty="0">
              <a:solidFill>
                <a:schemeClr val="accent2"/>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2.96296E-6 L -1.66667E-6 0.0338 " pathEditMode="relative" rAng="0" ptsTypes="AA">
                                      <p:cBhvr>
                                        <p:cTn id="6" dur="2000" fill="hold"/>
                                        <p:tgtEl>
                                          <p:spTgt spid="8"/>
                                        </p:tgtEl>
                                        <p:attrNameLst>
                                          <p:attrName>ppt_x</p:attrName>
                                          <p:attrName>ppt_y</p:attrName>
                                        </p:attrNameLst>
                                      </p:cBhvr>
                                      <p:rCtr x="0" y="17"/>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linds(horizontal)">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linds(horizontal)">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p:bldP spid="14" grpId="0" animBg="1"/>
      <p:bldP spid="22" grpId="0" animBg="1"/>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17</a:t>
            </a:fld>
            <a:endParaRPr lang="en-US" altLang="ko-KR"/>
          </a:p>
        </p:txBody>
      </p:sp>
      <p:pic>
        <p:nvPicPr>
          <p:cNvPr id="137220" name="Picture 4"/>
          <p:cNvPicPr>
            <a:picLocks noChangeAspect="1" noChangeArrowheads="1"/>
          </p:cNvPicPr>
          <p:nvPr/>
        </p:nvPicPr>
        <p:blipFill>
          <a:blip r:embed="rId2" cstate="print"/>
          <a:srcRect b="67792"/>
          <a:stretch>
            <a:fillRect/>
          </a:stretch>
        </p:blipFill>
        <p:spPr bwMode="auto">
          <a:xfrm>
            <a:off x="500034" y="428604"/>
            <a:ext cx="8167120" cy="2158790"/>
          </a:xfrm>
          <a:prstGeom prst="rect">
            <a:avLst/>
          </a:prstGeom>
          <a:noFill/>
          <a:ln w="9525">
            <a:solidFill>
              <a:srgbClr val="002060"/>
            </a:solidFill>
            <a:miter lim="800000"/>
            <a:headEnd/>
            <a:tailEnd/>
          </a:ln>
          <a:effectLst/>
        </p:spPr>
      </p:pic>
      <p:pic>
        <p:nvPicPr>
          <p:cNvPr id="137222" name="Picture 6"/>
          <p:cNvPicPr>
            <a:picLocks noChangeAspect="1" noChangeArrowheads="1"/>
          </p:cNvPicPr>
          <p:nvPr/>
        </p:nvPicPr>
        <p:blipFill>
          <a:blip r:embed="rId3" cstate="print"/>
          <a:srcRect b="40797"/>
          <a:stretch>
            <a:fillRect/>
          </a:stretch>
        </p:blipFill>
        <p:spPr bwMode="auto">
          <a:xfrm>
            <a:off x="505059" y="2786058"/>
            <a:ext cx="8166802" cy="3533778"/>
          </a:xfrm>
          <a:prstGeom prst="rect">
            <a:avLst/>
          </a:prstGeom>
          <a:noFill/>
          <a:ln w="9525">
            <a:solidFill>
              <a:srgbClr val="002060"/>
            </a:solidFill>
            <a:miter lim="800000"/>
            <a:headEnd/>
            <a:tailEnd/>
          </a:ln>
          <a:effectLst/>
        </p:spPr>
      </p:pic>
      <p:cxnSp>
        <p:nvCxnSpPr>
          <p:cNvPr id="18" name="직선 연결선 17"/>
          <p:cNvCxnSpPr/>
          <p:nvPr/>
        </p:nvCxnSpPr>
        <p:spPr bwMode="auto">
          <a:xfrm>
            <a:off x="428596" y="4923076"/>
            <a:ext cx="5929354" cy="1588"/>
          </a:xfrm>
          <a:prstGeom prst="line">
            <a:avLst/>
          </a:prstGeom>
          <a:noFill/>
          <a:ln w="28575" cap="flat" cmpd="sng" algn="ctr">
            <a:solidFill>
              <a:srgbClr val="FF0000"/>
            </a:solidFill>
            <a:prstDash val="solid"/>
            <a:round/>
            <a:headEnd type="none" w="med" len="med"/>
            <a:tailEnd type="none" w="med" len="med"/>
          </a:ln>
          <a:effectLst/>
        </p:spPr>
      </p:cxnSp>
      <p:sp>
        <p:nvSpPr>
          <p:cNvPr id="19" name="모서리가 둥근 직사각형 18"/>
          <p:cNvSpPr/>
          <p:nvPr/>
        </p:nvSpPr>
        <p:spPr bwMode="auto">
          <a:xfrm>
            <a:off x="450368" y="4735286"/>
            <a:ext cx="785818" cy="193912"/>
          </a:xfrm>
          <a:prstGeom prst="round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cxnSp>
        <p:nvCxnSpPr>
          <p:cNvPr id="20" name="직선 연결선 19"/>
          <p:cNvCxnSpPr/>
          <p:nvPr/>
        </p:nvCxnSpPr>
        <p:spPr bwMode="auto">
          <a:xfrm>
            <a:off x="428596" y="5891920"/>
            <a:ext cx="7637718" cy="8137"/>
          </a:xfrm>
          <a:prstGeom prst="line">
            <a:avLst/>
          </a:prstGeom>
          <a:noFill/>
          <a:ln w="28575" cap="flat" cmpd="sng" algn="ctr">
            <a:solidFill>
              <a:srgbClr val="FF0000"/>
            </a:solidFill>
            <a:prstDash val="solid"/>
            <a:round/>
            <a:headEnd type="none" w="med" len="med"/>
            <a:tailEnd type="none" w="med" len="med"/>
          </a:ln>
          <a:effectLst/>
        </p:spPr>
      </p:cxnSp>
      <p:sp>
        <p:nvSpPr>
          <p:cNvPr id="21" name="모서리가 둥근 직사각형 20"/>
          <p:cNvSpPr/>
          <p:nvPr/>
        </p:nvSpPr>
        <p:spPr bwMode="auto">
          <a:xfrm>
            <a:off x="901338" y="5715016"/>
            <a:ext cx="741703" cy="183026"/>
          </a:xfrm>
          <a:prstGeom prst="round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ko-KR"/>
              <a:t>The file creation mask</a:t>
            </a:r>
          </a:p>
        </p:txBody>
      </p:sp>
      <p:sp>
        <p:nvSpPr>
          <p:cNvPr id="120835" name="Rectangle 3"/>
          <p:cNvSpPr>
            <a:spLocks noGrp="1" noChangeArrowheads="1"/>
          </p:cNvSpPr>
          <p:nvPr>
            <p:ph idx="1"/>
          </p:nvPr>
        </p:nvSpPr>
        <p:spPr/>
        <p:txBody>
          <a:bodyPr/>
          <a:lstStyle/>
          <a:p>
            <a:r>
              <a:rPr lang="en-US" altLang="ko-KR" dirty="0">
                <a:latin typeface="Arial" charset="0"/>
                <a:cs typeface="Arial" charset="0"/>
              </a:rPr>
              <a:t>Associated with each process is a value called the </a:t>
            </a:r>
            <a:r>
              <a:rPr lang="en-US" altLang="ko-KR" i="1" dirty="0">
                <a:latin typeface="Arial" charset="0"/>
                <a:cs typeface="Arial" charset="0"/>
              </a:rPr>
              <a:t>file creation mask</a:t>
            </a:r>
            <a:endParaRPr lang="en-US" altLang="ko-KR" dirty="0">
              <a:latin typeface="Arial" charset="0"/>
              <a:cs typeface="Arial" charset="0"/>
            </a:endParaRPr>
          </a:p>
          <a:p>
            <a:r>
              <a:rPr lang="en-US" altLang="ko-KR" i="1" dirty="0">
                <a:latin typeface="Arial" charset="0"/>
                <a:cs typeface="Arial" charset="0"/>
              </a:rPr>
              <a:t>file creation mask </a:t>
            </a:r>
            <a:r>
              <a:rPr lang="en-US" altLang="ko-KR" dirty="0">
                <a:latin typeface="Arial" charset="0"/>
                <a:cs typeface="Arial" charset="0"/>
              </a:rPr>
              <a:t>(safeguarding)</a:t>
            </a:r>
          </a:p>
          <a:p>
            <a:pPr lvl="1"/>
            <a:r>
              <a:rPr lang="en-US" altLang="ko-KR" dirty="0"/>
              <a:t>Turn off particular permission bits automatically whenever a file is created.</a:t>
            </a:r>
          </a:p>
          <a:p>
            <a:pPr lvl="1"/>
            <a:r>
              <a:rPr lang="en-US" altLang="ko-KR" dirty="0"/>
              <a:t>Prevents the specified permissions from being accidentally turned on.</a:t>
            </a:r>
          </a:p>
        </p:txBody>
      </p:sp>
      <p:sp>
        <p:nvSpPr>
          <p:cNvPr id="6" name="Rectangle 6"/>
          <p:cNvSpPr>
            <a:spLocks noGrp="1" noChangeArrowheads="1"/>
          </p:cNvSpPr>
          <p:nvPr>
            <p:ph type="sldNum" sz="quarter" idx="4"/>
          </p:nvPr>
        </p:nvSpPr>
        <p:spPr>
          <a:ln/>
        </p:spPr>
        <p:txBody>
          <a:bodyPr/>
          <a:lstStyle/>
          <a:p>
            <a:pPr>
              <a:defRPr/>
            </a:pPr>
            <a:fld id="{A2142AFE-572B-4BF3-8322-C3C658E5134A}" type="slidenum">
              <a:rPr lang="en-US" altLang="ko-KR"/>
              <a:pPr>
                <a:defRPr/>
              </a:pPr>
              <a:t>18</a:t>
            </a:fld>
            <a:endParaRPr lang="en-US" altLang="ko-KR"/>
          </a:p>
        </p:txBody>
      </p:sp>
      <p:graphicFrame>
        <p:nvGraphicFramePr>
          <p:cNvPr id="120838" name="Object 6"/>
          <p:cNvGraphicFramePr>
            <a:graphicFrameLocks noChangeAspect="1"/>
          </p:cNvGraphicFramePr>
          <p:nvPr/>
        </p:nvGraphicFramePr>
        <p:xfrm>
          <a:off x="2051050" y="4714884"/>
          <a:ext cx="3727450" cy="1601787"/>
        </p:xfrm>
        <a:graphic>
          <a:graphicData uri="http://schemas.openxmlformats.org/presentationml/2006/ole">
            <mc:AlternateContent xmlns:mc="http://schemas.openxmlformats.org/markup-compatibility/2006">
              <mc:Choice xmlns:v="urn:schemas-microsoft-com:vml" Requires="v">
                <p:oleObj spid="_x0000_s120862" name="Visio" r:id="rId4" imgW="4588973" imgH="1973832" progId="">
                  <p:embed/>
                </p:oleObj>
              </mc:Choice>
              <mc:Fallback>
                <p:oleObj name="Visio" r:id="rId4" imgW="4588973" imgH="1973832"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4714884"/>
                        <a:ext cx="3727450" cy="160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39" name="Text Box 7"/>
          <p:cNvSpPr txBox="1">
            <a:spLocks noChangeArrowheads="1"/>
          </p:cNvSpPr>
          <p:nvPr/>
        </p:nvSpPr>
        <p:spPr bwMode="auto">
          <a:xfrm>
            <a:off x="1403350" y="4149725"/>
            <a:ext cx="6356227" cy="584775"/>
          </a:xfrm>
          <a:prstGeom prst="rect">
            <a:avLst/>
          </a:prstGeom>
          <a:noFill/>
          <a:ln w="28575" algn="ctr">
            <a:noFill/>
            <a:miter lim="800000"/>
            <a:headEnd/>
            <a:tailEnd/>
          </a:ln>
          <a:effectLst/>
        </p:spPr>
        <p:txBody>
          <a:bodyPr wrap="none">
            <a:spAutoFit/>
          </a:bodyPr>
          <a:lstStyle/>
          <a:p>
            <a:pPr algn="l"/>
            <a:r>
              <a:rPr lang="en-US" altLang="ko-KR" sz="1600" b="0" dirty="0" err="1"/>
              <a:t>filedesc</a:t>
            </a:r>
            <a:r>
              <a:rPr lang="en-US" altLang="ko-KR" sz="1600" b="0" dirty="0"/>
              <a:t> = open(pathname, O_CREAT, mode)</a:t>
            </a:r>
          </a:p>
          <a:p>
            <a:pPr algn="l"/>
            <a:r>
              <a:rPr lang="en-US" altLang="ko-KR" sz="1600" b="0" dirty="0" err="1"/>
              <a:t>filedesc</a:t>
            </a:r>
            <a:r>
              <a:rPr lang="en-US" altLang="ko-KR" sz="1600" b="0" dirty="0"/>
              <a:t> = open(pathname, O_CREAT, (~mask) &amp; mode)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ko-KR"/>
              <a:t>The </a:t>
            </a:r>
            <a:r>
              <a:rPr lang="en-US" altLang="ko-KR" b="0">
                <a:latin typeface="Courier New" pitchFamily="49" charset="0"/>
              </a:rPr>
              <a:t>umask(2)</a:t>
            </a:r>
            <a:r>
              <a:rPr lang="en-US" altLang="ko-KR"/>
              <a:t> system call</a:t>
            </a:r>
          </a:p>
        </p:txBody>
      </p:sp>
      <p:sp>
        <p:nvSpPr>
          <p:cNvPr id="119811" name="Rectangle 3"/>
          <p:cNvSpPr>
            <a:spLocks noGrp="1" noChangeArrowheads="1"/>
          </p:cNvSpPr>
          <p:nvPr>
            <p:ph idx="1"/>
          </p:nvPr>
        </p:nvSpPr>
        <p:spPr>
          <a:xfrm>
            <a:off x="457200" y="981075"/>
            <a:ext cx="8229600" cy="5073650"/>
          </a:xfrm>
        </p:spPr>
        <p:txBody>
          <a:bodyPr/>
          <a:lstStyle/>
          <a:p>
            <a:endParaRPr lang="en-US" altLang="ko-KR">
              <a:latin typeface="Arial" charset="0"/>
              <a:cs typeface="Arial" charset="0"/>
            </a:endParaRPr>
          </a:p>
          <a:p>
            <a:pPr lvl="1"/>
            <a:endParaRPr lang="en-US" altLang="ko-KR"/>
          </a:p>
        </p:txBody>
      </p:sp>
      <p:sp>
        <p:nvSpPr>
          <p:cNvPr id="7" name="Rectangle 6"/>
          <p:cNvSpPr>
            <a:spLocks noGrp="1" noChangeArrowheads="1"/>
          </p:cNvSpPr>
          <p:nvPr>
            <p:ph type="sldNum" sz="quarter" idx="4"/>
          </p:nvPr>
        </p:nvSpPr>
        <p:spPr>
          <a:ln/>
        </p:spPr>
        <p:txBody>
          <a:bodyPr/>
          <a:lstStyle/>
          <a:p>
            <a:pPr>
              <a:defRPr/>
            </a:pPr>
            <a:fld id="{9495D71E-241D-433A-8131-15B5115D22F0}" type="slidenum">
              <a:rPr lang="en-US" altLang="ko-KR"/>
              <a:pPr>
                <a:defRPr/>
              </a:pPr>
              <a:t>19</a:t>
            </a:fld>
            <a:endParaRPr lang="en-US" altLang="ko-KR"/>
          </a:p>
        </p:txBody>
      </p:sp>
      <p:sp>
        <p:nvSpPr>
          <p:cNvPr id="119812" name="Rectangle 4"/>
          <p:cNvSpPr>
            <a:spLocks noChangeArrowheads="1"/>
          </p:cNvSpPr>
          <p:nvPr/>
        </p:nvSpPr>
        <p:spPr bwMode="auto">
          <a:xfrm>
            <a:off x="395288" y="1125538"/>
            <a:ext cx="8353425" cy="1511300"/>
          </a:xfrm>
          <a:prstGeom prst="rect">
            <a:avLst/>
          </a:prstGeom>
          <a:solidFill>
            <a:schemeClr val="bg1"/>
          </a:solidFill>
          <a:ln w="28575" algn="ctr">
            <a:solidFill>
              <a:schemeClr val="tx1"/>
            </a:solidFill>
            <a:miter lim="800000"/>
            <a:headEnd/>
            <a:tailEnd/>
          </a:ln>
          <a:effectLst/>
        </p:spPr>
        <p:txBody>
          <a:bodyPr wrap="none" anchor="ctr"/>
          <a:lstStyle/>
          <a:p>
            <a:pPr algn="l"/>
            <a:r>
              <a:rPr lang="fr-FR" altLang="ko-KR" sz="1600" b="0"/>
              <a:t>#include &lt;sys/stat.h&gt;</a:t>
            </a:r>
          </a:p>
          <a:p>
            <a:pPr algn="l"/>
            <a:endParaRPr lang="fr-FR" altLang="ko-KR" sz="1600" b="0"/>
          </a:p>
          <a:p>
            <a:pPr algn="l"/>
            <a:r>
              <a:rPr lang="fr-FR" altLang="ko-KR" sz="1600" b="0"/>
              <a:t>mode_t umask(mode_t cmask);</a:t>
            </a:r>
            <a:endParaRPr lang="en-US" altLang="ko-KR" sz="1600" b="0"/>
          </a:p>
          <a:p>
            <a:pPr algn="l"/>
            <a:endParaRPr lang="en-US" altLang="ko-KR" sz="1600" b="0"/>
          </a:p>
          <a:p>
            <a:pPr algn="l"/>
            <a:r>
              <a:rPr lang="en-US" altLang="ko-KR" sz="1600" b="0"/>
              <a:t>				</a:t>
            </a:r>
            <a:r>
              <a:rPr lang="en-US" altLang="ko-KR" b="0"/>
              <a:t>Returns: previous file mode creation mask</a:t>
            </a:r>
            <a:endParaRPr lang="ko-KR" altLang="en-US" b="0"/>
          </a:p>
        </p:txBody>
      </p:sp>
      <p:sp>
        <p:nvSpPr>
          <p:cNvPr id="119813" name="Rectangle 5"/>
          <p:cNvSpPr>
            <a:spLocks noChangeArrowheads="1"/>
          </p:cNvSpPr>
          <p:nvPr/>
        </p:nvSpPr>
        <p:spPr bwMode="auto">
          <a:xfrm>
            <a:off x="395288" y="5014913"/>
            <a:ext cx="8208962" cy="1366837"/>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b="0"/>
              <a:t>mode_t oldmask;		/* </a:t>
            </a:r>
            <a:r>
              <a:rPr lang="ko-KR" altLang="en-US" b="0"/>
              <a:t>이전 마스크 값을 저장하기 위한 *</a:t>
            </a:r>
            <a:r>
              <a:rPr lang="en-US" altLang="ko-KR" b="0"/>
              <a:t>/</a:t>
            </a:r>
          </a:p>
          <a:p>
            <a:pPr algn="l"/>
            <a:r>
              <a:rPr lang="en-US" altLang="ko-KR" b="0"/>
              <a:t>.</a:t>
            </a:r>
          </a:p>
          <a:p>
            <a:pPr algn="l"/>
            <a:r>
              <a:rPr lang="en-US" altLang="ko-KR" b="0"/>
              <a:t>.</a:t>
            </a:r>
          </a:p>
          <a:p>
            <a:pPr algn="l"/>
            <a:r>
              <a:rPr lang="en-US" altLang="ko-KR" b="0"/>
              <a:t>.</a:t>
            </a:r>
          </a:p>
          <a:p>
            <a:pPr algn="l"/>
            <a:r>
              <a:rPr lang="en-US" altLang="ko-KR" b="0"/>
              <a:t>oldmask = umask(022);	/*  </a:t>
            </a:r>
            <a:r>
              <a:rPr lang="ko-KR" altLang="en-US" b="0"/>
              <a:t>파일 소유자이외의 사용자에게 쓰기 허가를 막는다 *</a:t>
            </a:r>
            <a:r>
              <a:rPr lang="en-US" altLang="ko-KR" b="0"/>
              <a:t>/</a:t>
            </a:r>
          </a:p>
        </p:txBody>
      </p:sp>
      <p:sp>
        <p:nvSpPr>
          <p:cNvPr id="119814" name="Rectangle 6"/>
          <p:cNvSpPr>
            <a:spLocks noChangeArrowheads="1"/>
          </p:cNvSpPr>
          <p:nvPr/>
        </p:nvSpPr>
        <p:spPr bwMode="auto">
          <a:xfrm>
            <a:off x="457200" y="2852738"/>
            <a:ext cx="8229600" cy="3455987"/>
          </a:xfrm>
          <a:prstGeom prst="rect">
            <a:avLst/>
          </a:prstGeom>
          <a:noFill/>
          <a:ln w="9525">
            <a:noFill/>
            <a:miter lim="800000"/>
            <a:headEnd/>
            <a:tailEnd/>
          </a:ln>
        </p:spPr>
        <p:txBody>
          <a:bodyPr/>
          <a:lstStyle/>
          <a:p>
            <a:pPr marL="342900" indent="-342900" algn="l" eaLnBrk="0" hangingPunct="0">
              <a:lnSpc>
                <a:spcPct val="90000"/>
              </a:lnSpc>
              <a:spcBef>
                <a:spcPct val="20000"/>
              </a:spcBef>
              <a:buFontTx/>
              <a:buChar char="•"/>
            </a:pPr>
            <a:r>
              <a:rPr lang="en-US" altLang="ko-KR" sz="2200" dirty="0">
                <a:latin typeface="Arial" charset="0"/>
                <a:cs typeface="Arial" charset="0"/>
              </a:rPr>
              <a:t>The </a:t>
            </a:r>
            <a:r>
              <a:rPr lang="en-US" altLang="ko-KR" sz="2200" b="0" dirty="0" err="1">
                <a:cs typeface="Arial" charset="0"/>
              </a:rPr>
              <a:t>umask</a:t>
            </a:r>
            <a:r>
              <a:rPr lang="en-US" altLang="ko-KR" sz="2200" dirty="0">
                <a:latin typeface="Arial" charset="0"/>
                <a:cs typeface="Arial" charset="0"/>
              </a:rPr>
              <a:t> function sets the </a:t>
            </a:r>
            <a:r>
              <a:rPr lang="en-US" altLang="ko-KR" sz="2200" i="1" dirty="0">
                <a:latin typeface="Arial" charset="0"/>
                <a:cs typeface="Arial" charset="0"/>
              </a:rPr>
              <a:t>file mode creation mask </a:t>
            </a:r>
            <a:r>
              <a:rPr lang="en-US" altLang="ko-KR" sz="2200" dirty="0">
                <a:latin typeface="Arial" charset="0"/>
                <a:cs typeface="Arial" charset="0"/>
              </a:rPr>
              <a:t>for the process </a:t>
            </a:r>
          </a:p>
          <a:p>
            <a:pPr marL="342900" indent="-342900" algn="l" eaLnBrk="0" hangingPunct="0">
              <a:lnSpc>
                <a:spcPct val="90000"/>
              </a:lnSpc>
              <a:spcBef>
                <a:spcPct val="20000"/>
              </a:spcBef>
              <a:buFontTx/>
              <a:buChar char="•"/>
            </a:pPr>
            <a:r>
              <a:rPr lang="en-US" altLang="ko-KR" sz="2200" b="0" dirty="0" err="1">
                <a:cs typeface="Arial" charset="0"/>
              </a:rPr>
              <a:t>umask</a:t>
            </a:r>
            <a:r>
              <a:rPr lang="en-US" altLang="ko-KR" sz="2200" b="0" dirty="0">
                <a:cs typeface="Arial" charset="0"/>
              </a:rPr>
              <a:t>(1)</a:t>
            </a:r>
            <a:r>
              <a:rPr lang="en-US" altLang="ko-KR" sz="2200" dirty="0">
                <a:cs typeface="Arial" charset="0"/>
              </a:rPr>
              <a:t> </a:t>
            </a:r>
          </a:p>
          <a:p>
            <a:pPr marL="342900" indent="-342900" algn="l" eaLnBrk="0" hangingPunct="0">
              <a:lnSpc>
                <a:spcPct val="90000"/>
              </a:lnSpc>
              <a:spcBef>
                <a:spcPct val="20000"/>
              </a:spcBef>
            </a:pPr>
            <a:r>
              <a:rPr lang="en-US" altLang="ko-KR" sz="2000" b="0" dirty="0">
                <a:cs typeface="Arial" charset="0"/>
              </a:rPr>
              <a:t>	$ </a:t>
            </a:r>
            <a:r>
              <a:rPr lang="en-US" altLang="ko-KR" sz="2000" b="0" dirty="0" err="1">
                <a:cs typeface="Arial" charset="0"/>
              </a:rPr>
              <a:t>umask</a:t>
            </a:r>
            <a:endParaRPr lang="en-US" altLang="ko-KR" sz="2000" b="0" dirty="0">
              <a:cs typeface="Arial" charset="0"/>
            </a:endParaRPr>
          </a:p>
          <a:p>
            <a:pPr marL="342900" indent="-342900" algn="l" eaLnBrk="0" hangingPunct="0">
              <a:lnSpc>
                <a:spcPct val="90000"/>
              </a:lnSpc>
              <a:spcBef>
                <a:spcPct val="20000"/>
              </a:spcBef>
            </a:pPr>
            <a:r>
              <a:rPr lang="en-US" altLang="ko-KR" sz="2000" b="0" dirty="0">
                <a:cs typeface="Arial" charset="0"/>
              </a:rPr>
              <a:t>	$ </a:t>
            </a:r>
            <a:r>
              <a:rPr lang="en-US" altLang="ko-KR" sz="2000" b="0" dirty="0" err="1">
                <a:cs typeface="Arial" charset="0"/>
              </a:rPr>
              <a:t>umask</a:t>
            </a:r>
            <a:r>
              <a:rPr lang="en-US" altLang="ko-KR" sz="2000" b="0" dirty="0">
                <a:cs typeface="Arial" charset="0"/>
              </a:rPr>
              <a:t> –S</a:t>
            </a:r>
          </a:p>
          <a:p>
            <a:pPr marL="342900" indent="-342900" algn="l" eaLnBrk="0" hangingPunct="0">
              <a:lnSpc>
                <a:spcPct val="90000"/>
              </a:lnSpc>
              <a:spcBef>
                <a:spcPct val="20000"/>
              </a:spcBef>
            </a:pPr>
            <a:r>
              <a:rPr lang="en-US" altLang="ko-KR" sz="2000" b="0" dirty="0">
                <a:cs typeface="Arial" charset="0"/>
              </a:rPr>
              <a:t>	$ </a:t>
            </a:r>
            <a:r>
              <a:rPr lang="en-US" altLang="ko-KR" sz="2000" b="0" dirty="0" err="1">
                <a:cs typeface="Arial" charset="0"/>
              </a:rPr>
              <a:t>umask</a:t>
            </a:r>
            <a:r>
              <a:rPr lang="en-US" altLang="ko-KR" sz="2000" b="0" dirty="0">
                <a:cs typeface="Arial" charset="0"/>
              </a:rPr>
              <a:t> 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ctrTitle"/>
          </p:nvPr>
        </p:nvSpPr>
        <p:spPr/>
        <p:txBody>
          <a:bodyPr/>
          <a:lstStyle/>
          <a:p>
            <a:r>
              <a:rPr lang="en-US" altLang="ko-KR"/>
              <a:t>3.1 Files in a multi-user environment</a:t>
            </a:r>
          </a:p>
        </p:txBody>
      </p:sp>
      <p:sp>
        <p:nvSpPr>
          <p:cNvPr id="105477" name="Rectangle 5"/>
          <p:cNvSpPr>
            <a:spLocks noGrp="1" noChangeArrowheads="1"/>
          </p:cNvSpPr>
          <p:nvPr>
            <p:ph type="subTitle" idx="1"/>
          </p:nvPr>
        </p:nvSpPr>
        <p:spPr/>
        <p:txBody>
          <a:bodyPr/>
          <a:lstStyle/>
          <a:p>
            <a:endParaRPr lang="ko-KR" altLang="en-US">
              <a:latin typeface="Arial" charset="0"/>
              <a:cs typeface="Arial" charset="0"/>
            </a:endParaRPr>
          </a:p>
        </p:txBody>
      </p:sp>
      <p:sp>
        <p:nvSpPr>
          <p:cNvPr id="4" name="Rectangle 6"/>
          <p:cNvSpPr>
            <a:spLocks noGrp="1" noChangeArrowheads="1"/>
          </p:cNvSpPr>
          <p:nvPr>
            <p:ph type="sldNum" sz="quarter" idx="4"/>
          </p:nvPr>
        </p:nvSpPr>
        <p:spPr>
          <a:ln/>
        </p:spPr>
        <p:txBody>
          <a:bodyPr/>
          <a:lstStyle/>
          <a:p>
            <a:pPr>
              <a:defRPr/>
            </a:pPr>
            <a:fld id="{5027E307-35D8-4FCB-A5BB-686078BE6792}" type="slidenum">
              <a:rPr lang="en-US" altLang="ko-KR"/>
              <a:pPr>
                <a:defRPr/>
              </a:pPr>
              <a:t>2</a:t>
            </a:fld>
            <a:endParaRPr lang="en-US" altLang="ko-K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ko-KR" i="1" dirty="0"/>
              <a:t>example p</a:t>
            </a:r>
            <a:r>
              <a:rPr lang="en-US" altLang="ko-KR" dirty="0"/>
              <a:t>.45 (62)</a:t>
            </a:r>
          </a:p>
        </p:txBody>
      </p:sp>
      <p:sp>
        <p:nvSpPr>
          <p:cNvPr id="123907" name="Rectangle 3"/>
          <p:cNvSpPr>
            <a:spLocks noGrp="1" noChangeArrowheads="1"/>
          </p:cNvSpPr>
          <p:nvPr>
            <p:ph idx="1"/>
          </p:nvPr>
        </p:nvSpPr>
        <p:spPr/>
        <p:txBody>
          <a:bodyPr/>
          <a:lstStyle/>
          <a:p>
            <a:endParaRPr lang="ko-KR" altLang="en-US">
              <a:latin typeface="Arial" charset="0"/>
              <a:cs typeface="Arial" charset="0"/>
            </a:endParaRPr>
          </a:p>
        </p:txBody>
      </p:sp>
      <p:sp>
        <p:nvSpPr>
          <p:cNvPr id="5" name="Rectangle 6"/>
          <p:cNvSpPr>
            <a:spLocks noGrp="1" noChangeArrowheads="1"/>
          </p:cNvSpPr>
          <p:nvPr>
            <p:ph type="sldNum" sz="quarter" idx="4"/>
          </p:nvPr>
        </p:nvSpPr>
        <p:spPr>
          <a:ln/>
        </p:spPr>
        <p:txBody>
          <a:bodyPr/>
          <a:lstStyle/>
          <a:p>
            <a:pPr>
              <a:defRPr/>
            </a:pPr>
            <a:fld id="{2E346942-0F32-4A74-BD05-F619011592ED}" type="slidenum">
              <a:rPr lang="en-US" altLang="ko-KR"/>
              <a:pPr>
                <a:defRPr/>
              </a:pPr>
              <a:t>20</a:t>
            </a:fld>
            <a:endParaRPr lang="en-US" altLang="ko-KR"/>
          </a:p>
        </p:txBody>
      </p:sp>
      <p:sp>
        <p:nvSpPr>
          <p:cNvPr id="123908" name="Rectangle 4"/>
          <p:cNvSpPr>
            <a:spLocks noChangeArrowheads="1"/>
          </p:cNvSpPr>
          <p:nvPr/>
        </p:nvSpPr>
        <p:spPr bwMode="auto">
          <a:xfrm>
            <a:off x="395288" y="1125538"/>
            <a:ext cx="8208962" cy="5256212"/>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b="0"/>
              <a:t>#include &lt;fcntl.h&gt;</a:t>
            </a:r>
          </a:p>
          <a:p>
            <a:pPr algn="l"/>
            <a:r>
              <a:rPr lang="en-US" altLang="ko-KR" b="0"/>
              <a:t>#include &lt;sys/stat.h&gt;</a:t>
            </a:r>
          </a:p>
          <a:p>
            <a:pPr algn="l"/>
            <a:endParaRPr lang="en-US" altLang="ko-KR" b="0"/>
          </a:p>
          <a:p>
            <a:pPr algn="l"/>
            <a:r>
              <a:rPr lang="en-US" altLang="ko-KR" b="0"/>
              <a:t>int specialcreat (const char *pathname, mode_t mode){</a:t>
            </a:r>
          </a:p>
          <a:p>
            <a:pPr algn="l"/>
            <a:r>
              <a:rPr lang="en-US" altLang="ko-KR" b="0"/>
              <a:t>  mode_t oldu;</a:t>
            </a:r>
          </a:p>
          <a:p>
            <a:pPr algn="l"/>
            <a:r>
              <a:rPr lang="en-US" altLang="ko-KR" b="0"/>
              <a:t>  int filedes:</a:t>
            </a:r>
          </a:p>
          <a:p>
            <a:pPr algn="l"/>
            <a:endParaRPr lang="en-US" altLang="ko-KR" b="0"/>
          </a:p>
          <a:p>
            <a:pPr algn="l"/>
            <a:r>
              <a:rPr lang="en-US" altLang="ko-KR" b="0"/>
              <a:t>  /* </a:t>
            </a:r>
            <a:r>
              <a:rPr lang="ko-KR" altLang="en-US" b="0"/>
              <a:t>화일 생성 마스크를 </a:t>
            </a:r>
            <a:r>
              <a:rPr lang="en-US" altLang="ko-KR" b="0"/>
              <a:t>0</a:t>
            </a:r>
            <a:r>
              <a:rPr lang="ko-KR" altLang="en-US" b="0"/>
              <a:t>으로 설정 *</a:t>
            </a:r>
            <a:r>
              <a:rPr lang="en-US" altLang="ko-KR" b="0"/>
              <a:t>/</a:t>
            </a:r>
          </a:p>
          <a:p>
            <a:pPr algn="l"/>
            <a:r>
              <a:rPr lang="en-US" altLang="ko-KR" b="0"/>
              <a:t>  if ( (oldu = umask(0)) == ―1){</a:t>
            </a:r>
          </a:p>
          <a:p>
            <a:pPr algn="l"/>
            <a:r>
              <a:rPr lang="en-US" altLang="ko-KR" b="0"/>
              <a:t> 	perror ("saving old mask");</a:t>
            </a:r>
          </a:p>
          <a:p>
            <a:pPr algn="l"/>
            <a:r>
              <a:rPr lang="en-US" altLang="ko-KR" b="0"/>
              <a:t> 	return (-1);</a:t>
            </a:r>
          </a:p>
          <a:p>
            <a:pPr algn="l"/>
            <a:r>
              <a:rPr lang="en-US" altLang="ko-KR" b="0"/>
              <a:t>  }</a:t>
            </a:r>
          </a:p>
          <a:p>
            <a:pPr algn="l"/>
            <a:endParaRPr lang="en-US" altLang="ko-KR" b="0"/>
          </a:p>
          <a:p>
            <a:pPr algn="l"/>
            <a:r>
              <a:rPr lang="en-US" altLang="ko-KR" b="0"/>
              <a:t> /* </a:t>
            </a:r>
            <a:r>
              <a:rPr lang="ko-KR" altLang="en-US" b="0"/>
              <a:t>화일을 생성한다 *</a:t>
            </a:r>
            <a:r>
              <a:rPr lang="en-US" altLang="ko-KR" b="0"/>
              <a:t>/</a:t>
            </a:r>
          </a:p>
          <a:p>
            <a:pPr algn="l"/>
            <a:r>
              <a:rPr lang="en-US" altLang="ko-KR" b="0"/>
              <a:t> if((filedes=open(pathname, O_WRONLY</a:t>
            </a:r>
            <a:r>
              <a:rPr lang="ko-KR" altLang="en-US" b="0"/>
              <a:t>｜</a:t>
            </a:r>
            <a:r>
              <a:rPr lang="en-US" altLang="ko-KR" b="0"/>
              <a:t>O_CREAT</a:t>
            </a:r>
            <a:r>
              <a:rPr lang="ko-KR" altLang="en-US" b="0"/>
              <a:t>｜</a:t>
            </a:r>
            <a:r>
              <a:rPr lang="en-US" altLang="ko-KR" b="0"/>
              <a:t>O_EXCL, mode))== -1)</a:t>
            </a:r>
          </a:p>
          <a:p>
            <a:pPr algn="l"/>
            <a:r>
              <a:rPr lang="en-US" altLang="ko-KR" b="0"/>
              <a:t>	 perror ("opening file");</a:t>
            </a:r>
          </a:p>
          <a:p>
            <a:pPr algn="l"/>
            <a:endParaRPr lang="en-US" altLang="ko-KR" b="0"/>
          </a:p>
          <a:p>
            <a:pPr algn="l"/>
            <a:r>
              <a:rPr lang="en-US" altLang="ko-KR" b="0"/>
              <a:t> /* </a:t>
            </a:r>
            <a:r>
              <a:rPr lang="ko-KR" altLang="en-US" b="0"/>
              <a:t>비록 개방에 실패하더라도</a:t>
            </a:r>
            <a:r>
              <a:rPr lang="en-US" altLang="ko-KR" b="0"/>
              <a:t>, </a:t>
            </a:r>
            <a:r>
              <a:rPr lang="ko-KR" altLang="en-US" b="0"/>
              <a:t>과거의 화일 모드를 복원한다</a:t>
            </a:r>
            <a:r>
              <a:rPr lang="en-US" altLang="ko-KR" b="0"/>
              <a:t>. */</a:t>
            </a:r>
          </a:p>
          <a:p>
            <a:pPr algn="l"/>
            <a:r>
              <a:rPr lang="en-US" altLang="ko-KR" b="0"/>
              <a:t> if (umask (oldu) == -1) </a:t>
            </a:r>
          </a:p>
          <a:p>
            <a:pPr algn="l"/>
            <a:r>
              <a:rPr lang="en-US" altLang="ko-KR" b="0"/>
              <a:t>	 perror ("restoring old mask");</a:t>
            </a:r>
          </a:p>
          <a:p>
            <a:pPr algn="l"/>
            <a:endParaRPr lang="en-US" altLang="ko-KR" b="0"/>
          </a:p>
          <a:p>
            <a:pPr algn="l"/>
            <a:r>
              <a:rPr lang="en-US" altLang="ko-KR" b="0"/>
              <a:t> /* </a:t>
            </a:r>
            <a:r>
              <a:rPr lang="ko-KR" altLang="en-US" b="0"/>
              <a:t>화일 기술자를 복귀한다</a:t>
            </a:r>
            <a:r>
              <a:rPr lang="en-US" altLang="ko-KR" b="0"/>
              <a:t>. */</a:t>
            </a:r>
          </a:p>
          <a:p>
            <a:pPr algn="l"/>
            <a:r>
              <a:rPr lang="en-US" altLang="ko-KR" b="0"/>
              <a:t> return filedes;</a:t>
            </a:r>
          </a:p>
          <a:p>
            <a:pPr algn="l"/>
            <a:r>
              <a:rPr lang="en-US" altLang="ko-KR" b="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ko-KR"/>
              <a:t>The </a:t>
            </a:r>
            <a:r>
              <a:rPr lang="en-US" altLang="ko-KR" b="0">
                <a:latin typeface="Courier New" pitchFamily="49" charset="0"/>
              </a:rPr>
              <a:t>access(2)</a:t>
            </a:r>
            <a:r>
              <a:rPr lang="en-US" altLang="ko-KR"/>
              <a:t> system call</a:t>
            </a:r>
          </a:p>
        </p:txBody>
      </p:sp>
      <p:sp>
        <p:nvSpPr>
          <p:cNvPr id="125955" name="Rectangle 3"/>
          <p:cNvSpPr>
            <a:spLocks noGrp="1" noChangeArrowheads="1"/>
          </p:cNvSpPr>
          <p:nvPr>
            <p:ph idx="1"/>
          </p:nvPr>
        </p:nvSpPr>
        <p:spPr/>
        <p:txBody>
          <a:bodyPr/>
          <a:lstStyle/>
          <a:p>
            <a:endParaRPr lang="ko-KR" altLang="en-US" dirty="0">
              <a:latin typeface="Arial" charset="0"/>
              <a:cs typeface="Arial" charset="0"/>
            </a:endParaRPr>
          </a:p>
        </p:txBody>
      </p:sp>
      <p:sp>
        <p:nvSpPr>
          <p:cNvPr id="20" name="Rectangle 6"/>
          <p:cNvSpPr>
            <a:spLocks noGrp="1" noChangeArrowheads="1"/>
          </p:cNvSpPr>
          <p:nvPr>
            <p:ph type="sldNum" sz="quarter" idx="4"/>
          </p:nvPr>
        </p:nvSpPr>
        <p:spPr>
          <a:ln/>
        </p:spPr>
        <p:txBody>
          <a:bodyPr/>
          <a:lstStyle/>
          <a:p>
            <a:pPr>
              <a:defRPr/>
            </a:pPr>
            <a:fld id="{D0D46B4C-03F5-4F4F-9F5B-C3AC1E987B59}" type="slidenum">
              <a:rPr lang="en-US" altLang="ko-KR"/>
              <a:pPr>
                <a:defRPr/>
              </a:pPr>
              <a:t>21</a:t>
            </a:fld>
            <a:endParaRPr lang="en-US" altLang="ko-KR"/>
          </a:p>
        </p:txBody>
      </p:sp>
      <p:sp>
        <p:nvSpPr>
          <p:cNvPr id="125956" name="Rectangle 4"/>
          <p:cNvSpPr>
            <a:spLocks noChangeArrowheads="1"/>
          </p:cNvSpPr>
          <p:nvPr/>
        </p:nvSpPr>
        <p:spPr bwMode="auto">
          <a:xfrm>
            <a:off x="395288" y="1125538"/>
            <a:ext cx="8353425" cy="1511300"/>
          </a:xfrm>
          <a:prstGeom prst="rect">
            <a:avLst/>
          </a:prstGeom>
          <a:solidFill>
            <a:schemeClr val="bg1"/>
          </a:solidFill>
          <a:ln w="28575" algn="ctr">
            <a:solidFill>
              <a:schemeClr val="tx1"/>
            </a:solidFill>
            <a:miter lim="800000"/>
            <a:headEnd/>
            <a:tailEnd/>
          </a:ln>
          <a:effectLst/>
        </p:spPr>
        <p:txBody>
          <a:bodyPr wrap="none" anchor="ctr"/>
          <a:lstStyle/>
          <a:p>
            <a:pPr algn="l"/>
            <a:r>
              <a:rPr lang="en-US" altLang="ko-KR" sz="1600" b="0" dirty="0"/>
              <a:t>#include &lt;</a:t>
            </a:r>
            <a:r>
              <a:rPr lang="en-US" altLang="ko-KR" sz="1600" b="0" dirty="0" err="1"/>
              <a:t>unistd.h</a:t>
            </a:r>
            <a:r>
              <a:rPr lang="en-US" altLang="ko-KR" sz="1600" b="0" dirty="0"/>
              <a:t>&gt;</a:t>
            </a:r>
          </a:p>
          <a:p>
            <a:pPr algn="l"/>
            <a:endParaRPr lang="en-US" altLang="ko-KR" sz="1600" b="0" dirty="0"/>
          </a:p>
          <a:p>
            <a:pPr algn="l"/>
            <a:r>
              <a:rPr lang="en-US" altLang="ko-KR" sz="1600" b="0" dirty="0" err="1"/>
              <a:t>int</a:t>
            </a:r>
            <a:r>
              <a:rPr lang="en-US" altLang="ko-KR" sz="1600" b="0" dirty="0"/>
              <a:t> access(const char *pathname, </a:t>
            </a:r>
            <a:r>
              <a:rPr lang="en-US" altLang="ko-KR" sz="1600" b="0" dirty="0" err="1"/>
              <a:t>int</a:t>
            </a:r>
            <a:r>
              <a:rPr lang="en-US" altLang="ko-KR" sz="1600" b="0" dirty="0"/>
              <a:t> </a:t>
            </a:r>
            <a:r>
              <a:rPr lang="en-US" altLang="ko-KR" sz="1600" b="0" dirty="0" err="1"/>
              <a:t>amode</a:t>
            </a:r>
            <a:r>
              <a:rPr lang="en-US" altLang="ko-KR" sz="1600" b="0" dirty="0"/>
              <a:t>);</a:t>
            </a:r>
          </a:p>
          <a:p>
            <a:pPr algn="l"/>
            <a:endParaRPr lang="en-US" altLang="ko-KR" sz="1600" b="0" dirty="0"/>
          </a:p>
          <a:p>
            <a:pPr algn="l"/>
            <a:r>
              <a:rPr lang="en-US" altLang="ko-KR" sz="1600" b="0" dirty="0"/>
              <a:t>					 Returns: 0 if OK,-1 on error</a:t>
            </a:r>
            <a:endParaRPr lang="ko-KR" altLang="en-US" b="0" dirty="0"/>
          </a:p>
        </p:txBody>
      </p:sp>
      <p:sp>
        <p:nvSpPr>
          <p:cNvPr id="125957" name="Rectangle 5"/>
          <p:cNvSpPr>
            <a:spLocks noChangeArrowheads="1"/>
          </p:cNvSpPr>
          <p:nvPr/>
        </p:nvSpPr>
        <p:spPr bwMode="auto">
          <a:xfrm>
            <a:off x="457200" y="2852738"/>
            <a:ext cx="8229600" cy="3455987"/>
          </a:xfrm>
          <a:prstGeom prst="rect">
            <a:avLst/>
          </a:prstGeom>
          <a:noFill/>
          <a:ln w="9525">
            <a:noFill/>
            <a:miter lim="800000"/>
            <a:headEnd/>
            <a:tailEnd/>
          </a:ln>
        </p:spPr>
        <p:txBody>
          <a:bodyPr/>
          <a:lstStyle/>
          <a:p>
            <a:pPr marL="342900" indent="-342900" algn="l" eaLnBrk="0" hangingPunct="0">
              <a:lnSpc>
                <a:spcPct val="90000"/>
              </a:lnSpc>
              <a:spcBef>
                <a:spcPct val="20000"/>
              </a:spcBef>
              <a:buFontTx/>
              <a:buChar char="•"/>
            </a:pPr>
            <a:r>
              <a:rPr lang="en-US" altLang="ko-KR" sz="2200" dirty="0">
                <a:latin typeface="Arial" charset="0"/>
                <a:cs typeface="Arial" charset="0"/>
              </a:rPr>
              <a:t>The </a:t>
            </a:r>
            <a:r>
              <a:rPr lang="en-US" altLang="ko-KR" sz="2200" b="0" dirty="0">
                <a:cs typeface="Arial" charset="0"/>
              </a:rPr>
              <a:t>access</a:t>
            </a:r>
            <a:r>
              <a:rPr lang="en-US" altLang="ko-KR" sz="2200" dirty="0">
                <a:latin typeface="Arial" charset="0"/>
                <a:cs typeface="Arial" charset="0"/>
              </a:rPr>
              <a:t> check access permissions of </a:t>
            </a:r>
            <a:r>
              <a:rPr lang="en-US" altLang="ko-KR" sz="2400" b="0" dirty="0"/>
              <a:t>pathname </a:t>
            </a:r>
            <a:r>
              <a:rPr lang="en-US" altLang="ko-KR" sz="2200" dirty="0">
                <a:latin typeface="Arial" charset="0"/>
                <a:cs typeface="Arial" charset="0"/>
              </a:rPr>
              <a:t>based on the real user and group IDs</a:t>
            </a:r>
          </a:p>
          <a:p>
            <a:pPr marL="342900" indent="-342900" algn="l" eaLnBrk="0" hangingPunct="0">
              <a:spcBef>
                <a:spcPct val="20000"/>
              </a:spcBef>
              <a:buFontTx/>
              <a:buChar char="•"/>
            </a:pPr>
            <a:r>
              <a:rPr lang="en-US" altLang="ko-KR" sz="2200" dirty="0">
                <a:latin typeface="Arial" charset="0"/>
                <a:cs typeface="Arial" charset="0"/>
              </a:rPr>
              <a:t>Arguments</a:t>
            </a:r>
          </a:p>
          <a:p>
            <a:pPr marL="742950" lvl="1" indent="-285750" algn="l" eaLnBrk="0" hangingPunct="0">
              <a:spcBef>
                <a:spcPct val="20000"/>
              </a:spcBef>
              <a:buFontTx/>
              <a:buChar char="–"/>
            </a:pPr>
            <a:r>
              <a:rPr lang="en-US" altLang="ko-KR" sz="2000" b="0" dirty="0" err="1">
                <a:cs typeface="Courier New" pitchFamily="49" charset="0"/>
              </a:rPr>
              <a:t>amode</a:t>
            </a:r>
            <a:endParaRPr lang="en-US" altLang="ko-KR" sz="2000" b="0" dirty="0">
              <a:cs typeface="Courier New" pitchFamily="49" charset="0"/>
            </a:endParaRPr>
          </a:p>
          <a:p>
            <a:pPr marL="1143000" lvl="2" indent="-228600" algn="l" eaLnBrk="0" hangingPunct="0">
              <a:spcBef>
                <a:spcPct val="20000"/>
              </a:spcBef>
              <a:buFontTx/>
              <a:buChar char="•"/>
            </a:pPr>
            <a:r>
              <a:rPr lang="en-US" altLang="ko-KR" sz="2000" b="0" dirty="0"/>
              <a:t>R_OK	  </a:t>
            </a:r>
            <a:r>
              <a:rPr lang="en-US" altLang="ko-KR" sz="2000" b="0" dirty="0">
                <a:latin typeface="Times New Roman" pitchFamily="18" charset="0"/>
              </a:rPr>
              <a:t>test for read permission.</a:t>
            </a:r>
          </a:p>
          <a:p>
            <a:pPr marL="1143000" lvl="2" indent="-228600" algn="l" eaLnBrk="0" hangingPunct="0">
              <a:spcBef>
                <a:spcPct val="20000"/>
              </a:spcBef>
              <a:buFontTx/>
              <a:buChar char="•"/>
            </a:pPr>
            <a:r>
              <a:rPr lang="en-US" altLang="ko-KR" sz="2000" b="0" dirty="0"/>
              <a:t>W_OK	  </a:t>
            </a:r>
            <a:r>
              <a:rPr lang="en-US" altLang="ko-KR" sz="2000" b="0" dirty="0">
                <a:latin typeface="Times New Roman" pitchFamily="18" charset="0"/>
              </a:rPr>
              <a:t>test for write permission.</a:t>
            </a:r>
          </a:p>
          <a:p>
            <a:pPr marL="1143000" lvl="2" indent="-228600" algn="l" eaLnBrk="0" hangingPunct="0">
              <a:spcBef>
                <a:spcPct val="20000"/>
              </a:spcBef>
              <a:buFontTx/>
              <a:buChar char="•"/>
            </a:pPr>
            <a:r>
              <a:rPr lang="en-US" altLang="ko-KR" sz="2000" b="0" dirty="0"/>
              <a:t>X_OK	  </a:t>
            </a:r>
            <a:r>
              <a:rPr lang="en-US" altLang="ko-KR" sz="2000" b="0" dirty="0">
                <a:latin typeface="Times New Roman" pitchFamily="18" charset="0"/>
              </a:rPr>
              <a:t>test for execute permission.</a:t>
            </a:r>
          </a:p>
          <a:p>
            <a:pPr marL="1143000" lvl="2" indent="-228600" algn="l" eaLnBrk="0" hangingPunct="0">
              <a:spcBef>
                <a:spcPct val="20000"/>
              </a:spcBef>
              <a:buFontTx/>
              <a:buChar char="•"/>
            </a:pPr>
            <a:r>
              <a:rPr lang="en-US" altLang="ko-KR" sz="2000" b="0" dirty="0"/>
              <a:t>F_OK	  </a:t>
            </a:r>
            <a:r>
              <a:rPr lang="en-US" altLang="ko-KR" sz="2000" b="0" dirty="0">
                <a:latin typeface="Times New Roman" pitchFamily="18" charset="0"/>
              </a:rPr>
              <a:t>test for existence of file</a:t>
            </a:r>
          </a:p>
        </p:txBody>
      </p:sp>
      <p:graphicFrame>
        <p:nvGraphicFramePr>
          <p:cNvPr id="125987" name="Group 35"/>
          <p:cNvGraphicFramePr>
            <a:graphicFrameLocks noGrp="1"/>
          </p:cNvGraphicFramePr>
          <p:nvPr>
            <p:extLst>
              <p:ext uri="{D42A27DB-BD31-4B8C-83A1-F6EECF244321}">
                <p14:modId xmlns:p14="http://schemas.microsoft.com/office/powerpoint/2010/main" val="1583226982"/>
              </p:ext>
            </p:extLst>
          </p:nvPr>
        </p:nvGraphicFramePr>
        <p:xfrm>
          <a:off x="5711825" y="4292600"/>
          <a:ext cx="2963863" cy="1554480"/>
        </p:xfrm>
        <a:graphic>
          <a:graphicData uri="http://schemas.openxmlformats.org/drawingml/2006/table">
            <a:tbl>
              <a:tblPr/>
              <a:tblGrid>
                <a:gridCol w="946150">
                  <a:extLst>
                    <a:ext uri="{9D8B030D-6E8A-4147-A177-3AD203B41FA5}">
                      <a16:colId xmlns:a16="http://schemas.microsoft.com/office/drawing/2014/main" val="20000"/>
                    </a:ext>
                  </a:extLst>
                </a:gridCol>
                <a:gridCol w="2017713">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1" i="0" u="none" strike="noStrike" cap="none" normalizeH="0" baseline="0" dirty="0" err="1">
                          <a:ln>
                            <a:noFill/>
                          </a:ln>
                          <a:solidFill>
                            <a:schemeClr val="tx1"/>
                          </a:solidFill>
                          <a:effectLst/>
                          <a:latin typeface="Arial" charset="0"/>
                          <a:ea typeface="굴림" pitchFamily="50" charset="-127"/>
                          <a:cs typeface="Arial" charset="0"/>
                        </a:rPr>
                        <a:t>errno</a:t>
                      </a:r>
                      <a:endParaRPr kumimoji="1" lang="en-US" altLang="ko-KR" sz="1400" b="1" i="0" u="none" strike="noStrike" cap="none" normalizeH="0" baseline="0" dirty="0">
                        <a:ln>
                          <a:noFill/>
                        </a:ln>
                        <a:solidFill>
                          <a:schemeClr val="tx1"/>
                        </a:solidFill>
                        <a:effectLst/>
                        <a:latin typeface="Arial"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1" i="0" u="none" strike="noStrike" cap="none" normalizeH="0" baseline="0">
                          <a:ln>
                            <a:noFill/>
                          </a:ln>
                          <a:solidFill>
                            <a:schemeClr val="tx1"/>
                          </a:solidFill>
                          <a:effectLst/>
                          <a:latin typeface="Arial" charset="0"/>
                          <a:ea typeface="굴림" pitchFamily="50" charset="-127"/>
                          <a:cs typeface="Arial" charset="0"/>
                        </a:rPr>
                        <a:t>cause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Courier New" pitchFamily="49" charset="0"/>
                        </a:rPr>
                        <a:t>EACCES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dirty="0">
                          <a:ln>
                            <a:noFill/>
                          </a:ln>
                          <a:solidFill>
                            <a:schemeClr val="tx1"/>
                          </a:solidFill>
                          <a:effectLst/>
                          <a:latin typeface="Book Antiqua" pitchFamily="18" charset="0"/>
                          <a:ea typeface="굴림" pitchFamily="50" charset="-127"/>
                          <a:cs typeface="Arial" charset="0"/>
                        </a:rPr>
                        <a:t>file’s permission do not allow the required access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Courier New" pitchFamily="49" charset="0"/>
                        </a:rPr>
                        <a:t>ENOENT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dirty="0">
                          <a:ln>
                            <a:noFill/>
                          </a:ln>
                          <a:solidFill>
                            <a:schemeClr val="tx1"/>
                          </a:solidFill>
                          <a:effectLst/>
                          <a:latin typeface="Book Antiqua" pitchFamily="18" charset="0"/>
                          <a:ea typeface="굴림" pitchFamily="50" charset="-127"/>
                          <a:cs typeface="Arial" charset="0"/>
                        </a:rPr>
                        <a:t>file simply does not exist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ko-KR" i="1" dirty="0"/>
              <a:t>example p</a:t>
            </a:r>
            <a:r>
              <a:rPr lang="en-US" altLang="ko-KR" dirty="0"/>
              <a:t>.47 (65)</a:t>
            </a:r>
          </a:p>
        </p:txBody>
      </p:sp>
      <p:sp>
        <p:nvSpPr>
          <p:cNvPr id="128003" name="Rectangle 3"/>
          <p:cNvSpPr>
            <a:spLocks noGrp="1" noChangeArrowheads="1"/>
          </p:cNvSpPr>
          <p:nvPr>
            <p:ph idx="1"/>
          </p:nvPr>
        </p:nvSpPr>
        <p:spPr/>
        <p:txBody>
          <a:bodyPr/>
          <a:lstStyle/>
          <a:p>
            <a:endParaRPr lang="ko-KR" altLang="en-US">
              <a:latin typeface="Arial" charset="0"/>
              <a:cs typeface="Arial" charset="0"/>
            </a:endParaRPr>
          </a:p>
        </p:txBody>
      </p:sp>
      <p:sp>
        <p:nvSpPr>
          <p:cNvPr id="5" name="Rectangle 6"/>
          <p:cNvSpPr>
            <a:spLocks noGrp="1" noChangeArrowheads="1"/>
          </p:cNvSpPr>
          <p:nvPr>
            <p:ph type="sldNum" sz="quarter" idx="4"/>
          </p:nvPr>
        </p:nvSpPr>
        <p:spPr>
          <a:ln/>
        </p:spPr>
        <p:txBody>
          <a:bodyPr/>
          <a:lstStyle/>
          <a:p>
            <a:pPr>
              <a:defRPr/>
            </a:pPr>
            <a:fld id="{428D934A-DDA0-45FA-81BB-669DCD850749}" type="slidenum">
              <a:rPr lang="en-US" altLang="ko-KR"/>
              <a:pPr>
                <a:defRPr/>
              </a:pPr>
              <a:t>22</a:t>
            </a:fld>
            <a:endParaRPr lang="en-US" altLang="ko-KR"/>
          </a:p>
        </p:txBody>
      </p:sp>
      <p:sp>
        <p:nvSpPr>
          <p:cNvPr id="128004" name="Rectangle 4"/>
          <p:cNvSpPr>
            <a:spLocks noChangeArrowheads="1"/>
          </p:cNvSpPr>
          <p:nvPr/>
        </p:nvSpPr>
        <p:spPr bwMode="auto">
          <a:xfrm>
            <a:off x="395288" y="1125538"/>
            <a:ext cx="8208962" cy="4464050"/>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b="0"/>
              <a:t>/*access</a:t>
            </a:r>
            <a:r>
              <a:rPr lang="ko-KR" altLang="en-US" b="0"/>
              <a:t>의 사용 예 *</a:t>
            </a:r>
            <a:r>
              <a:rPr lang="en-US" altLang="ko-KR" b="0"/>
              <a:t>/</a:t>
            </a:r>
          </a:p>
          <a:p>
            <a:pPr algn="l"/>
            <a:endParaRPr lang="en-US" altLang="ko-KR" b="0"/>
          </a:p>
          <a:p>
            <a:pPr algn="l"/>
            <a:r>
              <a:rPr lang="en-US" altLang="ko-KR" b="0"/>
              <a:t>#include &lt;stdio.h&gt;</a:t>
            </a:r>
          </a:p>
          <a:p>
            <a:pPr algn="l"/>
            <a:r>
              <a:rPr lang="en-US" altLang="ko-KR" b="0"/>
              <a:t>#include &lt;stdlib.h&gt;</a:t>
            </a:r>
          </a:p>
          <a:p>
            <a:pPr algn="l"/>
            <a:r>
              <a:rPr lang="en-US" altLang="ko-KR" b="0"/>
              <a:t>#include &lt;unistd.h&gt;</a:t>
            </a:r>
          </a:p>
          <a:p>
            <a:pPr algn="l"/>
            <a:endParaRPr lang="en-US" altLang="ko-KR" b="0"/>
          </a:p>
          <a:p>
            <a:pPr algn="l"/>
            <a:r>
              <a:rPr lang="en-US" altLang="ko-KR" b="0"/>
              <a:t>main()</a:t>
            </a:r>
          </a:p>
          <a:p>
            <a:pPr algn="l"/>
            <a:r>
              <a:rPr lang="en-US" altLang="ko-KR" b="0"/>
              <a:t>{</a:t>
            </a:r>
          </a:p>
          <a:p>
            <a:pPr algn="l"/>
            <a:r>
              <a:rPr lang="en-US" altLang="ko-KR" b="0"/>
              <a:t>  char *filename = "afile";</a:t>
            </a:r>
          </a:p>
          <a:p>
            <a:pPr algn="l"/>
            <a:endParaRPr lang="en-US" altLang="ko-KR" b="0"/>
          </a:p>
          <a:p>
            <a:pPr algn="l"/>
            <a:r>
              <a:rPr lang="en-US" altLang="ko-KR" b="0"/>
              <a:t>  if (access (filename, R_OK) == -1)</a:t>
            </a:r>
          </a:p>
          <a:p>
            <a:pPr algn="l"/>
            <a:r>
              <a:rPr lang="en-US" altLang="ko-KR" b="0"/>
              <a:t>  {</a:t>
            </a:r>
          </a:p>
          <a:p>
            <a:pPr algn="l"/>
            <a:r>
              <a:rPr lang="en-US" altLang="ko-KR" b="0"/>
              <a:t> 	fprintf (stderr, "User cannot read file %s\n", filename);</a:t>
            </a:r>
          </a:p>
          <a:p>
            <a:pPr algn="l"/>
            <a:r>
              <a:rPr lang="en-US" altLang="ko-KR" b="0"/>
              <a:t>	exit (1);</a:t>
            </a:r>
          </a:p>
          <a:p>
            <a:pPr algn="l"/>
            <a:r>
              <a:rPr lang="en-US" altLang="ko-KR" b="0"/>
              <a:t>  }</a:t>
            </a:r>
          </a:p>
          <a:p>
            <a:pPr algn="l"/>
            <a:r>
              <a:rPr lang="en-US" altLang="ko-KR" b="0"/>
              <a:t> </a:t>
            </a:r>
          </a:p>
          <a:p>
            <a:pPr algn="l"/>
            <a:r>
              <a:rPr lang="en-US" altLang="ko-KR" b="0"/>
              <a:t> printf ("%s readable, proceeding\n", filename);</a:t>
            </a:r>
          </a:p>
          <a:p>
            <a:pPr algn="l"/>
            <a:endParaRPr lang="en-US" altLang="ko-KR" b="0"/>
          </a:p>
          <a:p>
            <a:pPr algn="l"/>
            <a:r>
              <a:rPr lang="en-US" altLang="ko-KR" b="0"/>
              <a:t>  /* </a:t>
            </a:r>
            <a:r>
              <a:rPr lang="ko-KR" altLang="en-US" b="0"/>
              <a:t>프로그램의 나머지 부분</a:t>
            </a:r>
            <a:r>
              <a:rPr lang="en-US" altLang="ko-KR" b="0"/>
              <a:t>... */</a:t>
            </a:r>
          </a:p>
          <a:p>
            <a:pPr algn="l"/>
            <a:r>
              <a:rPr lang="en-US" altLang="ko-KR" b="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ko-KR"/>
              <a:t>The </a:t>
            </a:r>
            <a:r>
              <a:rPr lang="en-US" altLang="ko-KR" b="0">
                <a:latin typeface="Courier New" pitchFamily="49" charset="0"/>
              </a:rPr>
              <a:t>chmod(2)</a:t>
            </a:r>
            <a:r>
              <a:rPr lang="en-US" altLang="ko-KR"/>
              <a:t> system call</a:t>
            </a:r>
          </a:p>
        </p:txBody>
      </p:sp>
      <p:sp>
        <p:nvSpPr>
          <p:cNvPr id="129027" name="Rectangle 3"/>
          <p:cNvSpPr>
            <a:spLocks noGrp="1" noChangeArrowheads="1"/>
          </p:cNvSpPr>
          <p:nvPr>
            <p:ph idx="1"/>
          </p:nvPr>
        </p:nvSpPr>
        <p:spPr/>
        <p:txBody>
          <a:bodyPr/>
          <a:lstStyle/>
          <a:p>
            <a:endParaRPr lang="ko-KR" altLang="en-US">
              <a:latin typeface="Arial" charset="0"/>
              <a:cs typeface="Arial" charset="0"/>
            </a:endParaRPr>
          </a:p>
        </p:txBody>
      </p:sp>
      <p:sp>
        <p:nvSpPr>
          <p:cNvPr id="7" name="Rectangle 6"/>
          <p:cNvSpPr>
            <a:spLocks noGrp="1" noChangeArrowheads="1"/>
          </p:cNvSpPr>
          <p:nvPr>
            <p:ph type="sldNum" sz="quarter" idx="4"/>
          </p:nvPr>
        </p:nvSpPr>
        <p:spPr>
          <a:ln/>
        </p:spPr>
        <p:txBody>
          <a:bodyPr/>
          <a:lstStyle/>
          <a:p>
            <a:pPr>
              <a:defRPr/>
            </a:pPr>
            <a:fld id="{FDABA78F-BF82-476A-B3D9-4EB2E49546F1}" type="slidenum">
              <a:rPr lang="en-US" altLang="ko-KR"/>
              <a:pPr>
                <a:defRPr/>
              </a:pPr>
              <a:t>23</a:t>
            </a:fld>
            <a:endParaRPr lang="en-US" altLang="ko-KR"/>
          </a:p>
        </p:txBody>
      </p:sp>
      <p:sp>
        <p:nvSpPr>
          <p:cNvPr id="129028" name="Rectangle 4"/>
          <p:cNvSpPr>
            <a:spLocks noChangeArrowheads="1"/>
          </p:cNvSpPr>
          <p:nvPr/>
        </p:nvSpPr>
        <p:spPr bwMode="auto">
          <a:xfrm>
            <a:off x="395288" y="1125538"/>
            <a:ext cx="8353425" cy="1511300"/>
          </a:xfrm>
          <a:prstGeom prst="rect">
            <a:avLst/>
          </a:prstGeom>
          <a:solidFill>
            <a:schemeClr val="bg1"/>
          </a:solidFill>
          <a:ln w="28575" algn="ctr">
            <a:solidFill>
              <a:schemeClr val="tx1"/>
            </a:solidFill>
            <a:miter lim="800000"/>
            <a:headEnd/>
            <a:tailEnd/>
          </a:ln>
          <a:effectLst/>
        </p:spPr>
        <p:txBody>
          <a:bodyPr wrap="none" anchor="ctr"/>
          <a:lstStyle/>
          <a:p>
            <a:pPr algn="l"/>
            <a:r>
              <a:rPr lang="en-US" altLang="ko-KR" sz="1600" b="0"/>
              <a:t>#include &lt;unistd.h&gt;</a:t>
            </a:r>
          </a:p>
          <a:p>
            <a:pPr algn="l"/>
            <a:endParaRPr lang="en-US" altLang="ko-KR" sz="1600" b="0"/>
          </a:p>
          <a:p>
            <a:pPr algn="l"/>
            <a:r>
              <a:rPr lang="fr-FR" altLang="ko-KR" sz="1600" b="0"/>
              <a:t>int chmod(const char *pathname, mode_t newmode);</a:t>
            </a:r>
            <a:endParaRPr lang="en-US" altLang="ko-KR" sz="1600" b="0"/>
          </a:p>
          <a:p>
            <a:pPr algn="l"/>
            <a:endParaRPr lang="en-US" altLang="ko-KR" sz="1600" b="0"/>
          </a:p>
          <a:p>
            <a:pPr algn="l"/>
            <a:r>
              <a:rPr lang="en-US" altLang="ko-KR" sz="1600" b="0"/>
              <a:t>					 Returns: 0 if OK,-1 on error</a:t>
            </a:r>
            <a:endParaRPr lang="ko-KR" altLang="en-US" sz="1600" b="0"/>
          </a:p>
        </p:txBody>
      </p:sp>
      <p:sp>
        <p:nvSpPr>
          <p:cNvPr id="129029" name="Rectangle 5"/>
          <p:cNvSpPr>
            <a:spLocks noChangeArrowheads="1"/>
          </p:cNvSpPr>
          <p:nvPr/>
        </p:nvSpPr>
        <p:spPr bwMode="auto">
          <a:xfrm>
            <a:off x="457200" y="2852738"/>
            <a:ext cx="8229600" cy="3455987"/>
          </a:xfrm>
          <a:prstGeom prst="rect">
            <a:avLst/>
          </a:prstGeom>
          <a:noFill/>
          <a:ln w="9525">
            <a:noFill/>
            <a:miter lim="800000"/>
            <a:headEnd/>
            <a:tailEnd/>
          </a:ln>
        </p:spPr>
        <p:txBody>
          <a:bodyPr/>
          <a:lstStyle/>
          <a:p>
            <a:pPr marL="342900" indent="-342900" algn="l" eaLnBrk="0" hangingPunct="0">
              <a:lnSpc>
                <a:spcPct val="90000"/>
              </a:lnSpc>
              <a:spcBef>
                <a:spcPct val="20000"/>
              </a:spcBef>
              <a:buFontTx/>
              <a:buChar char="•"/>
            </a:pPr>
            <a:r>
              <a:rPr lang="en-US" altLang="ko-KR" sz="2200" dirty="0">
                <a:latin typeface="Arial" charset="0"/>
                <a:cs typeface="Arial" charset="0"/>
              </a:rPr>
              <a:t>Alter the permission of an existing file.</a:t>
            </a:r>
          </a:p>
          <a:p>
            <a:pPr marL="342900" indent="-342900" algn="l" eaLnBrk="0" hangingPunct="0">
              <a:lnSpc>
                <a:spcPct val="90000"/>
              </a:lnSpc>
              <a:spcBef>
                <a:spcPct val="20000"/>
              </a:spcBef>
              <a:buFontTx/>
              <a:buChar char="•"/>
            </a:pPr>
            <a:endParaRPr lang="en-US" altLang="ko-KR" sz="2200" dirty="0">
              <a:latin typeface="Arial" charset="0"/>
              <a:cs typeface="Arial" charset="0"/>
            </a:endParaRPr>
          </a:p>
          <a:p>
            <a:pPr marL="342900" indent="-342900" algn="l" eaLnBrk="0" hangingPunct="0">
              <a:lnSpc>
                <a:spcPct val="90000"/>
              </a:lnSpc>
              <a:spcBef>
                <a:spcPct val="20000"/>
              </a:spcBef>
              <a:buFontTx/>
              <a:buChar char="•"/>
            </a:pPr>
            <a:r>
              <a:rPr lang="en-US" altLang="ko-KR" sz="2200" dirty="0">
                <a:latin typeface="Arial" charset="0"/>
                <a:cs typeface="Arial" charset="0"/>
              </a:rPr>
              <a:t>Only by the file’s owner or </a:t>
            </a:r>
            <a:r>
              <a:rPr lang="en-US" altLang="ko-KR" sz="2200" dirty="0" err="1">
                <a:latin typeface="Arial" charset="0"/>
                <a:cs typeface="Arial" charset="0"/>
              </a:rPr>
              <a:t>superuser</a:t>
            </a:r>
            <a:endParaRPr lang="en-US" altLang="ko-KR" sz="2200" dirty="0">
              <a:latin typeface="Arial" charset="0"/>
              <a:cs typeface="Arial" charset="0"/>
            </a:endParaRPr>
          </a:p>
        </p:txBody>
      </p:sp>
      <p:sp>
        <p:nvSpPr>
          <p:cNvPr id="129071" name="Rectangle 47"/>
          <p:cNvSpPr>
            <a:spLocks noChangeArrowheads="1"/>
          </p:cNvSpPr>
          <p:nvPr/>
        </p:nvSpPr>
        <p:spPr bwMode="auto">
          <a:xfrm>
            <a:off x="395288" y="4868863"/>
            <a:ext cx="8208962" cy="1368425"/>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b="0"/>
              <a:t>if( chmod(pathname, 0644) == -1 )</a:t>
            </a:r>
          </a:p>
          <a:p>
            <a:pPr algn="l"/>
            <a:r>
              <a:rPr lang="en-US" altLang="ko-KR" b="0"/>
              <a:t>    perror(“call to chmod failed”);</a:t>
            </a:r>
            <a:endParaRPr lang="en-US" altLang="ko-KR" b="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ko-KR"/>
              <a:t>The </a:t>
            </a:r>
            <a:r>
              <a:rPr lang="en-US" altLang="ko-KR" b="0">
                <a:latin typeface="Courier New" pitchFamily="49" charset="0"/>
              </a:rPr>
              <a:t>chown(2)</a:t>
            </a:r>
            <a:r>
              <a:rPr lang="en-US" altLang="ko-KR"/>
              <a:t> system call</a:t>
            </a:r>
          </a:p>
        </p:txBody>
      </p:sp>
      <p:sp>
        <p:nvSpPr>
          <p:cNvPr id="131075" name="Rectangle 3"/>
          <p:cNvSpPr>
            <a:spLocks noGrp="1" noChangeArrowheads="1"/>
          </p:cNvSpPr>
          <p:nvPr>
            <p:ph idx="1"/>
          </p:nvPr>
        </p:nvSpPr>
        <p:spPr/>
        <p:txBody>
          <a:bodyPr/>
          <a:lstStyle/>
          <a:p>
            <a:endParaRPr lang="ko-KR" altLang="en-US">
              <a:latin typeface="Arial" charset="0"/>
              <a:cs typeface="Arial" charset="0"/>
            </a:endParaRPr>
          </a:p>
        </p:txBody>
      </p:sp>
      <p:sp>
        <p:nvSpPr>
          <p:cNvPr id="7" name="Rectangle 6"/>
          <p:cNvSpPr>
            <a:spLocks noGrp="1" noChangeArrowheads="1"/>
          </p:cNvSpPr>
          <p:nvPr>
            <p:ph type="sldNum" sz="quarter" idx="4"/>
          </p:nvPr>
        </p:nvSpPr>
        <p:spPr>
          <a:ln/>
        </p:spPr>
        <p:txBody>
          <a:bodyPr/>
          <a:lstStyle/>
          <a:p>
            <a:pPr>
              <a:defRPr/>
            </a:pPr>
            <a:fld id="{EF35C94B-DE90-4CA0-B796-3412FE3C1EB8}" type="slidenum">
              <a:rPr lang="en-US" altLang="ko-KR"/>
              <a:pPr>
                <a:defRPr/>
              </a:pPr>
              <a:t>24</a:t>
            </a:fld>
            <a:endParaRPr lang="en-US" altLang="ko-KR"/>
          </a:p>
        </p:txBody>
      </p:sp>
      <p:sp>
        <p:nvSpPr>
          <p:cNvPr id="131076" name="Rectangle 4"/>
          <p:cNvSpPr>
            <a:spLocks noChangeArrowheads="1"/>
          </p:cNvSpPr>
          <p:nvPr/>
        </p:nvSpPr>
        <p:spPr bwMode="auto">
          <a:xfrm>
            <a:off x="395288" y="1125538"/>
            <a:ext cx="8353425" cy="1511300"/>
          </a:xfrm>
          <a:prstGeom prst="rect">
            <a:avLst/>
          </a:prstGeom>
          <a:solidFill>
            <a:schemeClr val="bg1"/>
          </a:solidFill>
          <a:ln w="28575" algn="ctr">
            <a:solidFill>
              <a:schemeClr val="tx1"/>
            </a:solidFill>
            <a:miter lim="800000"/>
            <a:headEnd/>
            <a:tailEnd/>
          </a:ln>
          <a:effectLst/>
        </p:spPr>
        <p:txBody>
          <a:bodyPr wrap="none" anchor="ctr"/>
          <a:lstStyle/>
          <a:p>
            <a:pPr algn="l"/>
            <a:r>
              <a:rPr lang="en-US" altLang="ko-KR" sz="1600" b="0"/>
              <a:t>#include &lt;unistd.h&gt;</a:t>
            </a:r>
          </a:p>
          <a:p>
            <a:pPr algn="l"/>
            <a:endParaRPr lang="en-US" altLang="ko-KR" sz="1600" b="0"/>
          </a:p>
          <a:p>
            <a:pPr algn="l"/>
            <a:r>
              <a:rPr lang="en-US" altLang="ko-KR" sz="1600" b="0"/>
              <a:t>int chown(const char *pathname, uid_t owner_id, gid_t group_id);</a:t>
            </a:r>
          </a:p>
          <a:p>
            <a:pPr algn="l"/>
            <a:endParaRPr lang="en-US" altLang="ko-KR" sz="1600" b="0"/>
          </a:p>
          <a:p>
            <a:pPr algn="l"/>
            <a:endParaRPr lang="en-US" altLang="ko-KR" sz="1600" b="0"/>
          </a:p>
          <a:p>
            <a:pPr algn="l"/>
            <a:r>
              <a:rPr lang="en-US" altLang="ko-KR" sz="1600" b="0"/>
              <a:t>					 Returns: 0 if OK,-1 on error</a:t>
            </a:r>
            <a:endParaRPr lang="ko-KR" altLang="en-US" sz="1600" b="0"/>
          </a:p>
        </p:txBody>
      </p:sp>
      <p:sp>
        <p:nvSpPr>
          <p:cNvPr id="131077" name="Rectangle 5"/>
          <p:cNvSpPr>
            <a:spLocks noChangeArrowheads="1"/>
          </p:cNvSpPr>
          <p:nvPr/>
        </p:nvSpPr>
        <p:spPr bwMode="auto">
          <a:xfrm>
            <a:off x="457200" y="2852738"/>
            <a:ext cx="8229600" cy="3455987"/>
          </a:xfrm>
          <a:prstGeom prst="rect">
            <a:avLst/>
          </a:prstGeom>
          <a:noFill/>
          <a:ln w="9525">
            <a:noFill/>
            <a:miter lim="800000"/>
            <a:headEnd/>
            <a:tailEnd/>
          </a:ln>
        </p:spPr>
        <p:txBody>
          <a:bodyPr/>
          <a:lstStyle/>
          <a:p>
            <a:pPr marL="342900" indent="-342900" algn="l" eaLnBrk="0" hangingPunct="0">
              <a:lnSpc>
                <a:spcPct val="90000"/>
              </a:lnSpc>
              <a:spcBef>
                <a:spcPct val="20000"/>
              </a:spcBef>
              <a:buFontTx/>
              <a:buChar char="•"/>
            </a:pPr>
            <a:r>
              <a:rPr lang="en-US" altLang="ko-KR" sz="2200" dirty="0">
                <a:latin typeface="Arial" charset="0"/>
                <a:cs typeface="Arial" charset="0"/>
              </a:rPr>
              <a:t>Allow us to change the user ID of a file and the group ID of a file.</a:t>
            </a:r>
          </a:p>
          <a:p>
            <a:pPr marL="342900" indent="-342900" algn="l" eaLnBrk="0" hangingPunct="0">
              <a:spcBef>
                <a:spcPct val="20000"/>
              </a:spcBef>
              <a:buFontTx/>
              <a:buChar char="•"/>
            </a:pPr>
            <a:r>
              <a:rPr lang="en-US" altLang="ko-KR" sz="2200" dirty="0">
                <a:latin typeface="Arial" charset="0"/>
                <a:cs typeface="Arial" charset="0"/>
              </a:rPr>
              <a:t>Arguments</a:t>
            </a:r>
          </a:p>
          <a:p>
            <a:pPr marL="742950" lvl="1" indent="-285750" algn="l" eaLnBrk="0" hangingPunct="0">
              <a:spcBef>
                <a:spcPct val="20000"/>
              </a:spcBef>
              <a:buFontTx/>
              <a:buChar char="–"/>
            </a:pPr>
            <a:r>
              <a:rPr lang="en-US" altLang="ko-KR" sz="2000" b="0" dirty="0" err="1">
                <a:cs typeface="Courier New" pitchFamily="49" charset="0"/>
              </a:rPr>
              <a:t>owner_id</a:t>
            </a:r>
            <a:r>
              <a:rPr lang="en-US" altLang="ko-KR" sz="2000" dirty="0">
                <a:latin typeface="Arial" charset="0"/>
              </a:rPr>
              <a:t> : </a:t>
            </a:r>
            <a:r>
              <a:rPr lang="en-US" altLang="ko-KR" sz="2000" b="0" dirty="0">
                <a:latin typeface="Times New Roman" pitchFamily="18" charset="0"/>
              </a:rPr>
              <a:t>new owner</a:t>
            </a:r>
          </a:p>
          <a:p>
            <a:pPr marL="742950" lvl="1" indent="-285750" algn="l" eaLnBrk="0" hangingPunct="0">
              <a:spcBef>
                <a:spcPct val="20000"/>
              </a:spcBef>
              <a:buFontTx/>
              <a:buChar char="–"/>
            </a:pPr>
            <a:r>
              <a:rPr lang="en-US" altLang="ko-KR" sz="2000" b="0" dirty="0" err="1">
                <a:cs typeface="Courier New" pitchFamily="49" charset="0"/>
              </a:rPr>
              <a:t>group_id</a:t>
            </a:r>
            <a:r>
              <a:rPr lang="en-US" altLang="ko-KR" sz="2000" dirty="0">
                <a:latin typeface="Arial" charset="0"/>
              </a:rPr>
              <a:t> : </a:t>
            </a:r>
            <a:r>
              <a:rPr lang="en-US" altLang="ko-KR" sz="2000" b="0" dirty="0">
                <a:latin typeface="Times New Roman" pitchFamily="18" charset="0"/>
              </a:rPr>
              <a:t>new group</a:t>
            </a:r>
          </a:p>
          <a:p>
            <a:pPr marL="342900" indent="-342900" algn="l" eaLnBrk="0" hangingPunct="0">
              <a:spcBef>
                <a:spcPct val="20000"/>
              </a:spcBef>
              <a:buFontTx/>
              <a:buChar char="•"/>
            </a:pPr>
            <a:r>
              <a:rPr lang="en-US" altLang="ko-KR" sz="2200" dirty="0">
                <a:latin typeface="Arial" charset="0"/>
                <a:cs typeface="Arial" charset="0"/>
              </a:rPr>
              <a:t>The error </a:t>
            </a:r>
            <a:r>
              <a:rPr lang="en-US" altLang="ko-KR" sz="2200" b="0" dirty="0">
                <a:cs typeface="Arial" charset="0"/>
              </a:rPr>
              <a:t>EPERM</a:t>
            </a:r>
            <a:r>
              <a:rPr lang="en-US" altLang="ko-KR" sz="2200" dirty="0">
                <a:latin typeface="Arial" charset="0"/>
                <a:cs typeface="Arial" charset="0"/>
              </a:rPr>
              <a:t> is always returned on any illegal attempt to change the ownership of a file.</a:t>
            </a:r>
          </a:p>
          <a:p>
            <a:pPr marL="342900" indent="-342900" algn="l" eaLnBrk="0" hangingPunct="0">
              <a:spcBef>
                <a:spcPct val="20000"/>
              </a:spcBef>
              <a:buFontTx/>
              <a:buChar char="•"/>
            </a:pPr>
            <a:r>
              <a:rPr lang="en-US" altLang="ko-KR" sz="2200" dirty="0">
                <a:latin typeface="Arial" charset="0"/>
                <a:cs typeface="Arial" charset="0"/>
              </a:rPr>
              <a:t>set-user-id and set-group-id permission are turned off for a file when the ownership of that file is altered.</a:t>
            </a:r>
          </a:p>
        </p:txBody>
      </p:sp>
      <p:sp>
        <p:nvSpPr>
          <p:cNvPr id="131119" name="Rectangle 47"/>
          <p:cNvSpPr>
            <a:spLocks noChangeArrowheads="1"/>
          </p:cNvSpPr>
          <p:nvPr/>
        </p:nvSpPr>
        <p:spPr bwMode="auto">
          <a:xfrm>
            <a:off x="4859338" y="3933825"/>
            <a:ext cx="3311525" cy="730250"/>
          </a:xfrm>
          <a:prstGeom prst="rect">
            <a:avLst/>
          </a:prstGeom>
          <a:noFill/>
          <a:ln w="28575" algn="ctr">
            <a:noFill/>
            <a:miter lim="800000"/>
            <a:headEnd/>
            <a:tailEnd/>
          </a:ln>
          <a:effectLst/>
        </p:spPr>
        <p:txBody>
          <a:bodyPr>
            <a:spAutoFit/>
          </a:bodyPr>
          <a:lstStyle/>
          <a:p>
            <a:pPr algn="l"/>
            <a:r>
              <a:rPr lang="en-US" altLang="ko-KR">
                <a:solidFill>
                  <a:schemeClr val="accent2"/>
                </a:solidFill>
                <a:latin typeface="Comic Sans MS" pitchFamily="66" charset="0"/>
              </a:rPr>
              <a:t>if either of the arguments owner_id or group_id is -1, the coressponding ID is left unchanged.</a:t>
            </a:r>
            <a:endParaRPr lang="ko-KR" altLang="en-US">
              <a:solidFill>
                <a:schemeClr val="accent2"/>
              </a:solidFill>
              <a:latin typeface="Comic Sans MS"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ctrTitle"/>
          </p:nvPr>
        </p:nvSpPr>
        <p:spPr/>
        <p:txBody>
          <a:bodyPr/>
          <a:lstStyle/>
          <a:p>
            <a:r>
              <a:rPr lang="en-US" altLang="ko-KR" dirty="0"/>
              <a:t>3.2 File with multiple names</a:t>
            </a:r>
          </a:p>
        </p:txBody>
      </p:sp>
      <p:sp>
        <p:nvSpPr>
          <p:cNvPr id="132101" name="Rectangle 5"/>
          <p:cNvSpPr>
            <a:spLocks noGrp="1" noChangeArrowheads="1"/>
          </p:cNvSpPr>
          <p:nvPr>
            <p:ph type="subTitle" idx="1"/>
          </p:nvPr>
        </p:nvSpPr>
        <p:spPr/>
        <p:txBody>
          <a:bodyPr/>
          <a:lstStyle/>
          <a:p>
            <a:endParaRPr lang="ko-KR" altLang="en-US">
              <a:latin typeface="Arial" charset="0"/>
              <a:cs typeface="Arial" charset="0"/>
            </a:endParaRPr>
          </a:p>
        </p:txBody>
      </p:sp>
      <p:sp>
        <p:nvSpPr>
          <p:cNvPr id="4" name="Rectangle 6"/>
          <p:cNvSpPr>
            <a:spLocks noGrp="1" noChangeArrowheads="1"/>
          </p:cNvSpPr>
          <p:nvPr>
            <p:ph type="sldNum" sz="quarter" idx="4"/>
          </p:nvPr>
        </p:nvSpPr>
        <p:spPr>
          <a:ln/>
        </p:spPr>
        <p:txBody>
          <a:bodyPr/>
          <a:lstStyle/>
          <a:p>
            <a:pPr>
              <a:defRPr/>
            </a:pPr>
            <a:fld id="{5F77EFBE-BBB7-45E1-8360-E0B4B647258D}" type="slidenum">
              <a:rPr lang="en-US" altLang="ko-KR"/>
              <a:pPr>
                <a:defRPr/>
              </a:pPr>
              <a:t>25</a:t>
            </a:fld>
            <a:endParaRPr lang="en-US" altLang="ko-K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File System</a:t>
            </a:r>
            <a:endParaRPr lang="ko-KR" altLang="en-US" dirty="0"/>
          </a:p>
        </p:txBody>
      </p:sp>
      <p:sp>
        <p:nvSpPr>
          <p:cNvPr id="3" name="내용 개체 틀 2"/>
          <p:cNvSpPr>
            <a:spLocks noGrp="1"/>
          </p:cNvSpPr>
          <p:nvPr>
            <p:ph idx="1"/>
          </p:nvPr>
        </p:nvSpPr>
        <p:spPr/>
        <p:txBody>
          <a:bodyPr/>
          <a:lstStyle/>
          <a:p>
            <a:r>
              <a:rPr lang="en-US" altLang="ko-KR" dirty="0"/>
              <a:t>A File System is a software component, which builds a logical structure for storing files on storage devices(hard disks etc.)</a:t>
            </a:r>
          </a:p>
          <a:p>
            <a:r>
              <a:rPr lang="en-US" altLang="ko-KR" dirty="0"/>
              <a:t>It appears as a hierarchical structure in which files and folder can be stored. The top of the hierarchy of each File System is usually “root”</a:t>
            </a:r>
          </a:p>
          <a:p>
            <a:r>
              <a:rPr lang="en-US" altLang="ko-KR" dirty="0"/>
              <a:t>A File System specifies naming conventions for naming files and folders</a:t>
            </a:r>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26</a:t>
            </a:fld>
            <a:endParaRPr lang="en-US" altLang="ko-K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File System</a:t>
            </a:r>
            <a:endParaRPr lang="ko-KR" altLang="en-US" dirty="0"/>
          </a:p>
        </p:txBody>
      </p:sp>
      <p:sp>
        <p:nvSpPr>
          <p:cNvPr id="3" name="내용 개체 틀 2"/>
          <p:cNvSpPr>
            <a:spLocks noGrp="1"/>
          </p:cNvSpPr>
          <p:nvPr>
            <p:ph idx="1"/>
          </p:nvPr>
        </p:nvSpPr>
        <p:spPr/>
        <p:txBody>
          <a:bodyPr/>
          <a:lstStyle/>
          <a:p>
            <a:r>
              <a:rPr lang="en-US" altLang="ko-KR" dirty="0"/>
              <a:t>Mount-on</a:t>
            </a:r>
          </a:p>
          <a:p>
            <a:pPr lvl="1"/>
            <a:r>
              <a:rPr lang="en-US" altLang="ko-KR" dirty="0"/>
              <a:t>A directory is covered by the mounted file system.</a:t>
            </a:r>
          </a:p>
          <a:p>
            <a:pPr lvl="1"/>
            <a:r>
              <a:rPr lang="en-US" altLang="ko-KR" dirty="0"/>
              <a:t>Mount table &amp; </a:t>
            </a:r>
            <a:r>
              <a:rPr lang="en-US" altLang="ko-KR" dirty="0" err="1"/>
              <a:t>vfs</a:t>
            </a:r>
            <a:r>
              <a:rPr lang="en-US" altLang="ko-KR" dirty="0"/>
              <a:t> list</a:t>
            </a:r>
            <a:endParaRPr lang="ko-KR" altLang="en-US" dirty="0"/>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27</a:t>
            </a:fld>
            <a:endParaRPr lang="en-US" altLang="ko-KR"/>
          </a:p>
        </p:txBody>
      </p:sp>
      <p:pic>
        <p:nvPicPr>
          <p:cNvPr id="137220" name="Picture 4"/>
          <p:cNvPicPr>
            <a:picLocks noChangeAspect="1" noChangeArrowheads="1"/>
          </p:cNvPicPr>
          <p:nvPr/>
        </p:nvPicPr>
        <p:blipFill>
          <a:blip r:embed="rId3" cstate="print"/>
          <a:srcRect/>
          <a:stretch>
            <a:fillRect/>
          </a:stretch>
        </p:blipFill>
        <p:spPr bwMode="auto">
          <a:xfrm>
            <a:off x="1714480" y="2404882"/>
            <a:ext cx="5929354" cy="393850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ko-KR" dirty="0"/>
              <a:t>UNIX File System(1/2)</a:t>
            </a:r>
          </a:p>
        </p:txBody>
      </p:sp>
      <p:sp>
        <p:nvSpPr>
          <p:cNvPr id="134147" name="Rectangle 3"/>
          <p:cNvSpPr>
            <a:spLocks noGrp="1" noChangeArrowheads="1"/>
          </p:cNvSpPr>
          <p:nvPr>
            <p:ph idx="1"/>
          </p:nvPr>
        </p:nvSpPr>
        <p:spPr/>
        <p:txBody>
          <a:bodyPr/>
          <a:lstStyle/>
          <a:p>
            <a:r>
              <a:rPr lang="en-US" altLang="ko-KR" dirty="0">
                <a:latin typeface="Arial" charset="0"/>
                <a:cs typeface="Arial" charset="0"/>
              </a:rPr>
              <a:t>To appreciate the concept of links to a file, we need a conceptual understanding of the structure of the UNIX file system.</a:t>
            </a:r>
          </a:p>
          <a:p>
            <a:r>
              <a:rPr lang="en-US" altLang="ko-KR" dirty="0">
                <a:latin typeface="Arial" charset="0"/>
                <a:cs typeface="Arial" charset="0"/>
              </a:rPr>
              <a:t>Various implementation of the UNIX file system are in use today. (UFS, PCFS, HSFS..)</a:t>
            </a:r>
          </a:p>
          <a:p>
            <a:endParaRPr lang="en-US" altLang="ko-KR" dirty="0">
              <a:latin typeface="Arial" charset="0"/>
              <a:cs typeface="Arial" charset="0"/>
            </a:endParaRPr>
          </a:p>
        </p:txBody>
      </p:sp>
      <p:sp>
        <p:nvSpPr>
          <p:cNvPr id="5" name="Rectangle 6"/>
          <p:cNvSpPr>
            <a:spLocks noGrp="1" noChangeArrowheads="1"/>
          </p:cNvSpPr>
          <p:nvPr>
            <p:ph type="sldNum" sz="quarter" idx="4"/>
          </p:nvPr>
        </p:nvSpPr>
        <p:spPr>
          <a:ln/>
        </p:spPr>
        <p:txBody>
          <a:bodyPr/>
          <a:lstStyle/>
          <a:p>
            <a:pPr>
              <a:defRPr/>
            </a:pPr>
            <a:fld id="{05F77A07-C41B-4661-9CFD-3783862A83E3}" type="slidenum">
              <a:rPr lang="en-US" altLang="ko-KR"/>
              <a:pPr>
                <a:defRPr/>
              </a:pPr>
              <a:t>28</a:t>
            </a:fld>
            <a:endParaRPr lang="en-US" altLang="ko-KR"/>
          </a:p>
        </p:txBody>
      </p:sp>
      <p:pic>
        <p:nvPicPr>
          <p:cNvPr id="134150" name="Picture 6"/>
          <p:cNvPicPr>
            <a:picLocks noChangeAspect="1" noChangeArrowheads="1"/>
          </p:cNvPicPr>
          <p:nvPr/>
        </p:nvPicPr>
        <p:blipFill>
          <a:blip r:embed="rId3" cstate="print"/>
          <a:srcRect/>
          <a:stretch>
            <a:fillRect/>
          </a:stretch>
        </p:blipFill>
        <p:spPr bwMode="auto">
          <a:xfrm>
            <a:off x="684213" y="3198834"/>
            <a:ext cx="7632700" cy="3230562"/>
          </a:xfrm>
          <a:prstGeom prst="rect">
            <a:avLst/>
          </a:prstGeom>
          <a:noFill/>
          <a:ln w="28575" algn="ctr">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ko-KR" dirty="0"/>
              <a:t>UNIX File System(2/2)</a:t>
            </a:r>
          </a:p>
        </p:txBody>
      </p:sp>
      <p:sp>
        <p:nvSpPr>
          <p:cNvPr id="135171" name="Rectangle 3"/>
          <p:cNvSpPr>
            <a:spLocks noGrp="1" noChangeArrowheads="1"/>
          </p:cNvSpPr>
          <p:nvPr>
            <p:ph idx="1"/>
          </p:nvPr>
        </p:nvSpPr>
        <p:spPr>
          <a:xfrm>
            <a:off x="457200" y="1052513"/>
            <a:ext cx="8229600" cy="5400675"/>
          </a:xfrm>
        </p:spPr>
        <p:txBody>
          <a:bodyPr/>
          <a:lstStyle/>
          <a:p>
            <a:r>
              <a:rPr lang="en-US" altLang="ko-KR" sz="2200" dirty="0">
                <a:latin typeface="Arial" charset="0"/>
                <a:cs typeface="Arial" charset="0"/>
              </a:rPr>
              <a:t>Boot block</a:t>
            </a:r>
          </a:p>
          <a:p>
            <a:pPr lvl="1"/>
            <a:r>
              <a:rPr lang="en-US" altLang="ko-KR" sz="2000" dirty="0"/>
              <a:t>Boot code that is used when UNIX is first activated.</a:t>
            </a:r>
          </a:p>
          <a:p>
            <a:r>
              <a:rPr lang="en-US" altLang="ko-KR" sz="2200" dirty="0">
                <a:latin typeface="Arial" charset="0"/>
                <a:cs typeface="Arial" charset="0"/>
              </a:rPr>
              <a:t>Super Block </a:t>
            </a:r>
          </a:p>
          <a:p>
            <a:pPr lvl="1"/>
            <a:r>
              <a:rPr lang="en-US" altLang="ko-KR" sz="2000" dirty="0"/>
              <a:t>the total number of blocks in the file system</a:t>
            </a:r>
          </a:p>
          <a:p>
            <a:pPr lvl="1"/>
            <a:r>
              <a:rPr lang="en-US" altLang="ko-KR" sz="2000" dirty="0"/>
              <a:t>the number of </a:t>
            </a:r>
            <a:r>
              <a:rPr lang="en-US" altLang="ko-KR" sz="2000" dirty="0" err="1"/>
              <a:t>inodes</a:t>
            </a:r>
            <a:r>
              <a:rPr lang="en-US" altLang="ko-KR" sz="2000" dirty="0"/>
              <a:t> in the </a:t>
            </a:r>
            <a:r>
              <a:rPr lang="en-US" altLang="ko-KR" sz="2000" dirty="0" err="1"/>
              <a:t>inode</a:t>
            </a:r>
            <a:r>
              <a:rPr lang="en-US" altLang="ko-KR" sz="2000" dirty="0"/>
              <a:t> free list</a:t>
            </a:r>
          </a:p>
          <a:p>
            <a:pPr lvl="1"/>
            <a:r>
              <a:rPr lang="en-US" altLang="ko-KR" sz="2000" dirty="0"/>
              <a:t>a bit map of free blocks</a:t>
            </a:r>
          </a:p>
          <a:p>
            <a:pPr lvl="1"/>
            <a:r>
              <a:rPr lang="en-US" altLang="ko-KR" sz="2000" dirty="0"/>
              <a:t>the size of block in bytes</a:t>
            </a:r>
          </a:p>
          <a:p>
            <a:pPr lvl="1"/>
            <a:r>
              <a:rPr lang="en-US" altLang="ko-KR" sz="2000" dirty="0"/>
              <a:t>the number of free blocks</a:t>
            </a:r>
          </a:p>
          <a:p>
            <a:pPr lvl="1"/>
            <a:r>
              <a:rPr lang="en-US" altLang="ko-KR" sz="2000" dirty="0"/>
              <a:t>the number of used blocks</a:t>
            </a:r>
          </a:p>
          <a:p>
            <a:r>
              <a:rPr lang="en-US" altLang="ko-KR" sz="2200" dirty="0" err="1">
                <a:latin typeface="Arial" charset="0"/>
                <a:cs typeface="Arial" charset="0"/>
              </a:rPr>
              <a:t>i</a:t>
            </a:r>
            <a:r>
              <a:rPr lang="en-US" altLang="ko-KR" sz="2200" dirty="0">
                <a:latin typeface="Arial" charset="0"/>
                <a:cs typeface="Arial" charset="0"/>
              </a:rPr>
              <a:t>-nodes</a:t>
            </a:r>
          </a:p>
          <a:p>
            <a:pPr lvl="1"/>
            <a:r>
              <a:rPr lang="en-US" altLang="ko-KR" sz="2000" dirty="0"/>
              <a:t>all the </a:t>
            </a:r>
            <a:r>
              <a:rPr lang="en-US" altLang="ko-KR" sz="2000" dirty="0" err="1"/>
              <a:t>inodes</a:t>
            </a:r>
            <a:r>
              <a:rPr lang="en-US" altLang="ko-KR" sz="2000" dirty="0"/>
              <a:t> associated with the files on the disk</a:t>
            </a:r>
          </a:p>
          <a:p>
            <a:pPr lvl="1"/>
            <a:r>
              <a:rPr lang="en-US" altLang="ko-KR" sz="2000" dirty="0"/>
              <a:t>uniquely identifies a file</a:t>
            </a:r>
          </a:p>
          <a:p>
            <a:r>
              <a:rPr lang="en-US" altLang="ko-KR" sz="2200" dirty="0">
                <a:latin typeface="Arial" charset="0"/>
                <a:cs typeface="Arial" charset="0"/>
              </a:rPr>
              <a:t>data blocks</a:t>
            </a:r>
          </a:p>
          <a:p>
            <a:pPr lvl="1"/>
            <a:r>
              <a:rPr lang="en-US" altLang="ko-KR" sz="2000" dirty="0"/>
              <a:t>for storing file blocks</a:t>
            </a:r>
          </a:p>
        </p:txBody>
      </p:sp>
      <p:sp>
        <p:nvSpPr>
          <p:cNvPr id="4" name="Rectangle 6"/>
          <p:cNvSpPr>
            <a:spLocks noGrp="1" noChangeArrowheads="1"/>
          </p:cNvSpPr>
          <p:nvPr>
            <p:ph type="sldNum" sz="quarter" idx="4"/>
          </p:nvPr>
        </p:nvSpPr>
        <p:spPr>
          <a:ln/>
        </p:spPr>
        <p:txBody>
          <a:bodyPr/>
          <a:lstStyle/>
          <a:p>
            <a:pPr>
              <a:defRPr/>
            </a:pPr>
            <a:fld id="{7CA951F4-FECB-425B-A584-8123A6A396DE}" type="slidenum">
              <a:rPr lang="en-US" altLang="ko-KR"/>
              <a:pPr>
                <a:defRPr/>
              </a:pPr>
              <a:t>29</a:t>
            </a:fld>
            <a:endParaRPr lang="en-US" altLang="ko-K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ko-KR" dirty="0"/>
              <a:t>Users and ownerships (1/3)</a:t>
            </a:r>
          </a:p>
        </p:txBody>
      </p:sp>
      <p:sp>
        <p:nvSpPr>
          <p:cNvPr id="107523" name="Rectangle 3"/>
          <p:cNvSpPr>
            <a:spLocks noGrp="1" noChangeArrowheads="1"/>
          </p:cNvSpPr>
          <p:nvPr>
            <p:ph idx="1"/>
          </p:nvPr>
        </p:nvSpPr>
        <p:spPr/>
        <p:txBody>
          <a:bodyPr/>
          <a:lstStyle/>
          <a:p>
            <a:r>
              <a:rPr lang="en-US" altLang="ko-KR" dirty="0">
                <a:latin typeface="Arial" charset="0"/>
                <a:cs typeface="Arial" charset="0"/>
              </a:rPr>
              <a:t>Owner</a:t>
            </a:r>
          </a:p>
          <a:p>
            <a:pPr lvl="1"/>
            <a:r>
              <a:rPr lang="en-US" altLang="ko-KR" dirty="0"/>
              <a:t>Every file on a UNIX system is owned by one of the system’s users.</a:t>
            </a:r>
          </a:p>
          <a:p>
            <a:pPr lvl="1"/>
            <a:r>
              <a:rPr lang="en-US" altLang="ko-KR" dirty="0"/>
              <a:t>Owner is normally the user who created the file.</a:t>
            </a:r>
          </a:p>
          <a:p>
            <a:pPr lvl="1"/>
            <a:r>
              <a:rPr lang="en-US" altLang="ko-KR" dirty="0"/>
              <a:t>The owner’s actual identity</a:t>
            </a:r>
          </a:p>
          <a:p>
            <a:pPr lvl="2"/>
            <a:r>
              <a:rPr lang="en-US" altLang="ko-KR" b="1" i="1" dirty="0"/>
              <a:t>user-id</a:t>
            </a:r>
            <a:r>
              <a:rPr lang="en-US" altLang="ko-KR" dirty="0"/>
              <a:t> (often abbreviated to </a:t>
            </a:r>
            <a:r>
              <a:rPr lang="en-US" altLang="ko-KR" b="1" i="1" dirty="0" err="1"/>
              <a:t>uid</a:t>
            </a:r>
            <a:r>
              <a:rPr lang="en-US" altLang="ko-KR" dirty="0"/>
              <a:t>)</a:t>
            </a:r>
          </a:p>
          <a:p>
            <a:pPr lvl="2"/>
            <a:r>
              <a:rPr lang="en-US" altLang="ko-KR" b="1" i="1" dirty="0" err="1"/>
              <a:t>uid</a:t>
            </a:r>
            <a:r>
              <a:rPr lang="en-US" altLang="ko-KR" dirty="0"/>
              <a:t> associated with a particular username</a:t>
            </a:r>
          </a:p>
        </p:txBody>
      </p:sp>
      <p:sp>
        <p:nvSpPr>
          <p:cNvPr id="7" name="Rectangle 6"/>
          <p:cNvSpPr>
            <a:spLocks noGrp="1" noChangeArrowheads="1"/>
          </p:cNvSpPr>
          <p:nvPr>
            <p:ph type="sldNum" sz="quarter" idx="4"/>
          </p:nvPr>
        </p:nvSpPr>
        <p:spPr>
          <a:ln/>
        </p:spPr>
        <p:txBody>
          <a:bodyPr/>
          <a:lstStyle/>
          <a:p>
            <a:pPr>
              <a:defRPr/>
            </a:pPr>
            <a:fld id="{A751BB0A-DEB5-4648-9EAB-1F8F1D0B1EC9}" type="slidenum">
              <a:rPr lang="en-US" altLang="ko-KR"/>
              <a:pPr>
                <a:defRPr/>
              </a:pPr>
              <a:t>3</a:t>
            </a:fld>
            <a:endParaRPr lang="en-US" altLang="ko-KR"/>
          </a:p>
        </p:txBody>
      </p:sp>
      <p:graphicFrame>
        <p:nvGraphicFramePr>
          <p:cNvPr id="107526" name="Object 6"/>
          <p:cNvGraphicFramePr>
            <a:graphicFrameLocks noChangeAspect="1"/>
          </p:cNvGraphicFramePr>
          <p:nvPr/>
        </p:nvGraphicFramePr>
        <p:xfrm>
          <a:off x="2000231" y="4357694"/>
          <a:ext cx="4559959" cy="2000264"/>
        </p:xfrm>
        <a:graphic>
          <a:graphicData uri="http://schemas.openxmlformats.org/presentationml/2006/ole">
            <mc:AlternateContent xmlns:mc="http://schemas.openxmlformats.org/markup-compatibility/2006">
              <mc:Choice xmlns:v="urn:schemas-microsoft-com:vml" Requires="v">
                <p:oleObj spid="_x0000_s107550" name="Visio" r:id="rId3" imgW="5520984" imgH="2263577" progId="">
                  <p:embed/>
                </p:oleObj>
              </mc:Choice>
              <mc:Fallback>
                <p:oleObj name="Visio" r:id="rId3" imgW="5520984" imgH="2263577"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1" y="4357694"/>
                        <a:ext cx="4559959" cy="2000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7" name="Text Box 7"/>
          <p:cNvSpPr txBox="1">
            <a:spLocks noChangeArrowheads="1"/>
          </p:cNvSpPr>
          <p:nvPr/>
        </p:nvSpPr>
        <p:spPr bwMode="auto">
          <a:xfrm>
            <a:off x="1547813" y="4000504"/>
            <a:ext cx="4689475" cy="366713"/>
          </a:xfrm>
          <a:prstGeom prst="rect">
            <a:avLst/>
          </a:prstGeom>
          <a:noFill/>
          <a:ln w="28575" algn="ctr">
            <a:noFill/>
            <a:miter lim="800000"/>
            <a:headEnd/>
            <a:tailEnd/>
          </a:ln>
          <a:effectLst/>
        </p:spPr>
        <p:txBody>
          <a:bodyPr wrap="none">
            <a:spAutoFit/>
          </a:bodyPr>
          <a:lstStyle/>
          <a:p>
            <a:r>
              <a:rPr lang="en-US" altLang="ko-KR" sz="1800" b="0" dirty="0"/>
              <a:t>keith:x:35:10::user/</a:t>
            </a:r>
            <a:r>
              <a:rPr lang="en-US" altLang="ko-KR" sz="1800" b="0" dirty="0" err="1"/>
              <a:t>keith:bin</a:t>
            </a:r>
            <a:r>
              <a:rPr lang="en-US" altLang="ko-KR" sz="1800" b="0" dirty="0"/>
              <a:t>/</a:t>
            </a:r>
            <a:r>
              <a:rPr lang="en-US" altLang="ko-KR" sz="1800" b="0" dirty="0" err="1"/>
              <a:t>ksh</a:t>
            </a:r>
            <a:endParaRPr lang="ko-KR" altLang="en-US" sz="1800" b="0" dirty="0"/>
          </a:p>
        </p:txBody>
      </p:sp>
      <p:sp>
        <p:nvSpPr>
          <p:cNvPr id="107528" name="Text Box 8"/>
          <p:cNvSpPr txBox="1">
            <a:spLocks noChangeArrowheads="1"/>
          </p:cNvSpPr>
          <p:nvPr/>
        </p:nvSpPr>
        <p:spPr bwMode="auto">
          <a:xfrm>
            <a:off x="6372225" y="4000504"/>
            <a:ext cx="1633538" cy="304800"/>
          </a:xfrm>
          <a:prstGeom prst="rect">
            <a:avLst/>
          </a:prstGeom>
          <a:noFill/>
          <a:ln w="28575" algn="ctr">
            <a:noFill/>
            <a:miter lim="800000"/>
            <a:headEnd/>
            <a:tailEnd/>
          </a:ln>
          <a:effectLst/>
        </p:spPr>
        <p:txBody>
          <a:bodyPr wrap="none">
            <a:spAutoFit/>
          </a:bodyPr>
          <a:lstStyle/>
          <a:p>
            <a:r>
              <a:rPr lang="en-US" altLang="ko-KR">
                <a:solidFill>
                  <a:schemeClr val="accent2"/>
                </a:solidFill>
                <a:latin typeface="Comic Sans MS" pitchFamily="66" charset="0"/>
              </a:rPr>
              <a:t>in a /etc/passwd</a:t>
            </a:r>
            <a:endParaRPr lang="ko-KR" altLang="en-US">
              <a:solidFill>
                <a:schemeClr val="accent2"/>
              </a:solidFill>
              <a:latin typeface="Comic Sans MS"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i</a:t>
            </a:r>
            <a:r>
              <a:rPr lang="en-US" altLang="ko-KR" dirty="0"/>
              <a:t>-node</a:t>
            </a:r>
            <a:endParaRPr lang="ko-KR" altLang="en-US" dirty="0"/>
          </a:p>
        </p:txBody>
      </p:sp>
      <p:sp>
        <p:nvSpPr>
          <p:cNvPr id="3" name="내용 개체 틀 2"/>
          <p:cNvSpPr>
            <a:spLocks noGrp="1"/>
          </p:cNvSpPr>
          <p:nvPr>
            <p:ph idx="1"/>
          </p:nvPr>
        </p:nvSpPr>
        <p:spPr/>
        <p:txBody>
          <a:bodyPr/>
          <a:lstStyle/>
          <a:p>
            <a:r>
              <a:rPr lang="en-US" altLang="ko-KR" dirty="0"/>
              <a:t>Each file (regular, directory, special, etc.) use one i-node and must be linked to from at least one directory.</a:t>
            </a:r>
          </a:p>
          <a:p>
            <a:pPr lvl="1"/>
            <a:r>
              <a:rPr lang="en-US" altLang="ko-KR" dirty="0"/>
              <a:t>Files that have data on disk-regular, directory, and symbolic link-also have data blocks pointed to from their i-nodes.</a:t>
            </a:r>
          </a:p>
          <a:p>
            <a:r>
              <a:rPr lang="en-US" altLang="ko-KR" dirty="0"/>
              <a:t>I-nodes 0 and 1 aren’t used.</a:t>
            </a:r>
          </a:p>
          <a:p>
            <a:pPr lvl="1"/>
            <a:r>
              <a:rPr lang="en-US" altLang="ko-KR" dirty="0"/>
              <a:t>0 : used to mean “no i-node”</a:t>
            </a:r>
          </a:p>
          <a:p>
            <a:pPr lvl="1"/>
            <a:r>
              <a:rPr lang="en-US" altLang="ko-KR" dirty="0"/>
              <a:t>1 : used to collect bad disk blocks.</a:t>
            </a:r>
          </a:p>
          <a:p>
            <a:r>
              <a:rPr lang="en-US" altLang="ko-KR" dirty="0"/>
              <a:t> I-node 2 is reserved for the root directory(</a:t>
            </a:r>
            <a:r>
              <a:rPr lang="en-US" altLang="ko-KR" b="0" dirty="0">
                <a:latin typeface="Courier New" pitchFamily="49" charset="0"/>
                <a:cs typeface="Courier New" pitchFamily="49" charset="0"/>
              </a:rPr>
              <a:t>/</a:t>
            </a:r>
            <a:r>
              <a:rPr lang="en-US" altLang="ko-KR" dirty="0"/>
              <a:t>)</a:t>
            </a:r>
            <a:endParaRPr lang="ko-KR" altLang="en-US" dirty="0"/>
          </a:p>
          <a:p>
            <a:endParaRPr lang="ko-KR" altLang="en-US" dirty="0"/>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30</a:t>
            </a:fld>
            <a:endParaRPr lang="en-US" altLang="ko-KR"/>
          </a:p>
        </p:txBody>
      </p:sp>
    </p:spTree>
    <p:extLst>
      <p:ext uri="{BB962C8B-B14F-4D97-AF65-F5344CB8AC3E}">
        <p14:creationId xmlns:p14="http://schemas.microsoft.com/office/powerpoint/2010/main" val="533569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ko-KR" dirty="0"/>
              <a:t>Hard link &amp; Symbol link (1/2)</a:t>
            </a:r>
          </a:p>
        </p:txBody>
      </p:sp>
      <p:sp>
        <p:nvSpPr>
          <p:cNvPr id="136195" name="Rectangle 3"/>
          <p:cNvSpPr>
            <a:spLocks noGrp="1" noChangeArrowheads="1"/>
          </p:cNvSpPr>
          <p:nvPr>
            <p:ph idx="1"/>
          </p:nvPr>
        </p:nvSpPr>
        <p:spPr>
          <a:noFill/>
          <a:ln/>
        </p:spPr>
        <p:txBody>
          <a:bodyPr/>
          <a:lstStyle/>
          <a:p>
            <a:r>
              <a:rPr lang="en-US" altLang="ko-KR" sz="2200" dirty="0">
                <a:latin typeface="Arial" charset="0"/>
                <a:cs typeface="Arial" charset="0"/>
              </a:rPr>
              <a:t>Hard link</a:t>
            </a:r>
          </a:p>
          <a:p>
            <a:pPr lvl="1"/>
            <a:r>
              <a:rPr lang="en-US" altLang="ko-KR" sz="1900" dirty="0"/>
              <a:t>Hard link is an direct pointer to a file.</a:t>
            </a:r>
          </a:p>
          <a:p>
            <a:pPr lvl="1"/>
            <a:r>
              <a:rPr lang="en-US" altLang="ko-KR" sz="1900" dirty="0"/>
              <a:t>Link count is the number of directory entries that point to the </a:t>
            </a:r>
            <a:r>
              <a:rPr lang="en-US" altLang="ko-KR" sz="1900" dirty="0" err="1"/>
              <a:t>i</a:t>
            </a:r>
            <a:r>
              <a:rPr lang="en-US" altLang="ko-KR" sz="1900" dirty="0"/>
              <a:t>-node.</a:t>
            </a:r>
          </a:p>
          <a:p>
            <a:pPr lvl="1"/>
            <a:r>
              <a:rPr lang="en-US" altLang="ko-KR" sz="1900" dirty="0"/>
              <a:t>Only when the link count goes to 0 can the file be delete.</a:t>
            </a:r>
          </a:p>
          <a:p>
            <a:pPr lvl="1"/>
            <a:r>
              <a:rPr lang="en-US" altLang="ko-KR" sz="1900" dirty="0"/>
              <a:t>These type of links are called </a:t>
            </a:r>
            <a:r>
              <a:rPr lang="en-US" altLang="ko-KR" sz="1900" dirty="0">
                <a:solidFill>
                  <a:srgbClr val="FF0000"/>
                </a:solidFill>
              </a:rPr>
              <a:t>hard links</a:t>
            </a:r>
            <a:r>
              <a:rPr lang="en-US" altLang="ko-KR" sz="1900" dirty="0"/>
              <a:t>.</a:t>
            </a:r>
          </a:p>
          <a:p>
            <a:pPr lvl="1"/>
            <a:r>
              <a:rPr lang="en-US" altLang="ko-KR" sz="1900" dirty="0"/>
              <a:t>Can’t cross file systems</a:t>
            </a:r>
          </a:p>
          <a:p>
            <a:pPr lvl="1"/>
            <a:r>
              <a:rPr lang="en-US" altLang="ko-KR" sz="1900" dirty="0"/>
              <a:t>Only the </a:t>
            </a:r>
            <a:r>
              <a:rPr lang="en-US" altLang="ko-KR" sz="1900" dirty="0" err="1"/>
              <a:t>superuser</a:t>
            </a:r>
            <a:r>
              <a:rPr lang="en-US" altLang="ko-KR" sz="1900" dirty="0"/>
              <a:t> can create a hard link to directory</a:t>
            </a:r>
          </a:p>
        </p:txBody>
      </p:sp>
      <p:sp>
        <p:nvSpPr>
          <p:cNvPr id="9" name="Rectangle 6"/>
          <p:cNvSpPr>
            <a:spLocks noGrp="1" noChangeArrowheads="1"/>
          </p:cNvSpPr>
          <p:nvPr>
            <p:ph type="sldNum" sz="quarter" idx="4"/>
          </p:nvPr>
        </p:nvSpPr>
        <p:spPr>
          <a:ln/>
        </p:spPr>
        <p:txBody>
          <a:bodyPr/>
          <a:lstStyle/>
          <a:p>
            <a:pPr>
              <a:defRPr/>
            </a:pPr>
            <a:fld id="{A911842D-B2AB-4764-AD04-3A93D55381AE}" type="slidenum">
              <a:rPr lang="en-US" altLang="ko-KR"/>
              <a:pPr>
                <a:defRPr/>
              </a:pPr>
              <a:t>31</a:t>
            </a:fld>
            <a:endParaRPr lang="en-US" altLang="ko-KR"/>
          </a:p>
        </p:txBody>
      </p:sp>
      <p:pic>
        <p:nvPicPr>
          <p:cNvPr id="136199" name="Picture 7"/>
          <p:cNvPicPr>
            <a:picLocks noChangeAspect="1" noChangeArrowheads="1"/>
          </p:cNvPicPr>
          <p:nvPr/>
        </p:nvPicPr>
        <p:blipFill>
          <a:blip r:embed="rId2" cstate="print"/>
          <a:srcRect/>
          <a:stretch>
            <a:fillRect/>
          </a:stretch>
        </p:blipFill>
        <p:spPr bwMode="auto">
          <a:xfrm>
            <a:off x="4902671" y="4162427"/>
            <a:ext cx="3742853" cy="2266969"/>
          </a:xfrm>
          <a:prstGeom prst="rect">
            <a:avLst/>
          </a:prstGeom>
          <a:noFill/>
          <a:ln w="28575" algn="ctr">
            <a:noFill/>
            <a:miter lim="800000"/>
            <a:headEnd/>
            <a:tailEnd/>
          </a:ln>
          <a:effectLst/>
        </p:spPr>
      </p:pic>
      <p:pic>
        <p:nvPicPr>
          <p:cNvPr id="136198"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60463" y="4000504"/>
            <a:ext cx="2427287" cy="2587625"/>
          </a:xfrm>
          <a:prstGeom prst="rect">
            <a:avLst/>
          </a:prstGeom>
          <a:noFill/>
          <a:ln w="28575" algn="ctr">
            <a:noFill/>
            <a:miter lim="800000"/>
            <a:headEnd/>
            <a:tailEnd/>
          </a:ln>
          <a:effectLst/>
        </p:spPr>
      </p:pic>
      <p:sp>
        <p:nvSpPr>
          <p:cNvPr id="136200" name="Text Box 8"/>
          <p:cNvSpPr txBox="1">
            <a:spLocks noChangeArrowheads="1"/>
          </p:cNvSpPr>
          <p:nvPr/>
        </p:nvSpPr>
        <p:spPr bwMode="auto">
          <a:xfrm>
            <a:off x="1108076" y="3592516"/>
            <a:ext cx="3606800" cy="336550"/>
          </a:xfrm>
          <a:prstGeom prst="rect">
            <a:avLst/>
          </a:prstGeom>
          <a:noFill/>
          <a:ln w="28575" algn="ctr">
            <a:noFill/>
            <a:miter lim="800000"/>
            <a:headEnd/>
            <a:tailEnd/>
          </a:ln>
          <a:effectLst/>
        </p:spPr>
        <p:txBody>
          <a:bodyPr wrap="none">
            <a:spAutoFit/>
          </a:bodyPr>
          <a:lstStyle/>
          <a:p>
            <a:r>
              <a:rPr lang="en-US" altLang="ko-KR" sz="1600" b="0" dirty="0"/>
              <a:t>$ </a:t>
            </a:r>
            <a:r>
              <a:rPr lang="en-US" altLang="ko-KR" sz="1600" b="0" dirty="0" err="1"/>
              <a:t>ln</a:t>
            </a:r>
            <a:r>
              <a:rPr lang="en-US" altLang="ko-KR" sz="1600" b="0" dirty="0"/>
              <a:t> /</a:t>
            </a:r>
            <a:r>
              <a:rPr lang="en-US" altLang="ko-KR" sz="1600" b="0" dirty="0" err="1"/>
              <a:t>dirA</a:t>
            </a:r>
            <a:r>
              <a:rPr lang="en-US" altLang="ko-KR" sz="1600" b="0" dirty="0"/>
              <a:t>/name1 /</a:t>
            </a:r>
            <a:r>
              <a:rPr lang="en-US" altLang="ko-KR" sz="1600" b="0" dirty="0" err="1"/>
              <a:t>dirB</a:t>
            </a:r>
            <a:r>
              <a:rPr lang="en-US" altLang="ko-KR" sz="1600" b="0" dirty="0"/>
              <a:t>/name2</a:t>
            </a:r>
          </a:p>
        </p:txBody>
      </p:sp>
      <p:sp>
        <p:nvSpPr>
          <p:cNvPr id="136202" name="Oval 10"/>
          <p:cNvSpPr>
            <a:spLocks noChangeArrowheads="1"/>
          </p:cNvSpPr>
          <p:nvPr/>
        </p:nvSpPr>
        <p:spPr bwMode="auto">
          <a:xfrm>
            <a:off x="5133975" y="5429264"/>
            <a:ext cx="504825" cy="360362"/>
          </a:xfrm>
          <a:prstGeom prst="ellipse">
            <a:avLst/>
          </a:prstGeom>
          <a:noFill/>
          <a:ln w="28575" algn="ctr">
            <a:solidFill>
              <a:srgbClr val="FF0000"/>
            </a:solidFill>
            <a:round/>
            <a:headEnd/>
            <a:tailEnd/>
          </a:ln>
          <a:effectLst/>
        </p:spPr>
        <p:txBody>
          <a:bodyPr wrap="none" anchor="ctr"/>
          <a:lstStyle/>
          <a:p>
            <a:endParaRPr lang="ko-KR" altLang="en-US"/>
          </a:p>
        </p:txBody>
      </p:sp>
      <p:sp>
        <p:nvSpPr>
          <p:cNvPr id="136203" name="Text Box 11"/>
          <p:cNvSpPr txBox="1">
            <a:spLocks noChangeArrowheads="1"/>
          </p:cNvSpPr>
          <p:nvPr/>
        </p:nvSpPr>
        <p:spPr bwMode="auto">
          <a:xfrm>
            <a:off x="5219700" y="3429000"/>
            <a:ext cx="3481388" cy="730250"/>
          </a:xfrm>
          <a:prstGeom prst="rect">
            <a:avLst/>
          </a:prstGeom>
          <a:noFill/>
          <a:ln w="28575" algn="ctr">
            <a:noFill/>
            <a:miter lim="800000"/>
            <a:headEnd/>
            <a:tailEnd/>
          </a:ln>
          <a:effectLst/>
        </p:spPr>
        <p:txBody>
          <a:bodyPr wrap="none">
            <a:spAutoFit/>
          </a:bodyPr>
          <a:lstStyle/>
          <a:p>
            <a:pPr algn="l"/>
            <a:r>
              <a:rPr lang="en-US" altLang="ko-KR" b="0" dirty="0"/>
              <a:t>$ </a:t>
            </a:r>
            <a:r>
              <a:rPr lang="en-US" altLang="ko-KR" b="0" dirty="0" err="1"/>
              <a:t>ls</a:t>
            </a:r>
            <a:r>
              <a:rPr lang="en-US" altLang="ko-KR" b="0" dirty="0"/>
              <a:t> –</a:t>
            </a:r>
            <a:r>
              <a:rPr lang="en-US" altLang="ko-KR" b="0" dirty="0" err="1"/>
              <a:t>i</a:t>
            </a:r>
            <a:r>
              <a:rPr lang="en-US" altLang="ko-KR" b="0" dirty="0"/>
              <a:t> /</a:t>
            </a:r>
            <a:r>
              <a:rPr lang="en-US" altLang="ko-KR" b="0" dirty="0" err="1"/>
              <a:t>dirA</a:t>
            </a:r>
            <a:r>
              <a:rPr lang="en-US" altLang="ko-KR" b="0" dirty="0"/>
              <a:t>/name1 /</a:t>
            </a:r>
            <a:r>
              <a:rPr lang="en-US" altLang="ko-KR" b="0" dirty="0" err="1"/>
              <a:t>dirB</a:t>
            </a:r>
            <a:r>
              <a:rPr lang="en-US" altLang="ko-KR" b="0" dirty="0"/>
              <a:t>/name2</a:t>
            </a:r>
            <a:br>
              <a:rPr lang="en-US" altLang="ko-KR" b="0" dirty="0"/>
            </a:br>
            <a:r>
              <a:rPr lang="en-US" altLang="ko-KR" b="0" dirty="0"/>
              <a:t>12345 /</a:t>
            </a:r>
            <a:r>
              <a:rPr lang="en-US" altLang="ko-KR" b="0" dirty="0" err="1"/>
              <a:t>dirA</a:t>
            </a:r>
            <a:r>
              <a:rPr lang="en-US" altLang="ko-KR" b="0" dirty="0"/>
              <a:t>/name1</a:t>
            </a:r>
            <a:br>
              <a:rPr lang="en-US" altLang="ko-KR" b="0" dirty="0"/>
            </a:br>
            <a:r>
              <a:rPr lang="en-US" altLang="ko-KR" b="0" dirty="0"/>
              <a:t>12345 /</a:t>
            </a:r>
            <a:r>
              <a:rPr lang="en-US" altLang="ko-KR" b="0" dirty="0" err="1"/>
              <a:t>dirA</a:t>
            </a:r>
            <a:r>
              <a:rPr lang="en-US" altLang="ko-KR" b="0" dirty="0"/>
              <a:t>/name2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ko-KR" dirty="0"/>
              <a:t>Hard link &amp; Symbol link (2/2)</a:t>
            </a:r>
            <a:endParaRPr dirty="0"/>
          </a:p>
        </p:txBody>
      </p:sp>
      <p:sp>
        <p:nvSpPr>
          <p:cNvPr id="138243" name="Rectangle 3"/>
          <p:cNvSpPr>
            <a:spLocks noGrp="1" noChangeArrowheads="1"/>
          </p:cNvSpPr>
          <p:nvPr>
            <p:ph idx="1"/>
          </p:nvPr>
        </p:nvSpPr>
        <p:spPr>
          <a:noFill/>
          <a:ln/>
        </p:spPr>
        <p:txBody>
          <a:bodyPr/>
          <a:lstStyle/>
          <a:p>
            <a:r>
              <a:rPr lang="en-US" altLang="ko-KR" sz="2200" dirty="0">
                <a:latin typeface="Arial" charset="0"/>
                <a:cs typeface="Arial" charset="0"/>
              </a:rPr>
              <a:t>Symbol link</a:t>
            </a:r>
          </a:p>
          <a:p>
            <a:pPr lvl="1"/>
            <a:r>
              <a:rPr lang="en-US" altLang="ko-KR" sz="2000" dirty="0"/>
              <a:t>Symbolic link is an indirect pointer to a file.</a:t>
            </a:r>
          </a:p>
          <a:p>
            <a:pPr lvl="1"/>
            <a:r>
              <a:rPr lang="en-US" altLang="ko-KR" sz="2000" dirty="0"/>
              <a:t>Actual contents of symbol link is the file which it is linked.</a:t>
            </a:r>
          </a:p>
          <a:p>
            <a:pPr lvl="1"/>
            <a:r>
              <a:rPr lang="en-US" altLang="ko-KR" sz="2000" dirty="0"/>
              <a:t>No file system </a:t>
            </a:r>
            <a:r>
              <a:rPr lang="en-US" altLang="ko-KR" sz="2000" dirty="0" err="1"/>
              <a:t>limitions</a:t>
            </a:r>
            <a:endParaRPr lang="en-US" altLang="ko-KR" sz="2000" dirty="0"/>
          </a:p>
          <a:p>
            <a:pPr lvl="1"/>
            <a:r>
              <a:rPr lang="en-US" altLang="ko-KR" sz="2000" dirty="0"/>
              <a:t>In hard and symbol links, a hard link is created</a:t>
            </a:r>
          </a:p>
          <a:p>
            <a:pPr lvl="2"/>
            <a:r>
              <a:rPr lang="en-US" altLang="ko-KR" sz="1800" dirty="0"/>
              <a:t>but, the hard link created by symbol link is to a file that contains the path-string.</a:t>
            </a:r>
          </a:p>
          <a:p>
            <a:pPr lvl="1"/>
            <a:endParaRPr lang="en-US" altLang="ko-KR" sz="2000" dirty="0"/>
          </a:p>
          <a:p>
            <a:pPr lvl="1"/>
            <a:endParaRPr lang="en-US" altLang="ko-KR" sz="2000" dirty="0"/>
          </a:p>
        </p:txBody>
      </p:sp>
      <p:sp>
        <p:nvSpPr>
          <p:cNvPr id="7" name="Rectangle 6"/>
          <p:cNvSpPr>
            <a:spLocks noGrp="1" noChangeArrowheads="1"/>
          </p:cNvSpPr>
          <p:nvPr>
            <p:ph type="sldNum" sz="quarter" idx="4"/>
          </p:nvPr>
        </p:nvSpPr>
        <p:spPr>
          <a:ln/>
        </p:spPr>
        <p:txBody>
          <a:bodyPr/>
          <a:lstStyle/>
          <a:p>
            <a:pPr>
              <a:defRPr/>
            </a:pPr>
            <a:fld id="{03420ECD-DF05-4224-9E8B-64BD3A0C5A25}" type="slidenum">
              <a:rPr lang="en-US" altLang="ko-KR"/>
              <a:pPr>
                <a:defRPr/>
              </a:pPr>
              <a:t>32</a:t>
            </a:fld>
            <a:endParaRPr lang="en-US" altLang="ko-KR"/>
          </a:p>
        </p:txBody>
      </p:sp>
      <p:sp>
        <p:nvSpPr>
          <p:cNvPr id="138244" name="Rectangle 4"/>
          <p:cNvSpPr>
            <a:spLocks noChangeArrowheads="1"/>
          </p:cNvSpPr>
          <p:nvPr/>
        </p:nvSpPr>
        <p:spPr bwMode="auto">
          <a:xfrm>
            <a:off x="1384239" y="4005064"/>
            <a:ext cx="7029450" cy="336550"/>
          </a:xfrm>
          <a:prstGeom prst="rect">
            <a:avLst/>
          </a:prstGeom>
          <a:noFill/>
          <a:ln w="28575" algn="ctr">
            <a:noFill/>
            <a:miter lim="800000"/>
            <a:headEnd/>
            <a:tailEnd/>
          </a:ln>
          <a:effectLst/>
        </p:spPr>
        <p:txBody>
          <a:bodyPr wrap="none" anchor="ctr">
            <a:spAutoFit/>
          </a:bodyPr>
          <a:lstStyle/>
          <a:p>
            <a:pPr algn="l" eaLnBrk="0" hangingPunct="0"/>
            <a:r>
              <a:rPr lang="en-US" altLang="ko-KR" sz="1600" b="0" dirty="0" err="1"/>
              <a:t>lrwxrwxrwx</a:t>
            </a:r>
            <a:r>
              <a:rPr lang="en-US" altLang="ko-KR" sz="1600" b="0" dirty="0"/>
              <a:t> </a:t>
            </a:r>
            <a:r>
              <a:rPr lang="en-US" altLang="ko-KR" sz="1600" b="0" dirty="0">
                <a:solidFill>
                  <a:srgbClr val="FF0000"/>
                </a:solidFill>
              </a:rPr>
              <a:t>1</a:t>
            </a:r>
            <a:r>
              <a:rPr lang="en-US" altLang="ko-KR" sz="1600" b="0" dirty="0"/>
              <a:t> root </a:t>
            </a:r>
            <a:r>
              <a:rPr lang="en-US" altLang="ko-KR" sz="1600" b="0" dirty="0" err="1"/>
              <a:t>root</a:t>
            </a:r>
            <a:r>
              <a:rPr lang="ko-KR" altLang="en-US" sz="1600" b="0" dirty="0"/>
              <a:t> </a:t>
            </a:r>
            <a:r>
              <a:rPr lang="en-US" altLang="ko-KR" sz="1600" b="0" dirty="0"/>
              <a:t>Sep 10 07:14 name2 -&gt; </a:t>
            </a:r>
            <a:r>
              <a:rPr lang="en-US" altLang="ko-KR" sz="1600" b="0" dirty="0" err="1"/>
              <a:t>dirA</a:t>
            </a:r>
            <a:r>
              <a:rPr lang="en-US" altLang="ko-KR" sz="1600" b="0" dirty="0"/>
              <a:t>/name1 </a:t>
            </a:r>
          </a:p>
        </p:txBody>
      </p:sp>
      <p:pic>
        <p:nvPicPr>
          <p:cNvPr id="138246" name="Picture 6"/>
          <p:cNvPicPr>
            <a:picLocks noChangeAspect="1" noChangeArrowheads="1"/>
          </p:cNvPicPr>
          <p:nvPr/>
        </p:nvPicPr>
        <p:blipFill>
          <a:blip r:embed="rId2" cstate="print"/>
          <a:srcRect/>
          <a:stretch>
            <a:fillRect/>
          </a:stretch>
        </p:blipFill>
        <p:spPr bwMode="auto">
          <a:xfrm>
            <a:off x="2411760" y="4365104"/>
            <a:ext cx="4554959" cy="2082232"/>
          </a:xfrm>
          <a:prstGeom prst="rect">
            <a:avLst/>
          </a:prstGeom>
          <a:noFill/>
          <a:ln w="28575" algn="ctr">
            <a:noFill/>
            <a:miter lim="800000"/>
            <a:headEnd/>
            <a:tailEnd/>
          </a:ln>
          <a:effectLst/>
        </p:spPr>
      </p:pic>
      <p:sp>
        <p:nvSpPr>
          <p:cNvPr id="138248" name="Rectangle 8"/>
          <p:cNvSpPr>
            <a:spLocks noChangeArrowheads="1"/>
          </p:cNvSpPr>
          <p:nvPr/>
        </p:nvSpPr>
        <p:spPr bwMode="auto">
          <a:xfrm>
            <a:off x="2123728" y="3596506"/>
            <a:ext cx="3851275" cy="336550"/>
          </a:xfrm>
          <a:prstGeom prst="rect">
            <a:avLst/>
          </a:prstGeom>
          <a:noFill/>
          <a:ln w="28575" algn="ctr">
            <a:noFill/>
            <a:miter lim="800000"/>
            <a:headEnd/>
            <a:tailEnd/>
          </a:ln>
          <a:effectLst/>
        </p:spPr>
        <p:txBody>
          <a:bodyPr wrap="none" anchor="ctr">
            <a:spAutoFit/>
          </a:bodyPr>
          <a:lstStyle/>
          <a:p>
            <a:pPr algn="l" eaLnBrk="0" hangingPunct="0"/>
            <a:r>
              <a:rPr lang="en-US" altLang="ko-KR" sz="1600" b="0" dirty="0"/>
              <a:t>$</a:t>
            </a:r>
            <a:r>
              <a:rPr lang="en-US" altLang="ko-KR" sz="1600" b="0" dirty="0" err="1"/>
              <a:t>ln</a:t>
            </a:r>
            <a:r>
              <a:rPr lang="en-US" altLang="ko-KR" sz="1600" b="0" dirty="0"/>
              <a:t> –s /</a:t>
            </a:r>
            <a:r>
              <a:rPr lang="en-US" altLang="ko-KR" sz="1600" b="0" dirty="0" err="1"/>
              <a:t>dirA</a:t>
            </a:r>
            <a:r>
              <a:rPr lang="en-US" altLang="ko-KR" sz="1600" b="0" dirty="0"/>
              <a:t>/name1 /</a:t>
            </a:r>
            <a:r>
              <a:rPr lang="en-US" altLang="ko-KR" sz="1600" b="0" dirty="0" err="1"/>
              <a:t>dirB</a:t>
            </a:r>
            <a:r>
              <a:rPr lang="en-US" altLang="ko-KR" sz="1600" b="0" dirty="0"/>
              <a:t>/name2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ko-KR"/>
              <a:t>The </a:t>
            </a:r>
            <a:r>
              <a:rPr lang="en-US" altLang="ko-KR" b="0">
                <a:latin typeface="Courier New" pitchFamily="49" charset="0"/>
              </a:rPr>
              <a:t>link(2)</a:t>
            </a:r>
            <a:r>
              <a:rPr lang="en-US" altLang="ko-KR"/>
              <a:t> system call</a:t>
            </a:r>
          </a:p>
        </p:txBody>
      </p:sp>
      <p:sp>
        <p:nvSpPr>
          <p:cNvPr id="144387" name="Rectangle 3"/>
          <p:cNvSpPr>
            <a:spLocks noGrp="1" noChangeArrowheads="1"/>
          </p:cNvSpPr>
          <p:nvPr>
            <p:ph idx="1"/>
          </p:nvPr>
        </p:nvSpPr>
        <p:spPr>
          <a:xfrm>
            <a:off x="457200" y="2852738"/>
            <a:ext cx="8507413" cy="3455987"/>
          </a:xfrm>
          <a:noFill/>
          <a:ln/>
        </p:spPr>
        <p:txBody>
          <a:bodyPr/>
          <a:lstStyle/>
          <a:p>
            <a:r>
              <a:rPr lang="en-US" altLang="ko-KR" sz="2200" dirty="0">
                <a:latin typeface="Arial" charset="0"/>
                <a:cs typeface="Arial" charset="0"/>
              </a:rPr>
              <a:t>Creation of new directory entry and the increment of the link count.</a:t>
            </a:r>
          </a:p>
          <a:p>
            <a:r>
              <a:rPr lang="en-US" altLang="ko-KR" sz="2200" dirty="0">
                <a:latin typeface="Arial" charset="0"/>
                <a:cs typeface="Arial" charset="0"/>
              </a:rPr>
              <a:t>Creation of hard link to directories</a:t>
            </a:r>
          </a:p>
          <a:p>
            <a:pPr lvl="1"/>
            <a:r>
              <a:rPr lang="en-US" altLang="ko-KR" sz="2000" dirty="0"/>
              <a:t>It is restricted to only the </a:t>
            </a:r>
            <a:r>
              <a:rPr lang="en-US" altLang="ko-KR" sz="2000" dirty="0" err="1"/>
              <a:t>superuser</a:t>
            </a:r>
            <a:r>
              <a:rPr lang="en-US" altLang="ko-KR" sz="2000" dirty="0"/>
              <a:t>.(because, file system loop)</a:t>
            </a:r>
          </a:p>
          <a:p>
            <a:r>
              <a:rPr lang="en-US" altLang="ko-KR" sz="2200" dirty="0">
                <a:latin typeface="Arial" charset="0"/>
                <a:cs typeface="Arial" charset="0"/>
              </a:rPr>
              <a:t>Arguments</a:t>
            </a:r>
          </a:p>
          <a:p>
            <a:pPr lvl="1"/>
            <a:r>
              <a:rPr lang="en-US" altLang="ko-KR" sz="2000" dirty="0"/>
              <a:t>Both pathnames be on the same file system.</a:t>
            </a:r>
          </a:p>
          <a:p>
            <a:pPr lvl="2"/>
            <a:endParaRPr lang="en-US" altLang="ko-KR" sz="2000" dirty="0"/>
          </a:p>
        </p:txBody>
      </p:sp>
      <p:sp>
        <p:nvSpPr>
          <p:cNvPr id="6" name="Rectangle 6"/>
          <p:cNvSpPr>
            <a:spLocks noGrp="1" noChangeArrowheads="1"/>
          </p:cNvSpPr>
          <p:nvPr>
            <p:ph type="sldNum" sz="quarter" idx="4"/>
          </p:nvPr>
        </p:nvSpPr>
        <p:spPr>
          <a:ln/>
        </p:spPr>
        <p:txBody>
          <a:bodyPr/>
          <a:lstStyle/>
          <a:p>
            <a:pPr>
              <a:defRPr/>
            </a:pPr>
            <a:fld id="{FF36B185-35F1-4C97-AE84-1DAAC4F5A91F}" type="slidenum">
              <a:rPr lang="en-US" altLang="ko-KR"/>
              <a:pPr>
                <a:defRPr/>
              </a:pPr>
              <a:t>33</a:t>
            </a:fld>
            <a:endParaRPr lang="en-US" altLang="ko-KR"/>
          </a:p>
        </p:txBody>
      </p:sp>
      <p:sp>
        <p:nvSpPr>
          <p:cNvPr id="144388" name="Rectangle 4"/>
          <p:cNvSpPr>
            <a:spLocks noChangeArrowheads="1"/>
          </p:cNvSpPr>
          <p:nvPr/>
        </p:nvSpPr>
        <p:spPr bwMode="auto">
          <a:xfrm>
            <a:off x="395288" y="1125538"/>
            <a:ext cx="8353425" cy="1511300"/>
          </a:xfrm>
          <a:prstGeom prst="rect">
            <a:avLst/>
          </a:prstGeom>
          <a:solidFill>
            <a:schemeClr val="bg1"/>
          </a:solidFill>
          <a:ln w="28575" algn="ctr">
            <a:solidFill>
              <a:schemeClr val="tx1"/>
            </a:solidFill>
            <a:miter lim="800000"/>
            <a:headEnd/>
            <a:tailEnd/>
          </a:ln>
          <a:effectLst/>
        </p:spPr>
        <p:txBody>
          <a:bodyPr wrap="none" anchor="ctr"/>
          <a:lstStyle/>
          <a:p>
            <a:pPr algn="l"/>
            <a:r>
              <a:rPr lang="en-US" altLang="ko-KR" sz="1600" b="0"/>
              <a:t>#include &lt;unistd.h&gt;</a:t>
            </a:r>
          </a:p>
          <a:p>
            <a:pPr algn="l"/>
            <a:endParaRPr lang="en-US" altLang="ko-KR" sz="1600" b="0"/>
          </a:p>
          <a:p>
            <a:pPr algn="l"/>
            <a:r>
              <a:rPr lang="en-US" altLang="ko-KR" sz="1600" b="0"/>
              <a:t>int link(const char *orginal_path, const char *new_path);</a:t>
            </a:r>
          </a:p>
          <a:p>
            <a:pPr algn="l"/>
            <a:endParaRPr lang="en-US" altLang="ko-KR" sz="1600" b="0"/>
          </a:p>
          <a:p>
            <a:pPr algn="l"/>
            <a:r>
              <a:rPr lang="en-US" altLang="ko-KR" sz="1600" b="0"/>
              <a:t>				    	   </a:t>
            </a:r>
            <a:r>
              <a:rPr lang="en-US" altLang="ko-KR" b="0"/>
              <a:t>Returns: 0 if OK, -1 on error</a:t>
            </a:r>
            <a:endParaRPr lang="ko-KR" altLang="en-US" b="0"/>
          </a:p>
        </p:txBody>
      </p:sp>
      <p:sp>
        <p:nvSpPr>
          <p:cNvPr id="144389" name="Rectangle 5"/>
          <p:cNvSpPr>
            <a:spLocks noChangeArrowheads="1"/>
          </p:cNvSpPr>
          <p:nvPr/>
        </p:nvSpPr>
        <p:spPr bwMode="auto">
          <a:xfrm>
            <a:off x="395288" y="5734050"/>
            <a:ext cx="8297862" cy="476250"/>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b="0"/>
              <a:t>link(“/usr/keith/chap.2”, “/usr/ben/2.chap”);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ko-KR"/>
              <a:t>The </a:t>
            </a:r>
            <a:r>
              <a:rPr lang="en-US" altLang="ko-KR" b="0">
                <a:latin typeface="Courier New" pitchFamily="49" charset="0"/>
              </a:rPr>
              <a:t>unlink(2)</a:t>
            </a:r>
            <a:r>
              <a:rPr lang="en-US" altLang="ko-KR"/>
              <a:t> system call</a:t>
            </a:r>
            <a:endParaRPr/>
          </a:p>
        </p:txBody>
      </p:sp>
      <p:sp>
        <p:nvSpPr>
          <p:cNvPr id="145411" name="Rectangle 3"/>
          <p:cNvSpPr>
            <a:spLocks noGrp="1" noChangeArrowheads="1"/>
          </p:cNvSpPr>
          <p:nvPr>
            <p:ph idx="1"/>
          </p:nvPr>
        </p:nvSpPr>
        <p:spPr>
          <a:xfrm>
            <a:off x="457200" y="2728913"/>
            <a:ext cx="8435975" cy="3959225"/>
          </a:xfrm>
          <a:noFill/>
          <a:ln/>
        </p:spPr>
        <p:txBody>
          <a:bodyPr/>
          <a:lstStyle/>
          <a:p>
            <a:r>
              <a:rPr lang="en-US" altLang="ko-KR" sz="2200" dirty="0">
                <a:latin typeface="Arial" charset="0"/>
                <a:cs typeface="Arial" charset="0"/>
              </a:rPr>
              <a:t>Remove an existing directory entry</a:t>
            </a:r>
          </a:p>
          <a:p>
            <a:r>
              <a:rPr lang="en-US" altLang="ko-KR" sz="2200" dirty="0">
                <a:latin typeface="Arial" charset="0"/>
                <a:cs typeface="Arial" charset="0"/>
              </a:rPr>
              <a:t>Remove just the link named, and reduce the file’s </a:t>
            </a:r>
            <a:r>
              <a:rPr lang="en-US" altLang="ko-KR" sz="2200" i="1" dirty="0">
                <a:latin typeface="Arial" charset="0"/>
                <a:cs typeface="Arial" charset="0"/>
              </a:rPr>
              <a:t>link count</a:t>
            </a:r>
            <a:r>
              <a:rPr lang="en-US" altLang="ko-KR" sz="2200" dirty="0">
                <a:latin typeface="Arial" charset="0"/>
                <a:cs typeface="Arial" charset="0"/>
              </a:rPr>
              <a:t> by one.</a:t>
            </a:r>
          </a:p>
          <a:p>
            <a:r>
              <a:rPr lang="en-US" altLang="ko-KR" sz="2200" dirty="0">
                <a:latin typeface="Arial" charset="0"/>
                <a:cs typeface="Arial" charset="0"/>
              </a:rPr>
              <a:t>If there are other links to the file, the data in the file is still accessible through the other links.</a:t>
            </a:r>
          </a:p>
          <a:p>
            <a:r>
              <a:rPr lang="en-US" altLang="ko-KR" sz="2200" dirty="0">
                <a:latin typeface="Arial" charset="0"/>
                <a:cs typeface="Arial" charset="0"/>
              </a:rPr>
              <a:t>If link count reduced to 0, the disk blocks added to a list of free blocks.</a:t>
            </a:r>
          </a:p>
          <a:p>
            <a:endParaRPr lang="en-US" altLang="ko-KR" sz="2200" dirty="0">
              <a:latin typeface="Arial" charset="0"/>
              <a:cs typeface="Arial" charset="0"/>
            </a:endParaRPr>
          </a:p>
          <a:p>
            <a:r>
              <a:rPr lang="en-US" altLang="ko-KR" sz="2200" dirty="0">
                <a:latin typeface="Arial" charset="0"/>
                <a:cs typeface="Arial" charset="0"/>
              </a:rPr>
              <a:t>Unlink permission ? </a:t>
            </a:r>
          </a:p>
        </p:txBody>
      </p:sp>
      <p:sp>
        <p:nvSpPr>
          <p:cNvPr id="5" name="Rectangle 6"/>
          <p:cNvSpPr>
            <a:spLocks noGrp="1" noChangeArrowheads="1"/>
          </p:cNvSpPr>
          <p:nvPr>
            <p:ph type="sldNum" sz="quarter" idx="4"/>
          </p:nvPr>
        </p:nvSpPr>
        <p:spPr>
          <a:ln/>
        </p:spPr>
        <p:txBody>
          <a:bodyPr/>
          <a:lstStyle/>
          <a:p>
            <a:pPr>
              <a:defRPr/>
            </a:pPr>
            <a:fld id="{C6EA86E3-D5E3-4887-947E-BBC685507BF1}" type="slidenum">
              <a:rPr lang="en-US" altLang="ko-KR"/>
              <a:pPr>
                <a:defRPr/>
              </a:pPr>
              <a:t>34</a:t>
            </a:fld>
            <a:endParaRPr lang="en-US" altLang="ko-KR"/>
          </a:p>
        </p:txBody>
      </p:sp>
      <p:sp>
        <p:nvSpPr>
          <p:cNvPr id="145412" name="Rectangle 4"/>
          <p:cNvSpPr>
            <a:spLocks noChangeArrowheads="1"/>
          </p:cNvSpPr>
          <p:nvPr/>
        </p:nvSpPr>
        <p:spPr bwMode="auto">
          <a:xfrm>
            <a:off x="395288" y="1125538"/>
            <a:ext cx="8353425" cy="1511300"/>
          </a:xfrm>
          <a:prstGeom prst="rect">
            <a:avLst/>
          </a:prstGeom>
          <a:solidFill>
            <a:schemeClr val="bg1"/>
          </a:solidFill>
          <a:ln w="28575" algn="ctr">
            <a:solidFill>
              <a:schemeClr val="tx1"/>
            </a:solidFill>
            <a:miter lim="800000"/>
            <a:headEnd/>
            <a:tailEnd/>
          </a:ln>
          <a:effectLst/>
        </p:spPr>
        <p:txBody>
          <a:bodyPr wrap="none" anchor="ctr"/>
          <a:lstStyle/>
          <a:p>
            <a:pPr algn="l"/>
            <a:r>
              <a:rPr lang="en-US" altLang="ko-KR" sz="1600" b="0" dirty="0"/>
              <a:t>#include &lt;</a:t>
            </a:r>
            <a:r>
              <a:rPr lang="en-US" altLang="ko-KR" sz="1600" b="0" dirty="0" err="1"/>
              <a:t>unistd.h</a:t>
            </a:r>
            <a:r>
              <a:rPr lang="en-US" altLang="ko-KR" sz="1600" b="0" dirty="0"/>
              <a:t>&gt;</a:t>
            </a:r>
          </a:p>
          <a:p>
            <a:pPr algn="l"/>
            <a:endParaRPr lang="en-US" altLang="ko-KR" sz="1600" b="0" dirty="0"/>
          </a:p>
          <a:p>
            <a:pPr algn="l"/>
            <a:r>
              <a:rPr lang="en-US" altLang="ko-KR" sz="1600" b="0" dirty="0" err="1"/>
              <a:t>int</a:t>
            </a:r>
            <a:r>
              <a:rPr lang="en-US" altLang="ko-KR" sz="1600" b="0" dirty="0"/>
              <a:t> unlink(const char *pathname);</a:t>
            </a:r>
          </a:p>
          <a:p>
            <a:pPr algn="l"/>
            <a:endParaRPr lang="en-US" altLang="ko-KR" sz="1600" b="0" dirty="0"/>
          </a:p>
          <a:p>
            <a:pPr algn="l"/>
            <a:r>
              <a:rPr lang="en-US" altLang="ko-KR" sz="1600" b="0" dirty="0"/>
              <a:t>				           </a:t>
            </a:r>
            <a:r>
              <a:rPr lang="en-US" altLang="ko-KR" b="0" dirty="0"/>
              <a:t>Returns: 0 if OK, -1 on error</a:t>
            </a:r>
            <a:endParaRPr lang="ko-KR" altLang="en-US" b="0" dirty="0"/>
          </a:p>
        </p:txBody>
      </p:sp>
      <p:pic>
        <p:nvPicPr>
          <p:cNvPr id="6" name="Picture 7"/>
          <p:cNvPicPr>
            <a:picLocks noChangeAspect="1" noChangeArrowheads="1"/>
          </p:cNvPicPr>
          <p:nvPr/>
        </p:nvPicPr>
        <p:blipFill>
          <a:blip r:embed="rId2" cstate="print"/>
          <a:srcRect/>
          <a:stretch>
            <a:fillRect/>
          </a:stretch>
        </p:blipFill>
        <p:spPr bwMode="auto">
          <a:xfrm>
            <a:off x="6000760" y="285728"/>
            <a:ext cx="2928958" cy="1774010"/>
          </a:xfrm>
          <a:prstGeom prst="rect">
            <a:avLst/>
          </a:prstGeom>
          <a:noFill/>
          <a:ln w="28575" algn="ctr">
            <a:solidFill>
              <a:srgbClr val="0070C0"/>
            </a:solidFill>
            <a:miter lim="800000"/>
            <a:headEnd/>
            <a:tailEnd/>
          </a:ln>
          <a:effectLst/>
        </p:spPr>
      </p:pic>
      <p:sp>
        <p:nvSpPr>
          <p:cNvPr id="7" name="&quot;없음&quot; 기호 6"/>
          <p:cNvSpPr/>
          <p:nvPr/>
        </p:nvSpPr>
        <p:spPr bwMode="auto">
          <a:xfrm>
            <a:off x="7358082" y="642918"/>
            <a:ext cx="357190" cy="357190"/>
          </a:xfrm>
          <a:prstGeom prst="noSmoking">
            <a:avLst/>
          </a:prstGeom>
          <a:solidFill>
            <a:srgbClr val="C0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ko-KR" i="1" dirty="0"/>
              <a:t>example p</a:t>
            </a:r>
            <a:r>
              <a:rPr lang="en-US" altLang="ko-KR" dirty="0"/>
              <a:t>.50 (69)</a:t>
            </a:r>
          </a:p>
        </p:txBody>
      </p:sp>
      <p:sp>
        <p:nvSpPr>
          <p:cNvPr id="130051" name="Rectangle 3"/>
          <p:cNvSpPr>
            <a:spLocks noGrp="1" noChangeArrowheads="1"/>
          </p:cNvSpPr>
          <p:nvPr>
            <p:ph idx="1"/>
          </p:nvPr>
        </p:nvSpPr>
        <p:spPr/>
        <p:txBody>
          <a:bodyPr/>
          <a:lstStyle/>
          <a:p>
            <a:endParaRPr lang="ko-KR" altLang="en-US">
              <a:latin typeface="Arial" charset="0"/>
              <a:cs typeface="Arial" charset="0"/>
            </a:endParaRPr>
          </a:p>
        </p:txBody>
      </p:sp>
      <p:sp>
        <p:nvSpPr>
          <p:cNvPr id="5" name="Rectangle 6"/>
          <p:cNvSpPr>
            <a:spLocks noGrp="1" noChangeArrowheads="1"/>
          </p:cNvSpPr>
          <p:nvPr>
            <p:ph type="sldNum" sz="quarter" idx="4"/>
          </p:nvPr>
        </p:nvSpPr>
        <p:spPr>
          <a:ln/>
        </p:spPr>
        <p:txBody>
          <a:bodyPr/>
          <a:lstStyle/>
          <a:p>
            <a:pPr>
              <a:defRPr/>
            </a:pPr>
            <a:fld id="{82252CDE-62DE-4317-A4BB-7A4268F3DBFD}" type="slidenum">
              <a:rPr lang="en-US" altLang="ko-KR"/>
              <a:pPr>
                <a:defRPr/>
              </a:pPr>
              <a:t>35</a:t>
            </a:fld>
            <a:endParaRPr lang="en-US" altLang="ko-KR"/>
          </a:p>
        </p:txBody>
      </p:sp>
      <p:sp>
        <p:nvSpPr>
          <p:cNvPr id="130052" name="Rectangle 4"/>
          <p:cNvSpPr>
            <a:spLocks noChangeArrowheads="1"/>
          </p:cNvSpPr>
          <p:nvPr/>
        </p:nvSpPr>
        <p:spPr bwMode="auto">
          <a:xfrm>
            <a:off x="435004" y="1071546"/>
            <a:ext cx="8208962" cy="5286412"/>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sz="1300" b="0" dirty="0"/>
              <a:t>/* move -- </a:t>
            </a:r>
            <a:r>
              <a:rPr lang="ko-KR" altLang="en-US" sz="1300" b="0" dirty="0"/>
              <a:t>한 </a:t>
            </a:r>
            <a:r>
              <a:rPr lang="ko-KR" altLang="en-US" sz="1300" b="0" dirty="0" err="1"/>
              <a:t>화일을</a:t>
            </a:r>
            <a:r>
              <a:rPr lang="ko-KR" altLang="en-US" sz="1300" b="0" dirty="0"/>
              <a:t> 하나의 경로이름으로부터 다른 경로이름으로 옮긴다</a:t>
            </a:r>
            <a:r>
              <a:rPr lang="en-US" altLang="ko-KR" sz="1300" b="0" dirty="0"/>
              <a:t>. */</a:t>
            </a:r>
          </a:p>
          <a:p>
            <a:pPr algn="l"/>
            <a:r>
              <a:rPr lang="en-US" altLang="ko-KR" sz="1300" b="0" dirty="0"/>
              <a:t>#include &lt;</a:t>
            </a:r>
            <a:r>
              <a:rPr lang="en-US" altLang="ko-KR" sz="1300" b="0" dirty="0" err="1"/>
              <a:t>stdlib.h</a:t>
            </a:r>
            <a:r>
              <a:rPr lang="en-US" altLang="ko-KR" sz="1300" b="0" dirty="0"/>
              <a:t>&gt;</a:t>
            </a:r>
          </a:p>
          <a:p>
            <a:pPr algn="l"/>
            <a:r>
              <a:rPr lang="en-US" altLang="ko-KR" sz="1300" b="0" dirty="0"/>
              <a:t>#include &lt;</a:t>
            </a:r>
            <a:r>
              <a:rPr lang="en-US" altLang="ko-KR" sz="1300" b="0" dirty="0" err="1"/>
              <a:t>stdio.h</a:t>
            </a:r>
            <a:r>
              <a:rPr lang="en-US" altLang="ko-KR" sz="1300" b="0" dirty="0"/>
              <a:t>&gt;</a:t>
            </a:r>
          </a:p>
          <a:p>
            <a:pPr algn="l"/>
            <a:r>
              <a:rPr lang="en-US" altLang="ko-KR" sz="1300" b="0" dirty="0"/>
              <a:t>#include &lt;</a:t>
            </a:r>
            <a:r>
              <a:rPr lang="en-US" altLang="ko-KR" sz="1300" b="0" dirty="0" err="1"/>
              <a:t>unistd.h</a:t>
            </a:r>
            <a:r>
              <a:rPr lang="en-US" altLang="ko-KR" sz="1300" b="0" dirty="0"/>
              <a:t>&gt;</a:t>
            </a:r>
          </a:p>
          <a:p>
            <a:pPr algn="l"/>
            <a:endParaRPr lang="en-US" altLang="ko-KR" sz="1300" b="0" dirty="0"/>
          </a:p>
          <a:p>
            <a:pPr algn="l"/>
            <a:r>
              <a:rPr lang="en-US" altLang="ko-KR" sz="1300" b="0" dirty="0"/>
              <a:t>char *usage = "usage: move file1 file2\n";</a:t>
            </a:r>
          </a:p>
          <a:p>
            <a:pPr algn="l"/>
            <a:endParaRPr lang="en-US" altLang="ko-KR" sz="1300" b="0" dirty="0"/>
          </a:p>
          <a:p>
            <a:pPr algn="l"/>
            <a:r>
              <a:rPr lang="en-US" altLang="ko-KR" sz="1300" b="0" dirty="0"/>
              <a:t>/* main</a:t>
            </a:r>
            <a:r>
              <a:rPr lang="ko-KR" altLang="en-US" sz="1300" b="0" dirty="0"/>
              <a:t>은 명령줄에 의해 표준적인 방법으로 전달된 인수를 사용한다</a:t>
            </a:r>
            <a:r>
              <a:rPr lang="en-US" altLang="ko-KR" sz="1300" b="0" dirty="0"/>
              <a:t>. */</a:t>
            </a:r>
          </a:p>
          <a:p>
            <a:pPr algn="l"/>
            <a:r>
              <a:rPr lang="en-US" altLang="ko-KR" sz="1300" b="0" dirty="0"/>
              <a:t>main (</a:t>
            </a:r>
            <a:r>
              <a:rPr lang="en-US" altLang="ko-KR" sz="1300" b="0" dirty="0" err="1"/>
              <a:t>int</a:t>
            </a:r>
            <a:r>
              <a:rPr lang="en-US" altLang="ko-KR" sz="1300" b="0" dirty="0"/>
              <a:t> </a:t>
            </a:r>
            <a:r>
              <a:rPr lang="en-US" altLang="ko-KR" sz="1300" b="0" dirty="0" err="1"/>
              <a:t>argc</a:t>
            </a:r>
            <a:r>
              <a:rPr lang="en-US" altLang="ko-KR" sz="1300" b="0" dirty="0"/>
              <a:t>, char **</a:t>
            </a:r>
            <a:r>
              <a:rPr lang="en-US" altLang="ko-KR" sz="1300" b="0" dirty="0" err="1"/>
              <a:t>argv</a:t>
            </a:r>
            <a:r>
              <a:rPr lang="en-US" altLang="ko-KR" sz="1300" b="0" dirty="0"/>
              <a:t>){</a:t>
            </a:r>
          </a:p>
          <a:p>
            <a:pPr algn="l"/>
            <a:r>
              <a:rPr lang="en-US" altLang="ko-KR" sz="1300" b="0" dirty="0"/>
              <a:t> if (</a:t>
            </a:r>
            <a:r>
              <a:rPr lang="en-US" altLang="ko-KR" sz="1300" b="0" dirty="0" err="1"/>
              <a:t>argc</a:t>
            </a:r>
            <a:r>
              <a:rPr lang="en-US" altLang="ko-KR" sz="1300" b="0" dirty="0"/>
              <a:t> != 3){</a:t>
            </a:r>
          </a:p>
          <a:p>
            <a:pPr algn="l"/>
            <a:r>
              <a:rPr lang="en-US" altLang="ko-KR" sz="1300" b="0" dirty="0"/>
              <a:t>         </a:t>
            </a:r>
            <a:r>
              <a:rPr lang="en-US" altLang="ko-KR" sz="1300" b="0" dirty="0" err="1"/>
              <a:t>fprintf</a:t>
            </a:r>
            <a:r>
              <a:rPr lang="en-US" altLang="ko-KR" sz="1300" b="0" dirty="0"/>
              <a:t> (</a:t>
            </a:r>
            <a:r>
              <a:rPr lang="en-US" altLang="ko-KR" sz="1300" b="0" dirty="0" err="1"/>
              <a:t>stderr</a:t>
            </a:r>
            <a:r>
              <a:rPr lang="en-US" altLang="ko-KR" sz="1300" b="0" dirty="0"/>
              <a:t>, usage); exit (1);</a:t>
            </a:r>
          </a:p>
          <a:p>
            <a:pPr algn="l"/>
            <a:r>
              <a:rPr lang="en-US" altLang="ko-KR" sz="1300" b="0" dirty="0"/>
              <a:t> }</a:t>
            </a:r>
          </a:p>
          <a:p>
            <a:pPr algn="l"/>
            <a:endParaRPr lang="en-US" altLang="ko-KR" sz="1300" b="0" dirty="0"/>
          </a:p>
          <a:p>
            <a:pPr algn="l"/>
            <a:r>
              <a:rPr lang="en-US" altLang="ko-KR" sz="1300" b="0" dirty="0"/>
              <a:t> if ( link (</a:t>
            </a:r>
            <a:r>
              <a:rPr lang="en-US" altLang="ko-KR" sz="1300" b="0" dirty="0" err="1"/>
              <a:t>argv</a:t>
            </a:r>
            <a:r>
              <a:rPr lang="en-US" altLang="ko-KR" sz="1300" b="0" dirty="0"/>
              <a:t>[1], </a:t>
            </a:r>
            <a:r>
              <a:rPr lang="en-US" altLang="ko-KR" sz="1300" b="0" dirty="0" err="1"/>
              <a:t>argv</a:t>
            </a:r>
            <a:r>
              <a:rPr lang="en-US" altLang="ko-KR" sz="1300" b="0" dirty="0"/>
              <a:t>[2]) == -1){</a:t>
            </a:r>
          </a:p>
          <a:p>
            <a:pPr algn="l"/>
            <a:r>
              <a:rPr lang="en-US" altLang="ko-KR" sz="1300" b="0" dirty="0"/>
              <a:t> 	</a:t>
            </a:r>
            <a:r>
              <a:rPr lang="en-US" altLang="ko-KR" sz="1300" b="0" dirty="0" err="1"/>
              <a:t>perror</a:t>
            </a:r>
            <a:r>
              <a:rPr lang="en-US" altLang="ko-KR" sz="1300" b="0" dirty="0"/>
              <a:t> ("link failed");</a:t>
            </a:r>
          </a:p>
          <a:p>
            <a:pPr algn="l"/>
            <a:r>
              <a:rPr lang="en-US" altLang="ko-KR" sz="1300" b="0" dirty="0"/>
              <a:t> 	exit (1);</a:t>
            </a:r>
          </a:p>
          <a:p>
            <a:pPr algn="l"/>
            <a:r>
              <a:rPr lang="en-US" altLang="ko-KR" sz="1300" b="0" dirty="0"/>
              <a:t> }</a:t>
            </a:r>
          </a:p>
          <a:p>
            <a:pPr algn="l"/>
            <a:endParaRPr lang="en-US" altLang="ko-KR" sz="1300" b="0" dirty="0"/>
          </a:p>
          <a:p>
            <a:pPr algn="l"/>
            <a:r>
              <a:rPr lang="en-US" altLang="ko-KR" sz="1300" b="0" dirty="0"/>
              <a:t> if ( unlink(</a:t>
            </a:r>
            <a:r>
              <a:rPr lang="en-US" altLang="ko-KR" sz="1300" b="0" dirty="0" err="1"/>
              <a:t>argv</a:t>
            </a:r>
            <a:r>
              <a:rPr lang="en-US" altLang="ko-KR" sz="1300" b="0" dirty="0"/>
              <a:t>[1]) == -1){</a:t>
            </a:r>
          </a:p>
          <a:p>
            <a:pPr algn="l"/>
            <a:r>
              <a:rPr lang="en-US" altLang="ko-KR" sz="1300" b="0" dirty="0"/>
              <a:t> 	</a:t>
            </a:r>
            <a:r>
              <a:rPr lang="en-US" altLang="ko-KR" sz="1300" b="0" dirty="0" err="1"/>
              <a:t>perror</a:t>
            </a:r>
            <a:r>
              <a:rPr lang="en-US" altLang="ko-KR" sz="1300" b="0" dirty="0"/>
              <a:t> ("unlink failed");</a:t>
            </a:r>
          </a:p>
          <a:p>
            <a:pPr algn="l"/>
            <a:r>
              <a:rPr lang="en-US" altLang="ko-KR" sz="1300" b="0" dirty="0"/>
              <a:t> 	unlink (</a:t>
            </a:r>
            <a:r>
              <a:rPr lang="en-US" altLang="ko-KR" sz="1300" b="0" dirty="0" err="1"/>
              <a:t>argv</a:t>
            </a:r>
            <a:r>
              <a:rPr lang="en-US" altLang="ko-KR" sz="1300" b="0" dirty="0"/>
              <a:t>[2]);</a:t>
            </a:r>
          </a:p>
          <a:p>
            <a:pPr algn="l"/>
            <a:r>
              <a:rPr lang="en-US" altLang="ko-KR" sz="1300" b="0" dirty="0"/>
              <a:t> 	exit (1);</a:t>
            </a:r>
          </a:p>
          <a:p>
            <a:pPr algn="l"/>
            <a:r>
              <a:rPr lang="en-US" altLang="ko-KR" sz="1300" b="0" dirty="0"/>
              <a:t> }</a:t>
            </a:r>
          </a:p>
          <a:p>
            <a:pPr algn="l"/>
            <a:r>
              <a:rPr lang="en-US" altLang="ko-KR" sz="1300" b="0" dirty="0"/>
              <a:t> </a:t>
            </a:r>
            <a:r>
              <a:rPr lang="en-US" altLang="ko-KR" sz="1300" b="0" dirty="0" err="1"/>
              <a:t>printf</a:t>
            </a:r>
            <a:r>
              <a:rPr lang="en-US" altLang="ko-KR" sz="1300" b="0" dirty="0"/>
              <a:t> ("Succeeded\n");</a:t>
            </a:r>
          </a:p>
          <a:p>
            <a:pPr algn="l"/>
            <a:r>
              <a:rPr lang="en-US" altLang="ko-KR" sz="1300" b="0"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ko-KR"/>
              <a:t>The </a:t>
            </a:r>
            <a:r>
              <a:rPr lang="en-US" altLang="ko-KR" b="0">
                <a:latin typeface="Courier New" pitchFamily="49" charset="0"/>
              </a:rPr>
              <a:t>remove(3)</a:t>
            </a:r>
            <a:r>
              <a:rPr lang="en-US" altLang="ko-KR"/>
              <a:t> system call</a:t>
            </a:r>
            <a:endParaRPr/>
          </a:p>
        </p:txBody>
      </p:sp>
      <p:sp>
        <p:nvSpPr>
          <p:cNvPr id="147459" name="Rectangle 3"/>
          <p:cNvSpPr>
            <a:spLocks noGrp="1" noChangeArrowheads="1"/>
          </p:cNvSpPr>
          <p:nvPr>
            <p:ph idx="1"/>
          </p:nvPr>
        </p:nvSpPr>
        <p:spPr>
          <a:xfrm>
            <a:off x="457200" y="2565400"/>
            <a:ext cx="8435975" cy="3959225"/>
          </a:xfrm>
          <a:noFill/>
          <a:ln/>
        </p:spPr>
        <p:txBody>
          <a:bodyPr/>
          <a:lstStyle/>
          <a:p>
            <a:r>
              <a:rPr lang="en-US" altLang="ko-KR" sz="2200" dirty="0">
                <a:latin typeface="Arial" charset="0"/>
                <a:cs typeface="Arial" charset="0"/>
              </a:rPr>
              <a:t>For a file, </a:t>
            </a:r>
            <a:r>
              <a:rPr lang="en-US" altLang="ko-KR" sz="2200" b="0" dirty="0">
                <a:latin typeface="Courier New" pitchFamily="49" charset="0"/>
                <a:cs typeface="Courier New" pitchFamily="49" charset="0"/>
              </a:rPr>
              <a:t>remove</a:t>
            </a:r>
            <a:r>
              <a:rPr lang="en-US" altLang="ko-KR" sz="2200" dirty="0">
                <a:latin typeface="Arial" charset="0"/>
                <a:cs typeface="Arial" charset="0"/>
              </a:rPr>
              <a:t> is identical to </a:t>
            </a:r>
            <a:r>
              <a:rPr lang="en-US" altLang="ko-KR" sz="2200" b="0" dirty="0">
                <a:latin typeface="Courier New" pitchFamily="49" charset="0"/>
                <a:cs typeface="Courier New" pitchFamily="49" charset="0"/>
              </a:rPr>
              <a:t>unlink</a:t>
            </a:r>
            <a:r>
              <a:rPr lang="en-US" altLang="ko-KR" sz="2200" dirty="0">
                <a:latin typeface="Arial" charset="0"/>
                <a:cs typeface="Arial" charset="0"/>
              </a:rPr>
              <a:t>.</a:t>
            </a:r>
          </a:p>
          <a:p>
            <a:endParaRPr lang="en-US" altLang="ko-KR" sz="2200" dirty="0">
              <a:latin typeface="Arial" charset="0"/>
              <a:cs typeface="Arial" charset="0"/>
            </a:endParaRPr>
          </a:p>
          <a:p>
            <a:r>
              <a:rPr lang="en-US" altLang="ko-KR" sz="2200" dirty="0">
                <a:latin typeface="Arial" charset="0"/>
                <a:cs typeface="Arial" charset="0"/>
              </a:rPr>
              <a:t>ISO C specifies the </a:t>
            </a:r>
            <a:r>
              <a:rPr lang="en-US" altLang="ko-KR" sz="2200" b="0" dirty="0">
                <a:latin typeface="Courier New" pitchFamily="49" charset="0"/>
                <a:cs typeface="Courier New" pitchFamily="49" charset="0"/>
              </a:rPr>
              <a:t>remove</a:t>
            </a:r>
            <a:r>
              <a:rPr lang="en-US" altLang="ko-KR" sz="2200" dirty="0">
                <a:latin typeface="Arial" charset="0"/>
                <a:cs typeface="Arial" charset="0"/>
              </a:rPr>
              <a:t> function to delete a file. </a:t>
            </a:r>
          </a:p>
          <a:p>
            <a:endParaRPr lang="en-US" altLang="ko-KR" sz="2200" dirty="0">
              <a:latin typeface="Arial" charset="0"/>
              <a:cs typeface="Arial" charset="0"/>
            </a:endParaRPr>
          </a:p>
          <a:p>
            <a:r>
              <a:rPr lang="en-US" altLang="ko-KR" sz="2200" dirty="0">
                <a:latin typeface="Arial" charset="0"/>
                <a:cs typeface="Arial" charset="0"/>
              </a:rPr>
              <a:t>The name was changed from the historical UNIX name of </a:t>
            </a:r>
            <a:r>
              <a:rPr lang="en-US" altLang="ko-KR" sz="2200" b="0" dirty="0">
                <a:latin typeface="Courier New" pitchFamily="49" charset="0"/>
                <a:cs typeface="Courier New" pitchFamily="49" charset="0"/>
              </a:rPr>
              <a:t>unlink</a:t>
            </a:r>
            <a:r>
              <a:rPr lang="en-US" altLang="ko-KR" sz="2200" dirty="0">
                <a:latin typeface="Arial" charset="0"/>
                <a:cs typeface="Arial" charset="0"/>
              </a:rPr>
              <a:t> because most non-UNIX systems that implement the C standard didn't support the concept of links to a file at the time.</a:t>
            </a:r>
          </a:p>
        </p:txBody>
      </p:sp>
      <p:sp>
        <p:nvSpPr>
          <p:cNvPr id="5" name="Rectangle 6"/>
          <p:cNvSpPr>
            <a:spLocks noGrp="1" noChangeArrowheads="1"/>
          </p:cNvSpPr>
          <p:nvPr>
            <p:ph type="sldNum" sz="quarter" idx="4"/>
          </p:nvPr>
        </p:nvSpPr>
        <p:spPr>
          <a:ln/>
        </p:spPr>
        <p:txBody>
          <a:bodyPr/>
          <a:lstStyle/>
          <a:p>
            <a:pPr>
              <a:defRPr/>
            </a:pPr>
            <a:fld id="{9539B6CC-B37A-4087-8112-DFFCE204FBED}" type="slidenum">
              <a:rPr lang="en-US" altLang="ko-KR"/>
              <a:pPr>
                <a:defRPr/>
              </a:pPr>
              <a:t>36</a:t>
            </a:fld>
            <a:endParaRPr lang="en-US" altLang="ko-KR"/>
          </a:p>
        </p:txBody>
      </p:sp>
      <p:sp>
        <p:nvSpPr>
          <p:cNvPr id="147460" name="Rectangle 4"/>
          <p:cNvSpPr>
            <a:spLocks noChangeArrowheads="1"/>
          </p:cNvSpPr>
          <p:nvPr/>
        </p:nvSpPr>
        <p:spPr bwMode="auto">
          <a:xfrm>
            <a:off x="395288" y="1125538"/>
            <a:ext cx="8353425" cy="1295400"/>
          </a:xfrm>
          <a:prstGeom prst="rect">
            <a:avLst/>
          </a:prstGeom>
          <a:solidFill>
            <a:schemeClr val="bg1"/>
          </a:solidFill>
          <a:ln w="28575" algn="ctr">
            <a:solidFill>
              <a:schemeClr val="tx1"/>
            </a:solidFill>
            <a:miter lim="800000"/>
            <a:headEnd/>
            <a:tailEnd/>
          </a:ln>
          <a:effectLst/>
        </p:spPr>
        <p:txBody>
          <a:bodyPr wrap="none" anchor="ctr"/>
          <a:lstStyle/>
          <a:p>
            <a:pPr algn="l"/>
            <a:r>
              <a:rPr lang="en-US" altLang="ko-KR" sz="1600" b="0"/>
              <a:t>#include &lt;stdio.h&gt;</a:t>
            </a:r>
          </a:p>
          <a:p>
            <a:pPr algn="l"/>
            <a:endParaRPr lang="en-US" altLang="ko-KR" sz="1600" b="0"/>
          </a:p>
          <a:p>
            <a:pPr algn="l"/>
            <a:r>
              <a:rPr lang="en-US" altLang="ko-KR" sz="1600" b="0"/>
              <a:t>int remove(const char *pathname);</a:t>
            </a:r>
          </a:p>
          <a:p>
            <a:pPr algn="l"/>
            <a:r>
              <a:rPr lang="en-US" altLang="ko-KR" sz="1600" b="0"/>
              <a:t>				           </a:t>
            </a:r>
            <a:r>
              <a:rPr lang="en-US" altLang="ko-KR" b="0"/>
              <a:t>Returns: 0 if OK, -1 on error</a:t>
            </a:r>
            <a:endParaRPr lang="ko-KR" altLang="en-US" b="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rename(2)</a:t>
            </a:r>
            <a:r>
              <a:rPr lang="en-US" altLang="ko-KR" dirty="0"/>
              <a:t> system call</a:t>
            </a:r>
            <a:endParaRPr/>
          </a:p>
        </p:txBody>
      </p:sp>
      <p:sp>
        <p:nvSpPr>
          <p:cNvPr id="148483" name="Rectangle 3"/>
          <p:cNvSpPr>
            <a:spLocks noGrp="1" noChangeArrowheads="1"/>
          </p:cNvSpPr>
          <p:nvPr>
            <p:ph idx="1"/>
          </p:nvPr>
        </p:nvSpPr>
        <p:spPr>
          <a:xfrm>
            <a:off x="457200" y="2565400"/>
            <a:ext cx="8435975" cy="3959225"/>
          </a:xfrm>
          <a:noFill/>
          <a:ln/>
        </p:spPr>
        <p:txBody>
          <a:bodyPr/>
          <a:lstStyle/>
          <a:p>
            <a:r>
              <a:rPr lang="en-US" altLang="ko-KR" sz="2200" dirty="0">
                <a:latin typeface="Arial" charset="0"/>
                <a:cs typeface="Arial" charset="0"/>
              </a:rPr>
              <a:t>A file or a directory is renamed with the </a:t>
            </a:r>
            <a:r>
              <a:rPr lang="en-US" altLang="ko-KR" sz="2200" b="0" dirty="0">
                <a:latin typeface="Courier New" pitchFamily="49" charset="0"/>
                <a:cs typeface="Arial" charset="0"/>
              </a:rPr>
              <a:t>rename</a:t>
            </a:r>
            <a:r>
              <a:rPr lang="en-US" altLang="ko-KR" sz="2200" dirty="0">
                <a:latin typeface="Arial" charset="0"/>
                <a:cs typeface="Arial" charset="0"/>
              </a:rPr>
              <a:t> function.</a:t>
            </a:r>
          </a:p>
          <a:p>
            <a:endParaRPr lang="en-US" altLang="ko-KR" sz="2200" dirty="0">
              <a:latin typeface="Arial" charset="0"/>
              <a:cs typeface="Arial" charset="0"/>
            </a:endParaRPr>
          </a:p>
          <a:p>
            <a:r>
              <a:rPr lang="en-US" altLang="ko-KR" sz="2200" dirty="0">
                <a:latin typeface="Arial" charset="0"/>
                <a:cs typeface="Arial" charset="0"/>
              </a:rPr>
              <a:t>This function is defined by ISO C for files. (The C standard doesn't deal with directories.) POSIX.1 expanded the definition to include directories and symbolic links.</a:t>
            </a:r>
          </a:p>
          <a:p>
            <a:endParaRPr lang="en-US" altLang="ko-KR" sz="2200" dirty="0">
              <a:latin typeface="Arial" charset="0"/>
              <a:cs typeface="Arial" charset="0"/>
            </a:endParaRPr>
          </a:p>
          <a:p>
            <a:r>
              <a:rPr lang="en-US" altLang="ko-KR" sz="2200" dirty="0">
                <a:latin typeface="Arial" charset="0"/>
                <a:cs typeface="Arial" charset="0"/>
              </a:rPr>
              <a:t>Arguments</a:t>
            </a:r>
          </a:p>
          <a:p>
            <a:pPr lvl="1"/>
            <a:r>
              <a:rPr lang="en-US" altLang="ko-KR" sz="2000" dirty="0"/>
              <a:t>If the </a:t>
            </a:r>
            <a:r>
              <a:rPr lang="en-US" altLang="ko-KR" sz="2000" b="0" dirty="0" err="1">
                <a:latin typeface="Courier New" pitchFamily="49" charset="0"/>
              </a:rPr>
              <a:t>oldname</a:t>
            </a:r>
            <a:r>
              <a:rPr lang="en-US" altLang="ko-KR" sz="2000" dirty="0"/>
              <a:t> and </a:t>
            </a:r>
            <a:r>
              <a:rPr lang="en-US" altLang="ko-KR" sz="2000" b="0" dirty="0" err="1">
                <a:latin typeface="Courier New" pitchFamily="49" charset="0"/>
              </a:rPr>
              <a:t>newname</a:t>
            </a:r>
            <a:r>
              <a:rPr lang="en-US" altLang="ko-KR" sz="2000" dirty="0"/>
              <a:t> refer to same file, the function return successfully without changing anything</a:t>
            </a:r>
          </a:p>
          <a:p>
            <a:pPr lvl="2">
              <a:buNone/>
            </a:pPr>
            <a:endParaRPr lang="en-US" altLang="ko-KR" sz="2000" dirty="0"/>
          </a:p>
        </p:txBody>
      </p:sp>
      <p:sp>
        <p:nvSpPr>
          <p:cNvPr id="5" name="Rectangle 6"/>
          <p:cNvSpPr>
            <a:spLocks noGrp="1" noChangeArrowheads="1"/>
          </p:cNvSpPr>
          <p:nvPr>
            <p:ph type="sldNum" sz="quarter" idx="4"/>
          </p:nvPr>
        </p:nvSpPr>
        <p:spPr>
          <a:ln/>
        </p:spPr>
        <p:txBody>
          <a:bodyPr/>
          <a:lstStyle/>
          <a:p>
            <a:pPr>
              <a:defRPr/>
            </a:pPr>
            <a:fld id="{19D24390-EF1F-463D-8613-98AD9EC85A93}" type="slidenum">
              <a:rPr lang="en-US" altLang="ko-KR"/>
              <a:pPr>
                <a:defRPr/>
              </a:pPr>
              <a:t>37</a:t>
            </a:fld>
            <a:endParaRPr lang="en-US" altLang="ko-KR"/>
          </a:p>
        </p:txBody>
      </p:sp>
      <p:sp>
        <p:nvSpPr>
          <p:cNvPr id="148484" name="Rectangle 4"/>
          <p:cNvSpPr>
            <a:spLocks noChangeArrowheads="1"/>
          </p:cNvSpPr>
          <p:nvPr/>
        </p:nvSpPr>
        <p:spPr bwMode="auto">
          <a:xfrm>
            <a:off x="395288" y="1125538"/>
            <a:ext cx="8353425" cy="1295400"/>
          </a:xfrm>
          <a:prstGeom prst="rect">
            <a:avLst/>
          </a:prstGeom>
          <a:solidFill>
            <a:schemeClr val="bg1"/>
          </a:solidFill>
          <a:ln w="28575" algn="ctr">
            <a:solidFill>
              <a:schemeClr val="tx1"/>
            </a:solidFill>
            <a:miter lim="800000"/>
            <a:headEnd/>
            <a:tailEnd/>
          </a:ln>
          <a:effectLst/>
        </p:spPr>
        <p:txBody>
          <a:bodyPr wrap="none" anchor="ctr"/>
          <a:lstStyle/>
          <a:p>
            <a:pPr algn="l"/>
            <a:r>
              <a:rPr lang="en-US" altLang="ko-KR" sz="1600" b="0"/>
              <a:t>#include &lt;stdio.h&gt;</a:t>
            </a:r>
          </a:p>
          <a:p>
            <a:pPr algn="l"/>
            <a:endParaRPr lang="en-US" altLang="ko-KR" sz="1600" b="0"/>
          </a:p>
          <a:p>
            <a:pPr algn="l"/>
            <a:r>
              <a:rPr lang="en-US" altLang="ko-KR" sz="1600" b="0"/>
              <a:t>int rename(const char *oldname, const char *newname);</a:t>
            </a:r>
          </a:p>
          <a:p>
            <a:pPr algn="l"/>
            <a:endParaRPr lang="en-US" altLang="ko-KR" sz="1600" b="0"/>
          </a:p>
          <a:p>
            <a:pPr algn="l"/>
            <a:r>
              <a:rPr lang="en-US" altLang="ko-KR" sz="1600" b="0"/>
              <a:t>				           </a:t>
            </a:r>
            <a:r>
              <a:rPr lang="en-US" altLang="ko-KR" b="0"/>
              <a:t>Returns: 0 if OK, -1 on error</a:t>
            </a:r>
            <a:endParaRPr lang="ko-KR" altLang="en-US" b="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ko-KR"/>
              <a:t>The </a:t>
            </a:r>
            <a:r>
              <a:rPr lang="en-US" altLang="ko-KR" b="0">
                <a:latin typeface="Courier New" pitchFamily="49" charset="0"/>
              </a:rPr>
              <a:t>symlink(2)</a:t>
            </a:r>
            <a:r>
              <a:rPr lang="en-US" altLang="ko-KR"/>
              <a:t> system call</a:t>
            </a:r>
            <a:endParaRPr/>
          </a:p>
        </p:txBody>
      </p:sp>
      <p:sp>
        <p:nvSpPr>
          <p:cNvPr id="149507" name="Rectangle 3"/>
          <p:cNvSpPr>
            <a:spLocks noGrp="1" noChangeArrowheads="1"/>
          </p:cNvSpPr>
          <p:nvPr>
            <p:ph idx="1"/>
          </p:nvPr>
        </p:nvSpPr>
        <p:spPr>
          <a:xfrm>
            <a:off x="457200" y="2565400"/>
            <a:ext cx="8435975" cy="3959225"/>
          </a:xfrm>
          <a:noFill/>
          <a:ln/>
        </p:spPr>
        <p:txBody>
          <a:bodyPr/>
          <a:lstStyle/>
          <a:p>
            <a:r>
              <a:rPr lang="en-US" altLang="ko-KR" sz="2200" dirty="0">
                <a:latin typeface="Arial" charset="0"/>
                <a:cs typeface="Arial" charset="0"/>
              </a:rPr>
              <a:t>If symbolic link file is ever opened with </a:t>
            </a:r>
            <a:r>
              <a:rPr lang="en-US" altLang="ko-KR" sz="2200" b="0" dirty="0">
                <a:latin typeface="Courier New" pitchFamily="49" charset="0"/>
                <a:cs typeface="Arial" charset="0"/>
              </a:rPr>
              <a:t>open</a:t>
            </a:r>
            <a:r>
              <a:rPr lang="en-US" altLang="ko-KR" sz="2200" dirty="0">
                <a:latin typeface="Arial" charset="0"/>
                <a:cs typeface="Arial" charset="0"/>
              </a:rPr>
              <a:t> then the </a:t>
            </a:r>
            <a:r>
              <a:rPr lang="en-US" altLang="ko-KR" sz="2200" b="0" dirty="0">
                <a:latin typeface="Courier New" pitchFamily="49" charset="0"/>
                <a:cs typeface="Arial" charset="0"/>
              </a:rPr>
              <a:t>open</a:t>
            </a:r>
            <a:r>
              <a:rPr lang="en-US" altLang="ko-KR" sz="2200" dirty="0">
                <a:latin typeface="Arial" charset="0"/>
                <a:cs typeface="Arial" charset="0"/>
              </a:rPr>
              <a:t> system call correctly follows the path to </a:t>
            </a:r>
            <a:r>
              <a:rPr lang="en-US" altLang="ko-KR" sz="2200" b="0" dirty="0" err="1">
                <a:latin typeface="Courier New" pitchFamily="49" charset="0"/>
                <a:cs typeface="Arial" charset="0"/>
              </a:rPr>
              <a:t>realname</a:t>
            </a:r>
            <a:r>
              <a:rPr lang="en-US" altLang="ko-KR" sz="2200" dirty="0">
                <a:latin typeface="Arial" charset="0"/>
                <a:cs typeface="Arial" charset="0"/>
              </a:rPr>
              <a:t>.</a:t>
            </a:r>
          </a:p>
          <a:p>
            <a:endParaRPr lang="en-US" altLang="ko-KR" sz="2200" dirty="0">
              <a:latin typeface="Arial" charset="0"/>
              <a:cs typeface="Arial" charset="0"/>
            </a:endParaRPr>
          </a:p>
          <a:p>
            <a:r>
              <a:rPr lang="en-US" altLang="ko-KR" sz="2200" dirty="0">
                <a:latin typeface="Arial" charset="0"/>
                <a:cs typeface="Arial" charset="0"/>
              </a:rPr>
              <a:t>If a programmer wishes to see the data held in </a:t>
            </a:r>
            <a:r>
              <a:rPr lang="en-US" altLang="ko-KR" sz="2200" b="0" dirty="0" err="1">
                <a:latin typeface="Courier New" pitchFamily="49" charset="0"/>
                <a:cs typeface="Arial" charset="0"/>
              </a:rPr>
              <a:t>symname</a:t>
            </a:r>
            <a:r>
              <a:rPr lang="en-US" altLang="ko-KR" sz="2200" dirty="0">
                <a:latin typeface="Arial" charset="0"/>
                <a:cs typeface="Arial" charset="0"/>
              </a:rPr>
              <a:t> itself then the system call </a:t>
            </a:r>
            <a:r>
              <a:rPr lang="en-US" altLang="ko-KR" sz="2200" b="0" dirty="0" err="1">
                <a:latin typeface="Courier New" pitchFamily="49" charset="0"/>
                <a:cs typeface="Arial" charset="0"/>
              </a:rPr>
              <a:t>readlink</a:t>
            </a:r>
            <a:r>
              <a:rPr lang="en-US" altLang="ko-KR" sz="2200" dirty="0">
                <a:latin typeface="Arial" charset="0"/>
                <a:cs typeface="Arial" charset="0"/>
              </a:rPr>
              <a:t> must be used.</a:t>
            </a:r>
          </a:p>
        </p:txBody>
      </p:sp>
      <p:sp>
        <p:nvSpPr>
          <p:cNvPr id="5" name="Rectangle 6"/>
          <p:cNvSpPr>
            <a:spLocks noGrp="1" noChangeArrowheads="1"/>
          </p:cNvSpPr>
          <p:nvPr>
            <p:ph type="sldNum" sz="quarter" idx="4"/>
          </p:nvPr>
        </p:nvSpPr>
        <p:spPr>
          <a:ln/>
        </p:spPr>
        <p:txBody>
          <a:bodyPr/>
          <a:lstStyle/>
          <a:p>
            <a:pPr>
              <a:defRPr/>
            </a:pPr>
            <a:fld id="{459B535B-C5FB-45A5-A8EA-73488E34542A}" type="slidenum">
              <a:rPr lang="en-US" altLang="ko-KR"/>
              <a:pPr>
                <a:defRPr/>
              </a:pPr>
              <a:t>38</a:t>
            </a:fld>
            <a:endParaRPr lang="en-US" altLang="ko-KR"/>
          </a:p>
        </p:txBody>
      </p:sp>
      <p:sp>
        <p:nvSpPr>
          <p:cNvPr id="149508" name="Rectangle 4"/>
          <p:cNvSpPr>
            <a:spLocks noChangeArrowheads="1"/>
          </p:cNvSpPr>
          <p:nvPr/>
        </p:nvSpPr>
        <p:spPr bwMode="auto">
          <a:xfrm>
            <a:off x="395288" y="1125538"/>
            <a:ext cx="8353425" cy="1295400"/>
          </a:xfrm>
          <a:prstGeom prst="rect">
            <a:avLst/>
          </a:prstGeom>
          <a:solidFill>
            <a:schemeClr val="bg1"/>
          </a:solidFill>
          <a:ln w="28575" algn="ctr">
            <a:solidFill>
              <a:schemeClr val="tx1"/>
            </a:solidFill>
            <a:miter lim="800000"/>
            <a:headEnd/>
            <a:tailEnd/>
          </a:ln>
          <a:effectLst/>
        </p:spPr>
        <p:txBody>
          <a:bodyPr wrap="none" anchor="ctr"/>
          <a:lstStyle/>
          <a:p>
            <a:pPr algn="l"/>
            <a:r>
              <a:rPr lang="en-US" altLang="ko-KR" sz="1600" b="0"/>
              <a:t>#include &lt;unistd.h&gt;</a:t>
            </a:r>
          </a:p>
          <a:p>
            <a:pPr algn="l"/>
            <a:endParaRPr lang="en-US" altLang="ko-KR" sz="1600" b="0"/>
          </a:p>
          <a:p>
            <a:pPr algn="l"/>
            <a:r>
              <a:rPr lang="en-US" altLang="ko-KR" sz="1600" b="0"/>
              <a:t>int symlink(const char *realname, const char *symname);</a:t>
            </a:r>
          </a:p>
          <a:p>
            <a:pPr algn="l"/>
            <a:endParaRPr lang="en-US" altLang="ko-KR" sz="1600" b="0"/>
          </a:p>
          <a:p>
            <a:pPr algn="l"/>
            <a:r>
              <a:rPr lang="en-US" altLang="ko-KR" sz="1600" b="0"/>
              <a:t>				           </a:t>
            </a:r>
            <a:r>
              <a:rPr lang="en-US" altLang="ko-KR" b="0"/>
              <a:t>Returns: 0 if OK, -1 on error</a:t>
            </a:r>
            <a:endParaRPr lang="ko-KR" altLang="en-US" b="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ko-KR"/>
              <a:t>The </a:t>
            </a:r>
            <a:r>
              <a:rPr lang="en-US" altLang="ko-KR" b="0">
                <a:latin typeface="Courier New" pitchFamily="49" charset="0"/>
              </a:rPr>
              <a:t>readlink(2)</a:t>
            </a:r>
            <a:r>
              <a:rPr lang="en-US" altLang="ko-KR"/>
              <a:t> system call</a:t>
            </a:r>
            <a:endParaRPr/>
          </a:p>
        </p:txBody>
      </p:sp>
      <p:sp>
        <p:nvSpPr>
          <p:cNvPr id="152579" name="Rectangle 3"/>
          <p:cNvSpPr>
            <a:spLocks noGrp="1" noChangeArrowheads="1"/>
          </p:cNvSpPr>
          <p:nvPr>
            <p:ph idx="1"/>
          </p:nvPr>
        </p:nvSpPr>
        <p:spPr>
          <a:xfrm>
            <a:off x="457200" y="2636838"/>
            <a:ext cx="8435975" cy="3743325"/>
          </a:xfrm>
          <a:noFill/>
          <a:ln/>
        </p:spPr>
        <p:txBody>
          <a:bodyPr/>
          <a:lstStyle/>
          <a:p>
            <a:r>
              <a:rPr lang="en-US" altLang="ko-KR" sz="2200" dirty="0">
                <a:latin typeface="Arial" charset="0"/>
                <a:cs typeface="Arial" charset="0"/>
              </a:rPr>
              <a:t>The </a:t>
            </a:r>
            <a:r>
              <a:rPr lang="en-US" altLang="ko-KR" sz="2200" b="0" dirty="0" err="1">
                <a:latin typeface="Courier New" pitchFamily="49" charset="0"/>
                <a:cs typeface="Arial" charset="0"/>
              </a:rPr>
              <a:t>readlink</a:t>
            </a:r>
            <a:r>
              <a:rPr lang="en-US" altLang="ko-KR" sz="2200" dirty="0">
                <a:latin typeface="Arial" charset="0"/>
                <a:cs typeface="Arial" charset="0"/>
              </a:rPr>
              <a:t> system call </a:t>
            </a:r>
          </a:p>
          <a:p>
            <a:pPr lvl="1">
              <a:buFontTx/>
              <a:buNone/>
            </a:pPr>
            <a:r>
              <a:rPr lang="en-US" altLang="ko-KR" sz="2000" dirty="0">
                <a:cs typeface="Arial" charset="0"/>
              </a:rPr>
              <a:t>1. opens </a:t>
            </a:r>
            <a:r>
              <a:rPr lang="en-US" altLang="ko-KR" sz="2000" b="0" dirty="0" err="1">
                <a:latin typeface="Courier New" pitchFamily="49" charset="0"/>
                <a:cs typeface="Arial" charset="0"/>
              </a:rPr>
              <a:t>sympath</a:t>
            </a:r>
            <a:endParaRPr lang="en-US" altLang="ko-KR" sz="2000" b="0" dirty="0">
              <a:latin typeface="Courier New" pitchFamily="49" charset="0"/>
              <a:cs typeface="Arial" charset="0"/>
            </a:endParaRPr>
          </a:p>
          <a:p>
            <a:pPr lvl="1">
              <a:buFontTx/>
              <a:buNone/>
            </a:pPr>
            <a:r>
              <a:rPr lang="en-US" altLang="ko-KR" sz="2000" dirty="0">
                <a:cs typeface="Arial" charset="0"/>
              </a:rPr>
              <a:t>2. read the contents of the file into </a:t>
            </a:r>
            <a:r>
              <a:rPr lang="en-US" altLang="ko-KR" sz="2000" b="0" dirty="0">
                <a:latin typeface="Courier New" pitchFamily="49" charset="0"/>
                <a:cs typeface="Arial" charset="0"/>
              </a:rPr>
              <a:t>buffer</a:t>
            </a:r>
          </a:p>
          <a:p>
            <a:pPr lvl="1">
              <a:buFontTx/>
              <a:buNone/>
            </a:pPr>
            <a:r>
              <a:rPr lang="en-US" altLang="ko-KR" sz="2000" dirty="0">
                <a:cs typeface="Arial" charset="0"/>
              </a:rPr>
              <a:t>3. close </a:t>
            </a:r>
            <a:r>
              <a:rPr lang="en-US" altLang="ko-KR" sz="2000" b="0" dirty="0" err="1">
                <a:latin typeface="Courier New" pitchFamily="49" charset="0"/>
                <a:cs typeface="Arial" charset="0"/>
              </a:rPr>
              <a:t>sympath</a:t>
            </a:r>
            <a:endParaRPr lang="en-US" altLang="ko-KR" sz="2000" b="0" dirty="0">
              <a:latin typeface="Courier New" pitchFamily="49" charset="0"/>
              <a:cs typeface="Arial" charset="0"/>
            </a:endParaRPr>
          </a:p>
          <a:p>
            <a:endParaRPr lang="en-US" altLang="ko-KR" sz="2200" dirty="0">
              <a:latin typeface="Arial" charset="0"/>
              <a:cs typeface="Arial" charset="0"/>
            </a:endParaRPr>
          </a:p>
          <a:p>
            <a:r>
              <a:rPr lang="en-US" altLang="ko-KR" sz="2200" dirty="0">
                <a:latin typeface="Arial" charset="0"/>
                <a:cs typeface="Arial" charset="0"/>
              </a:rPr>
              <a:t>If the original file is removed, </a:t>
            </a:r>
          </a:p>
          <a:p>
            <a:pPr lvl="1"/>
            <a:r>
              <a:rPr lang="en-US" altLang="ko-KR" sz="2000" dirty="0"/>
              <a:t>A program will still be able to ‘see’ the symbolic link but unfortunately an </a:t>
            </a:r>
            <a:r>
              <a:rPr lang="en-US" altLang="ko-KR" sz="2000" b="0" dirty="0">
                <a:latin typeface="Courier New" pitchFamily="49" charset="0"/>
              </a:rPr>
              <a:t>open</a:t>
            </a:r>
            <a:r>
              <a:rPr lang="en-US" altLang="ko-KR" sz="2000" dirty="0"/>
              <a:t> call will not be able to follow the path contained within it and will return with </a:t>
            </a:r>
            <a:r>
              <a:rPr lang="en-US" altLang="ko-KR" sz="2000" b="0" dirty="0" err="1">
                <a:latin typeface="Courier New" pitchFamily="49" charset="0"/>
              </a:rPr>
              <a:t>errno</a:t>
            </a:r>
            <a:r>
              <a:rPr lang="en-US" altLang="ko-KR" sz="2000" dirty="0"/>
              <a:t> set to </a:t>
            </a:r>
            <a:r>
              <a:rPr lang="en-US" altLang="ko-KR" sz="2000" b="0" dirty="0">
                <a:latin typeface="Courier New" pitchFamily="49" charset="0"/>
              </a:rPr>
              <a:t>EEXIST</a:t>
            </a:r>
            <a:r>
              <a:rPr lang="en-US" altLang="ko-KR" sz="2000" dirty="0"/>
              <a:t>.</a:t>
            </a:r>
          </a:p>
        </p:txBody>
      </p:sp>
      <p:sp>
        <p:nvSpPr>
          <p:cNvPr id="5" name="Rectangle 6"/>
          <p:cNvSpPr>
            <a:spLocks noGrp="1" noChangeArrowheads="1"/>
          </p:cNvSpPr>
          <p:nvPr>
            <p:ph type="sldNum" sz="quarter" idx="4"/>
          </p:nvPr>
        </p:nvSpPr>
        <p:spPr>
          <a:ln/>
        </p:spPr>
        <p:txBody>
          <a:bodyPr/>
          <a:lstStyle/>
          <a:p>
            <a:pPr>
              <a:defRPr/>
            </a:pPr>
            <a:fld id="{789FA997-0CC0-4C78-AA7B-35685A77DF0F}" type="slidenum">
              <a:rPr lang="en-US" altLang="ko-KR"/>
              <a:pPr>
                <a:defRPr/>
              </a:pPr>
              <a:t>39</a:t>
            </a:fld>
            <a:endParaRPr lang="en-US" altLang="ko-KR"/>
          </a:p>
        </p:txBody>
      </p:sp>
      <p:sp>
        <p:nvSpPr>
          <p:cNvPr id="152580" name="Rectangle 4"/>
          <p:cNvSpPr>
            <a:spLocks noChangeArrowheads="1"/>
          </p:cNvSpPr>
          <p:nvPr/>
        </p:nvSpPr>
        <p:spPr bwMode="auto">
          <a:xfrm>
            <a:off x="395288" y="1125538"/>
            <a:ext cx="8353425" cy="1439862"/>
          </a:xfrm>
          <a:prstGeom prst="rect">
            <a:avLst/>
          </a:prstGeom>
          <a:solidFill>
            <a:schemeClr val="bg1"/>
          </a:solidFill>
          <a:ln w="28575" algn="ctr">
            <a:solidFill>
              <a:schemeClr val="tx1"/>
            </a:solidFill>
            <a:miter lim="800000"/>
            <a:headEnd/>
            <a:tailEnd/>
          </a:ln>
          <a:effectLst/>
        </p:spPr>
        <p:txBody>
          <a:bodyPr wrap="none" anchor="ctr"/>
          <a:lstStyle/>
          <a:p>
            <a:pPr algn="l"/>
            <a:r>
              <a:rPr lang="en-US" altLang="ko-KR" sz="1600" b="0"/>
              <a:t>#include &lt;unistd.h&gt;</a:t>
            </a:r>
          </a:p>
          <a:p>
            <a:pPr algn="l"/>
            <a:endParaRPr lang="en-US" altLang="ko-KR" sz="1600" b="0"/>
          </a:p>
          <a:p>
            <a:pPr algn="l"/>
            <a:r>
              <a:rPr lang="en-US" altLang="ko-KR" sz="1600" b="0"/>
              <a:t>ssize_t readlink(const char* sympath, char* buffer, size_t bufsize)</a:t>
            </a:r>
          </a:p>
          <a:p>
            <a:pPr algn="l"/>
            <a:r>
              <a:rPr lang="en-US" altLang="ko-KR" sz="1600" b="0"/>
              <a:t> </a:t>
            </a:r>
          </a:p>
          <a:p>
            <a:pPr algn="l"/>
            <a:r>
              <a:rPr lang="en-US" altLang="ko-KR" sz="1600" b="0"/>
              <a:t>		   Returns: number of bytes read if OK, -1 on error</a:t>
            </a:r>
            <a:endParaRPr lang="ko-KR" altLang="en-US"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ko-KR" dirty="0"/>
              <a:t>Users and ownerships (2/3)</a:t>
            </a:r>
            <a:endParaRPr/>
          </a:p>
        </p:txBody>
      </p:sp>
      <p:sp>
        <p:nvSpPr>
          <p:cNvPr id="109571" name="Rectangle 3"/>
          <p:cNvSpPr>
            <a:spLocks noGrp="1" noChangeArrowheads="1"/>
          </p:cNvSpPr>
          <p:nvPr>
            <p:ph idx="1"/>
          </p:nvPr>
        </p:nvSpPr>
        <p:spPr/>
        <p:txBody>
          <a:bodyPr/>
          <a:lstStyle/>
          <a:p>
            <a:pPr lvl="1"/>
            <a:r>
              <a:rPr lang="en-US" altLang="ko-KR" dirty="0"/>
              <a:t>Each UNIX process is normally associated with the </a:t>
            </a:r>
            <a:r>
              <a:rPr lang="en-US" altLang="ko-KR" i="1" dirty="0" err="1"/>
              <a:t>uid</a:t>
            </a:r>
            <a:r>
              <a:rPr lang="en-US" altLang="ko-KR" dirty="0"/>
              <a:t> of the user </a:t>
            </a:r>
            <a:r>
              <a:rPr lang="en-US" altLang="ko-KR" dirty="0">
                <a:solidFill>
                  <a:srgbClr val="FF0000"/>
                </a:solidFill>
              </a:rPr>
              <a:t>who started that process</a:t>
            </a:r>
          </a:p>
          <a:p>
            <a:pPr lvl="1"/>
            <a:r>
              <a:rPr lang="en-US" altLang="ko-KR" dirty="0"/>
              <a:t>When a file created, the system establishes ownership by referring to</a:t>
            </a:r>
            <a:r>
              <a:rPr lang="en-US" altLang="ko-KR" i="1" dirty="0"/>
              <a:t> </a:t>
            </a:r>
            <a:r>
              <a:rPr lang="en-US" altLang="ko-KR" i="1" dirty="0" err="1"/>
              <a:t>uid</a:t>
            </a:r>
            <a:r>
              <a:rPr lang="en-US" altLang="ko-KR" dirty="0"/>
              <a:t> of the creating process</a:t>
            </a:r>
          </a:p>
          <a:p>
            <a:pPr lvl="1"/>
            <a:r>
              <a:rPr lang="en-US" altLang="ko-KR" dirty="0"/>
              <a:t>Ownership change</a:t>
            </a:r>
          </a:p>
          <a:p>
            <a:pPr lvl="2"/>
            <a:r>
              <a:rPr lang="en-US" altLang="ko-KR" dirty="0" err="1"/>
              <a:t>superuser</a:t>
            </a:r>
            <a:r>
              <a:rPr lang="en-US" altLang="ko-KR" dirty="0"/>
              <a:t> or file’s owner</a:t>
            </a:r>
          </a:p>
          <a:p>
            <a:pPr lvl="2"/>
            <a:r>
              <a:rPr lang="en-US" altLang="ko-KR" dirty="0" err="1"/>
              <a:t>superuser</a:t>
            </a:r>
            <a:r>
              <a:rPr lang="en-US" altLang="ko-KR" dirty="0"/>
              <a:t>(</a:t>
            </a:r>
            <a:r>
              <a:rPr lang="en-US" altLang="ko-KR" i="1" dirty="0"/>
              <a:t>username</a:t>
            </a:r>
            <a:r>
              <a:rPr lang="en-US" altLang="ko-KR" dirty="0"/>
              <a:t>=root, </a:t>
            </a:r>
            <a:r>
              <a:rPr lang="en-US" altLang="ko-KR" i="1" dirty="0" err="1"/>
              <a:t>uid</a:t>
            </a:r>
            <a:r>
              <a:rPr lang="en-US" altLang="ko-KR" dirty="0"/>
              <a:t>=0)</a:t>
            </a:r>
          </a:p>
          <a:p>
            <a:pPr lvl="1"/>
            <a:endParaRPr lang="en-US" altLang="ko-KR" dirty="0"/>
          </a:p>
          <a:p>
            <a:endParaRPr lang="en-US" altLang="ko-KR" dirty="0">
              <a:latin typeface="Arial" charset="0"/>
              <a:cs typeface="Arial" charset="0"/>
            </a:endParaRPr>
          </a:p>
        </p:txBody>
      </p:sp>
      <p:sp>
        <p:nvSpPr>
          <p:cNvPr id="23" name="Rectangle 6"/>
          <p:cNvSpPr>
            <a:spLocks noGrp="1" noChangeArrowheads="1"/>
          </p:cNvSpPr>
          <p:nvPr>
            <p:ph type="sldNum" sz="quarter" idx="4"/>
          </p:nvPr>
        </p:nvSpPr>
        <p:spPr>
          <a:ln/>
        </p:spPr>
        <p:txBody>
          <a:bodyPr/>
          <a:lstStyle/>
          <a:p>
            <a:pPr>
              <a:defRPr/>
            </a:pPr>
            <a:fld id="{A1A8E135-AE93-4039-A37E-8E191A90AE75}" type="slidenum">
              <a:rPr lang="en-US" altLang="ko-KR"/>
              <a:pPr>
                <a:defRPr/>
              </a:pPr>
              <a:t>4</a:t>
            </a:fld>
            <a:endParaRPr lang="en-US" altLang="ko-KR"/>
          </a:p>
        </p:txBody>
      </p:sp>
      <p:sp>
        <p:nvSpPr>
          <p:cNvPr id="109572" name="Oval 4"/>
          <p:cNvSpPr>
            <a:spLocks noChangeArrowheads="1"/>
          </p:cNvSpPr>
          <p:nvPr/>
        </p:nvSpPr>
        <p:spPr bwMode="auto">
          <a:xfrm>
            <a:off x="900113" y="5084763"/>
            <a:ext cx="792162" cy="792162"/>
          </a:xfrm>
          <a:prstGeom prst="ellipse">
            <a:avLst/>
          </a:prstGeom>
          <a:noFill/>
          <a:ln w="28575" algn="ctr">
            <a:solidFill>
              <a:schemeClr val="tx1"/>
            </a:solidFill>
            <a:round/>
            <a:headEnd/>
            <a:tailEnd/>
          </a:ln>
          <a:effectLst/>
        </p:spPr>
        <p:txBody>
          <a:bodyPr wrap="none" anchor="ctr"/>
          <a:lstStyle/>
          <a:p>
            <a:r>
              <a:rPr lang="en-US" altLang="ko-KR" b="0"/>
              <a:t>user’s</a:t>
            </a:r>
            <a:br>
              <a:rPr lang="en-US" altLang="ko-KR" b="0"/>
            </a:br>
            <a:r>
              <a:rPr lang="en-US" altLang="ko-KR" b="0"/>
              <a:t>shell</a:t>
            </a:r>
          </a:p>
        </p:txBody>
      </p:sp>
      <p:sp>
        <p:nvSpPr>
          <p:cNvPr id="109573" name="Oval 5"/>
          <p:cNvSpPr>
            <a:spLocks noChangeArrowheads="1"/>
          </p:cNvSpPr>
          <p:nvPr/>
        </p:nvSpPr>
        <p:spPr bwMode="auto">
          <a:xfrm>
            <a:off x="2628900" y="4508500"/>
            <a:ext cx="792163" cy="792163"/>
          </a:xfrm>
          <a:prstGeom prst="ellipse">
            <a:avLst/>
          </a:prstGeom>
          <a:noFill/>
          <a:ln w="28575" algn="ctr">
            <a:solidFill>
              <a:schemeClr val="tx1"/>
            </a:solidFill>
            <a:round/>
            <a:headEnd/>
            <a:tailEnd/>
          </a:ln>
          <a:effectLst/>
        </p:spPr>
        <p:txBody>
          <a:bodyPr wrap="none" anchor="ctr"/>
          <a:lstStyle/>
          <a:p>
            <a:r>
              <a:rPr lang="en-US" altLang="ko-KR" b="0"/>
              <a:t>ls</a:t>
            </a:r>
          </a:p>
        </p:txBody>
      </p:sp>
      <p:sp>
        <p:nvSpPr>
          <p:cNvPr id="109575" name="Oval 7"/>
          <p:cNvSpPr>
            <a:spLocks noChangeArrowheads="1"/>
          </p:cNvSpPr>
          <p:nvPr/>
        </p:nvSpPr>
        <p:spPr bwMode="auto">
          <a:xfrm>
            <a:off x="2627313" y="5084763"/>
            <a:ext cx="792162" cy="792162"/>
          </a:xfrm>
          <a:prstGeom prst="ellipse">
            <a:avLst/>
          </a:prstGeom>
          <a:solidFill>
            <a:schemeClr val="bg1"/>
          </a:solidFill>
          <a:ln w="28575" algn="ctr">
            <a:solidFill>
              <a:schemeClr val="tx1"/>
            </a:solidFill>
            <a:round/>
            <a:headEnd/>
            <a:tailEnd/>
          </a:ln>
          <a:effectLst/>
        </p:spPr>
        <p:txBody>
          <a:bodyPr wrap="none" anchor="ctr"/>
          <a:lstStyle/>
          <a:p>
            <a:r>
              <a:rPr lang="en-US" altLang="ko-KR" b="0"/>
              <a:t>ps</a:t>
            </a:r>
          </a:p>
        </p:txBody>
      </p:sp>
      <p:sp>
        <p:nvSpPr>
          <p:cNvPr id="109576" name="Oval 8"/>
          <p:cNvSpPr>
            <a:spLocks noChangeArrowheads="1"/>
          </p:cNvSpPr>
          <p:nvPr/>
        </p:nvSpPr>
        <p:spPr bwMode="auto">
          <a:xfrm>
            <a:off x="2627313" y="5732463"/>
            <a:ext cx="792162" cy="792162"/>
          </a:xfrm>
          <a:prstGeom prst="ellipse">
            <a:avLst/>
          </a:prstGeom>
          <a:solidFill>
            <a:schemeClr val="bg1"/>
          </a:solidFill>
          <a:ln w="28575" algn="ctr">
            <a:solidFill>
              <a:schemeClr val="tx1"/>
            </a:solidFill>
            <a:round/>
            <a:headEnd/>
            <a:tailEnd/>
          </a:ln>
          <a:effectLst/>
        </p:spPr>
        <p:txBody>
          <a:bodyPr wrap="none" anchor="ctr"/>
          <a:lstStyle/>
          <a:p>
            <a:r>
              <a:rPr lang="en-US" altLang="ko-KR" b="0"/>
              <a:t>wc</a:t>
            </a:r>
          </a:p>
        </p:txBody>
      </p:sp>
      <p:cxnSp>
        <p:nvCxnSpPr>
          <p:cNvPr id="109577" name="AutoShape 9"/>
          <p:cNvCxnSpPr>
            <a:cxnSpLocks noChangeShapeType="1"/>
            <a:stCxn id="109572" idx="7"/>
            <a:endCxn id="109573" idx="2"/>
          </p:cNvCxnSpPr>
          <p:nvPr/>
        </p:nvCxnSpPr>
        <p:spPr bwMode="auto">
          <a:xfrm flipV="1">
            <a:off x="1576388" y="4905375"/>
            <a:ext cx="1038225" cy="280988"/>
          </a:xfrm>
          <a:prstGeom prst="straightConnector1">
            <a:avLst/>
          </a:prstGeom>
          <a:noFill/>
          <a:ln w="28575">
            <a:solidFill>
              <a:schemeClr val="tx1"/>
            </a:solidFill>
            <a:round/>
            <a:headEnd/>
            <a:tailEnd type="triangle" w="med" len="med"/>
          </a:ln>
          <a:effectLst/>
        </p:spPr>
      </p:cxnSp>
      <p:cxnSp>
        <p:nvCxnSpPr>
          <p:cNvPr id="109578" name="AutoShape 10"/>
          <p:cNvCxnSpPr>
            <a:cxnSpLocks noChangeShapeType="1"/>
            <a:stCxn id="109572" idx="6"/>
            <a:endCxn id="109575" idx="2"/>
          </p:cNvCxnSpPr>
          <p:nvPr/>
        </p:nvCxnSpPr>
        <p:spPr bwMode="auto">
          <a:xfrm>
            <a:off x="1706563" y="5481638"/>
            <a:ext cx="906462" cy="0"/>
          </a:xfrm>
          <a:prstGeom prst="straightConnector1">
            <a:avLst/>
          </a:prstGeom>
          <a:noFill/>
          <a:ln w="28575">
            <a:solidFill>
              <a:schemeClr val="tx1"/>
            </a:solidFill>
            <a:round/>
            <a:headEnd/>
            <a:tailEnd type="triangle" w="med" len="med"/>
          </a:ln>
          <a:effectLst/>
        </p:spPr>
      </p:cxnSp>
      <p:cxnSp>
        <p:nvCxnSpPr>
          <p:cNvPr id="109579" name="AutoShape 11"/>
          <p:cNvCxnSpPr>
            <a:cxnSpLocks noChangeShapeType="1"/>
            <a:stCxn id="109572" idx="5"/>
            <a:endCxn id="109576" idx="2"/>
          </p:cNvCxnSpPr>
          <p:nvPr/>
        </p:nvCxnSpPr>
        <p:spPr bwMode="auto">
          <a:xfrm>
            <a:off x="1576388" y="5775325"/>
            <a:ext cx="1036637" cy="354013"/>
          </a:xfrm>
          <a:prstGeom prst="straightConnector1">
            <a:avLst/>
          </a:prstGeom>
          <a:noFill/>
          <a:ln w="28575">
            <a:solidFill>
              <a:schemeClr val="tx1"/>
            </a:solidFill>
            <a:round/>
            <a:headEnd/>
            <a:tailEnd type="triangle" w="med" len="med"/>
          </a:ln>
          <a:effectLst/>
        </p:spPr>
      </p:cxnSp>
      <p:sp>
        <p:nvSpPr>
          <p:cNvPr id="109580" name="Text Box 12"/>
          <p:cNvSpPr txBox="1">
            <a:spLocks noChangeArrowheads="1"/>
          </p:cNvSpPr>
          <p:nvPr/>
        </p:nvSpPr>
        <p:spPr bwMode="auto">
          <a:xfrm>
            <a:off x="684213" y="4779963"/>
            <a:ext cx="1035050" cy="304800"/>
          </a:xfrm>
          <a:prstGeom prst="rect">
            <a:avLst/>
          </a:prstGeom>
          <a:noFill/>
          <a:ln w="28575" algn="ctr">
            <a:noFill/>
            <a:miter lim="800000"/>
            <a:headEnd/>
            <a:tailEnd/>
          </a:ln>
          <a:effectLst/>
        </p:spPr>
        <p:txBody>
          <a:bodyPr wrap="none">
            <a:spAutoFit/>
          </a:bodyPr>
          <a:lstStyle/>
          <a:p>
            <a:r>
              <a:rPr lang="en-US" altLang="ko-KR" b="0"/>
              <a:t>uid =100</a:t>
            </a:r>
          </a:p>
        </p:txBody>
      </p:sp>
      <p:sp>
        <p:nvSpPr>
          <p:cNvPr id="109581" name="Text Box 13"/>
          <p:cNvSpPr txBox="1">
            <a:spLocks noChangeArrowheads="1"/>
          </p:cNvSpPr>
          <p:nvPr/>
        </p:nvSpPr>
        <p:spPr bwMode="auto">
          <a:xfrm>
            <a:off x="3392488" y="4708525"/>
            <a:ext cx="1035050" cy="304800"/>
          </a:xfrm>
          <a:prstGeom prst="rect">
            <a:avLst/>
          </a:prstGeom>
          <a:noFill/>
          <a:ln w="28575" algn="ctr">
            <a:noFill/>
            <a:miter lim="800000"/>
            <a:headEnd/>
            <a:tailEnd/>
          </a:ln>
          <a:effectLst/>
        </p:spPr>
        <p:txBody>
          <a:bodyPr wrap="none">
            <a:spAutoFit/>
          </a:bodyPr>
          <a:lstStyle/>
          <a:p>
            <a:r>
              <a:rPr lang="en-US" altLang="ko-KR" b="0"/>
              <a:t>uid =100</a:t>
            </a:r>
          </a:p>
        </p:txBody>
      </p:sp>
      <p:sp>
        <p:nvSpPr>
          <p:cNvPr id="109582" name="Text Box 14"/>
          <p:cNvSpPr txBox="1">
            <a:spLocks noChangeArrowheads="1"/>
          </p:cNvSpPr>
          <p:nvPr/>
        </p:nvSpPr>
        <p:spPr bwMode="auto">
          <a:xfrm>
            <a:off x="3392488" y="5287963"/>
            <a:ext cx="1035050" cy="304800"/>
          </a:xfrm>
          <a:prstGeom prst="rect">
            <a:avLst/>
          </a:prstGeom>
          <a:noFill/>
          <a:ln w="28575" algn="ctr">
            <a:noFill/>
            <a:miter lim="800000"/>
            <a:headEnd/>
            <a:tailEnd/>
          </a:ln>
          <a:effectLst/>
        </p:spPr>
        <p:txBody>
          <a:bodyPr wrap="none">
            <a:spAutoFit/>
          </a:bodyPr>
          <a:lstStyle/>
          <a:p>
            <a:r>
              <a:rPr lang="en-US" altLang="ko-KR" b="0"/>
              <a:t>uid =100</a:t>
            </a:r>
          </a:p>
        </p:txBody>
      </p:sp>
      <p:sp>
        <p:nvSpPr>
          <p:cNvPr id="109583" name="Text Box 15"/>
          <p:cNvSpPr txBox="1">
            <a:spLocks noChangeArrowheads="1"/>
          </p:cNvSpPr>
          <p:nvPr/>
        </p:nvSpPr>
        <p:spPr bwMode="auto">
          <a:xfrm>
            <a:off x="3392488" y="5921375"/>
            <a:ext cx="1035050" cy="304800"/>
          </a:xfrm>
          <a:prstGeom prst="rect">
            <a:avLst/>
          </a:prstGeom>
          <a:noFill/>
          <a:ln w="28575" algn="ctr">
            <a:noFill/>
            <a:miter lim="800000"/>
            <a:headEnd/>
            <a:tailEnd/>
          </a:ln>
          <a:effectLst/>
        </p:spPr>
        <p:txBody>
          <a:bodyPr wrap="none">
            <a:spAutoFit/>
          </a:bodyPr>
          <a:lstStyle/>
          <a:p>
            <a:r>
              <a:rPr lang="en-US" altLang="ko-KR" b="0"/>
              <a:t>uid =100</a:t>
            </a:r>
          </a:p>
        </p:txBody>
      </p:sp>
      <p:sp>
        <p:nvSpPr>
          <p:cNvPr id="109585" name="Oval 17"/>
          <p:cNvSpPr>
            <a:spLocks noChangeArrowheads="1"/>
          </p:cNvSpPr>
          <p:nvPr/>
        </p:nvSpPr>
        <p:spPr bwMode="auto">
          <a:xfrm>
            <a:off x="4859338" y="5084763"/>
            <a:ext cx="792162" cy="792162"/>
          </a:xfrm>
          <a:prstGeom prst="ellipse">
            <a:avLst/>
          </a:prstGeom>
          <a:noFill/>
          <a:ln w="28575" algn="ctr">
            <a:solidFill>
              <a:schemeClr val="tx1"/>
            </a:solidFill>
            <a:round/>
            <a:headEnd/>
            <a:tailEnd/>
          </a:ln>
          <a:effectLst/>
        </p:spPr>
        <p:txBody>
          <a:bodyPr wrap="none" anchor="ctr"/>
          <a:lstStyle/>
          <a:p>
            <a:r>
              <a:rPr lang="en-US" altLang="ko-KR" b="0"/>
              <a:t>user’s</a:t>
            </a:r>
            <a:br>
              <a:rPr lang="en-US" altLang="ko-KR" b="0"/>
            </a:br>
            <a:r>
              <a:rPr lang="en-US" altLang="ko-KR" b="0"/>
              <a:t>shell</a:t>
            </a:r>
          </a:p>
        </p:txBody>
      </p:sp>
      <p:sp>
        <p:nvSpPr>
          <p:cNvPr id="109586" name="Oval 18"/>
          <p:cNvSpPr>
            <a:spLocks noChangeArrowheads="1"/>
          </p:cNvSpPr>
          <p:nvPr/>
        </p:nvSpPr>
        <p:spPr bwMode="auto">
          <a:xfrm>
            <a:off x="6297613" y="5084763"/>
            <a:ext cx="792162" cy="792162"/>
          </a:xfrm>
          <a:prstGeom prst="ellipse">
            <a:avLst/>
          </a:prstGeom>
          <a:solidFill>
            <a:schemeClr val="bg1"/>
          </a:solidFill>
          <a:ln w="28575" algn="ctr">
            <a:solidFill>
              <a:schemeClr val="tx1"/>
            </a:solidFill>
            <a:round/>
            <a:headEnd/>
            <a:tailEnd/>
          </a:ln>
          <a:effectLst/>
        </p:spPr>
        <p:txBody>
          <a:bodyPr wrap="none" anchor="ctr"/>
          <a:lstStyle/>
          <a:p>
            <a:r>
              <a:rPr lang="en-US" altLang="ko-KR" b="0"/>
              <a:t>touch</a:t>
            </a:r>
            <a:br>
              <a:rPr lang="en-US" altLang="ko-KR" b="0"/>
            </a:br>
            <a:r>
              <a:rPr lang="en-US" altLang="ko-KR" b="0"/>
              <a:t>a.txt</a:t>
            </a:r>
          </a:p>
        </p:txBody>
      </p:sp>
      <p:cxnSp>
        <p:nvCxnSpPr>
          <p:cNvPr id="109587" name="AutoShape 19"/>
          <p:cNvCxnSpPr>
            <a:cxnSpLocks noChangeShapeType="1"/>
            <a:stCxn id="109585" idx="6"/>
            <a:endCxn id="109586" idx="2"/>
          </p:cNvCxnSpPr>
          <p:nvPr/>
        </p:nvCxnSpPr>
        <p:spPr bwMode="auto">
          <a:xfrm>
            <a:off x="5665788" y="5481638"/>
            <a:ext cx="617537" cy="0"/>
          </a:xfrm>
          <a:prstGeom prst="straightConnector1">
            <a:avLst/>
          </a:prstGeom>
          <a:noFill/>
          <a:ln w="28575">
            <a:solidFill>
              <a:schemeClr val="tx1"/>
            </a:solidFill>
            <a:round/>
            <a:headEnd/>
            <a:tailEnd type="triangle" w="med" len="med"/>
          </a:ln>
          <a:effectLst/>
        </p:spPr>
      </p:cxnSp>
      <p:cxnSp>
        <p:nvCxnSpPr>
          <p:cNvPr id="109589" name="AutoShape 21"/>
          <p:cNvCxnSpPr>
            <a:cxnSpLocks noChangeShapeType="1"/>
            <a:stCxn id="109586" idx="6"/>
            <a:endCxn id="109590" idx="1"/>
          </p:cNvCxnSpPr>
          <p:nvPr/>
        </p:nvCxnSpPr>
        <p:spPr bwMode="auto">
          <a:xfrm>
            <a:off x="7104063" y="5481638"/>
            <a:ext cx="657225" cy="0"/>
          </a:xfrm>
          <a:prstGeom prst="straightConnector1">
            <a:avLst/>
          </a:prstGeom>
          <a:noFill/>
          <a:ln w="28575">
            <a:solidFill>
              <a:schemeClr val="tx1"/>
            </a:solidFill>
            <a:round/>
            <a:headEnd/>
            <a:tailEnd type="triangle" w="med" len="med"/>
          </a:ln>
          <a:effectLst/>
        </p:spPr>
      </p:cxnSp>
      <p:sp>
        <p:nvSpPr>
          <p:cNvPr id="109590" name="Rectangle 22"/>
          <p:cNvSpPr>
            <a:spLocks noChangeArrowheads="1"/>
          </p:cNvSpPr>
          <p:nvPr/>
        </p:nvSpPr>
        <p:spPr bwMode="auto">
          <a:xfrm>
            <a:off x="7775575" y="5084763"/>
            <a:ext cx="827088" cy="792162"/>
          </a:xfrm>
          <a:prstGeom prst="rect">
            <a:avLst/>
          </a:prstGeom>
          <a:solidFill>
            <a:schemeClr val="bg1"/>
          </a:solidFill>
          <a:ln w="28575" algn="ctr">
            <a:solidFill>
              <a:schemeClr val="tx1"/>
            </a:solidFill>
            <a:miter lim="800000"/>
            <a:headEnd/>
            <a:tailEnd/>
          </a:ln>
          <a:effectLst/>
        </p:spPr>
        <p:txBody>
          <a:bodyPr wrap="none" anchor="ctr"/>
          <a:lstStyle/>
          <a:p>
            <a:r>
              <a:rPr lang="en-US" altLang="ko-KR" b="0"/>
              <a:t>a.txt</a:t>
            </a:r>
          </a:p>
        </p:txBody>
      </p:sp>
      <p:sp>
        <p:nvSpPr>
          <p:cNvPr id="109591" name="Text Box 23"/>
          <p:cNvSpPr txBox="1">
            <a:spLocks noChangeArrowheads="1"/>
          </p:cNvSpPr>
          <p:nvPr/>
        </p:nvSpPr>
        <p:spPr bwMode="auto">
          <a:xfrm>
            <a:off x="4787900" y="4797425"/>
            <a:ext cx="1035050" cy="304800"/>
          </a:xfrm>
          <a:prstGeom prst="rect">
            <a:avLst/>
          </a:prstGeom>
          <a:noFill/>
          <a:ln w="28575" algn="ctr">
            <a:noFill/>
            <a:miter lim="800000"/>
            <a:headEnd/>
            <a:tailEnd/>
          </a:ln>
          <a:effectLst/>
        </p:spPr>
        <p:txBody>
          <a:bodyPr wrap="none">
            <a:spAutoFit/>
          </a:bodyPr>
          <a:lstStyle/>
          <a:p>
            <a:r>
              <a:rPr lang="en-US" altLang="ko-KR" b="0"/>
              <a:t>uid =100</a:t>
            </a:r>
          </a:p>
        </p:txBody>
      </p:sp>
      <p:sp>
        <p:nvSpPr>
          <p:cNvPr id="109592" name="Text Box 24"/>
          <p:cNvSpPr txBox="1">
            <a:spLocks noChangeArrowheads="1"/>
          </p:cNvSpPr>
          <p:nvPr/>
        </p:nvSpPr>
        <p:spPr bwMode="auto">
          <a:xfrm>
            <a:off x="6172200" y="4797425"/>
            <a:ext cx="1035050" cy="304800"/>
          </a:xfrm>
          <a:prstGeom prst="rect">
            <a:avLst/>
          </a:prstGeom>
          <a:noFill/>
          <a:ln w="28575" algn="ctr">
            <a:noFill/>
            <a:miter lim="800000"/>
            <a:headEnd/>
            <a:tailEnd/>
          </a:ln>
          <a:effectLst/>
        </p:spPr>
        <p:txBody>
          <a:bodyPr wrap="none">
            <a:spAutoFit/>
          </a:bodyPr>
          <a:lstStyle/>
          <a:p>
            <a:r>
              <a:rPr lang="en-US" altLang="ko-KR" b="0"/>
              <a:t>uid =100</a:t>
            </a:r>
          </a:p>
        </p:txBody>
      </p:sp>
      <p:sp>
        <p:nvSpPr>
          <p:cNvPr id="109593" name="Text Box 25"/>
          <p:cNvSpPr txBox="1">
            <a:spLocks noChangeArrowheads="1"/>
          </p:cNvSpPr>
          <p:nvPr/>
        </p:nvSpPr>
        <p:spPr bwMode="auto">
          <a:xfrm>
            <a:off x="7639050" y="4797425"/>
            <a:ext cx="1035050" cy="304800"/>
          </a:xfrm>
          <a:prstGeom prst="rect">
            <a:avLst/>
          </a:prstGeom>
          <a:noFill/>
          <a:ln w="28575" algn="ctr">
            <a:noFill/>
            <a:miter lim="800000"/>
            <a:headEnd/>
            <a:tailEnd/>
          </a:ln>
          <a:effectLst/>
        </p:spPr>
        <p:txBody>
          <a:bodyPr wrap="none">
            <a:spAutoFit/>
          </a:bodyPr>
          <a:lstStyle/>
          <a:p>
            <a:r>
              <a:rPr lang="en-US" altLang="ko-KR" b="0"/>
              <a:t>uid =100</a:t>
            </a:r>
          </a:p>
        </p:txBody>
      </p:sp>
      <p:sp>
        <p:nvSpPr>
          <p:cNvPr id="24" name="TextBox 23"/>
          <p:cNvSpPr txBox="1"/>
          <p:nvPr/>
        </p:nvSpPr>
        <p:spPr>
          <a:xfrm>
            <a:off x="6215074" y="4286256"/>
            <a:ext cx="1580882" cy="307777"/>
          </a:xfrm>
          <a:prstGeom prst="rect">
            <a:avLst/>
          </a:prstGeom>
          <a:noFill/>
        </p:spPr>
        <p:txBody>
          <a:bodyPr wrap="none" rtlCol="0">
            <a:spAutoFit/>
          </a:bodyPr>
          <a:lstStyle/>
          <a:p>
            <a:r>
              <a:rPr lang="en-US" altLang="ko-KR" dirty="0"/>
              <a:t>$ touch a.txt</a:t>
            </a:r>
            <a:endParaRPr lang="ko-KR"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Grp="1" noChangeArrowheads="1"/>
          </p:cNvSpPr>
          <p:nvPr>
            <p:ph type="ctrTitle"/>
          </p:nvPr>
        </p:nvSpPr>
        <p:spPr/>
        <p:txBody>
          <a:bodyPr/>
          <a:lstStyle/>
          <a:p>
            <a:r>
              <a:rPr lang="en-US" altLang="ko-KR" dirty="0"/>
              <a:t>3.3 Obtaining file information: </a:t>
            </a:r>
            <a:br>
              <a:rPr lang="en-US" altLang="ko-KR" dirty="0"/>
            </a:br>
            <a:r>
              <a:rPr lang="en-US" altLang="ko-KR" dirty="0"/>
              <a:t>				</a:t>
            </a:r>
            <a:r>
              <a:rPr lang="en-US" altLang="ko-KR" b="0" dirty="0">
                <a:latin typeface="Courier New" pitchFamily="49" charset="0"/>
              </a:rPr>
              <a:t>stat</a:t>
            </a:r>
            <a:r>
              <a:rPr lang="en-US" altLang="ko-KR" dirty="0"/>
              <a:t> and </a:t>
            </a:r>
            <a:r>
              <a:rPr lang="en-US" altLang="ko-KR" b="0" dirty="0" err="1">
                <a:latin typeface="Courier New" pitchFamily="49" charset="0"/>
              </a:rPr>
              <a:t>fstat</a:t>
            </a:r>
            <a:endParaRPr lang="ko-KR" altLang="en-US" b="0" dirty="0">
              <a:latin typeface="Courier New" pitchFamily="49" charset="0"/>
            </a:endParaRPr>
          </a:p>
        </p:txBody>
      </p:sp>
      <p:sp>
        <p:nvSpPr>
          <p:cNvPr id="146437" name="Rectangle 5"/>
          <p:cNvSpPr>
            <a:spLocks noGrp="1" noChangeArrowheads="1"/>
          </p:cNvSpPr>
          <p:nvPr>
            <p:ph type="subTitle" idx="1"/>
          </p:nvPr>
        </p:nvSpPr>
        <p:spPr/>
        <p:txBody>
          <a:bodyPr/>
          <a:lstStyle/>
          <a:p>
            <a:endParaRPr lang="ko-KR" altLang="en-US">
              <a:latin typeface="Arial" charset="0"/>
              <a:cs typeface="Arial" charset="0"/>
            </a:endParaRPr>
          </a:p>
        </p:txBody>
      </p:sp>
      <p:sp>
        <p:nvSpPr>
          <p:cNvPr id="4" name="Rectangle 6"/>
          <p:cNvSpPr>
            <a:spLocks noGrp="1" noChangeArrowheads="1"/>
          </p:cNvSpPr>
          <p:nvPr>
            <p:ph type="sldNum" sz="quarter" idx="4"/>
          </p:nvPr>
        </p:nvSpPr>
        <p:spPr>
          <a:ln/>
        </p:spPr>
        <p:txBody>
          <a:bodyPr/>
          <a:lstStyle/>
          <a:p>
            <a:pPr>
              <a:defRPr/>
            </a:pPr>
            <a:fld id="{77890D81-D978-4918-A2F8-81E16D96BD01}" type="slidenum">
              <a:rPr lang="en-US" altLang="ko-KR"/>
              <a:pPr>
                <a:defRPr/>
              </a:pPr>
              <a:t>40</a:t>
            </a:fld>
            <a:endParaRPr lang="en-US" altLang="ko-K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stat(2)</a:t>
            </a:r>
            <a:r>
              <a:rPr lang="en-US" altLang="ko-KR" dirty="0"/>
              <a:t> system call(1/2)</a:t>
            </a:r>
            <a:endParaRPr/>
          </a:p>
        </p:txBody>
      </p:sp>
      <p:sp>
        <p:nvSpPr>
          <p:cNvPr id="155651" name="Rectangle 3"/>
          <p:cNvSpPr>
            <a:spLocks noGrp="1" noChangeArrowheads="1"/>
          </p:cNvSpPr>
          <p:nvPr>
            <p:ph idx="1"/>
          </p:nvPr>
        </p:nvSpPr>
        <p:spPr>
          <a:xfrm>
            <a:off x="457200" y="4005263"/>
            <a:ext cx="8435975" cy="2374900"/>
          </a:xfrm>
          <a:noFill/>
          <a:ln/>
        </p:spPr>
        <p:txBody>
          <a:bodyPr/>
          <a:lstStyle/>
          <a:p>
            <a:r>
              <a:rPr lang="en-US" altLang="ko-KR" sz="2200" dirty="0">
                <a:latin typeface="Arial" charset="0"/>
                <a:cs typeface="Arial" charset="0"/>
              </a:rPr>
              <a:t>These functions obtain information about the file</a:t>
            </a:r>
            <a:endParaRPr lang="en-US" altLang="ko-KR" sz="2000" b="0" dirty="0">
              <a:latin typeface="Courier New" pitchFamily="49" charset="0"/>
              <a:cs typeface="Courier New" pitchFamily="49" charset="0"/>
            </a:endParaRPr>
          </a:p>
          <a:p>
            <a:pPr lvl="1"/>
            <a:r>
              <a:rPr lang="en-US" altLang="ko-KR" sz="2000" dirty="0">
                <a:latin typeface="Courier New" pitchFamily="49" charset="0"/>
                <a:cs typeface="Courier New" pitchFamily="49" charset="0"/>
              </a:rPr>
              <a:t>stat </a:t>
            </a:r>
            <a:r>
              <a:rPr lang="en-US" altLang="ko-KR" sz="2000" dirty="0"/>
              <a:t>: named file</a:t>
            </a:r>
          </a:p>
          <a:p>
            <a:pPr lvl="1"/>
            <a:r>
              <a:rPr lang="en-US" altLang="ko-KR" sz="2000" dirty="0" err="1">
                <a:latin typeface="Courier New" pitchFamily="49" charset="0"/>
                <a:cs typeface="Courier New" pitchFamily="49" charset="0"/>
              </a:rPr>
              <a:t>fstat</a:t>
            </a:r>
            <a:r>
              <a:rPr lang="en-US" altLang="ko-KR" sz="2000" dirty="0">
                <a:latin typeface="Courier New" pitchFamily="49" charset="0"/>
                <a:cs typeface="Courier New" pitchFamily="49" charset="0"/>
              </a:rPr>
              <a:t> </a:t>
            </a:r>
            <a:r>
              <a:rPr lang="en-US" altLang="ko-KR" sz="2000" dirty="0"/>
              <a:t>: open file</a:t>
            </a:r>
          </a:p>
          <a:p>
            <a:pPr lvl="1"/>
            <a:r>
              <a:rPr lang="en-US" altLang="ko-KR" sz="2000" dirty="0" err="1">
                <a:latin typeface="Courier New" pitchFamily="49" charset="0"/>
                <a:cs typeface="Courier New" pitchFamily="49" charset="0"/>
              </a:rPr>
              <a:t>lstat</a:t>
            </a:r>
            <a:r>
              <a:rPr lang="en-US" altLang="ko-KR" sz="2000" dirty="0">
                <a:latin typeface="Courier New" pitchFamily="49" charset="0"/>
                <a:cs typeface="Courier New" pitchFamily="49" charset="0"/>
              </a:rPr>
              <a:t> </a:t>
            </a:r>
            <a:r>
              <a:rPr lang="en-US" altLang="ko-KR" sz="2000" dirty="0"/>
              <a:t>: symbolic link</a:t>
            </a:r>
            <a:endParaRPr lang="en-US" altLang="ko-KR" sz="2000" dirty="0">
              <a:cs typeface="Arial" charset="0"/>
            </a:endParaRPr>
          </a:p>
        </p:txBody>
      </p:sp>
      <p:sp>
        <p:nvSpPr>
          <p:cNvPr id="5" name="Rectangle 6"/>
          <p:cNvSpPr>
            <a:spLocks noGrp="1" noChangeArrowheads="1"/>
          </p:cNvSpPr>
          <p:nvPr>
            <p:ph type="sldNum" sz="quarter" idx="4"/>
          </p:nvPr>
        </p:nvSpPr>
        <p:spPr>
          <a:ln/>
        </p:spPr>
        <p:txBody>
          <a:bodyPr/>
          <a:lstStyle/>
          <a:p>
            <a:pPr>
              <a:defRPr/>
            </a:pPr>
            <a:fld id="{52CE60AE-DC98-4EFE-B2BE-400D44AB2447}" type="slidenum">
              <a:rPr lang="en-US" altLang="ko-KR"/>
              <a:pPr>
                <a:defRPr/>
              </a:pPr>
              <a:t>41</a:t>
            </a:fld>
            <a:endParaRPr lang="en-US" altLang="ko-KR"/>
          </a:p>
        </p:txBody>
      </p:sp>
      <p:sp>
        <p:nvSpPr>
          <p:cNvPr id="155652" name="Rectangle 4"/>
          <p:cNvSpPr>
            <a:spLocks noChangeArrowheads="1"/>
          </p:cNvSpPr>
          <p:nvPr/>
        </p:nvSpPr>
        <p:spPr bwMode="auto">
          <a:xfrm>
            <a:off x="395288" y="1125538"/>
            <a:ext cx="8353425" cy="2808287"/>
          </a:xfrm>
          <a:prstGeom prst="rect">
            <a:avLst/>
          </a:prstGeom>
          <a:solidFill>
            <a:schemeClr val="bg1"/>
          </a:solidFill>
          <a:ln w="28575" algn="ctr">
            <a:solidFill>
              <a:schemeClr val="tx1"/>
            </a:solidFill>
            <a:miter lim="800000"/>
            <a:headEnd/>
            <a:tailEnd/>
          </a:ln>
          <a:effectLst/>
        </p:spPr>
        <p:txBody>
          <a:bodyPr wrap="none" anchor="ctr"/>
          <a:lstStyle/>
          <a:p>
            <a:pPr algn="l"/>
            <a:r>
              <a:rPr lang="en-US" altLang="ko-KR" sz="1600" b="0"/>
              <a:t>#include &lt;sys/stat.h&gt;</a:t>
            </a:r>
          </a:p>
          <a:p>
            <a:pPr algn="l"/>
            <a:endParaRPr lang="en-US" altLang="ko-KR" sz="1600" b="0"/>
          </a:p>
          <a:p>
            <a:pPr algn="l"/>
            <a:r>
              <a:rPr lang="en-US" altLang="ko-KR" sz="1600" b="0"/>
              <a:t>int stat(const char *pathname, struct stat *buf);</a:t>
            </a:r>
          </a:p>
          <a:p>
            <a:pPr algn="l"/>
            <a:endParaRPr lang="en-US" altLang="ko-KR" sz="1600" b="0"/>
          </a:p>
          <a:p>
            <a:pPr algn="l"/>
            <a:r>
              <a:rPr lang="en-US" altLang="ko-KR" sz="1600" b="0"/>
              <a:t>int fstat(int filedes, struct stat *buf);</a:t>
            </a:r>
          </a:p>
          <a:p>
            <a:pPr algn="l"/>
            <a:endParaRPr lang="en-US" altLang="ko-KR" sz="1600" b="0"/>
          </a:p>
          <a:p>
            <a:pPr algn="l"/>
            <a:r>
              <a:rPr lang="en-US" altLang="ko-KR" sz="1600" b="0"/>
              <a:t>int lstat(const char *pathname, struct stat *buf);</a:t>
            </a:r>
          </a:p>
          <a:p>
            <a:pPr algn="l"/>
            <a:endParaRPr lang="en-US" altLang="ko-KR" sz="1600" b="0"/>
          </a:p>
          <a:p>
            <a:pPr algn="l"/>
            <a:endParaRPr lang="en-US" altLang="ko-KR" sz="1600" b="0"/>
          </a:p>
          <a:p>
            <a:pPr algn="l"/>
            <a:r>
              <a:rPr lang="en-US" altLang="ko-KR" sz="1600" b="0"/>
              <a:t> </a:t>
            </a:r>
          </a:p>
          <a:p>
            <a:pPr algn="l"/>
            <a:r>
              <a:rPr lang="en-US" altLang="ko-KR" sz="1600" b="0"/>
              <a:t>			      All three return: 0 if OK, -1 on error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stat(2)</a:t>
            </a:r>
            <a:r>
              <a:rPr lang="en-US" altLang="ko-KR" dirty="0"/>
              <a:t>system call(2/2)</a:t>
            </a:r>
            <a:endParaRPr/>
          </a:p>
        </p:txBody>
      </p:sp>
      <p:sp>
        <p:nvSpPr>
          <p:cNvPr id="156675" name="Rectangle 3"/>
          <p:cNvSpPr>
            <a:spLocks noGrp="1" noChangeArrowheads="1"/>
          </p:cNvSpPr>
          <p:nvPr>
            <p:ph idx="1"/>
          </p:nvPr>
        </p:nvSpPr>
        <p:spPr>
          <a:noFill/>
          <a:ln/>
        </p:spPr>
        <p:txBody>
          <a:bodyPr/>
          <a:lstStyle/>
          <a:p>
            <a:r>
              <a:rPr lang="en-US" altLang="ko-KR" sz="2200" dirty="0">
                <a:latin typeface="Arial" charset="0"/>
                <a:cs typeface="Arial" charset="0"/>
              </a:rPr>
              <a:t>Argument</a:t>
            </a:r>
          </a:p>
          <a:p>
            <a:pPr lvl="1"/>
            <a:r>
              <a:rPr lang="en-US" altLang="ko-KR" sz="2000" dirty="0" err="1"/>
              <a:t>buf</a:t>
            </a:r>
            <a:endParaRPr lang="en-US" altLang="ko-KR" sz="2000" dirty="0"/>
          </a:p>
          <a:p>
            <a:pPr lvl="1"/>
            <a:endParaRPr lang="en-US" altLang="ko-KR" sz="2000" dirty="0"/>
          </a:p>
        </p:txBody>
      </p:sp>
      <p:sp>
        <p:nvSpPr>
          <p:cNvPr id="5" name="Rectangle 6"/>
          <p:cNvSpPr>
            <a:spLocks noGrp="1" noChangeArrowheads="1"/>
          </p:cNvSpPr>
          <p:nvPr>
            <p:ph type="sldNum" sz="quarter" idx="4"/>
          </p:nvPr>
        </p:nvSpPr>
        <p:spPr>
          <a:ln/>
        </p:spPr>
        <p:txBody>
          <a:bodyPr/>
          <a:lstStyle/>
          <a:p>
            <a:pPr>
              <a:defRPr/>
            </a:pPr>
            <a:fld id="{A9252FA2-47E6-4256-A4CA-BFD81CE99C8D}" type="slidenum">
              <a:rPr lang="en-US" altLang="ko-KR"/>
              <a:pPr>
                <a:defRPr/>
              </a:pPr>
              <a:t>42</a:t>
            </a:fld>
            <a:endParaRPr lang="en-US" altLang="ko-KR"/>
          </a:p>
        </p:txBody>
      </p:sp>
      <p:sp>
        <p:nvSpPr>
          <p:cNvPr id="156676" name="Rectangle 4"/>
          <p:cNvSpPr>
            <a:spLocks noChangeArrowheads="1"/>
          </p:cNvSpPr>
          <p:nvPr/>
        </p:nvSpPr>
        <p:spPr bwMode="auto">
          <a:xfrm>
            <a:off x="395288" y="1917700"/>
            <a:ext cx="8353425" cy="4248150"/>
          </a:xfrm>
          <a:prstGeom prst="rect">
            <a:avLst/>
          </a:prstGeom>
          <a:solidFill>
            <a:schemeClr val="bg1"/>
          </a:solidFill>
          <a:ln w="28575" algn="ctr">
            <a:solidFill>
              <a:schemeClr val="tx1"/>
            </a:solidFill>
            <a:miter lim="800000"/>
            <a:headEnd/>
            <a:tailEnd/>
          </a:ln>
          <a:effectLst/>
        </p:spPr>
        <p:txBody>
          <a:bodyPr wrap="none" anchor="ctr"/>
          <a:lstStyle/>
          <a:p>
            <a:pPr algn="l"/>
            <a:r>
              <a:rPr lang="en-US" altLang="ko-KR" sz="1600" b="0" dirty="0" err="1"/>
              <a:t>struct</a:t>
            </a:r>
            <a:r>
              <a:rPr lang="en-US" altLang="ko-KR" sz="1600" b="0" dirty="0"/>
              <a:t> stat {</a:t>
            </a:r>
          </a:p>
          <a:p>
            <a:pPr algn="l"/>
            <a:r>
              <a:rPr lang="en-US" altLang="ko-KR" sz="1600" b="0" dirty="0"/>
              <a:t>       </a:t>
            </a:r>
            <a:r>
              <a:rPr lang="en-US" altLang="ko-KR" sz="1600" b="0" dirty="0" err="1"/>
              <a:t>mode_t</a:t>
            </a:r>
            <a:r>
              <a:rPr lang="en-US" altLang="ko-KR" sz="1600" b="0" dirty="0"/>
              <a:t>    </a:t>
            </a:r>
            <a:r>
              <a:rPr lang="en-US" altLang="ko-KR" sz="1600" b="0" dirty="0" err="1"/>
              <a:t>st_mode</a:t>
            </a:r>
            <a:r>
              <a:rPr lang="en-US" altLang="ko-KR" sz="1600" b="0" dirty="0"/>
              <a:t>;    /* file type &amp; mode (permissions) */</a:t>
            </a:r>
          </a:p>
          <a:p>
            <a:pPr algn="l"/>
            <a:r>
              <a:rPr lang="en-US" altLang="ko-KR" sz="1600" b="0" dirty="0"/>
              <a:t>       </a:t>
            </a:r>
            <a:r>
              <a:rPr lang="en-US" altLang="ko-KR" sz="1600" b="0" dirty="0" err="1"/>
              <a:t>ino_t</a:t>
            </a:r>
            <a:r>
              <a:rPr lang="en-US" altLang="ko-KR" sz="1600" b="0" dirty="0"/>
              <a:t>     </a:t>
            </a:r>
            <a:r>
              <a:rPr lang="en-US" altLang="ko-KR" sz="1600" b="0" dirty="0" err="1"/>
              <a:t>st_ino</a:t>
            </a:r>
            <a:r>
              <a:rPr lang="en-US" altLang="ko-KR" sz="1600" b="0" dirty="0"/>
              <a:t>;     /* </a:t>
            </a:r>
            <a:r>
              <a:rPr lang="en-US" altLang="ko-KR" sz="1600" b="0" dirty="0" err="1"/>
              <a:t>i</a:t>
            </a:r>
            <a:r>
              <a:rPr lang="en-US" altLang="ko-KR" sz="1600" b="0" dirty="0"/>
              <a:t>-node number (serial number) */</a:t>
            </a:r>
          </a:p>
          <a:p>
            <a:pPr algn="l"/>
            <a:r>
              <a:rPr lang="en-US" altLang="ko-KR" sz="1600" b="0" dirty="0"/>
              <a:t>       </a:t>
            </a:r>
            <a:r>
              <a:rPr lang="en-US" altLang="ko-KR" sz="1600" b="0" dirty="0" err="1"/>
              <a:t>dev_t</a:t>
            </a:r>
            <a:r>
              <a:rPr lang="en-US" altLang="ko-KR" sz="1600" b="0" dirty="0"/>
              <a:t>     </a:t>
            </a:r>
            <a:r>
              <a:rPr lang="en-US" altLang="ko-KR" sz="1600" b="0" dirty="0" err="1"/>
              <a:t>st_dev</a:t>
            </a:r>
            <a:r>
              <a:rPr lang="en-US" altLang="ko-KR" sz="1600" b="0" dirty="0"/>
              <a:t>;     /* device number (file system) */</a:t>
            </a:r>
          </a:p>
          <a:p>
            <a:pPr algn="l"/>
            <a:r>
              <a:rPr lang="en-US" altLang="ko-KR" sz="1600" b="0" dirty="0"/>
              <a:t>       </a:t>
            </a:r>
            <a:r>
              <a:rPr lang="en-US" altLang="ko-KR" sz="1600" b="0" dirty="0" err="1"/>
              <a:t>dev_t</a:t>
            </a:r>
            <a:r>
              <a:rPr lang="en-US" altLang="ko-KR" sz="1600" b="0" dirty="0"/>
              <a:t>     </a:t>
            </a:r>
            <a:r>
              <a:rPr lang="en-US" altLang="ko-KR" sz="1600" b="0" dirty="0" err="1"/>
              <a:t>st_rdev</a:t>
            </a:r>
            <a:r>
              <a:rPr lang="en-US" altLang="ko-KR" sz="1600" b="0" dirty="0"/>
              <a:t>;    /* device number for special files */</a:t>
            </a:r>
          </a:p>
          <a:p>
            <a:pPr algn="l"/>
            <a:r>
              <a:rPr lang="en-US" altLang="ko-KR" sz="1600" b="0" dirty="0"/>
              <a:t>       </a:t>
            </a:r>
            <a:r>
              <a:rPr lang="en-US" altLang="ko-KR" sz="1600" b="0" dirty="0" err="1"/>
              <a:t>nlink_t</a:t>
            </a:r>
            <a:r>
              <a:rPr lang="en-US" altLang="ko-KR" sz="1600" b="0" dirty="0"/>
              <a:t>   </a:t>
            </a:r>
            <a:r>
              <a:rPr lang="en-US" altLang="ko-KR" sz="1600" b="0" dirty="0" err="1"/>
              <a:t>st_nlink</a:t>
            </a:r>
            <a:r>
              <a:rPr lang="en-US" altLang="ko-KR" sz="1600" b="0" dirty="0"/>
              <a:t>;   /* number of links */</a:t>
            </a:r>
          </a:p>
          <a:p>
            <a:pPr algn="l"/>
            <a:r>
              <a:rPr lang="en-US" altLang="ko-KR" sz="1600" b="0" dirty="0"/>
              <a:t>       </a:t>
            </a:r>
            <a:r>
              <a:rPr lang="en-US" altLang="ko-KR" sz="1600" b="0" dirty="0" err="1"/>
              <a:t>uid_t</a:t>
            </a:r>
            <a:r>
              <a:rPr lang="en-US" altLang="ko-KR" sz="1600" b="0" dirty="0"/>
              <a:t>     </a:t>
            </a:r>
            <a:r>
              <a:rPr lang="en-US" altLang="ko-KR" sz="1600" b="0" dirty="0" err="1"/>
              <a:t>st_uid</a:t>
            </a:r>
            <a:r>
              <a:rPr lang="en-US" altLang="ko-KR" sz="1600" b="0" dirty="0"/>
              <a:t>;     /* user ID of owner */</a:t>
            </a:r>
          </a:p>
          <a:p>
            <a:pPr algn="l"/>
            <a:r>
              <a:rPr lang="en-US" altLang="ko-KR" sz="1600" b="0" dirty="0"/>
              <a:t>       </a:t>
            </a:r>
            <a:r>
              <a:rPr lang="en-US" altLang="ko-KR" sz="1600" b="0" dirty="0" err="1"/>
              <a:t>gid_t</a:t>
            </a:r>
            <a:r>
              <a:rPr lang="en-US" altLang="ko-KR" sz="1600" b="0" dirty="0"/>
              <a:t>     </a:t>
            </a:r>
            <a:r>
              <a:rPr lang="en-US" altLang="ko-KR" sz="1600" b="0" dirty="0" err="1"/>
              <a:t>st_gid</a:t>
            </a:r>
            <a:r>
              <a:rPr lang="en-US" altLang="ko-KR" sz="1600" b="0" dirty="0"/>
              <a:t>;     /* group ID of owner */</a:t>
            </a:r>
          </a:p>
          <a:p>
            <a:pPr algn="l"/>
            <a:r>
              <a:rPr lang="en-US" altLang="ko-KR" sz="1600" b="0" dirty="0"/>
              <a:t>       </a:t>
            </a:r>
            <a:r>
              <a:rPr lang="en-US" altLang="ko-KR" sz="1600" b="0" dirty="0" err="1"/>
              <a:t>off_t</a:t>
            </a:r>
            <a:r>
              <a:rPr lang="en-US" altLang="ko-KR" sz="1600" b="0" dirty="0"/>
              <a:t>     </a:t>
            </a:r>
            <a:r>
              <a:rPr lang="en-US" altLang="ko-KR" sz="1600" b="0" dirty="0" err="1"/>
              <a:t>st_size</a:t>
            </a:r>
            <a:r>
              <a:rPr lang="en-US" altLang="ko-KR" sz="1600" b="0" dirty="0"/>
              <a:t>;    /* size in bytes, for regular files */</a:t>
            </a:r>
          </a:p>
          <a:p>
            <a:pPr algn="l"/>
            <a:r>
              <a:rPr lang="en-US" altLang="ko-KR" sz="1600" b="0" dirty="0"/>
              <a:t>       </a:t>
            </a:r>
            <a:r>
              <a:rPr lang="en-US" altLang="ko-KR" sz="1600" b="0" dirty="0" err="1"/>
              <a:t>time_t</a:t>
            </a:r>
            <a:r>
              <a:rPr lang="en-US" altLang="ko-KR" sz="1600" b="0" dirty="0"/>
              <a:t>    </a:t>
            </a:r>
            <a:r>
              <a:rPr lang="en-US" altLang="ko-KR" sz="1600" b="0" dirty="0" err="1"/>
              <a:t>st_atime</a:t>
            </a:r>
            <a:r>
              <a:rPr lang="en-US" altLang="ko-KR" sz="1600" b="0" dirty="0"/>
              <a:t>;   /* time of last access */</a:t>
            </a:r>
          </a:p>
          <a:p>
            <a:pPr algn="l"/>
            <a:r>
              <a:rPr lang="en-US" altLang="ko-KR" sz="1600" b="0" dirty="0"/>
              <a:t>       </a:t>
            </a:r>
            <a:r>
              <a:rPr lang="en-US" altLang="ko-KR" sz="1600" b="0" dirty="0" err="1"/>
              <a:t>time_t</a:t>
            </a:r>
            <a:r>
              <a:rPr lang="en-US" altLang="ko-KR" sz="1600" b="0" dirty="0"/>
              <a:t>    </a:t>
            </a:r>
            <a:r>
              <a:rPr lang="en-US" altLang="ko-KR" sz="1600" b="0" dirty="0" err="1"/>
              <a:t>st_mtime</a:t>
            </a:r>
            <a:r>
              <a:rPr lang="en-US" altLang="ko-KR" sz="1600" b="0" dirty="0"/>
              <a:t>;   /* time of last modification */</a:t>
            </a:r>
          </a:p>
          <a:p>
            <a:pPr algn="l"/>
            <a:r>
              <a:rPr lang="en-US" altLang="ko-KR" sz="1600" b="0" dirty="0"/>
              <a:t>       </a:t>
            </a:r>
            <a:r>
              <a:rPr lang="en-US" altLang="ko-KR" sz="1600" b="0" dirty="0" err="1"/>
              <a:t>time_t</a:t>
            </a:r>
            <a:r>
              <a:rPr lang="en-US" altLang="ko-KR" sz="1600" b="0" dirty="0"/>
              <a:t>    </a:t>
            </a:r>
            <a:r>
              <a:rPr lang="en-US" altLang="ko-KR" sz="1600" b="0" dirty="0" err="1"/>
              <a:t>st_ctime</a:t>
            </a:r>
            <a:r>
              <a:rPr lang="en-US" altLang="ko-KR" sz="1600" b="0" dirty="0"/>
              <a:t>;   /* time of last file status change */</a:t>
            </a:r>
          </a:p>
          <a:p>
            <a:pPr algn="l"/>
            <a:r>
              <a:rPr lang="en-US" altLang="ko-KR" sz="1600" b="0" dirty="0"/>
              <a:t>       </a:t>
            </a:r>
            <a:r>
              <a:rPr lang="en-US" altLang="ko-KR" sz="1600" b="0" dirty="0" err="1"/>
              <a:t>blksize_t</a:t>
            </a:r>
            <a:r>
              <a:rPr lang="en-US" altLang="ko-KR" sz="1600" b="0" dirty="0"/>
              <a:t> </a:t>
            </a:r>
            <a:r>
              <a:rPr lang="en-US" altLang="ko-KR" sz="1600" b="0" dirty="0" err="1"/>
              <a:t>st_blksize</a:t>
            </a:r>
            <a:r>
              <a:rPr lang="en-US" altLang="ko-KR" sz="1600" b="0" dirty="0"/>
              <a:t>; /* best I/O block size */</a:t>
            </a:r>
          </a:p>
          <a:p>
            <a:pPr algn="l"/>
            <a:r>
              <a:rPr lang="en-US" altLang="ko-KR" sz="1600" b="0" dirty="0"/>
              <a:t>       </a:t>
            </a:r>
            <a:r>
              <a:rPr lang="en-US" altLang="ko-KR" sz="1600" b="0" dirty="0" err="1"/>
              <a:t>blkcnt_t</a:t>
            </a:r>
            <a:r>
              <a:rPr lang="en-US" altLang="ko-KR" sz="1600" b="0" dirty="0"/>
              <a:t>  </a:t>
            </a:r>
            <a:r>
              <a:rPr lang="en-US" altLang="ko-KR" sz="1600" b="0" dirty="0" err="1"/>
              <a:t>st_blocks</a:t>
            </a:r>
            <a:r>
              <a:rPr lang="en-US" altLang="ko-KR" sz="1600" b="0" dirty="0"/>
              <a:t>;  /* number of disk blocks allocated */</a:t>
            </a:r>
          </a:p>
          <a:p>
            <a:pPr algn="l"/>
            <a:r>
              <a:rPr lang="en-US" altLang="ko-KR" sz="1600" b="0"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ko-KR" i="1" dirty="0"/>
              <a:t>example p</a:t>
            </a:r>
            <a:r>
              <a:rPr lang="en-US" altLang="ko-KR" dirty="0"/>
              <a:t>.55 (75) (1/2)</a:t>
            </a:r>
          </a:p>
        </p:txBody>
      </p:sp>
      <p:sp>
        <p:nvSpPr>
          <p:cNvPr id="154627" name="Rectangle 3"/>
          <p:cNvSpPr>
            <a:spLocks noGrp="1" noChangeArrowheads="1"/>
          </p:cNvSpPr>
          <p:nvPr>
            <p:ph idx="1"/>
          </p:nvPr>
        </p:nvSpPr>
        <p:spPr/>
        <p:txBody>
          <a:bodyPr/>
          <a:lstStyle/>
          <a:p>
            <a:endParaRPr lang="ko-KR" altLang="en-US">
              <a:latin typeface="Arial" charset="0"/>
              <a:cs typeface="Arial" charset="0"/>
            </a:endParaRPr>
          </a:p>
        </p:txBody>
      </p:sp>
      <p:sp>
        <p:nvSpPr>
          <p:cNvPr id="5" name="Rectangle 6"/>
          <p:cNvSpPr>
            <a:spLocks noGrp="1" noChangeArrowheads="1"/>
          </p:cNvSpPr>
          <p:nvPr>
            <p:ph type="sldNum" sz="quarter" idx="4"/>
          </p:nvPr>
        </p:nvSpPr>
        <p:spPr>
          <a:ln/>
        </p:spPr>
        <p:txBody>
          <a:bodyPr/>
          <a:lstStyle/>
          <a:p>
            <a:pPr>
              <a:defRPr/>
            </a:pPr>
            <a:fld id="{1799FA9C-2705-4A30-A9FF-781434B1487D}" type="slidenum">
              <a:rPr lang="en-US" altLang="ko-KR"/>
              <a:pPr>
                <a:defRPr/>
              </a:pPr>
              <a:t>43</a:t>
            </a:fld>
            <a:endParaRPr lang="en-US" altLang="ko-KR" dirty="0"/>
          </a:p>
        </p:txBody>
      </p:sp>
      <p:sp>
        <p:nvSpPr>
          <p:cNvPr id="154628" name="Rectangle 4"/>
          <p:cNvSpPr>
            <a:spLocks noChangeArrowheads="1"/>
          </p:cNvSpPr>
          <p:nvPr/>
        </p:nvSpPr>
        <p:spPr bwMode="auto">
          <a:xfrm>
            <a:off x="395288" y="1052513"/>
            <a:ext cx="8208962" cy="5376883"/>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b="0" dirty="0"/>
              <a:t>/* </a:t>
            </a:r>
            <a:r>
              <a:rPr lang="en-US" altLang="ko-KR" b="0" dirty="0" err="1"/>
              <a:t>filedata</a:t>
            </a:r>
            <a:r>
              <a:rPr lang="en-US" altLang="ko-KR" b="0" dirty="0"/>
              <a:t> -- </a:t>
            </a:r>
            <a:r>
              <a:rPr lang="ko-KR" altLang="en-US" b="0" dirty="0"/>
              <a:t>한 </a:t>
            </a:r>
            <a:r>
              <a:rPr lang="ko-KR" altLang="en-US" b="0" dirty="0" err="1"/>
              <a:t>화일에</a:t>
            </a:r>
            <a:r>
              <a:rPr lang="ko-KR" altLang="en-US" b="0" dirty="0"/>
              <a:t> 관한 정보를 출력 *</a:t>
            </a:r>
            <a:r>
              <a:rPr lang="en-US" altLang="ko-KR" b="0" dirty="0"/>
              <a:t>/</a:t>
            </a:r>
          </a:p>
          <a:p>
            <a:pPr algn="l"/>
            <a:endParaRPr lang="en-US" altLang="ko-KR" b="0" dirty="0"/>
          </a:p>
          <a:p>
            <a:pPr algn="l"/>
            <a:r>
              <a:rPr lang="en-US" altLang="ko-KR" b="0" dirty="0"/>
              <a:t>#include &lt;</a:t>
            </a:r>
            <a:r>
              <a:rPr lang="en-US" altLang="ko-KR" b="0" dirty="0" err="1"/>
              <a:t>stdio.h</a:t>
            </a:r>
            <a:r>
              <a:rPr lang="en-US" altLang="ko-KR" b="0" dirty="0"/>
              <a:t>&gt;</a:t>
            </a:r>
          </a:p>
          <a:p>
            <a:pPr algn="l"/>
            <a:r>
              <a:rPr lang="en-US" altLang="ko-KR" b="0" dirty="0"/>
              <a:t>#include &lt;sys/</a:t>
            </a:r>
            <a:r>
              <a:rPr lang="en-US" altLang="ko-KR" b="0" dirty="0" err="1"/>
              <a:t>stat.h</a:t>
            </a:r>
            <a:r>
              <a:rPr lang="en-US" altLang="ko-KR" b="0" dirty="0"/>
              <a:t>&gt;</a:t>
            </a:r>
          </a:p>
          <a:p>
            <a:pPr algn="l"/>
            <a:endParaRPr lang="en-US" altLang="ko-KR" b="0" dirty="0"/>
          </a:p>
          <a:p>
            <a:pPr algn="l"/>
            <a:r>
              <a:rPr lang="en-US" altLang="ko-KR" b="0" dirty="0"/>
              <a:t>/* </a:t>
            </a:r>
            <a:r>
              <a:rPr lang="ko-KR" altLang="en-US" b="0" dirty="0"/>
              <a:t>허가 비트가 설정되어 있는지 결정하기 위해 </a:t>
            </a:r>
            <a:r>
              <a:rPr lang="en-US" altLang="ko-KR" b="0" dirty="0" err="1"/>
              <a:t>octarray</a:t>
            </a:r>
            <a:r>
              <a:rPr lang="ko-KR" altLang="en-US" b="0" dirty="0"/>
              <a:t>를 사용 * </a:t>
            </a:r>
            <a:r>
              <a:rPr lang="en-US" altLang="ko-KR" b="0" dirty="0"/>
              <a:t>/</a:t>
            </a:r>
          </a:p>
          <a:p>
            <a:pPr algn="l"/>
            <a:r>
              <a:rPr lang="en-US" altLang="ko-KR" b="0" dirty="0"/>
              <a:t>static short </a:t>
            </a:r>
            <a:r>
              <a:rPr lang="en-US" altLang="ko-KR" b="0" dirty="0" err="1"/>
              <a:t>octarray</a:t>
            </a:r>
            <a:r>
              <a:rPr lang="en-US" altLang="ko-KR" b="0" dirty="0"/>
              <a:t>[9] = {	0400, 0200, 0100,	</a:t>
            </a:r>
          </a:p>
          <a:p>
            <a:pPr algn="l"/>
            <a:r>
              <a:rPr lang="en-US" altLang="ko-KR" b="0" dirty="0"/>
              <a:t>				0040, 0020, 0010,</a:t>
            </a:r>
          </a:p>
          <a:p>
            <a:pPr algn="l"/>
            <a:r>
              <a:rPr lang="en-US" altLang="ko-KR" b="0" dirty="0"/>
              <a:t>				0004, 0002, 0001};</a:t>
            </a:r>
          </a:p>
          <a:p>
            <a:pPr algn="l"/>
            <a:endParaRPr lang="en-US" altLang="ko-KR" b="0" dirty="0"/>
          </a:p>
          <a:p>
            <a:pPr algn="l"/>
            <a:r>
              <a:rPr lang="en-US" altLang="ko-KR" b="0" dirty="0"/>
              <a:t>/* </a:t>
            </a:r>
            <a:r>
              <a:rPr lang="ko-KR" altLang="en-US" b="0" dirty="0" err="1"/>
              <a:t>화일</a:t>
            </a:r>
            <a:r>
              <a:rPr lang="ko-KR" altLang="en-US" b="0" dirty="0"/>
              <a:t> 허가에 대한 기호화 코드 끝부분의 </a:t>
            </a:r>
            <a:r>
              <a:rPr lang="en-US" altLang="ko-KR" b="0" dirty="0"/>
              <a:t>null </a:t>
            </a:r>
            <a:r>
              <a:rPr lang="ko-KR" altLang="en-US" b="0" dirty="0"/>
              <a:t>때문에 길이가 </a:t>
            </a:r>
            <a:r>
              <a:rPr lang="en-US" altLang="ko-KR" b="0" dirty="0"/>
              <a:t>10</a:t>
            </a:r>
            <a:r>
              <a:rPr lang="ko-KR" altLang="en-US" b="0" dirty="0"/>
              <a:t>문자이다</a:t>
            </a:r>
            <a:r>
              <a:rPr lang="en-US" altLang="ko-KR" b="0" dirty="0"/>
              <a:t>. */</a:t>
            </a:r>
          </a:p>
          <a:p>
            <a:pPr algn="l"/>
            <a:r>
              <a:rPr lang="en-US" altLang="ko-KR" b="0" dirty="0"/>
              <a:t>static char perms[10] = "</a:t>
            </a:r>
            <a:r>
              <a:rPr lang="en-US" altLang="ko-KR" b="0" dirty="0" err="1"/>
              <a:t>rwxrwxrwx</a:t>
            </a:r>
            <a:r>
              <a:rPr lang="en-US" altLang="ko-KR" b="0" dirty="0"/>
              <a:t>";</a:t>
            </a:r>
          </a:p>
          <a:p>
            <a:pPr algn="l"/>
            <a:endParaRPr lang="en-US" altLang="ko-KR" b="0" dirty="0"/>
          </a:p>
          <a:p>
            <a:pPr algn="l"/>
            <a:r>
              <a:rPr lang="en-US" altLang="ko-KR" b="0" dirty="0" err="1"/>
              <a:t>int</a:t>
            </a:r>
            <a:r>
              <a:rPr lang="en-US" altLang="ko-KR" b="0" dirty="0"/>
              <a:t> </a:t>
            </a:r>
            <a:r>
              <a:rPr lang="en-US" altLang="ko-KR" b="0" dirty="0" err="1"/>
              <a:t>filedata</a:t>
            </a:r>
            <a:r>
              <a:rPr lang="en-US" altLang="ko-KR" b="0" dirty="0"/>
              <a:t> (const char *pathname)</a:t>
            </a:r>
          </a:p>
          <a:p>
            <a:pPr algn="l"/>
            <a:r>
              <a:rPr lang="en-US" altLang="ko-KR" b="0" dirty="0"/>
              <a:t>{</a:t>
            </a:r>
          </a:p>
          <a:p>
            <a:pPr algn="l"/>
            <a:r>
              <a:rPr lang="en-US" altLang="ko-KR" b="0" dirty="0"/>
              <a:t> </a:t>
            </a:r>
            <a:r>
              <a:rPr lang="en-US" altLang="ko-KR" b="0" dirty="0" err="1"/>
              <a:t>struct</a:t>
            </a:r>
            <a:r>
              <a:rPr lang="en-US" altLang="ko-KR" b="0" dirty="0"/>
              <a:t> stat </a:t>
            </a:r>
            <a:r>
              <a:rPr lang="en-US" altLang="ko-KR" b="0" dirty="0" err="1"/>
              <a:t>statbuf</a:t>
            </a:r>
            <a:r>
              <a:rPr lang="en-US" altLang="ko-KR" b="0" dirty="0"/>
              <a:t>;</a:t>
            </a:r>
          </a:p>
          <a:p>
            <a:pPr algn="l"/>
            <a:r>
              <a:rPr lang="en-US" altLang="ko-KR" b="0" dirty="0"/>
              <a:t> char </a:t>
            </a:r>
            <a:r>
              <a:rPr lang="en-US" altLang="ko-KR" b="0" dirty="0" err="1"/>
              <a:t>descrip</a:t>
            </a:r>
            <a:r>
              <a:rPr lang="en-US" altLang="ko-KR" b="0" dirty="0"/>
              <a:t>[10];</a:t>
            </a:r>
          </a:p>
          <a:p>
            <a:pPr algn="l"/>
            <a:r>
              <a:rPr lang="en-US" altLang="ko-KR" b="0" dirty="0"/>
              <a:t> </a:t>
            </a:r>
            <a:r>
              <a:rPr lang="en-US" altLang="ko-KR" b="0" dirty="0" err="1"/>
              <a:t>int</a:t>
            </a:r>
            <a:r>
              <a:rPr lang="en-US" altLang="ko-KR" b="0" dirty="0"/>
              <a:t> j:</a:t>
            </a:r>
          </a:p>
          <a:p>
            <a:pPr algn="l"/>
            <a:endParaRPr lang="en-US" altLang="ko-KR" b="0" dirty="0"/>
          </a:p>
          <a:p>
            <a:pPr algn="l"/>
            <a:r>
              <a:rPr lang="en-US" altLang="ko-KR" b="0" dirty="0"/>
              <a:t> if(stat (pathname, &amp;</a:t>
            </a:r>
            <a:r>
              <a:rPr lang="en-US" altLang="ko-KR" b="0" dirty="0" err="1"/>
              <a:t>statbuf</a:t>
            </a:r>
            <a:r>
              <a:rPr lang="en-US" altLang="ko-KR" b="0" dirty="0"/>
              <a:t>) == -1)</a:t>
            </a:r>
          </a:p>
          <a:p>
            <a:pPr algn="l"/>
            <a:r>
              <a:rPr lang="en-US" altLang="ko-KR" b="0" dirty="0"/>
              <a:t> {</a:t>
            </a:r>
          </a:p>
          <a:p>
            <a:pPr algn="l"/>
            <a:r>
              <a:rPr lang="en-US" altLang="ko-KR" b="0" dirty="0"/>
              <a:t>	 </a:t>
            </a:r>
            <a:r>
              <a:rPr lang="en-US" altLang="ko-KR" b="0" dirty="0" err="1"/>
              <a:t>fprintf</a:t>
            </a:r>
            <a:r>
              <a:rPr lang="en-US" altLang="ko-KR" b="0" dirty="0"/>
              <a:t> (</a:t>
            </a:r>
            <a:r>
              <a:rPr lang="en-US" altLang="ko-KR" b="0" dirty="0" err="1"/>
              <a:t>stderr</a:t>
            </a:r>
            <a:r>
              <a:rPr lang="en-US" altLang="ko-KR" b="0" dirty="0"/>
              <a:t>, "Couldn't stat %s\n", pathname);</a:t>
            </a:r>
          </a:p>
          <a:p>
            <a:pPr algn="l"/>
            <a:r>
              <a:rPr lang="en-US" altLang="ko-KR" b="0" dirty="0"/>
              <a:t>	 return (-1);</a:t>
            </a:r>
          </a:p>
          <a:p>
            <a:pPr algn="l"/>
            <a:r>
              <a:rPr lang="en-US" altLang="ko-KR" b="0"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72" name="Rectangle 76"/>
          <p:cNvSpPr>
            <a:spLocks noGrp="1" noChangeArrowheads="1"/>
          </p:cNvSpPr>
          <p:nvPr>
            <p:ph type="title"/>
          </p:nvPr>
        </p:nvSpPr>
        <p:spPr/>
        <p:txBody>
          <a:bodyPr/>
          <a:lstStyle/>
          <a:p>
            <a:r>
              <a:rPr lang="en-US" altLang="ko-KR" i="1" dirty="0"/>
              <a:t>example p</a:t>
            </a:r>
            <a:r>
              <a:rPr lang="en-US" altLang="ko-KR" dirty="0"/>
              <a:t>.55 (75) (2/2)</a:t>
            </a:r>
            <a:endParaRPr lang="ko-KR" altLang="en-US" dirty="0"/>
          </a:p>
        </p:txBody>
      </p:sp>
      <p:sp>
        <p:nvSpPr>
          <p:cNvPr id="157700" name="Rectangle 4"/>
          <p:cNvSpPr>
            <a:spLocks noChangeArrowheads="1"/>
          </p:cNvSpPr>
          <p:nvPr/>
        </p:nvSpPr>
        <p:spPr bwMode="auto">
          <a:xfrm>
            <a:off x="395288" y="1052513"/>
            <a:ext cx="8208962" cy="4968875"/>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b="0" dirty="0"/>
              <a:t>/* </a:t>
            </a:r>
            <a:r>
              <a:rPr lang="ko-KR" altLang="en-US" b="0" dirty="0"/>
              <a:t>허가를 읽기 가능한 형태로 바꾼다</a:t>
            </a:r>
            <a:r>
              <a:rPr lang="en-US" altLang="ko-KR" b="0" dirty="0"/>
              <a:t>. */</a:t>
            </a:r>
          </a:p>
          <a:p>
            <a:pPr algn="l"/>
            <a:endParaRPr lang="en-US" altLang="ko-KR" b="0" dirty="0"/>
          </a:p>
          <a:p>
            <a:pPr algn="l"/>
            <a:r>
              <a:rPr lang="en-US" altLang="ko-KR" b="0" dirty="0"/>
              <a:t> for(j=0; j&lt;9; j++)</a:t>
            </a:r>
          </a:p>
          <a:p>
            <a:pPr algn="l"/>
            <a:r>
              <a:rPr lang="en-US" altLang="ko-KR" b="0" dirty="0"/>
              <a:t> {</a:t>
            </a:r>
          </a:p>
          <a:p>
            <a:pPr algn="l"/>
            <a:r>
              <a:rPr lang="en-US" altLang="ko-KR" b="0" dirty="0"/>
              <a:t>	 / * </a:t>
            </a:r>
            <a:r>
              <a:rPr lang="ko-KR" altLang="en-US" b="0" dirty="0" err="1"/>
              <a:t>비트별</a:t>
            </a:r>
            <a:r>
              <a:rPr lang="ko-KR" altLang="en-US" b="0" dirty="0"/>
              <a:t> </a:t>
            </a:r>
            <a:r>
              <a:rPr lang="en-US" altLang="ko-KR" b="0" dirty="0"/>
              <a:t>AND</a:t>
            </a:r>
            <a:r>
              <a:rPr lang="ko-KR" altLang="en-US" b="0" dirty="0"/>
              <a:t>를 사용하여 허가가 설정되었는지 테스트 *</a:t>
            </a:r>
            <a:r>
              <a:rPr lang="en-US" altLang="ko-KR" b="0" dirty="0"/>
              <a:t>/</a:t>
            </a:r>
          </a:p>
          <a:p>
            <a:pPr algn="l"/>
            <a:r>
              <a:rPr lang="en-US" altLang="ko-KR" b="0" dirty="0"/>
              <a:t>	 if (</a:t>
            </a:r>
            <a:r>
              <a:rPr lang="en-US" altLang="ko-KR" b="0" dirty="0" err="1"/>
              <a:t>statbuf.st_mode</a:t>
            </a:r>
            <a:r>
              <a:rPr lang="en-US" altLang="ko-KR" b="0" dirty="0"/>
              <a:t> &amp; </a:t>
            </a:r>
            <a:r>
              <a:rPr lang="en-US" altLang="ko-KR" b="0" dirty="0" err="1"/>
              <a:t>octarray</a:t>
            </a:r>
            <a:r>
              <a:rPr lang="en-US" altLang="ko-KR" b="0" dirty="0"/>
              <a:t>[j])</a:t>
            </a:r>
          </a:p>
          <a:p>
            <a:pPr algn="l"/>
            <a:r>
              <a:rPr lang="en-US" altLang="ko-KR" b="0" dirty="0"/>
              <a:t>		 </a:t>
            </a:r>
            <a:r>
              <a:rPr lang="en-US" altLang="ko-KR" b="0" dirty="0" err="1"/>
              <a:t>descrip</a:t>
            </a:r>
            <a:r>
              <a:rPr lang="en-US" altLang="ko-KR" b="0" dirty="0"/>
              <a:t>[j] = perms[j];</a:t>
            </a:r>
          </a:p>
          <a:p>
            <a:pPr algn="l"/>
            <a:r>
              <a:rPr lang="en-US" altLang="ko-KR" b="0" dirty="0"/>
              <a:t>	 else</a:t>
            </a:r>
          </a:p>
          <a:p>
            <a:pPr algn="l"/>
            <a:r>
              <a:rPr lang="en-US" altLang="ko-KR" b="0" dirty="0"/>
              <a:t>		 </a:t>
            </a:r>
            <a:r>
              <a:rPr lang="en-US" altLang="ko-KR" b="0" dirty="0" err="1"/>
              <a:t>descrip</a:t>
            </a:r>
            <a:r>
              <a:rPr lang="en-US" altLang="ko-KR" b="0" dirty="0"/>
              <a:t>[j] = '-';</a:t>
            </a:r>
          </a:p>
          <a:p>
            <a:pPr algn="l"/>
            <a:r>
              <a:rPr lang="en-US" altLang="ko-KR" b="0" dirty="0"/>
              <a:t> }</a:t>
            </a:r>
          </a:p>
          <a:p>
            <a:pPr algn="l"/>
            <a:endParaRPr lang="en-US" altLang="ko-KR" b="0" dirty="0"/>
          </a:p>
          <a:p>
            <a:pPr algn="l"/>
            <a:r>
              <a:rPr lang="en-US" altLang="ko-KR" b="0" dirty="0"/>
              <a:t> </a:t>
            </a:r>
            <a:r>
              <a:rPr lang="en-US" altLang="ko-KR" b="0" dirty="0" err="1"/>
              <a:t>descrip</a:t>
            </a:r>
            <a:r>
              <a:rPr lang="en-US" altLang="ko-KR" b="0" dirty="0"/>
              <a:t>[9] = '\0'; /* </a:t>
            </a:r>
            <a:r>
              <a:rPr lang="ko-KR" altLang="en-US" b="0" dirty="0"/>
              <a:t>하나의 문자열을 가지도록 확인 *</a:t>
            </a:r>
            <a:r>
              <a:rPr lang="en-US" altLang="ko-KR" b="0" dirty="0"/>
              <a:t>/</a:t>
            </a:r>
          </a:p>
          <a:p>
            <a:pPr algn="l"/>
            <a:endParaRPr lang="en-US" altLang="ko-KR" b="0" dirty="0"/>
          </a:p>
          <a:p>
            <a:pPr algn="l"/>
            <a:r>
              <a:rPr lang="en-US" altLang="ko-KR" b="0" dirty="0"/>
              <a:t> /* </a:t>
            </a:r>
            <a:r>
              <a:rPr lang="ko-KR" altLang="en-US" b="0" dirty="0" err="1"/>
              <a:t>화일</a:t>
            </a:r>
            <a:r>
              <a:rPr lang="ko-KR" altLang="en-US" b="0" dirty="0"/>
              <a:t> 정보를 출력한다</a:t>
            </a:r>
            <a:r>
              <a:rPr lang="en-US" altLang="ko-KR" b="0" dirty="0"/>
              <a:t>. */</a:t>
            </a:r>
          </a:p>
          <a:p>
            <a:pPr algn="l"/>
            <a:endParaRPr lang="en-US" altLang="ko-KR" b="0" dirty="0"/>
          </a:p>
          <a:p>
            <a:pPr algn="l"/>
            <a:r>
              <a:rPr lang="en-US" altLang="ko-KR" b="0" dirty="0"/>
              <a:t> </a:t>
            </a:r>
            <a:r>
              <a:rPr lang="en-US" altLang="ko-KR" b="0" dirty="0" err="1"/>
              <a:t>printf</a:t>
            </a:r>
            <a:r>
              <a:rPr lang="en-US" altLang="ko-KR" b="0" dirty="0"/>
              <a:t> ("\</a:t>
            </a:r>
            <a:r>
              <a:rPr lang="en-US" altLang="ko-KR" b="0" dirty="0" err="1"/>
              <a:t>nFile</a:t>
            </a:r>
            <a:r>
              <a:rPr lang="en-US" altLang="ko-KR" b="0" dirty="0"/>
              <a:t> %s :\n", pathname);</a:t>
            </a:r>
          </a:p>
          <a:p>
            <a:pPr algn="l"/>
            <a:r>
              <a:rPr lang="en-US" altLang="ko-KR" b="0" dirty="0"/>
              <a:t> </a:t>
            </a:r>
            <a:r>
              <a:rPr lang="en-US" altLang="ko-KR" b="0" dirty="0" err="1"/>
              <a:t>printf</a:t>
            </a:r>
            <a:r>
              <a:rPr lang="en-US" altLang="ko-KR" b="0" dirty="0"/>
              <a:t> ("Size %ld bytes\n", </a:t>
            </a:r>
            <a:r>
              <a:rPr lang="en-US" altLang="ko-KR" b="0" dirty="0" err="1"/>
              <a:t>statbuf.st_size</a:t>
            </a:r>
            <a:r>
              <a:rPr lang="en-US" altLang="ko-KR" b="0" dirty="0"/>
              <a:t>);</a:t>
            </a:r>
          </a:p>
          <a:p>
            <a:pPr algn="l"/>
            <a:r>
              <a:rPr lang="en-US" altLang="ko-KR" b="0" dirty="0"/>
              <a:t> </a:t>
            </a:r>
            <a:r>
              <a:rPr lang="en-US" altLang="ko-KR" b="0" dirty="0" err="1"/>
              <a:t>printf</a:t>
            </a:r>
            <a:r>
              <a:rPr lang="en-US" altLang="ko-KR" b="0" dirty="0"/>
              <a:t> ("User-id %d, Group-id %d\n\n", </a:t>
            </a:r>
            <a:r>
              <a:rPr lang="en-US" altLang="ko-KR" b="0" dirty="0" err="1"/>
              <a:t>statbuf.st_uid</a:t>
            </a:r>
            <a:r>
              <a:rPr lang="en-US" altLang="ko-KR" b="0" dirty="0"/>
              <a:t>, </a:t>
            </a:r>
            <a:r>
              <a:rPr lang="en-US" altLang="ko-KR" b="0" dirty="0" err="1"/>
              <a:t>statbuf.st_gid</a:t>
            </a:r>
            <a:r>
              <a:rPr lang="en-US" altLang="ko-KR" b="0" dirty="0"/>
              <a:t>);</a:t>
            </a:r>
          </a:p>
          <a:p>
            <a:pPr algn="l"/>
            <a:r>
              <a:rPr lang="en-US" altLang="ko-KR" b="0" dirty="0"/>
              <a:t> </a:t>
            </a:r>
            <a:r>
              <a:rPr lang="en-US" altLang="ko-KR" b="0" dirty="0" err="1"/>
              <a:t>printf</a:t>
            </a:r>
            <a:r>
              <a:rPr lang="en-US" altLang="ko-KR" b="0" dirty="0"/>
              <a:t> ("Permissions: %s\n", </a:t>
            </a:r>
            <a:r>
              <a:rPr lang="en-US" altLang="ko-KR" b="0" dirty="0" err="1"/>
              <a:t>descrip</a:t>
            </a:r>
            <a:r>
              <a:rPr lang="en-US" altLang="ko-KR" b="0" dirty="0"/>
              <a:t>);</a:t>
            </a:r>
          </a:p>
          <a:p>
            <a:pPr algn="l"/>
            <a:r>
              <a:rPr lang="en-US" altLang="ko-KR" b="0" dirty="0"/>
              <a:t> return (0);</a:t>
            </a:r>
          </a:p>
          <a:p>
            <a:pPr algn="l"/>
            <a:r>
              <a:rPr lang="en-US" altLang="ko-KR" b="0" dirty="0"/>
              <a:t>}</a:t>
            </a:r>
          </a:p>
        </p:txBody>
      </p:sp>
      <p:sp>
        <p:nvSpPr>
          <p:cNvPr id="12" name="Text Box 74"/>
          <p:cNvSpPr txBox="1">
            <a:spLocks noChangeArrowheads="1"/>
          </p:cNvSpPr>
          <p:nvPr/>
        </p:nvSpPr>
        <p:spPr bwMode="auto">
          <a:xfrm>
            <a:off x="4482419" y="1021880"/>
            <a:ext cx="928688" cy="304800"/>
          </a:xfrm>
          <a:prstGeom prst="rect">
            <a:avLst/>
          </a:prstGeom>
          <a:noFill/>
          <a:ln w="28575" algn="ctr">
            <a:noFill/>
            <a:miter lim="800000"/>
            <a:headEnd/>
            <a:tailEnd/>
          </a:ln>
          <a:effectLst/>
        </p:spPr>
        <p:txBody>
          <a:bodyPr wrap="none">
            <a:spAutoFit/>
          </a:bodyPr>
          <a:lstStyle/>
          <a:p>
            <a:pPr algn="ctr" rtl="0" fontAlgn="base" latinLnBrk="1">
              <a:spcBef>
                <a:spcPct val="0"/>
              </a:spcBef>
              <a:spcAft>
                <a:spcPct val="0"/>
              </a:spcAft>
            </a:pPr>
            <a:r>
              <a:rPr kumimoji="1" lang="en-US" altLang="ko-KR" sz="1400" b="1" kern="1200" dirty="0" err="1">
                <a:solidFill>
                  <a:srgbClr val="333399"/>
                </a:solidFill>
                <a:latin typeface="Courier New" pitchFamily="49" charset="0"/>
                <a:ea typeface="굴림" charset="-127"/>
                <a:cs typeface="+mn-cs"/>
              </a:rPr>
              <a:t>st_mode</a:t>
            </a:r>
            <a:endParaRPr kumimoji="1" lang="en-US" altLang="ko-KR" sz="1400" b="1" kern="1200" dirty="0">
              <a:solidFill>
                <a:srgbClr val="333399"/>
              </a:solidFill>
              <a:latin typeface="Courier New" pitchFamily="49" charset="0"/>
              <a:ea typeface="굴림" charset="-127"/>
              <a:cs typeface="+mn-cs"/>
            </a:endParaRPr>
          </a:p>
        </p:txBody>
      </p:sp>
      <p:sp>
        <p:nvSpPr>
          <p:cNvPr id="13" name="Rectangle 75"/>
          <p:cNvSpPr>
            <a:spLocks noChangeArrowheads="1"/>
          </p:cNvSpPr>
          <p:nvPr/>
        </p:nvSpPr>
        <p:spPr bwMode="auto">
          <a:xfrm>
            <a:off x="6176294" y="1242089"/>
            <a:ext cx="2357454" cy="686713"/>
          </a:xfrm>
          <a:prstGeom prst="rect">
            <a:avLst/>
          </a:prstGeom>
          <a:noFill/>
          <a:ln w="28575" algn="ctr">
            <a:solidFill>
              <a:srgbClr val="FF0000"/>
            </a:solidFill>
            <a:miter lim="800000"/>
            <a:headEnd/>
            <a:tailEnd/>
          </a:ln>
          <a:effectLst/>
        </p:spPr>
        <p:txBody>
          <a:bodyPr wrap="none" anchor="ctr"/>
          <a:lstStyle/>
          <a:p>
            <a:pPr algn="ctr" rtl="0" fontAlgn="base" latinLnBrk="1">
              <a:spcBef>
                <a:spcPct val="0"/>
              </a:spcBef>
              <a:spcAft>
                <a:spcPct val="0"/>
              </a:spcAft>
            </a:pPr>
            <a:endParaRPr kumimoji="1" lang="ko-KR" altLang="en-US" sz="1400" b="1" kern="1200">
              <a:solidFill>
                <a:srgbClr val="000000"/>
              </a:solidFill>
              <a:latin typeface="Courier New" pitchFamily="49" charset="0"/>
              <a:ea typeface="굴림" charset="-127"/>
              <a:cs typeface="+mn-cs"/>
            </a:endParaRPr>
          </a:p>
        </p:txBody>
      </p:sp>
      <p:graphicFrame>
        <p:nvGraphicFramePr>
          <p:cNvPr id="14" name="Group 80"/>
          <p:cNvGraphicFramePr>
            <a:graphicFrameLocks/>
          </p:cNvGraphicFramePr>
          <p:nvPr/>
        </p:nvGraphicFramePr>
        <p:xfrm>
          <a:off x="4461782" y="1313527"/>
          <a:ext cx="4038600" cy="552960"/>
        </p:xfrm>
        <a:graphic>
          <a:graphicData uri="http://schemas.openxmlformats.org/drawingml/2006/table">
            <a:tbl>
              <a:tblPr/>
              <a:tblGrid>
                <a:gridCol w="1009650">
                  <a:extLst>
                    <a:ext uri="{9D8B030D-6E8A-4147-A177-3AD203B41FA5}">
                      <a16:colId xmlns:a16="http://schemas.microsoft.com/office/drawing/2014/main" val="20000"/>
                    </a:ext>
                  </a:extLst>
                </a:gridCol>
                <a:gridCol w="252412">
                  <a:extLst>
                    <a:ext uri="{9D8B030D-6E8A-4147-A177-3AD203B41FA5}">
                      <a16:colId xmlns:a16="http://schemas.microsoft.com/office/drawing/2014/main" val="20001"/>
                    </a:ext>
                  </a:extLst>
                </a:gridCol>
                <a:gridCol w="252413">
                  <a:extLst>
                    <a:ext uri="{9D8B030D-6E8A-4147-A177-3AD203B41FA5}">
                      <a16:colId xmlns:a16="http://schemas.microsoft.com/office/drawing/2014/main" val="20002"/>
                    </a:ext>
                  </a:extLst>
                </a:gridCol>
                <a:gridCol w="252412">
                  <a:extLst>
                    <a:ext uri="{9D8B030D-6E8A-4147-A177-3AD203B41FA5}">
                      <a16:colId xmlns:a16="http://schemas.microsoft.com/office/drawing/2014/main" val="20003"/>
                    </a:ext>
                  </a:extLst>
                </a:gridCol>
                <a:gridCol w="252413">
                  <a:extLst>
                    <a:ext uri="{9D8B030D-6E8A-4147-A177-3AD203B41FA5}">
                      <a16:colId xmlns:a16="http://schemas.microsoft.com/office/drawing/2014/main" val="20004"/>
                    </a:ext>
                  </a:extLst>
                </a:gridCol>
                <a:gridCol w="252412">
                  <a:extLst>
                    <a:ext uri="{9D8B030D-6E8A-4147-A177-3AD203B41FA5}">
                      <a16:colId xmlns:a16="http://schemas.microsoft.com/office/drawing/2014/main" val="20005"/>
                    </a:ext>
                  </a:extLst>
                </a:gridCol>
                <a:gridCol w="252413">
                  <a:extLst>
                    <a:ext uri="{9D8B030D-6E8A-4147-A177-3AD203B41FA5}">
                      <a16:colId xmlns:a16="http://schemas.microsoft.com/office/drawing/2014/main" val="20006"/>
                    </a:ext>
                  </a:extLst>
                </a:gridCol>
                <a:gridCol w="252412">
                  <a:extLst>
                    <a:ext uri="{9D8B030D-6E8A-4147-A177-3AD203B41FA5}">
                      <a16:colId xmlns:a16="http://schemas.microsoft.com/office/drawing/2014/main" val="20007"/>
                    </a:ext>
                  </a:extLst>
                </a:gridCol>
                <a:gridCol w="252413">
                  <a:extLst>
                    <a:ext uri="{9D8B030D-6E8A-4147-A177-3AD203B41FA5}">
                      <a16:colId xmlns:a16="http://schemas.microsoft.com/office/drawing/2014/main" val="20008"/>
                    </a:ext>
                  </a:extLst>
                </a:gridCol>
                <a:gridCol w="252412">
                  <a:extLst>
                    <a:ext uri="{9D8B030D-6E8A-4147-A177-3AD203B41FA5}">
                      <a16:colId xmlns:a16="http://schemas.microsoft.com/office/drawing/2014/main" val="20009"/>
                    </a:ext>
                  </a:extLst>
                </a:gridCol>
                <a:gridCol w="252413">
                  <a:extLst>
                    <a:ext uri="{9D8B030D-6E8A-4147-A177-3AD203B41FA5}">
                      <a16:colId xmlns:a16="http://schemas.microsoft.com/office/drawing/2014/main" val="20010"/>
                    </a:ext>
                  </a:extLst>
                </a:gridCol>
                <a:gridCol w="252412">
                  <a:extLst>
                    <a:ext uri="{9D8B030D-6E8A-4147-A177-3AD203B41FA5}">
                      <a16:colId xmlns:a16="http://schemas.microsoft.com/office/drawing/2014/main" val="20011"/>
                    </a:ext>
                  </a:extLst>
                </a:gridCol>
                <a:gridCol w="252413">
                  <a:extLst>
                    <a:ext uri="{9D8B030D-6E8A-4147-A177-3AD203B41FA5}">
                      <a16:colId xmlns:a16="http://schemas.microsoft.com/office/drawing/2014/main" val="20012"/>
                    </a:ext>
                  </a:extLst>
                </a:gridCol>
              </a:tblGrid>
              <a:tr h="138240">
                <a:tc>
                  <a:txBody>
                    <a:bodyPr/>
                    <a:lstStyle>
                      <a:defPPr>
                        <a:defRPr lang="ko-KR"/>
                      </a:defPPr>
                      <a:lvl1pPr marL="0" algn="l" defTabSz="914400" rtl="0" eaLnBrk="1" latinLnBrk="1" hangingPunct="1">
                        <a:defRPr sz="1800" kern="1200">
                          <a:solidFill>
                            <a:schemeClr val="tx1"/>
                          </a:solidFill>
                          <a:latin typeface="굴림"/>
                          <a:ea typeface="굴림"/>
                        </a:defRPr>
                      </a:lvl1pPr>
                      <a:lvl2pPr marL="457200" algn="l" defTabSz="914400" rtl="0" eaLnBrk="1" latinLnBrk="1" hangingPunct="1">
                        <a:defRPr sz="1800" kern="1200">
                          <a:solidFill>
                            <a:schemeClr val="tx1"/>
                          </a:solidFill>
                          <a:latin typeface="굴림"/>
                          <a:ea typeface="굴림"/>
                        </a:defRPr>
                      </a:lvl2pPr>
                      <a:lvl3pPr marL="914400" algn="l" defTabSz="914400" rtl="0" eaLnBrk="1" latinLnBrk="1" hangingPunct="1">
                        <a:defRPr sz="1800" kern="1200">
                          <a:solidFill>
                            <a:schemeClr val="tx1"/>
                          </a:solidFill>
                          <a:latin typeface="굴림"/>
                          <a:ea typeface="굴림"/>
                        </a:defRPr>
                      </a:lvl3pPr>
                      <a:lvl4pPr marL="1371600" algn="l" defTabSz="914400" rtl="0" eaLnBrk="1" latinLnBrk="1" hangingPunct="1">
                        <a:defRPr sz="1800" kern="1200">
                          <a:solidFill>
                            <a:schemeClr val="tx1"/>
                          </a:solidFill>
                          <a:latin typeface="굴림"/>
                          <a:ea typeface="굴림"/>
                        </a:defRPr>
                      </a:lvl4pPr>
                      <a:lvl5pPr marL="1828800" algn="l" defTabSz="914400" rtl="0" eaLnBrk="1" latinLnBrk="1" hangingPunct="1">
                        <a:defRPr sz="1800" kern="1200">
                          <a:solidFill>
                            <a:schemeClr val="tx1"/>
                          </a:solidFill>
                          <a:latin typeface="굴림"/>
                          <a:ea typeface="굴림"/>
                        </a:defRPr>
                      </a:lvl5pPr>
                      <a:lvl6pPr marL="2286000" algn="l" defTabSz="914400" rtl="0" eaLnBrk="1" latinLnBrk="1" hangingPunct="1">
                        <a:defRPr sz="1800" kern="1200">
                          <a:solidFill>
                            <a:schemeClr val="tx1"/>
                          </a:solidFill>
                          <a:latin typeface="굴림"/>
                          <a:ea typeface="굴림"/>
                        </a:defRPr>
                      </a:lvl6pPr>
                      <a:lvl7pPr marL="2743200" algn="l" defTabSz="914400" rtl="0" eaLnBrk="1" latinLnBrk="1" hangingPunct="1">
                        <a:defRPr sz="1800" kern="1200">
                          <a:solidFill>
                            <a:schemeClr val="tx1"/>
                          </a:solidFill>
                          <a:latin typeface="굴림"/>
                          <a:ea typeface="굴림"/>
                        </a:defRPr>
                      </a:lvl7pPr>
                      <a:lvl8pPr marL="3200400" algn="l" defTabSz="914400" rtl="0" eaLnBrk="1" latinLnBrk="1" hangingPunct="1">
                        <a:defRPr sz="1800" kern="1200">
                          <a:solidFill>
                            <a:schemeClr val="tx1"/>
                          </a:solidFill>
                          <a:latin typeface="굴림"/>
                          <a:ea typeface="굴림"/>
                        </a:defRPr>
                      </a:lvl8pPr>
                      <a:lvl9pPr marL="3657600" algn="l" defTabSz="914400" rtl="0" eaLnBrk="1" latinLnBrk="1" hangingPunct="1">
                        <a:defRPr sz="1800" kern="1200">
                          <a:solidFill>
                            <a:schemeClr val="tx1"/>
                          </a:solidFill>
                          <a:latin typeface="굴림"/>
                          <a:ea typeface="굴림"/>
                        </a:defRPr>
                      </a:lvl9p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type</a:t>
                      </a:r>
                    </a:p>
                  </a:txBody>
                  <a:tcPr marL="90000" marR="90000" marT="46800" marB="46800" anchor="ctr" horzOverflow="overflow">
                    <a:lnL w="2857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gridSpan="3">
                  <a:txBody>
                    <a:bodyPr/>
                    <a:lstStyle>
                      <a:defPPr>
                        <a:defRPr lang="ko-KR"/>
                      </a:defPPr>
                      <a:lvl1pPr marL="0" algn="l" defTabSz="914400" rtl="0" eaLnBrk="1" latinLnBrk="1" hangingPunct="1">
                        <a:defRPr sz="1800" kern="1200">
                          <a:solidFill>
                            <a:schemeClr val="tx1"/>
                          </a:solidFill>
                          <a:latin typeface="굴림"/>
                          <a:ea typeface="굴림"/>
                        </a:defRPr>
                      </a:lvl1pPr>
                      <a:lvl2pPr marL="457200" algn="l" defTabSz="914400" rtl="0" eaLnBrk="1" latinLnBrk="1" hangingPunct="1">
                        <a:defRPr sz="1800" kern="1200">
                          <a:solidFill>
                            <a:schemeClr val="tx1"/>
                          </a:solidFill>
                          <a:latin typeface="굴림"/>
                          <a:ea typeface="굴림"/>
                        </a:defRPr>
                      </a:lvl2pPr>
                      <a:lvl3pPr marL="914400" algn="l" defTabSz="914400" rtl="0" eaLnBrk="1" latinLnBrk="1" hangingPunct="1">
                        <a:defRPr sz="1800" kern="1200">
                          <a:solidFill>
                            <a:schemeClr val="tx1"/>
                          </a:solidFill>
                          <a:latin typeface="굴림"/>
                          <a:ea typeface="굴림"/>
                        </a:defRPr>
                      </a:lvl3pPr>
                      <a:lvl4pPr marL="1371600" algn="l" defTabSz="914400" rtl="0" eaLnBrk="1" latinLnBrk="1" hangingPunct="1">
                        <a:defRPr sz="1800" kern="1200">
                          <a:solidFill>
                            <a:schemeClr val="tx1"/>
                          </a:solidFill>
                          <a:latin typeface="굴림"/>
                          <a:ea typeface="굴림"/>
                        </a:defRPr>
                      </a:lvl4pPr>
                      <a:lvl5pPr marL="1828800" algn="l" defTabSz="914400" rtl="0" eaLnBrk="1" latinLnBrk="1" hangingPunct="1">
                        <a:defRPr sz="1800" kern="1200">
                          <a:solidFill>
                            <a:schemeClr val="tx1"/>
                          </a:solidFill>
                          <a:latin typeface="굴림"/>
                          <a:ea typeface="굴림"/>
                        </a:defRPr>
                      </a:lvl5pPr>
                      <a:lvl6pPr marL="2286000" algn="l" defTabSz="914400" rtl="0" eaLnBrk="1" latinLnBrk="1" hangingPunct="1">
                        <a:defRPr sz="1800" kern="1200">
                          <a:solidFill>
                            <a:schemeClr val="tx1"/>
                          </a:solidFill>
                          <a:latin typeface="굴림"/>
                          <a:ea typeface="굴림"/>
                        </a:defRPr>
                      </a:lvl6pPr>
                      <a:lvl7pPr marL="2743200" algn="l" defTabSz="914400" rtl="0" eaLnBrk="1" latinLnBrk="1" hangingPunct="1">
                        <a:defRPr sz="1800" kern="1200">
                          <a:solidFill>
                            <a:schemeClr val="tx1"/>
                          </a:solidFill>
                          <a:latin typeface="굴림"/>
                          <a:ea typeface="굴림"/>
                        </a:defRPr>
                      </a:lvl7pPr>
                      <a:lvl8pPr marL="3200400" algn="l" defTabSz="914400" rtl="0" eaLnBrk="1" latinLnBrk="1" hangingPunct="1">
                        <a:defRPr sz="1800" kern="1200">
                          <a:solidFill>
                            <a:schemeClr val="tx1"/>
                          </a:solidFill>
                          <a:latin typeface="굴림"/>
                          <a:ea typeface="굴림"/>
                        </a:defRPr>
                      </a:lvl8pPr>
                      <a:lvl9pPr marL="3657600" algn="l" defTabSz="914400" rtl="0" eaLnBrk="1" latinLnBrk="1" hangingPunct="1">
                        <a:defRPr sz="1800" kern="1200">
                          <a:solidFill>
                            <a:schemeClr val="tx1"/>
                          </a:solidFill>
                          <a:latin typeface="굴림"/>
                          <a:ea typeface="굴림"/>
                        </a:defRPr>
                      </a:lvl9p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special</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hMerge="1">
                  <a:txBody>
                    <a:bodyPr/>
                    <a:lstStyle/>
                    <a:p>
                      <a:pPr latinLnBrk="1"/>
                      <a:endParaRPr lang="ko-KR" altLang="en-US"/>
                    </a:p>
                  </a:txBody>
                  <a:tcPr/>
                </a:tc>
                <a:tc gridSpan="9">
                  <a:txBody>
                    <a:bodyPr/>
                    <a:lstStyle>
                      <a:defPPr>
                        <a:defRPr lang="ko-KR"/>
                      </a:defPPr>
                      <a:lvl1pPr marL="0" algn="l" defTabSz="914400" rtl="0" eaLnBrk="1" latinLnBrk="1" hangingPunct="1">
                        <a:defRPr sz="1800" kern="1200">
                          <a:solidFill>
                            <a:schemeClr val="tx1"/>
                          </a:solidFill>
                          <a:latin typeface="굴림"/>
                          <a:ea typeface="굴림"/>
                        </a:defRPr>
                      </a:lvl1pPr>
                      <a:lvl2pPr marL="457200" algn="l" defTabSz="914400" rtl="0" eaLnBrk="1" latinLnBrk="1" hangingPunct="1">
                        <a:defRPr sz="1800" kern="1200">
                          <a:solidFill>
                            <a:schemeClr val="tx1"/>
                          </a:solidFill>
                          <a:latin typeface="굴림"/>
                          <a:ea typeface="굴림"/>
                        </a:defRPr>
                      </a:lvl2pPr>
                      <a:lvl3pPr marL="914400" algn="l" defTabSz="914400" rtl="0" eaLnBrk="1" latinLnBrk="1" hangingPunct="1">
                        <a:defRPr sz="1800" kern="1200">
                          <a:solidFill>
                            <a:schemeClr val="tx1"/>
                          </a:solidFill>
                          <a:latin typeface="굴림"/>
                          <a:ea typeface="굴림"/>
                        </a:defRPr>
                      </a:lvl3pPr>
                      <a:lvl4pPr marL="1371600" algn="l" defTabSz="914400" rtl="0" eaLnBrk="1" latinLnBrk="1" hangingPunct="1">
                        <a:defRPr sz="1800" kern="1200">
                          <a:solidFill>
                            <a:schemeClr val="tx1"/>
                          </a:solidFill>
                          <a:latin typeface="굴림"/>
                          <a:ea typeface="굴림"/>
                        </a:defRPr>
                      </a:lvl4pPr>
                      <a:lvl5pPr marL="1828800" algn="l" defTabSz="914400" rtl="0" eaLnBrk="1" latinLnBrk="1" hangingPunct="1">
                        <a:defRPr sz="1800" kern="1200">
                          <a:solidFill>
                            <a:schemeClr val="tx1"/>
                          </a:solidFill>
                          <a:latin typeface="굴림"/>
                          <a:ea typeface="굴림"/>
                        </a:defRPr>
                      </a:lvl5pPr>
                      <a:lvl6pPr marL="2286000" algn="l" defTabSz="914400" rtl="0" eaLnBrk="1" latinLnBrk="1" hangingPunct="1">
                        <a:defRPr sz="1800" kern="1200">
                          <a:solidFill>
                            <a:schemeClr val="tx1"/>
                          </a:solidFill>
                          <a:latin typeface="굴림"/>
                          <a:ea typeface="굴림"/>
                        </a:defRPr>
                      </a:lvl6pPr>
                      <a:lvl7pPr marL="2743200" algn="l" defTabSz="914400" rtl="0" eaLnBrk="1" latinLnBrk="1" hangingPunct="1">
                        <a:defRPr sz="1800" kern="1200">
                          <a:solidFill>
                            <a:schemeClr val="tx1"/>
                          </a:solidFill>
                          <a:latin typeface="굴림"/>
                          <a:ea typeface="굴림"/>
                        </a:defRPr>
                      </a:lvl7pPr>
                      <a:lvl8pPr marL="3200400" algn="l" defTabSz="914400" rtl="0" eaLnBrk="1" latinLnBrk="1" hangingPunct="1">
                        <a:defRPr sz="1800" kern="1200">
                          <a:solidFill>
                            <a:schemeClr val="tx1"/>
                          </a:solidFill>
                          <a:latin typeface="굴림"/>
                          <a:ea typeface="굴림"/>
                        </a:defRPr>
                      </a:lvl8pPr>
                      <a:lvl9pPr marL="3657600" algn="l" defTabSz="914400" rtl="0" eaLnBrk="1" latinLnBrk="1" hangingPunct="1">
                        <a:defRPr sz="1800" kern="1200">
                          <a:solidFill>
                            <a:schemeClr val="tx1"/>
                          </a:solidFill>
                          <a:latin typeface="굴림"/>
                          <a:ea typeface="굴림"/>
                        </a:defRPr>
                      </a:lvl9p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Permission</a:t>
                      </a:r>
                    </a:p>
                  </a:txBody>
                  <a:tcPr marL="90000" marR="90000" marT="46800" marB="468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138240">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4 bit</a:t>
                      </a:r>
                    </a:p>
                  </a:txBody>
                  <a:tcPr marL="90000" marR="9000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u</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g</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r</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w</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x</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r</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w</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x</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r</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w</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accent2"/>
                          </a:solidFill>
                          <a:effectLst/>
                          <a:latin typeface="Arial" charset="0"/>
                          <a:ea typeface="굴림" charset="-127"/>
                          <a:cs typeface="Arial" charset="0"/>
                        </a:rPr>
                        <a:t>x</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 name="Rectangle 6"/>
          <p:cNvSpPr>
            <a:spLocks noGrp="1" noChangeArrowheads="1"/>
          </p:cNvSpPr>
          <p:nvPr>
            <p:ph type="sldNum" sz="quarter" idx="4294967295"/>
          </p:nvPr>
        </p:nvSpPr>
        <p:spPr>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defRPr/>
            </a:pPr>
            <a:fld id="{1799FA9C-2705-4A30-A9FF-781434B1487D}" type="slidenum">
              <a:rPr lang="en-US" altLang="ko-KR" sz="1000" i="1">
                <a:latin typeface="Georgia" pitchFamily="18" charset="0"/>
              </a:rPr>
              <a:pPr>
                <a:defRPr/>
              </a:pPr>
              <a:t>44</a:t>
            </a:fld>
            <a:endParaRPr lang="en-US" altLang="ko-KR" sz="1000" i="1" dirty="0">
              <a:latin typeface="Georgia" pitchFamily="18" charset="0"/>
            </a:endParaRPr>
          </a:p>
        </p:txBody>
      </p:sp>
      <p:sp>
        <p:nvSpPr>
          <p:cNvPr id="8" name="직사각형 7"/>
          <p:cNvSpPr/>
          <p:nvPr/>
        </p:nvSpPr>
        <p:spPr>
          <a:xfrm>
            <a:off x="7215206" y="2143116"/>
            <a:ext cx="1285884" cy="2031325"/>
          </a:xfrm>
          <a:prstGeom prst="rect">
            <a:avLst/>
          </a:prstGeom>
          <a:ln>
            <a:solidFill>
              <a:schemeClr val="tx1"/>
            </a:solidFill>
            <a:prstDash val="dash"/>
          </a:ln>
        </p:spPr>
        <p:txBody>
          <a:bodyPr wrap="square">
            <a:spAutoFit/>
          </a:bodyPr>
          <a:lstStyle/>
          <a:p>
            <a:pPr algn="l"/>
            <a:r>
              <a:rPr lang="en-US" altLang="ko-KR" b="0" dirty="0"/>
              <a:t>[0]:0400, </a:t>
            </a:r>
            <a:br>
              <a:rPr lang="en-US" altLang="ko-KR" b="0" dirty="0"/>
            </a:br>
            <a:r>
              <a:rPr lang="en-US" altLang="ko-KR" b="0" dirty="0"/>
              <a:t>[1]:0200, </a:t>
            </a:r>
            <a:br>
              <a:rPr lang="en-US" altLang="ko-KR" b="0" dirty="0"/>
            </a:br>
            <a:r>
              <a:rPr lang="en-US" altLang="ko-KR" b="0" dirty="0"/>
              <a:t>[2]:0100,</a:t>
            </a:r>
          </a:p>
          <a:p>
            <a:pPr algn="l"/>
            <a:r>
              <a:rPr lang="en-US" altLang="ko-KR" b="0" dirty="0"/>
              <a:t>[3]:0040,</a:t>
            </a:r>
            <a:br>
              <a:rPr lang="en-US" altLang="ko-KR" b="0" dirty="0"/>
            </a:br>
            <a:r>
              <a:rPr lang="en-US" altLang="ko-KR" b="0" dirty="0"/>
              <a:t>[4]:0020, </a:t>
            </a:r>
            <a:br>
              <a:rPr lang="en-US" altLang="ko-KR" b="0" dirty="0"/>
            </a:br>
            <a:r>
              <a:rPr lang="en-US" altLang="ko-KR" b="0" dirty="0"/>
              <a:t>[5]:0010,</a:t>
            </a:r>
          </a:p>
          <a:p>
            <a:pPr algn="l"/>
            <a:r>
              <a:rPr lang="en-US" altLang="ko-KR" b="0" dirty="0"/>
              <a:t>[6]:0004, </a:t>
            </a:r>
            <a:br>
              <a:rPr lang="en-US" altLang="ko-KR" b="0" dirty="0"/>
            </a:br>
            <a:r>
              <a:rPr lang="en-US" altLang="ko-KR" b="0" dirty="0"/>
              <a:t>[7]:0002, </a:t>
            </a:r>
            <a:br>
              <a:rPr lang="en-US" altLang="ko-KR" b="0" dirty="0"/>
            </a:br>
            <a:r>
              <a:rPr lang="en-US" altLang="ko-KR" b="0" dirty="0"/>
              <a:t>[8]:0001</a:t>
            </a:r>
            <a:endParaRPr lang="ko-KR" altLang="en-US" dirty="0"/>
          </a:p>
        </p:txBody>
      </p:sp>
      <p:sp>
        <p:nvSpPr>
          <p:cNvPr id="9" name="직사각형 8"/>
          <p:cNvSpPr/>
          <p:nvPr/>
        </p:nvSpPr>
        <p:spPr>
          <a:xfrm>
            <a:off x="5500694" y="2500306"/>
            <a:ext cx="1151276" cy="523220"/>
          </a:xfrm>
          <a:prstGeom prst="rect">
            <a:avLst/>
          </a:prstGeom>
          <a:ln>
            <a:solidFill>
              <a:schemeClr val="tx1"/>
            </a:solidFill>
            <a:prstDash val="dash"/>
          </a:ln>
        </p:spPr>
        <p:txBody>
          <a:bodyPr wrap="none">
            <a:spAutoFit/>
          </a:bodyPr>
          <a:lstStyle/>
          <a:p>
            <a:r>
              <a:rPr lang="en-US" altLang="ko-KR" b="0" dirty="0"/>
              <a:t>012345678</a:t>
            </a:r>
            <a:br>
              <a:rPr lang="en-US" altLang="ko-KR" b="0" dirty="0"/>
            </a:br>
            <a:r>
              <a:rPr lang="en-US" altLang="ko-KR" b="0" dirty="0" err="1"/>
              <a:t>rwxrwxrwx</a:t>
            </a:r>
            <a:endParaRPr lang="ko-KR" altLang="en-US" dirty="0"/>
          </a:p>
        </p:txBody>
      </p:sp>
      <p:graphicFrame>
        <p:nvGraphicFramePr>
          <p:cNvPr id="10" name="표 9"/>
          <p:cNvGraphicFramePr>
            <a:graphicFrameLocks noGrp="1"/>
          </p:cNvGraphicFramePr>
          <p:nvPr/>
        </p:nvGraphicFramePr>
        <p:xfrm>
          <a:off x="4786314" y="3084196"/>
          <a:ext cx="1874520" cy="487680"/>
        </p:xfrm>
        <a:graphic>
          <a:graphicData uri="http://schemas.openxmlformats.org/drawingml/2006/table">
            <a:tbl>
              <a:tblPr firstRow="1" bandRow="1">
                <a:tableStyleId>{F5AB1C69-6EDB-4FF4-983F-18BD219EF322}</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tblGrid>
              <a:tr h="178595">
                <a:tc>
                  <a:txBody>
                    <a:bodyPr/>
                    <a:lstStyle/>
                    <a:p>
                      <a:pPr algn="ctr" latinLnBrk="1"/>
                      <a:r>
                        <a:rPr lang="en-US" altLang="ko-KR" sz="1000" dirty="0">
                          <a:solidFill>
                            <a:schemeClr val="tx1"/>
                          </a:solidFill>
                          <a:latin typeface="Courier New" pitchFamily="49" charset="0"/>
                          <a:cs typeface="Courier New" pitchFamily="49" charset="0"/>
                        </a:rPr>
                        <a:t>0</a:t>
                      </a:r>
                      <a:endParaRPr lang="ko-KR" altLang="en-US" sz="10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solidFill>
                            <a:schemeClr val="tx1"/>
                          </a:solidFill>
                          <a:latin typeface="Courier New" pitchFamily="49" charset="0"/>
                          <a:cs typeface="Courier New" pitchFamily="49" charset="0"/>
                        </a:rPr>
                        <a:t>1</a:t>
                      </a:r>
                      <a:endParaRPr lang="ko-KR" altLang="en-US" sz="10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solidFill>
                            <a:schemeClr val="tx1"/>
                          </a:solidFill>
                          <a:latin typeface="Courier New" pitchFamily="49" charset="0"/>
                          <a:cs typeface="Courier New" pitchFamily="49" charset="0"/>
                        </a:rPr>
                        <a:t>2</a:t>
                      </a:r>
                      <a:endParaRPr lang="ko-KR" altLang="en-US" sz="10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solidFill>
                            <a:schemeClr val="tx1"/>
                          </a:solidFill>
                          <a:latin typeface="Courier New" pitchFamily="49" charset="0"/>
                          <a:cs typeface="Courier New" pitchFamily="49" charset="0"/>
                        </a:rPr>
                        <a:t>3</a:t>
                      </a:r>
                      <a:endParaRPr lang="ko-KR" altLang="en-US" sz="10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solidFill>
                            <a:schemeClr val="tx1"/>
                          </a:solidFill>
                          <a:latin typeface="Courier New" pitchFamily="49" charset="0"/>
                          <a:cs typeface="Courier New" pitchFamily="49" charset="0"/>
                        </a:rPr>
                        <a:t>4</a:t>
                      </a:r>
                      <a:endParaRPr lang="ko-KR" altLang="en-US" sz="10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solidFill>
                            <a:schemeClr val="tx1"/>
                          </a:solidFill>
                          <a:latin typeface="Courier New" pitchFamily="49" charset="0"/>
                          <a:cs typeface="Courier New" pitchFamily="49" charset="0"/>
                        </a:rPr>
                        <a:t>5</a:t>
                      </a:r>
                      <a:endParaRPr lang="ko-KR" altLang="en-US" sz="10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solidFill>
                            <a:schemeClr val="tx1"/>
                          </a:solidFill>
                          <a:latin typeface="Courier New" pitchFamily="49" charset="0"/>
                          <a:cs typeface="Courier New" pitchFamily="49" charset="0"/>
                        </a:rPr>
                        <a:t>6</a:t>
                      </a:r>
                      <a:endParaRPr lang="ko-KR" altLang="en-US" sz="10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solidFill>
                            <a:schemeClr val="tx1"/>
                          </a:solidFill>
                          <a:latin typeface="Courier New" pitchFamily="49" charset="0"/>
                          <a:cs typeface="Courier New" pitchFamily="49" charset="0"/>
                        </a:rPr>
                        <a:t>7</a:t>
                      </a:r>
                      <a:endParaRPr lang="ko-KR" altLang="en-US" sz="10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solidFill>
                            <a:schemeClr val="tx1"/>
                          </a:solidFill>
                          <a:latin typeface="Courier New" pitchFamily="49" charset="0"/>
                          <a:cs typeface="Courier New" pitchFamily="49" charset="0"/>
                        </a:rPr>
                        <a:t>8</a:t>
                      </a:r>
                      <a:endParaRPr lang="ko-KR" altLang="en-US" sz="10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78595">
                <a:tc>
                  <a:txBody>
                    <a:bodyPr/>
                    <a:lstStyle/>
                    <a:p>
                      <a:pPr algn="ctr" latinLnBrk="1"/>
                      <a:endParaRPr lang="ko-KR" altLang="en-US" sz="10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0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0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0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0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0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0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0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ko-KR" i="1" dirty="0"/>
              <a:t>example p</a:t>
            </a:r>
            <a:r>
              <a:rPr lang="en-US" altLang="ko-KR" dirty="0"/>
              <a:t>.56 (76) (1/2)</a:t>
            </a:r>
          </a:p>
        </p:txBody>
      </p:sp>
      <p:sp>
        <p:nvSpPr>
          <p:cNvPr id="159747" name="Rectangle 3"/>
          <p:cNvSpPr>
            <a:spLocks noGrp="1" noChangeArrowheads="1"/>
          </p:cNvSpPr>
          <p:nvPr>
            <p:ph idx="1"/>
          </p:nvPr>
        </p:nvSpPr>
        <p:spPr/>
        <p:txBody>
          <a:bodyPr/>
          <a:lstStyle/>
          <a:p>
            <a:endParaRPr lang="ko-KR" altLang="en-US">
              <a:latin typeface="Arial" charset="0"/>
              <a:cs typeface="Arial" charset="0"/>
            </a:endParaRPr>
          </a:p>
        </p:txBody>
      </p:sp>
      <p:sp>
        <p:nvSpPr>
          <p:cNvPr id="5" name="Rectangle 6"/>
          <p:cNvSpPr>
            <a:spLocks noGrp="1" noChangeArrowheads="1"/>
          </p:cNvSpPr>
          <p:nvPr>
            <p:ph type="sldNum" sz="quarter" idx="4"/>
          </p:nvPr>
        </p:nvSpPr>
        <p:spPr>
          <a:ln/>
        </p:spPr>
        <p:txBody>
          <a:bodyPr/>
          <a:lstStyle/>
          <a:p>
            <a:pPr>
              <a:defRPr/>
            </a:pPr>
            <a:fld id="{8350E597-1800-44BE-886C-4E00CC830B17}" type="slidenum">
              <a:rPr lang="en-US" altLang="ko-KR"/>
              <a:pPr>
                <a:defRPr/>
              </a:pPr>
              <a:t>45</a:t>
            </a:fld>
            <a:endParaRPr lang="en-US" altLang="ko-KR"/>
          </a:p>
        </p:txBody>
      </p:sp>
      <p:sp>
        <p:nvSpPr>
          <p:cNvPr id="159748" name="Rectangle 4"/>
          <p:cNvSpPr>
            <a:spLocks noChangeArrowheads="1"/>
          </p:cNvSpPr>
          <p:nvPr/>
        </p:nvSpPr>
        <p:spPr bwMode="auto">
          <a:xfrm>
            <a:off x="395288" y="1052513"/>
            <a:ext cx="8208962" cy="5329237"/>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b="0" dirty="0"/>
              <a:t>/* lookout -- </a:t>
            </a:r>
            <a:r>
              <a:rPr lang="ko-KR" altLang="en-US" b="0" dirty="0" err="1"/>
              <a:t>화일이</a:t>
            </a:r>
            <a:r>
              <a:rPr lang="ko-KR" altLang="en-US" b="0" dirty="0"/>
              <a:t> 변경될 때 메시지를 프린트 *</a:t>
            </a:r>
            <a:r>
              <a:rPr lang="en-US" altLang="ko-KR" b="0" dirty="0"/>
              <a:t>/</a:t>
            </a:r>
          </a:p>
          <a:p>
            <a:pPr algn="l"/>
            <a:r>
              <a:rPr lang="en-US" altLang="ko-KR" b="0" dirty="0"/>
              <a:t>#include &lt;</a:t>
            </a:r>
            <a:r>
              <a:rPr lang="en-US" altLang="ko-KR" b="0" dirty="0" err="1"/>
              <a:t>stdlib.h</a:t>
            </a:r>
            <a:r>
              <a:rPr lang="en-US" altLang="ko-KR" b="0" dirty="0"/>
              <a:t>&gt;</a:t>
            </a:r>
          </a:p>
          <a:p>
            <a:pPr algn="l"/>
            <a:r>
              <a:rPr lang="en-US" altLang="ko-KR" b="0" dirty="0"/>
              <a:t>#include &lt;</a:t>
            </a:r>
            <a:r>
              <a:rPr lang="en-US" altLang="ko-KR" b="0" dirty="0" err="1"/>
              <a:t>stdio.h</a:t>
            </a:r>
            <a:r>
              <a:rPr lang="en-US" altLang="ko-KR" b="0" dirty="0"/>
              <a:t>&gt;</a:t>
            </a:r>
          </a:p>
          <a:p>
            <a:pPr algn="l"/>
            <a:r>
              <a:rPr lang="en-US" altLang="ko-KR" b="0" dirty="0"/>
              <a:t>#include &lt;sys/</a:t>
            </a:r>
            <a:r>
              <a:rPr lang="en-US" altLang="ko-KR" b="0" dirty="0" err="1"/>
              <a:t>stat.h</a:t>
            </a:r>
            <a:r>
              <a:rPr lang="en-US" altLang="ko-KR" b="0" dirty="0"/>
              <a:t>&gt;</a:t>
            </a:r>
          </a:p>
          <a:p>
            <a:pPr algn="l"/>
            <a:endParaRPr lang="en-US" altLang="ko-KR" b="0" dirty="0"/>
          </a:p>
          <a:p>
            <a:pPr algn="l"/>
            <a:r>
              <a:rPr lang="en-US" altLang="ko-KR" b="0" dirty="0"/>
              <a:t>#define MFILE    10</a:t>
            </a:r>
          </a:p>
          <a:p>
            <a:pPr algn="l"/>
            <a:endParaRPr lang="en-US" altLang="ko-KR" b="0" dirty="0"/>
          </a:p>
          <a:p>
            <a:pPr algn="l"/>
            <a:r>
              <a:rPr lang="en-US" altLang="ko-KR" b="0" dirty="0"/>
              <a:t>void </a:t>
            </a:r>
            <a:r>
              <a:rPr lang="en-US" altLang="ko-KR" b="0" dirty="0" err="1"/>
              <a:t>cmp</a:t>
            </a:r>
            <a:r>
              <a:rPr lang="en-US" altLang="ko-KR" b="0" dirty="0"/>
              <a:t>(const char *, </a:t>
            </a:r>
            <a:r>
              <a:rPr lang="en-US" altLang="ko-KR" b="0" dirty="0" err="1"/>
              <a:t>time_t</a:t>
            </a:r>
            <a:r>
              <a:rPr lang="en-US" altLang="ko-KR" b="0" dirty="0"/>
              <a:t>);</a:t>
            </a:r>
          </a:p>
          <a:p>
            <a:pPr algn="l"/>
            <a:r>
              <a:rPr lang="en-US" altLang="ko-KR" b="0" dirty="0" err="1"/>
              <a:t>struct</a:t>
            </a:r>
            <a:r>
              <a:rPr lang="en-US" altLang="ko-KR" b="0" dirty="0"/>
              <a:t> stat </a:t>
            </a:r>
            <a:r>
              <a:rPr lang="en-US" altLang="ko-KR" b="0" dirty="0" err="1"/>
              <a:t>sb</a:t>
            </a:r>
            <a:r>
              <a:rPr lang="en-US" altLang="ko-KR" b="0" dirty="0"/>
              <a:t>;</a:t>
            </a:r>
          </a:p>
          <a:p>
            <a:pPr algn="l"/>
            <a:endParaRPr lang="en-US" altLang="ko-KR" b="0" dirty="0"/>
          </a:p>
          <a:p>
            <a:pPr algn="l"/>
            <a:r>
              <a:rPr lang="en-US" altLang="ko-KR" b="0" dirty="0"/>
              <a:t>main (</a:t>
            </a:r>
            <a:r>
              <a:rPr lang="en-US" altLang="ko-KR" b="0" dirty="0" err="1"/>
              <a:t>int</a:t>
            </a:r>
            <a:r>
              <a:rPr lang="en-US" altLang="ko-KR" b="0" dirty="0"/>
              <a:t> </a:t>
            </a:r>
            <a:r>
              <a:rPr lang="en-US" altLang="ko-KR" b="0" dirty="0" err="1"/>
              <a:t>argc</a:t>
            </a:r>
            <a:r>
              <a:rPr lang="en-US" altLang="ko-KR" b="0" dirty="0"/>
              <a:t>, char **</a:t>
            </a:r>
            <a:r>
              <a:rPr lang="en-US" altLang="ko-KR" b="0" dirty="0" err="1"/>
              <a:t>argv</a:t>
            </a:r>
            <a:r>
              <a:rPr lang="en-US" altLang="ko-KR" b="0" dirty="0"/>
              <a:t>)</a:t>
            </a:r>
          </a:p>
          <a:p>
            <a:pPr algn="l"/>
            <a:r>
              <a:rPr lang="en-US" altLang="ko-KR" b="0" dirty="0"/>
              <a:t>{</a:t>
            </a:r>
          </a:p>
          <a:p>
            <a:pPr algn="l"/>
            <a:r>
              <a:rPr lang="en-US" altLang="ko-KR" b="0" dirty="0"/>
              <a:t>   </a:t>
            </a:r>
            <a:r>
              <a:rPr lang="en-US" altLang="ko-KR" b="0" dirty="0" err="1"/>
              <a:t>int</a:t>
            </a:r>
            <a:r>
              <a:rPr lang="en-US" altLang="ko-KR" b="0" dirty="0"/>
              <a:t> j;</a:t>
            </a:r>
          </a:p>
          <a:p>
            <a:pPr algn="l"/>
            <a:r>
              <a:rPr lang="en-US" altLang="ko-KR" b="0" dirty="0"/>
              <a:t>   </a:t>
            </a:r>
            <a:r>
              <a:rPr lang="en-US" altLang="ko-KR" b="0" dirty="0" err="1"/>
              <a:t>time_t</a:t>
            </a:r>
            <a:r>
              <a:rPr lang="en-US" altLang="ko-KR" b="0" dirty="0"/>
              <a:t> </a:t>
            </a:r>
            <a:r>
              <a:rPr lang="en-US" altLang="ko-KR" b="0" dirty="0" err="1"/>
              <a:t>last_time</a:t>
            </a:r>
            <a:r>
              <a:rPr lang="en-US" altLang="ko-KR" b="0" dirty="0"/>
              <a:t>[MFILE+1];</a:t>
            </a:r>
          </a:p>
          <a:p>
            <a:pPr algn="l"/>
            <a:endParaRPr lang="en-US" altLang="ko-KR" b="0" dirty="0"/>
          </a:p>
          <a:p>
            <a:pPr algn="l"/>
            <a:r>
              <a:rPr lang="en-US" altLang="ko-KR" b="0" dirty="0"/>
              <a:t>   if(</a:t>
            </a:r>
            <a:r>
              <a:rPr lang="en-US" altLang="ko-KR" b="0" dirty="0" err="1"/>
              <a:t>argc</a:t>
            </a:r>
            <a:r>
              <a:rPr lang="en-US" altLang="ko-KR" b="0" dirty="0"/>
              <a:t> &lt; 2){</a:t>
            </a:r>
          </a:p>
          <a:p>
            <a:pPr algn="l"/>
            <a:r>
              <a:rPr lang="en-US" altLang="ko-KR" b="0" dirty="0"/>
              <a:t>      </a:t>
            </a:r>
            <a:r>
              <a:rPr lang="en-US" altLang="ko-KR" b="0" dirty="0" err="1"/>
              <a:t>fprintf</a:t>
            </a:r>
            <a:r>
              <a:rPr lang="en-US" altLang="ko-KR" b="0" dirty="0"/>
              <a:t> (</a:t>
            </a:r>
            <a:r>
              <a:rPr lang="en-US" altLang="ko-KR" b="0" dirty="0" err="1"/>
              <a:t>stderr</a:t>
            </a:r>
            <a:r>
              <a:rPr lang="en-US" altLang="ko-KR" b="0" dirty="0"/>
              <a:t>, "usage: lookout filename ...\n");</a:t>
            </a:r>
          </a:p>
          <a:p>
            <a:pPr algn="l"/>
            <a:r>
              <a:rPr lang="en-US" altLang="ko-KR" b="0" dirty="0"/>
              <a:t>      exit (1);</a:t>
            </a:r>
          </a:p>
          <a:p>
            <a:pPr algn="l"/>
            <a:r>
              <a:rPr lang="en-US" altLang="ko-KR" b="0" dirty="0"/>
              <a:t>   }</a:t>
            </a:r>
          </a:p>
          <a:p>
            <a:pPr algn="l"/>
            <a:endParaRPr lang="en-US" altLang="ko-KR" b="0" dirty="0"/>
          </a:p>
          <a:p>
            <a:pPr algn="l"/>
            <a:r>
              <a:rPr lang="en-US" altLang="ko-KR" b="0" dirty="0"/>
              <a:t>   if(――</a:t>
            </a:r>
            <a:r>
              <a:rPr lang="en-US" altLang="ko-KR" b="0" dirty="0" err="1"/>
              <a:t>argc</a:t>
            </a:r>
            <a:r>
              <a:rPr lang="en-US" altLang="ko-KR" b="0" dirty="0"/>
              <a:t> &gt; MFILE){</a:t>
            </a:r>
          </a:p>
          <a:p>
            <a:pPr algn="l"/>
            <a:r>
              <a:rPr lang="en-US" altLang="ko-KR" b="0" dirty="0"/>
              <a:t>      </a:t>
            </a:r>
            <a:r>
              <a:rPr lang="en-US" altLang="ko-KR" b="0" dirty="0" err="1"/>
              <a:t>fprintf</a:t>
            </a:r>
            <a:r>
              <a:rPr lang="en-US" altLang="ko-KR" b="0" dirty="0"/>
              <a:t> (</a:t>
            </a:r>
            <a:r>
              <a:rPr lang="en-US" altLang="ko-KR" b="0" dirty="0" err="1"/>
              <a:t>stderr</a:t>
            </a:r>
            <a:r>
              <a:rPr lang="en-US" altLang="ko-KR" b="0" dirty="0"/>
              <a:t>, "lookout: too many filenames\n");</a:t>
            </a:r>
          </a:p>
          <a:p>
            <a:pPr algn="l"/>
            <a:r>
              <a:rPr lang="en-US" altLang="ko-KR" b="0" dirty="0"/>
              <a:t>      exit (1);</a:t>
            </a:r>
          </a:p>
          <a:p>
            <a:pPr algn="l"/>
            <a:r>
              <a:rPr lang="en-US" altLang="ko-KR" b="0" dirty="0"/>
              <a:t>   }</a:t>
            </a:r>
          </a:p>
        </p:txBody>
      </p:sp>
      <p:graphicFrame>
        <p:nvGraphicFramePr>
          <p:cNvPr id="6" name="표 5"/>
          <p:cNvGraphicFramePr>
            <a:graphicFrameLocks noGrp="1"/>
          </p:cNvGraphicFramePr>
          <p:nvPr/>
        </p:nvGraphicFramePr>
        <p:xfrm>
          <a:off x="6357950" y="2714620"/>
          <a:ext cx="1357456" cy="731520"/>
        </p:xfrm>
        <a:graphic>
          <a:graphicData uri="http://schemas.openxmlformats.org/drawingml/2006/table">
            <a:tbl>
              <a:tblPr firstRow="1" bandRow="1">
                <a:tableStyleId>{F5AB1C69-6EDB-4FF4-983F-18BD219EF322}</a:tableStyleId>
              </a:tblPr>
              <a:tblGrid>
                <a:gridCol w="792480">
                  <a:extLst>
                    <a:ext uri="{9D8B030D-6E8A-4147-A177-3AD203B41FA5}">
                      <a16:colId xmlns:a16="http://schemas.microsoft.com/office/drawing/2014/main" val="20000"/>
                    </a:ext>
                  </a:extLst>
                </a:gridCol>
                <a:gridCol w="564976">
                  <a:extLst>
                    <a:ext uri="{9D8B030D-6E8A-4147-A177-3AD203B41FA5}">
                      <a16:colId xmlns:a16="http://schemas.microsoft.com/office/drawing/2014/main" val="20001"/>
                    </a:ext>
                  </a:extLst>
                </a:gridCol>
              </a:tblGrid>
              <a:tr h="178595">
                <a:tc>
                  <a:txBody>
                    <a:bodyPr/>
                    <a:lstStyle/>
                    <a:p>
                      <a:pPr algn="ctr" latinLnBrk="1"/>
                      <a:r>
                        <a:rPr lang="en-US" altLang="ko-KR" sz="1000" b="0" dirty="0" err="1">
                          <a:solidFill>
                            <a:schemeClr val="tx1"/>
                          </a:solidFill>
                          <a:latin typeface="Courier New" pitchFamily="49" charset="0"/>
                          <a:cs typeface="Courier New" pitchFamily="49" charset="0"/>
                        </a:rPr>
                        <a:t>argv</a:t>
                      </a:r>
                      <a:r>
                        <a:rPr lang="en-US" altLang="ko-KR" sz="1000" b="0" dirty="0">
                          <a:solidFill>
                            <a:schemeClr val="tx1"/>
                          </a:solidFill>
                          <a:latin typeface="Courier New" pitchFamily="49" charset="0"/>
                          <a:cs typeface="Courier New" pitchFamily="49" charset="0"/>
                        </a:rPr>
                        <a:t>[0]</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b="0" dirty="0" err="1">
                          <a:solidFill>
                            <a:schemeClr val="tx1"/>
                          </a:solidFill>
                          <a:latin typeface="Courier New" pitchFamily="49" charset="0"/>
                          <a:cs typeface="Courier New" pitchFamily="49" charset="0"/>
                        </a:rPr>
                        <a:t>a.out</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785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err="1">
                          <a:solidFill>
                            <a:schemeClr val="tx1"/>
                          </a:solidFill>
                          <a:latin typeface="Courier New" pitchFamily="49" charset="0"/>
                          <a:cs typeface="Courier New" pitchFamily="49" charset="0"/>
                        </a:rPr>
                        <a:t>argv</a:t>
                      </a:r>
                      <a:r>
                        <a:rPr lang="en-US" altLang="ko-KR" sz="1000" b="0" dirty="0">
                          <a:solidFill>
                            <a:schemeClr val="tx1"/>
                          </a:solidFill>
                          <a:latin typeface="Courier New" pitchFamily="49" charset="0"/>
                          <a:cs typeface="Courier New" pitchFamily="49" charset="0"/>
                        </a:rPr>
                        <a:t>[1]</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b="0" dirty="0">
                          <a:solidFill>
                            <a:schemeClr val="tx1"/>
                          </a:solidFill>
                          <a:latin typeface="Courier New" pitchFamily="49" charset="0"/>
                          <a:cs typeface="Courier New" pitchFamily="49" charset="0"/>
                        </a:rPr>
                        <a:t>test1</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85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err="1">
                          <a:solidFill>
                            <a:schemeClr val="tx1"/>
                          </a:solidFill>
                          <a:latin typeface="Courier New" pitchFamily="49" charset="0"/>
                          <a:cs typeface="Courier New" pitchFamily="49" charset="0"/>
                        </a:rPr>
                        <a:t>argv</a:t>
                      </a:r>
                      <a:r>
                        <a:rPr lang="en-US" altLang="ko-KR" sz="1000" b="0" dirty="0">
                          <a:solidFill>
                            <a:schemeClr val="tx1"/>
                          </a:solidFill>
                          <a:latin typeface="Courier New" pitchFamily="49" charset="0"/>
                          <a:cs typeface="Courier New" pitchFamily="49" charset="0"/>
                        </a:rPr>
                        <a:t>[2]</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b="0" dirty="0">
                          <a:solidFill>
                            <a:schemeClr val="tx1"/>
                          </a:solidFill>
                          <a:latin typeface="Courier New" pitchFamily="49" charset="0"/>
                          <a:cs typeface="Courier New" pitchFamily="49" charset="0"/>
                        </a:rPr>
                        <a:t>test2</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7" name="표 6"/>
          <p:cNvGraphicFramePr>
            <a:graphicFrameLocks noGrp="1"/>
          </p:cNvGraphicFramePr>
          <p:nvPr/>
        </p:nvGraphicFramePr>
        <p:xfrm>
          <a:off x="5072066" y="2786058"/>
          <a:ext cx="1092312" cy="243840"/>
        </p:xfrm>
        <a:graphic>
          <a:graphicData uri="http://schemas.openxmlformats.org/drawingml/2006/table">
            <a:tbl>
              <a:tblPr firstRow="1" bandRow="1">
                <a:tableStyleId>{F5AB1C69-6EDB-4FF4-983F-18BD219EF322}</a:tableStyleId>
              </a:tblPr>
              <a:tblGrid>
                <a:gridCol w="563880">
                  <a:extLst>
                    <a:ext uri="{9D8B030D-6E8A-4147-A177-3AD203B41FA5}">
                      <a16:colId xmlns:a16="http://schemas.microsoft.com/office/drawing/2014/main" val="20000"/>
                    </a:ext>
                  </a:extLst>
                </a:gridCol>
                <a:gridCol w="528432">
                  <a:extLst>
                    <a:ext uri="{9D8B030D-6E8A-4147-A177-3AD203B41FA5}">
                      <a16:colId xmlns:a16="http://schemas.microsoft.com/office/drawing/2014/main" val="20001"/>
                    </a:ext>
                  </a:extLst>
                </a:gridCol>
              </a:tblGrid>
              <a:tr h="178595">
                <a:tc>
                  <a:txBody>
                    <a:bodyPr/>
                    <a:lstStyle/>
                    <a:p>
                      <a:pPr algn="ctr" latinLnBrk="1"/>
                      <a:r>
                        <a:rPr lang="en-US" altLang="ko-KR" sz="1000" b="0" dirty="0" err="1">
                          <a:solidFill>
                            <a:schemeClr val="tx1"/>
                          </a:solidFill>
                          <a:latin typeface="Courier New" pitchFamily="49" charset="0"/>
                          <a:cs typeface="Courier New" pitchFamily="49" charset="0"/>
                        </a:rPr>
                        <a:t>argc</a:t>
                      </a:r>
                      <a:endParaRPr lang="en-US" altLang="ko-KR"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b="0" dirty="0">
                          <a:solidFill>
                            <a:schemeClr val="tx1"/>
                          </a:solidFill>
                          <a:latin typeface="Courier New" pitchFamily="49" charset="0"/>
                          <a:cs typeface="Courier New" pitchFamily="49" charset="0"/>
                        </a:rPr>
                        <a:t>3</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표 8"/>
          <p:cNvGraphicFramePr>
            <a:graphicFrameLocks noGrp="1"/>
          </p:cNvGraphicFramePr>
          <p:nvPr/>
        </p:nvGraphicFramePr>
        <p:xfrm>
          <a:off x="5143504" y="3357562"/>
          <a:ext cx="807720" cy="975360"/>
        </p:xfrm>
        <a:graphic>
          <a:graphicData uri="http://schemas.openxmlformats.org/drawingml/2006/table">
            <a:tbl>
              <a:tblPr firstRow="1" bandRow="1">
                <a:tableStyleId>{F5AB1C69-6EDB-4FF4-983F-18BD219EF322}</a:tableStyleId>
              </a:tblPr>
              <a:tblGrid>
                <a:gridCol w="357190">
                  <a:extLst>
                    <a:ext uri="{9D8B030D-6E8A-4147-A177-3AD203B41FA5}">
                      <a16:colId xmlns:a16="http://schemas.microsoft.com/office/drawing/2014/main" val="20000"/>
                    </a:ext>
                  </a:extLst>
                </a:gridCol>
                <a:gridCol w="450530">
                  <a:extLst>
                    <a:ext uri="{9D8B030D-6E8A-4147-A177-3AD203B41FA5}">
                      <a16:colId xmlns:a16="http://schemas.microsoft.com/office/drawing/2014/main" val="20001"/>
                    </a:ext>
                  </a:extLst>
                </a:gridCol>
              </a:tblGrid>
              <a:tr h="178595">
                <a:tc>
                  <a:txBody>
                    <a:bodyPr/>
                    <a:lstStyle/>
                    <a:p>
                      <a:pPr algn="ctr" latinLnBrk="1"/>
                      <a:r>
                        <a:rPr lang="en-US" altLang="ko-KR" sz="1000" b="0" dirty="0">
                          <a:solidFill>
                            <a:schemeClr val="tx1"/>
                          </a:solidFill>
                          <a:latin typeface="Courier New" pitchFamily="49" charset="0"/>
                          <a:cs typeface="Courier New" pitchFamily="49" charset="0"/>
                        </a:rPr>
                        <a:t>0</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785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a:solidFill>
                            <a:schemeClr val="tx1"/>
                          </a:solidFill>
                          <a:latin typeface="Courier New" pitchFamily="49" charset="0"/>
                          <a:cs typeface="Courier New" pitchFamily="49" charset="0"/>
                        </a:rPr>
                        <a:t>1</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85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a:solidFill>
                            <a:schemeClr val="tx1"/>
                          </a:solidFill>
                          <a:latin typeface="Courier New" pitchFamily="49" charset="0"/>
                          <a:cs typeface="Courier New" pitchFamily="49" charset="0"/>
                        </a:rPr>
                        <a:t>…</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785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a:solidFill>
                            <a:schemeClr val="tx1"/>
                          </a:solidFill>
                          <a:latin typeface="Courier New" pitchFamily="49" charset="0"/>
                          <a:cs typeface="Courier New" pitchFamily="49" charset="0"/>
                        </a:rPr>
                        <a:t>10</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ko-KR" i="1" dirty="0"/>
              <a:t>example p</a:t>
            </a:r>
            <a:r>
              <a:rPr lang="en-US" altLang="ko-KR" dirty="0"/>
              <a:t>.56 (76) (2/2)</a:t>
            </a:r>
            <a:endParaRPr/>
          </a:p>
        </p:txBody>
      </p:sp>
      <p:sp>
        <p:nvSpPr>
          <p:cNvPr id="160771" name="Rectangle 3"/>
          <p:cNvSpPr>
            <a:spLocks noGrp="1" noChangeArrowheads="1"/>
          </p:cNvSpPr>
          <p:nvPr>
            <p:ph idx="1"/>
          </p:nvPr>
        </p:nvSpPr>
        <p:spPr/>
        <p:txBody>
          <a:bodyPr/>
          <a:lstStyle/>
          <a:p>
            <a:endParaRPr lang="ko-KR" altLang="en-US">
              <a:latin typeface="Arial" charset="0"/>
              <a:cs typeface="Arial" charset="0"/>
            </a:endParaRPr>
          </a:p>
        </p:txBody>
      </p:sp>
      <p:sp>
        <p:nvSpPr>
          <p:cNvPr id="5" name="Rectangle 6"/>
          <p:cNvSpPr>
            <a:spLocks noGrp="1" noChangeArrowheads="1"/>
          </p:cNvSpPr>
          <p:nvPr>
            <p:ph type="sldNum" sz="quarter" idx="4"/>
          </p:nvPr>
        </p:nvSpPr>
        <p:spPr>
          <a:ln/>
        </p:spPr>
        <p:txBody>
          <a:bodyPr/>
          <a:lstStyle/>
          <a:p>
            <a:pPr>
              <a:defRPr/>
            </a:pPr>
            <a:fld id="{B7810E16-89C1-422A-B00F-CCBEC3493DE6}" type="slidenum">
              <a:rPr lang="en-US" altLang="ko-KR"/>
              <a:pPr>
                <a:defRPr/>
              </a:pPr>
              <a:t>46</a:t>
            </a:fld>
            <a:endParaRPr lang="en-US" altLang="ko-KR"/>
          </a:p>
        </p:txBody>
      </p:sp>
      <p:sp>
        <p:nvSpPr>
          <p:cNvPr id="160772" name="Rectangle 4"/>
          <p:cNvSpPr>
            <a:spLocks noChangeArrowheads="1"/>
          </p:cNvSpPr>
          <p:nvPr/>
        </p:nvSpPr>
        <p:spPr bwMode="auto">
          <a:xfrm>
            <a:off x="395288" y="1052513"/>
            <a:ext cx="8208962" cy="5376883"/>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b="0" dirty="0"/>
              <a:t>   for (j=1; j&lt;=</a:t>
            </a:r>
            <a:r>
              <a:rPr lang="en-US" altLang="ko-KR" b="0" dirty="0" err="1"/>
              <a:t>argc</a:t>
            </a:r>
            <a:r>
              <a:rPr lang="en-US" altLang="ko-KR" b="0" dirty="0"/>
              <a:t>; j++){	/* </a:t>
            </a:r>
            <a:r>
              <a:rPr lang="ko-KR" altLang="en-US" b="0" dirty="0"/>
              <a:t>초기화 *</a:t>
            </a:r>
            <a:r>
              <a:rPr lang="en-US" altLang="ko-KR" b="0" dirty="0"/>
              <a:t>/</a:t>
            </a:r>
          </a:p>
          <a:p>
            <a:pPr algn="l"/>
            <a:r>
              <a:rPr lang="en-US" altLang="ko-KR" b="0" dirty="0"/>
              <a:t>      if (stat (</a:t>
            </a:r>
            <a:r>
              <a:rPr lang="en-US" altLang="ko-KR" b="0" dirty="0" err="1"/>
              <a:t>argv</a:t>
            </a:r>
            <a:r>
              <a:rPr lang="en-US" altLang="ko-KR" b="0" dirty="0"/>
              <a:t>[j], &amp;</a:t>
            </a:r>
            <a:r>
              <a:rPr lang="en-US" altLang="ko-KR" b="0" dirty="0" err="1"/>
              <a:t>sb</a:t>
            </a:r>
            <a:r>
              <a:rPr lang="en-US" altLang="ko-KR" b="0" dirty="0"/>
              <a:t>) == -1){</a:t>
            </a:r>
          </a:p>
          <a:p>
            <a:pPr algn="l"/>
            <a:r>
              <a:rPr lang="en-US" altLang="ko-KR" b="0" dirty="0"/>
              <a:t>         </a:t>
            </a:r>
            <a:r>
              <a:rPr lang="en-US" altLang="ko-KR" b="0" dirty="0" err="1"/>
              <a:t>fprintf</a:t>
            </a:r>
            <a:r>
              <a:rPr lang="en-US" altLang="ko-KR" b="0" dirty="0"/>
              <a:t> (</a:t>
            </a:r>
            <a:r>
              <a:rPr lang="en-US" altLang="ko-KR" b="0" dirty="0" err="1"/>
              <a:t>stderr</a:t>
            </a:r>
            <a:r>
              <a:rPr lang="en-US" altLang="ko-KR" b="0" dirty="0"/>
              <a:t>, "lookout: couldn't stat %s\n", </a:t>
            </a:r>
            <a:r>
              <a:rPr lang="en-US" altLang="ko-KR" b="0" dirty="0" err="1"/>
              <a:t>argv</a:t>
            </a:r>
            <a:r>
              <a:rPr lang="en-US" altLang="ko-KR" b="0" dirty="0"/>
              <a:t>[j]);</a:t>
            </a:r>
          </a:p>
          <a:p>
            <a:pPr algn="l"/>
            <a:r>
              <a:rPr lang="en-US" altLang="ko-KR" b="0" dirty="0"/>
              <a:t>         exit (1);</a:t>
            </a:r>
          </a:p>
          <a:p>
            <a:pPr algn="l"/>
            <a:r>
              <a:rPr lang="en-US" altLang="ko-KR" b="0" dirty="0"/>
              <a:t>      }</a:t>
            </a:r>
          </a:p>
          <a:p>
            <a:pPr algn="l"/>
            <a:r>
              <a:rPr lang="en-US" altLang="ko-KR" b="0" dirty="0"/>
              <a:t>      </a:t>
            </a:r>
            <a:r>
              <a:rPr lang="en-US" altLang="ko-KR" b="0" dirty="0" err="1"/>
              <a:t>last_time</a:t>
            </a:r>
            <a:r>
              <a:rPr lang="en-US" altLang="ko-KR" b="0" dirty="0"/>
              <a:t>[j] = </a:t>
            </a:r>
            <a:r>
              <a:rPr lang="en-US" altLang="ko-KR" b="0" dirty="0" err="1"/>
              <a:t>sb.st_mtime</a:t>
            </a:r>
            <a:r>
              <a:rPr lang="en-US" altLang="ko-KR" b="0" dirty="0"/>
              <a:t>;</a:t>
            </a:r>
          </a:p>
          <a:p>
            <a:pPr algn="l"/>
            <a:r>
              <a:rPr lang="en-US" altLang="ko-KR" b="0" dirty="0"/>
              <a:t>   }</a:t>
            </a:r>
          </a:p>
          <a:p>
            <a:pPr algn="l"/>
            <a:endParaRPr lang="en-US" altLang="ko-KR" b="0" dirty="0"/>
          </a:p>
          <a:p>
            <a:pPr algn="l"/>
            <a:r>
              <a:rPr lang="en-US" altLang="ko-KR" b="0" dirty="0"/>
              <a:t>   for (;;){			/* </a:t>
            </a:r>
            <a:r>
              <a:rPr lang="ko-KR" altLang="en-US" b="0" dirty="0" err="1"/>
              <a:t>화일이</a:t>
            </a:r>
            <a:r>
              <a:rPr lang="ko-KR" altLang="en-US" b="0" dirty="0"/>
              <a:t> 변경될 때까지 루프 *</a:t>
            </a:r>
            <a:r>
              <a:rPr lang="en-US" altLang="ko-KR" b="0" dirty="0"/>
              <a:t>/</a:t>
            </a:r>
          </a:p>
          <a:p>
            <a:pPr algn="l"/>
            <a:r>
              <a:rPr lang="en-US" altLang="ko-KR" b="0" dirty="0"/>
              <a:t>      for (j=1; j&lt;=</a:t>
            </a:r>
            <a:r>
              <a:rPr lang="en-US" altLang="ko-KR" b="0" dirty="0" err="1"/>
              <a:t>argc</a:t>
            </a:r>
            <a:r>
              <a:rPr lang="en-US" altLang="ko-KR" b="0" dirty="0"/>
              <a:t>; j++)</a:t>
            </a:r>
          </a:p>
          <a:p>
            <a:pPr algn="l"/>
            <a:r>
              <a:rPr lang="en-US" altLang="ko-KR" b="0" dirty="0"/>
              <a:t>         </a:t>
            </a:r>
            <a:r>
              <a:rPr lang="en-US" altLang="ko-KR" b="0" dirty="0" err="1"/>
              <a:t>cmp</a:t>
            </a:r>
            <a:r>
              <a:rPr lang="en-US" altLang="ko-KR" b="0" dirty="0"/>
              <a:t> (</a:t>
            </a:r>
            <a:r>
              <a:rPr lang="en-US" altLang="ko-KR" b="0" dirty="0" err="1"/>
              <a:t>argv</a:t>
            </a:r>
            <a:r>
              <a:rPr lang="en-US" altLang="ko-KR" b="0" dirty="0"/>
              <a:t>[j], </a:t>
            </a:r>
            <a:r>
              <a:rPr lang="en-US" altLang="ko-KR" b="0" dirty="0" err="1"/>
              <a:t>last_time</a:t>
            </a:r>
            <a:r>
              <a:rPr lang="en-US" altLang="ko-KR" b="0" dirty="0"/>
              <a:t>[j]);</a:t>
            </a:r>
          </a:p>
          <a:p>
            <a:pPr algn="l"/>
            <a:endParaRPr lang="en-US" altLang="ko-KR" b="0" dirty="0"/>
          </a:p>
          <a:p>
            <a:pPr algn="l"/>
            <a:r>
              <a:rPr lang="en-US" altLang="ko-KR" b="0" dirty="0"/>
              <a:t>        /* 60</a:t>
            </a:r>
            <a:r>
              <a:rPr lang="ko-KR" altLang="en-US" b="0" dirty="0"/>
              <a:t>초간 쉰다</a:t>
            </a:r>
            <a:r>
              <a:rPr lang="en-US" altLang="ko-KR" b="0" dirty="0"/>
              <a:t>. “sleep"</a:t>
            </a:r>
            <a:r>
              <a:rPr lang="ko-KR" altLang="en-US" b="0" dirty="0"/>
              <a:t>는 표준 </a:t>
            </a:r>
            <a:r>
              <a:rPr lang="en-US" altLang="ko-KR" b="0" dirty="0"/>
              <a:t>UNIX </a:t>
            </a:r>
            <a:r>
              <a:rPr lang="ko-KR" altLang="en-US" b="0" dirty="0"/>
              <a:t>라이브러리 루틴이다</a:t>
            </a:r>
            <a:r>
              <a:rPr lang="en-US" altLang="ko-KR" b="0" dirty="0"/>
              <a:t>. */</a:t>
            </a:r>
          </a:p>
          <a:p>
            <a:pPr algn="l"/>
            <a:r>
              <a:rPr lang="en-US" altLang="ko-KR" b="0" dirty="0"/>
              <a:t>      sleep (60);</a:t>
            </a:r>
          </a:p>
          <a:p>
            <a:pPr algn="l"/>
            <a:r>
              <a:rPr lang="en-US" altLang="ko-KR" b="0" dirty="0"/>
              <a:t>   }</a:t>
            </a:r>
          </a:p>
          <a:p>
            <a:pPr algn="l"/>
            <a:r>
              <a:rPr lang="en-US" altLang="ko-KR" b="0" dirty="0"/>
              <a:t>}</a:t>
            </a:r>
          </a:p>
          <a:p>
            <a:pPr algn="l"/>
            <a:endParaRPr lang="en-US" altLang="ko-KR" b="0" dirty="0"/>
          </a:p>
          <a:p>
            <a:pPr algn="l"/>
            <a:r>
              <a:rPr lang="en-US" altLang="ko-KR" b="0" dirty="0"/>
              <a:t>void </a:t>
            </a:r>
            <a:r>
              <a:rPr lang="en-US" altLang="ko-KR" b="0" dirty="0" err="1"/>
              <a:t>cmp</a:t>
            </a:r>
            <a:r>
              <a:rPr lang="en-US" altLang="ko-KR" b="0" dirty="0"/>
              <a:t>(const char *name, </a:t>
            </a:r>
            <a:r>
              <a:rPr lang="en-US" altLang="ko-KR" b="0" dirty="0" err="1"/>
              <a:t>time_t</a:t>
            </a:r>
            <a:r>
              <a:rPr lang="en-US" altLang="ko-KR" b="0" dirty="0"/>
              <a:t> last){</a:t>
            </a:r>
          </a:p>
          <a:p>
            <a:pPr algn="l"/>
            <a:r>
              <a:rPr lang="en-US" altLang="ko-KR" b="0" dirty="0"/>
              <a:t>   /* </a:t>
            </a:r>
            <a:r>
              <a:rPr lang="ko-KR" altLang="en-US" b="0" dirty="0" err="1"/>
              <a:t>화일에</a:t>
            </a:r>
            <a:r>
              <a:rPr lang="ko-KR" altLang="en-US" b="0" dirty="0"/>
              <a:t> 관한 통계를 읽을 수 있는 한 변경시간을 검사한다</a:t>
            </a:r>
            <a:r>
              <a:rPr lang="en-US" altLang="ko-KR" b="0" dirty="0"/>
              <a:t>. */</a:t>
            </a:r>
          </a:p>
          <a:p>
            <a:pPr algn="l"/>
            <a:r>
              <a:rPr lang="en-US" altLang="ko-KR" b="0" dirty="0"/>
              <a:t>   if (stat(name, &amp;</a:t>
            </a:r>
            <a:r>
              <a:rPr lang="en-US" altLang="ko-KR" b="0" dirty="0" err="1"/>
              <a:t>sb</a:t>
            </a:r>
            <a:r>
              <a:rPr lang="en-US" altLang="ko-KR" b="0" dirty="0"/>
              <a:t>) == ―1 || </a:t>
            </a:r>
            <a:r>
              <a:rPr lang="en-US" altLang="ko-KR" b="0" dirty="0" err="1"/>
              <a:t>sb.st_mtime</a:t>
            </a:r>
            <a:r>
              <a:rPr lang="en-US" altLang="ko-KR" b="0" dirty="0"/>
              <a:t> ! = last){</a:t>
            </a:r>
          </a:p>
          <a:p>
            <a:pPr algn="l"/>
            <a:r>
              <a:rPr lang="en-US" altLang="ko-KR" b="0" dirty="0"/>
              <a:t>      </a:t>
            </a:r>
            <a:r>
              <a:rPr lang="en-US" altLang="ko-KR" b="0" dirty="0" err="1"/>
              <a:t>fprintf</a:t>
            </a:r>
            <a:r>
              <a:rPr lang="en-US" altLang="ko-KR" b="0" dirty="0"/>
              <a:t> (</a:t>
            </a:r>
            <a:r>
              <a:rPr lang="en-US" altLang="ko-KR" b="0" dirty="0" err="1"/>
              <a:t>stderr</a:t>
            </a:r>
            <a:r>
              <a:rPr lang="en-US" altLang="ko-KR" b="0" dirty="0"/>
              <a:t>, "lookout: %s changed\n", name);</a:t>
            </a:r>
          </a:p>
          <a:p>
            <a:pPr algn="l"/>
            <a:r>
              <a:rPr lang="en-US" altLang="ko-KR" b="0" dirty="0"/>
              <a:t>      exit (0);</a:t>
            </a:r>
          </a:p>
          <a:p>
            <a:pPr algn="l"/>
            <a:r>
              <a:rPr lang="en-US" altLang="ko-KR" b="0" dirty="0"/>
              <a:t>   }</a:t>
            </a:r>
          </a:p>
          <a:p>
            <a:pPr algn="l"/>
            <a:r>
              <a:rPr lang="en-US" altLang="ko-KR" b="0" dirty="0"/>
              <a:t>}</a:t>
            </a:r>
          </a:p>
        </p:txBody>
      </p:sp>
      <p:graphicFrame>
        <p:nvGraphicFramePr>
          <p:cNvPr id="6" name="표 5"/>
          <p:cNvGraphicFramePr>
            <a:graphicFrameLocks noGrp="1"/>
          </p:cNvGraphicFramePr>
          <p:nvPr/>
        </p:nvGraphicFramePr>
        <p:xfrm>
          <a:off x="6929454" y="1928802"/>
          <a:ext cx="1071570" cy="975360"/>
        </p:xfrm>
        <a:graphic>
          <a:graphicData uri="http://schemas.openxmlformats.org/drawingml/2006/table">
            <a:tbl>
              <a:tblPr firstRow="1" bandRow="1">
                <a:tableStyleId>{F5AB1C69-6EDB-4FF4-983F-18BD219EF322}</a:tableStyleId>
              </a:tblPr>
              <a:tblGrid>
                <a:gridCol w="357190">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tblGrid>
              <a:tr h="178595">
                <a:tc>
                  <a:txBody>
                    <a:bodyPr/>
                    <a:lstStyle/>
                    <a:p>
                      <a:pPr algn="ctr" latinLnBrk="1"/>
                      <a:r>
                        <a:rPr lang="en-US" altLang="ko-KR" sz="1000" b="0" dirty="0">
                          <a:solidFill>
                            <a:schemeClr val="tx1"/>
                          </a:solidFill>
                          <a:latin typeface="Courier New" pitchFamily="49" charset="0"/>
                          <a:cs typeface="Courier New" pitchFamily="49" charset="0"/>
                        </a:rPr>
                        <a:t>0</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785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a:solidFill>
                            <a:schemeClr val="tx1"/>
                          </a:solidFill>
                          <a:latin typeface="Courier New" pitchFamily="49" charset="0"/>
                          <a:cs typeface="Courier New" pitchFamily="49" charset="0"/>
                        </a:rPr>
                        <a:t>1</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i="1" dirty="0">
                          <a:solidFill>
                            <a:schemeClr val="tx1"/>
                          </a:solidFill>
                          <a:latin typeface="Courier New" pitchFamily="49" charset="0"/>
                          <a:cs typeface="Courier New" pitchFamily="49" charset="0"/>
                        </a:rPr>
                        <a:t>time</a:t>
                      </a:r>
                      <a:endParaRPr lang="ko-KR" altLang="en-US" sz="1000" b="0" i="1"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85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a:solidFill>
                            <a:schemeClr val="tx1"/>
                          </a:solidFill>
                          <a:latin typeface="Courier New" pitchFamily="49" charset="0"/>
                          <a:cs typeface="Courier New" pitchFamily="49" charset="0"/>
                        </a:rPr>
                        <a:t>2</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i="1" dirty="0">
                          <a:solidFill>
                            <a:schemeClr val="tx1"/>
                          </a:solidFill>
                          <a:latin typeface="Courier New" pitchFamily="49" charset="0"/>
                          <a:cs typeface="Courier New" pitchFamily="49" charset="0"/>
                        </a:rPr>
                        <a:t>time</a:t>
                      </a:r>
                      <a:endParaRPr lang="ko-KR" altLang="en-US" sz="1000" b="0" i="1"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785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a:solidFill>
                            <a:schemeClr val="tx1"/>
                          </a:solidFill>
                          <a:latin typeface="Courier New" pitchFamily="49" charset="0"/>
                          <a:cs typeface="Courier New" pitchFamily="49" charset="0"/>
                        </a:rPr>
                        <a:t>10</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7" name="표 6"/>
          <p:cNvGraphicFramePr>
            <a:graphicFrameLocks noGrp="1"/>
          </p:cNvGraphicFramePr>
          <p:nvPr/>
        </p:nvGraphicFramePr>
        <p:xfrm>
          <a:off x="5143504" y="2071678"/>
          <a:ext cx="1357456" cy="731520"/>
        </p:xfrm>
        <a:graphic>
          <a:graphicData uri="http://schemas.openxmlformats.org/drawingml/2006/table">
            <a:tbl>
              <a:tblPr firstRow="1" bandRow="1">
                <a:tableStyleId>{F5AB1C69-6EDB-4FF4-983F-18BD219EF322}</a:tableStyleId>
              </a:tblPr>
              <a:tblGrid>
                <a:gridCol w="792480">
                  <a:extLst>
                    <a:ext uri="{9D8B030D-6E8A-4147-A177-3AD203B41FA5}">
                      <a16:colId xmlns:a16="http://schemas.microsoft.com/office/drawing/2014/main" val="20000"/>
                    </a:ext>
                  </a:extLst>
                </a:gridCol>
                <a:gridCol w="564976">
                  <a:extLst>
                    <a:ext uri="{9D8B030D-6E8A-4147-A177-3AD203B41FA5}">
                      <a16:colId xmlns:a16="http://schemas.microsoft.com/office/drawing/2014/main" val="20001"/>
                    </a:ext>
                  </a:extLst>
                </a:gridCol>
              </a:tblGrid>
              <a:tr h="178595">
                <a:tc>
                  <a:txBody>
                    <a:bodyPr/>
                    <a:lstStyle/>
                    <a:p>
                      <a:pPr algn="ctr" latinLnBrk="1"/>
                      <a:r>
                        <a:rPr lang="en-US" altLang="ko-KR" sz="1000" b="0" dirty="0" err="1">
                          <a:solidFill>
                            <a:schemeClr val="tx1"/>
                          </a:solidFill>
                          <a:latin typeface="Courier New" pitchFamily="49" charset="0"/>
                          <a:cs typeface="Courier New" pitchFamily="49" charset="0"/>
                        </a:rPr>
                        <a:t>argv</a:t>
                      </a:r>
                      <a:r>
                        <a:rPr lang="en-US" altLang="ko-KR" sz="1000" b="0" dirty="0">
                          <a:solidFill>
                            <a:schemeClr val="tx1"/>
                          </a:solidFill>
                          <a:latin typeface="Courier New" pitchFamily="49" charset="0"/>
                          <a:cs typeface="Courier New" pitchFamily="49" charset="0"/>
                        </a:rPr>
                        <a:t>[0]</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b="0" dirty="0" err="1">
                          <a:solidFill>
                            <a:schemeClr val="tx1"/>
                          </a:solidFill>
                          <a:latin typeface="Courier New" pitchFamily="49" charset="0"/>
                          <a:cs typeface="Courier New" pitchFamily="49" charset="0"/>
                        </a:rPr>
                        <a:t>a.out</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785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err="1">
                          <a:solidFill>
                            <a:schemeClr val="tx1"/>
                          </a:solidFill>
                          <a:latin typeface="Courier New" pitchFamily="49" charset="0"/>
                          <a:cs typeface="Courier New" pitchFamily="49" charset="0"/>
                        </a:rPr>
                        <a:t>argv</a:t>
                      </a:r>
                      <a:r>
                        <a:rPr lang="en-US" altLang="ko-KR" sz="1000" b="0" dirty="0">
                          <a:solidFill>
                            <a:schemeClr val="tx1"/>
                          </a:solidFill>
                          <a:latin typeface="Courier New" pitchFamily="49" charset="0"/>
                          <a:cs typeface="Courier New" pitchFamily="49" charset="0"/>
                        </a:rPr>
                        <a:t>[1]</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b="0" dirty="0">
                          <a:solidFill>
                            <a:schemeClr val="tx1"/>
                          </a:solidFill>
                          <a:latin typeface="Courier New" pitchFamily="49" charset="0"/>
                          <a:cs typeface="Courier New" pitchFamily="49" charset="0"/>
                        </a:rPr>
                        <a:t>test1</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85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err="1">
                          <a:solidFill>
                            <a:schemeClr val="tx1"/>
                          </a:solidFill>
                          <a:latin typeface="Courier New" pitchFamily="49" charset="0"/>
                          <a:cs typeface="Courier New" pitchFamily="49" charset="0"/>
                        </a:rPr>
                        <a:t>argv</a:t>
                      </a:r>
                      <a:r>
                        <a:rPr lang="en-US" altLang="ko-KR" sz="1000" b="0" dirty="0">
                          <a:solidFill>
                            <a:schemeClr val="tx1"/>
                          </a:solidFill>
                          <a:latin typeface="Courier New" pitchFamily="49" charset="0"/>
                          <a:cs typeface="Courier New" pitchFamily="49" charset="0"/>
                        </a:rPr>
                        <a:t>[2]</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b="0" dirty="0">
                          <a:solidFill>
                            <a:schemeClr val="tx1"/>
                          </a:solidFill>
                          <a:latin typeface="Courier New" pitchFamily="49" charset="0"/>
                          <a:cs typeface="Courier New" pitchFamily="49" charset="0"/>
                        </a:rPr>
                        <a:t>test2</a:t>
                      </a:r>
                      <a:endParaRPr lang="ko-KR" altLang="en-US" sz="10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ko-KR" i="1" dirty="0"/>
              <a:t>example p</a:t>
            </a:r>
            <a:r>
              <a:rPr lang="en-US" altLang="ko-KR" dirty="0"/>
              <a:t>.58 (79)</a:t>
            </a:r>
          </a:p>
        </p:txBody>
      </p:sp>
      <p:sp>
        <p:nvSpPr>
          <p:cNvPr id="164867" name="Rectangle 3"/>
          <p:cNvSpPr>
            <a:spLocks noGrp="1" noChangeArrowheads="1"/>
          </p:cNvSpPr>
          <p:nvPr>
            <p:ph idx="1"/>
          </p:nvPr>
        </p:nvSpPr>
        <p:spPr/>
        <p:txBody>
          <a:bodyPr/>
          <a:lstStyle/>
          <a:p>
            <a:endParaRPr lang="ko-KR" altLang="en-US">
              <a:latin typeface="Arial" charset="0"/>
              <a:cs typeface="Arial" charset="0"/>
            </a:endParaRPr>
          </a:p>
        </p:txBody>
      </p:sp>
      <p:sp>
        <p:nvSpPr>
          <p:cNvPr id="5" name="Rectangle 6"/>
          <p:cNvSpPr>
            <a:spLocks noGrp="1" noChangeArrowheads="1"/>
          </p:cNvSpPr>
          <p:nvPr>
            <p:ph type="sldNum" sz="quarter" idx="4"/>
          </p:nvPr>
        </p:nvSpPr>
        <p:spPr>
          <a:ln/>
        </p:spPr>
        <p:txBody>
          <a:bodyPr/>
          <a:lstStyle/>
          <a:p>
            <a:pPr>
              <a:defRPr/>
            </a:pPr>
            <a:fld id="{7998B2C0-F9B6-4BF4-A04E-2391013CB679}" type="slidenum">
              <a:rPr lang="en-US" altLang="ko-KR"/>
              <a:pPr>
                <a:defRPr/>
              </a:pPr>
              <a:t>47</a:t>
            </a:fld>
            <a:endParaRPr lang="en-US" altLang="ko-KR"/>
          </a:p>
        </p:txBody>
      </p:sp>
      <p:sp>
        <p:nvSpPr>
          <p:cNvPr id="164868" name="Rectangle 4"/>
          <p:cNvSpPr>
            <a:spLocks noChangeArrowheads="1"/>
          </p:cNvSpPr>
          <p:nvPr/>
        </p:nvSpPr>
        <p:spPr bwMode="auto">
          <a:xfrm>
            <a:off x="395288" y="1071546"/>
            <a:ext cx="8280400" cy="5303858"/>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b="0" dirty="0"/>
              <a:t>/* </a:t>
            </a:r>
            <a:r>
              <a:rPr lang="en-US" altLang="ko-KR" b="0" dirty="0" err="1"/>
              <a:t>addx</a:t>
            </a:r>
            <a:r>
              <a:rPr lang="en-US" altLang="ko-KR" b="0" dirty="0"/>
              <a:t> -- </a:t>
            </a:r>
            <a:r>
              <a:rPr lang="ko-KR" altLang="en-US" b="0" dirty="0" err="1"/>
              <a:t>화일에</a:t>
            </a:r>
            <a:r>
              <a:rPr lang="ko-KR" altLang="en-US" b="0" dirty="0"/>
              <a:t> 수행허가를 추가 *</a:t>
            </a:r>
            <a:r>
              <a:rPr lang="en-US" altLang="ko-KR" b="0" dirty="0"/>
              <a:t>/</a:t>
            </a:r>
          </a:p>
          <a:p>
            <a:pPr algn="l"/>
            <a:r>
              <a:rPr lang="en-US" altLang="ko-KR" b="0" dirty="0"/>
              <a:t>#include &lt;</a:t>
            </a:r>
            <a:r>
              <a:rPr lang="en-US" altLang="ko-KR" b="0" dirty="0" err="1"/>
              <a:t>stdlib.h</a:t>
            </a:r>
            <a:r>
              <a:rPr lang="en-US" altLang="ko-KR" b="0" dirty="0"/>
              <a:t>&gt;</a:t>
            </a:r>
          </a:p>
          <a:p>
            <a:pPr algn="l"/>
            <a:r>
              <a:rPr lang="en-US" altLang="ko-KR" b="0" dirty="0"/>
              <a:t>#include &lt;</a:t>
            </a:r>
            <a:r>
              <a:rPr lang="en-US" altLang="ko-KR" b="0" dirty="0" err="1"/>
              <a:t>stdio.h</a:t>
            </a:r>
            <a:r>
              <a:rPr lang="en-US" altLang="ko-KR" b="0" dirty="0"/>
              <a:t>&gt;</a:t>
            </a:r>
          </a:p>
          <a:p>
            <a:pPr algn="l"/>
            <a:r>
              <a:rPr lang="en-US" altLang="ko-KR" b="0" dirty="0"/>
              <a:t>#include &lt;sys/</a:t>
            </a:r>
            <a:r>
              <a:rPr lang="en-US" altLang="ko-KR" b="0" dirty="0" err="1"/>
              <a:t>stat.h</a:t>
            </a:r>
            <a:r>
              <a:rPr lang="en-US" altLang="ko-KR" b="0" dirty="0"/>
              <a:t>&gt;</a:t>
            </a:r>
          </a:p>
          <a:p>
            <a:pPr algn="l"/>
            <a:endParaRPr lang="en-US" altLang="ko-KR" b="0" dirty="0"/>
          </a:p>
          <a:p>
            <a:pPr algn="l"/>
            <a:r>
              <a:rPr lang="en-US" altLang="ko-KR" b="0" dirty="0"/>
              <a:t>#define XPERM  0100       / *  </a:t>
            </a:r>
            <a:r>
              <a:rPr lang="ko-KR" altLang="en-US" b="0" dirty="0"/>
              <a:t>소유자에 대한 수행 허가 *</a:t>
            </a:r>
            <a:r>
              <a:rPr lang="en-US" altLang="ko-KR" b="0" dirty="0"/>
              <a:t>/</a:t>
            </a:r>
          </a:p>
          <a:p>
            <a:pPr algn="l"/>
            <a:endParaRPr lang="en-US" altLang="ko-KR" b="0" dirty="0"/>
          </a:p>
          <a:p>
            <a:pPr algn="l"/>
            <a:r>
              <a:rPr lang="en-US" altLang="ko-KR" b="0" dirty="0"/>
              <a:t>main(</a:t>
            </a:r>
            <a:r>
              <a:rPr lang="en-US" altLang="ko-KR" b="0" dirty="0" err="1"/>
              <a:t>int</a:t>
            </a:r>
            <a:r>
              <a:rPr lang="en-US" altLang="ko-KR" b="0" dirty="0"/>
              <a:t> </a:t>
            </a:r>
            <a:r>
              <a:rPr lang="en-US" altLang="ko-KR" b="0" dirty="0" err="1"/>
              <a:t>argc</a:t>
            </a:r>
            <a:r>
              <a:rPr lang="en-US" altLang="ko-KR" b="0" dirty="0"/>
              <a:t>, char **</a:t>
            </a:r>
            <a:r>
              <a:rPr lang="en-US" altLang="ko-KR" b="0" dirty="0" err="1"/>
              <a:t>argv</a:t>
            </a:r>
            <a:r>
              <a:rPr lang="en-US" altLang="ko-KR" b="0" dirty="0"/>
              <a:t>){</a:t>
            </a:r>
          </a:p>
          <a:p>
            <a:pPr algn="l"/>
            <a:r>
              <a:rPr lang="en-US" altLang="ko-KR" b="0" dirty="0"/>
              <a:t>   </a:t>
            </a:r>
            <a:r>
              <a:rPr lang="en-US" altLang="ko-KR" b="0" dirty="0" err="1"/>
              <a:t>int</a:t>
            </a:r>
            <a:r>
              <a:rPr lang="en-US" altLang="ko-KR" b="0" dirty="0"/>
              <a:t> k;</a:t>
            </a:r>
          </a:p>
          <a:p>
            <a:pPr algn="l"/>
            <a:r>
              <a:rPr lang="en-US" altLang="ko-KR" b="0" dirty="0"/>
              <a:t>   </a:t>
            </a:r>
            <a:r>
              <a:rPr lang="en-US" altLang="ko-KR" b="0" dirty="0" err="1"/>
              <a:t>struct</a:t>
            </a:r>
            <a:r>
              <a:rPr lang="en-US" altLang="ko-KR" b="0" dirty="0"/>
              <a:t> stat </a:t>
            </a:r>
            <a:r>
              <a:rPr lang="en-US" altLang="ko-KR" b="0" dirty="0" err="1"/>
              <a:t>statbuf</a:t>
            </a:r>
            <a:r>
              <a:rPr lang="en-US" altLang="ko-KR" b="0" dirty="0"/>
              <a:t>;</a:t>
            </a:r>
          </a:p>
          <a:p>
            <a:pPr algn="l"/>
            <a:endParaRPr lang="en-US" altLang="ko-KR" b="0" dirty="0"/>
          </a:p>
          <a:p>
            <a:pPr algn="l"/>
            <a:r>
              <a:rPr lang="en-US" altLang="ko-KR" b="0" dirty="0"/>
              <a:t>   for (k=1; k&lt;</a:t>
            </a:r>
            <a:r>
              <a:rPr lang="en-US" altLang="ko-KR" b="0" dirty="0" err="1"/>
              <a:t>argc</a:t>
            </a:r>
            <a:r>
              <a:rPr lang="en-US" altLang="ko-KR" b="0" dirty="0"/>
              <a:t>; k++){/* </a:t>
            </a:r>
            <a:r>
              <a:rPr lang="ko-KR" altLang="en-US" b="0" dirty="0"/>
              <a:t>인수 리스트의 모든 </a:t>
            </a:r>
            <a:r>
              <a:rPr lang="ko-KR" altLang="en-US" b="0" dirty="0" err="1"/>
              <a:t>화일에</a:t>
            </a:r>
            <a:r>
              <a:rPr lang="ko-KR" altLang="en-US" b="0" dirty="0"/>
              <a:t> 대해 루프 *</a:t>
            </a:r>
            <a:r>
              <a:rPr lang="en-US" altLang="ko-KR" b="0" dirty="0"/>
              <a:t>/</a:t>
            </a:r>
          </a:p>
          <a:p>
            <a:pPr algn="l"/>
            <a:r>
              <a:rPr lang="en-US" altLang="ko-KR" b="0" dirty="0"/>
              <a:t>      /* </a:t>
            </a:r>
            <a:r>
              <a:rPr lang="ko-KR" altLang="en-US" b="0" dirty="0"/>
              <a:t>현행 </a:t>
            </a:r>
            <a:r>
              <a:rPr lang="ko-KR" altLang="en-US" b="0" dirty="0" err="1"/>
              <a:t>화일</a:t>
            </a:r>
            <a:r>
              <a:rPr lang="ko-KR" altLang="en-US" b="0" dirty="0"/>
              <a:t> 모드를 얻음 *</a:t>
            </a:r>
            <a:r>
              <a:rPr lang="en-US" altLang="ko-KR" b="0" dirty="0"/>
              <a:t>/</a:t>
            </a:r>
          </a:p>
          <a:p>
            <a:pPr algn="l"/>
            <a:r>
              <a:rPr lang="en-US" altLang="ko-KR" b="0" dirty="0"/>
              <a:t>      if (stat (</a:t>
            </a:r>
            <a:r>
              <a:rPr lang="en-US" altLang="ko-KR" b="0" dirty="0" err="1"/>
              <a:t>argv</a:t>
            </a:r>
            <a:r>
              <a:rPr lang="en-US" altLang="ko-KR" b="0" dirty="0"/>
              <a:t>[k], &amp;</a:t>
            </a:r>
            <a:r>
              <a:rPr lang="en-US" altLang="ko-KR" b="0" dirty="0" err="1"/>
              <a:t>statbuf</a:t>
            </a:r>
            <a:r>
              <a:rPr lang="en-US" altLang="ko-KR" b="0" dirty="0"/>
              <a:t>) == -1){</a:t>
            </a:r>
          </a:p>
          <a:p>
            <a:pPr algn="l"/>
            <a:r>
              <a:rPr lang="en-US" altLang="ko-KR" b="0" dirty="0"/>
              <a:t>         </a:t>
            </a:r>
            <a:r>
              <a:rPr lang="en-US" altLang="ko-KR" b="0" dirty="0" err="1"/>
              <a:t>fprintf</a:t>
            </a:r>
            <a:r>
              <a:rPr lang="en-US" altLang="ko-KR" b="0" dirty="0"/>
              <a:t> (</a:t>
            </a:r>
            <a:r>
              <a:rPr lang="en-US" altLang="ko-KR" b="0" dirty="0" err="1"/>
              <a:t>stderr</a:t>
            </a:r>
            <a:r>
              <a:rPr lang="en-US" altLang="ko-KR" b="0" dirty="0"/>
              <a:t>, "</a:t>
            </a:r>
            <a:r>
              <a:rPr lang="en-US" altLang="ko-KR" b="0" dirty="0" err="1"/>
              <a:t>addx</a:t>
            </a:r>
            <a:r>
              <a:rPr lang="en-US" altLang="ko-KR" b="0" dirty="0"/>
              <a:t>: couldn't stat %s\n", </a:t>
            </a:r>
            <a:r>
              <a:rPr lang="en-US" altLang="ko-KR" b="0" dirty="0" err="1"/>
              <a:t>argv</a:t>
            </a:r>
            <a:r>
              <a:rPr lang="en-US" altLang="ko-KR" b="0" dirty="0"/>
              <a:t>[k]);</a:t>
            </a:r>
          </a:p>
          <a:p>
            <a:pPr algn="l"/>
            <a:r>
              <a:rPr lang="en-US" altLang="ko-KR" b="0" dirty="0"/>
              <a:t>         continue;</a:t>
            </a:r>
          </a:p>
          <a:p>
            <a:pPr algn="l"/>
            <a:r>
              <a:rPr lang="en-US" altLang="ko-KR" b="0" dirty="0"/>
              <a:t>      }</a:t>
            </a:r>
          </a:p>
          <a:p>
            <a:pPr algn="l"/>
            <a:endParaRPr lang="en-US" altLang="ko-KR" b="0" dirty="0"/>
          </a:p>
          <a:p>
            <a:pPr algn="l"/>
            <a:r>
              <a:rPr lang="en-US" altLang="ko-KR" b="0" dirty="0"/>
              <a:t>      /* </a:t>
            </a:r>
            <a:r>
              <a:rPr lang="ko-KR" altLang="en-US" b="0" dirty="0" err="1"/>
              <a:t>비트별</a:t>
            </a:r>
            <a:r>
              <a:rPr lang="ko-KR" altLang="en-US" b="0" dirty="0"/>
              <a:t> </a:t>
            </a:r>
            <a:r>
              <a:rPr lang="en-US" altLang="ko-KR" b="0" dirty="0"/>
              <a:t>OR </a:t>
            </a:r>
            <a:r>
              <a:rPr lang="ko-KR" altLang="en-US" b="0" dirty="0"/>
              <a:t>연산을 사용하여 수행허가의 추가를 시도 *</a:t>
            </a:r>
            <a:r>
              <a:rPr lang="en-US" altLang="ko-KR" b="0" dirty="0"/>
              <a:t>/</a:t>
            </a:r>
          </a:p>
          <a:p>
            <a:pPr algn="l"/>
            <a:r>
              <a:rPr lang="en-US" altLang="ko-KR" b="0" dirty="0"/>
              <a:t>      </a:t>
            </a:r>
            <a:r>
              <a:rPr lang="en-US" altLang="ko-KR" b="0" dirty="0" err="1"/>
              <a:t>statbuf.st_mode</a:t>
            </a:r>
            <a:r>
              <a:rPr lang="en-US" altLang="ko-KR" b="0" dirty="0"/>
              <a:t> |= XPERM; //</a:t>
            </a:r>
            <a:r>
              <a:rPr lang="en-US" altLang="ko-KR" b="0" dirty="0" err="1"/>
              <a:t>statbuf.st_mode</a:t>
            </a:r>
            <a:r>
              <a:rPr lang="en-US" altLang="ko-KR" b="0" dirty="0"/>
              <a:t> = </a:t>
            </a:r>
            <a:r>
              <a:rPr lang="en-US" altLang="ko-KR" b="0" dirty="0" err="1"/>
              <a:t>statbuf.st_mode</a:t>
            </a:r>
            <a:r>
              <a:rPr lang="en-US" altLang="ko-KR" b="0" dirty="0"/>
              <a:t> + XPERM; </a:t>
            </a:r>
          </a:p>
          <a:p>
            <a:pPr algn="l"/>
            <a:r>
              <a:rPr lang="en-US" altLang="ko-KR" b="0" dirty="0"/>
              <a:t>      if (</a:t>
            </a:r>
            <a:r>
              <a:rPr lang="en-US" altLang="ko-KR" b="0" dirty="0" err="1"/>
              <a:t>chmod</a:t>
            </a:r>
            <a:r>
              <a:rPr lang="en-US" altLang="ko-KR" b="0" dirty="0"/>
              <a:t> (</a:t>
            </a:r>
            <a:r>
              <a:rPr lang="en-US" altLang="ko-KR" b="0" dirty="0" err="1"/>
              <a:t>argv</a:t>
            </a:r>
            <a:r>
              <a:rPr lang="en-US" altLang="ko-KR" b="0" dirty="0"/>
              <a:t>[k], </a:t>
            </a:r>
            <a:r>
              <a:rPr lang="en-US" altLang="ko-KR" b="0" dirty="0" err="1"/>
              <a:t>statbuf.st_mode</a:t>
            </a:r>
            <a:r>
              <a:rPr lang="en-US" altLang="ko-KR" b="0" dirty="0"/>
              <a:t>) == -1)</a:t>
            </a:r>
          </a:p>
          <a:p>
            <a:pPr algn="l"/>
            <a:r>
              <a:rPr lang="en-US" altLang="ko-KR" b="0" dirty="0"/>
              <a:t>         </a:t>
            </a:r>
            <a:r>
              <a:rPr lang="en-US" altLang="ko-KR" b="0" dirty="0" err="1"/>
              <a:t>fprintf</a:t>
            </a:r>
            <a:r>
              <a:rPr lang="en-US" altLang="ko-KR" b="0" dirty="0"/>
              <a:t> (</a:t>
            </a:r>
            <a:r>
              <a:rPr lang="en-US" altLang="ko-KR" b="0" dirty="0" err="1"/>
              <a:t>stderr</a:t>
            </a:r>
            <a:r>
              <a:rPr lang="en-US" altLang="ko-KR" b="0" dirty="0"/>
              <a:t>, "</a:t>
            </a:r>
            <a:r>
              <a:rPr lang="en-US" altLang="ko-KR" b="0" dirty="0" err="1"/>
              <a:t>addx</a:t>
            </a:r>
            <a:r>
              <a:rPr lang="en-US" altLang="ko-KR" b="0" dirty="0"/>
              <a:t>: couldn't change mode for %s\n", </a:t>
            </a:r>
            <a:r>
              <a:rPr lang="en-US" altLang="ko-KR" b="0" dirty="0" err="1"/>
              <a:t>argv</a:t>
            </a:r>
            <a:r>
              <a:rPr lang="en-US" altLang="ko-KR" b="0" dirty="0"/>
              <a:t>[k]);</a:t>
            </a:r>
          </a:p>
          <a:p>
            <a:pPr algn="l"/>
            <a:endParaRPr lang="en-US" altLang="ko-KR" b="0" dirty="0"/>
          </a:p>
          <a:p>
            <a:pPr algn="l"/>
            <a:r>
              <a:rPr lang="en-US" altLang="ko-KR" b="0" dirty="0"/>
              <a:t>   } /* </a:t>
            </a:r>
            <a:r>
              <a:rPr lang="ko-KR" altLang="en-US" b="0" dirty="0"/>
              <a:t>루프의 끝 *</a:t>
            </a:r>
            <a:r>
              <a:rPr lang="en-US" altLang="ko-KR" b="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ko-KR" dirty="0"/>
              <a:t>Users and ownerships (3/3)</a:t>
            </a:r>
            <a:endParaRPr/>
          </a:p>
        </p:txBody>
      </p:sp>
      <p:sp>
        <p:nvSpPr>
          <p:cNvPr id="110595" name="Rectangle 3"/>
          <p:cNvSpPr>
            <a:spLocks noGrp="1" noChangeArrowheads="1"/>
          </p:cNvSpPr>
          <p:nvPr>
            <p:ph idx="1"/>
          </p:nvPr>
        </p:nvSpPr>
        <p:spPr>
          <a:xfrm>
            <a:off x="457200" y="1052513"/>
            <a:ext cx="8507413" cy="5400675"/>
          </a:xfrm>
        </p:spPr>
        <p:txBody>
          <a:bodyPr/>
          <a:lstStyle/>
          <a:p>
            <a:pPr>
              <a:lnSpc>
                <a:spcPct val="90000"/>
              </a:lnSpc>
            </a:pPr>
            <a:r>
              <a:rPr lang="en-US" altLang="ko-KR" dirty="0">
                <a:latin typeface="Arial" charset="0"/>
                <a:cs typeface="Arial" charset="0"/>
              </a:rPr>
              <a:t>Group</a:t>
            </a:r>
          </a:p>
          <a:p>
            <a:pPr lvl="1">
              <a:lnSpc>
                <a:spcPct val="90000"/>
              </a:lnSpc>
            </a:pPr>
            <a:r>
              <a:rPr lang="en-US" altLang="ko-KR" dirty="0"/>
              <a:t>Each user belong to at least one group, possibly more</a:t>
            </a:r>
          </a:p>
          <a:p>
            <a:pPr lvl="1">
              <a:lnSpc>
                <a:spcPct val="90000"/>
              </a:lnSpc>
              <a:buFontTx/>
              <a:buNone/>
            </a:pPr>
            <a:r>
              <a:rPr lang="en-US" altLang="ko-KR" sz="1600" b="0" dirty="0">
                <a:latin typeface="Courier New" pitchFamily="49" charset="0"/>
              </a:rPr>
              <a:t>	$ </a:t>
            </a:r>
            <a:r>
              <a:rPr lang="en-US" altLang="ko-KR" sz="1600" b="0" dirty="0" err="1">
                <a:latin typeface="Courier New" pitchFamily="49" charset="0"/>
              </a:rPr>
              <a:t>usermod</a:t>
            </a:r>
            <a:r>
              <a:rPr lang="en-US" altLang="ko-KR" sz="1600" b="0" dirty="0">
                <a:latin typeface="Courier New" pitchFamily="49" charset="0"/>
              </a:rPr>
              <a:t> -G group1,group2 user1</a:t>
            </a:r>
          </a:p>
          <a:p>
            <a:pPr lvl="1">
              <a:lnSpc>
                <a:spcPct val="90000"/>
              </a:lnSpc>
              <a:buFontTx/>
              <a:buNone/>
            </a:pPr>
            <a:r>
              <a:rPr lang="en-US" altLang="ko-KR" sz="1600" b="0" dirty="0">
                <a:latin typeface="Courier New" pitchFamily="49" charset="0"/>
              </a:rPr>
              <a:t>	$ id</a:t>
            </a:r>
          </a:p>
          <a:p>
            <a:pPr lvl="1">
              <a:lnSpc>
                <a:spcPct val="90000"/>
              </a:lnSpc>
              <a:buFontTx/>
              <a:buNone/>
            </a:pPr>
            <a:r>
              <a:rPr lang="en-US" altLang="ko-KR" sz="1600" b="0" dirty="0">
                <a:latin typeface="Courier New" pitchFamily="49" charset="0"/>
              </a:rPr>
              <a:t>	</a:t>
            </a:r>
            <a:r>
              <a:rPr lang="en-US" altLang="ko-KR" sz="1600" b="0" dirty="0" err="1">
                <a:latin typeface="Courier New" pitchFamily="49" charset="0"/>
              </a:rPr>
              <a:t>uid</a:t>
            </a:r>
            <a:r>
              <a:rPr lang="en-US" altLang="ko-KR" sz="1600" b="0" dirty="0">
                <a:latin typeface="Courier New" pitchFamily="49" charset="0"/>
              </a:rPr>
              <a:t>=509(user1) </a:t>
            </a:r>
            <a:r>
              <a:rPr lang="en-US" altLang="ko-KR" sz="1600" b="0" dirty="0" err="1">
                <a:latin typeface="Courier New" pitchFamily="49" charset="0"/>
              </a:rPr>
              <a:t>gid</a:t>
            </a:r>
            <a:r>
              <a:rPr lang="en-US" altLang="ko-KR" sz="1600" b="0" dirty="0">
                <a:latin typeface="Courier New" pitchFamily="49" charset="0"/>
              </a:rPr>
              <a:t>=509(group1) groups=509(group1),510(group2)</a:t>
            </a:r>
          </a:p>
          <a:p>
            <a:pPr lvl="1">
              <a:lnSpc>
                <a:spcPct val="90000"/>
              </a:lnSpc>
            </a:pPr>
            <a:endParaRPr lang="en-US" altLang="ko-KR" dirty="0"/>
          </a:p>
          <a:p>
            <a:pPr lvl="1">
              <a:lnSpc>
                <a:spcPct val="90000"/>
              </a:lnSpc>
            </a:pPr>
            <a:r>
              <a:rPr lang="en-US" altLang="ko-KR" dirty="0"/>
              <a:t>Defined in </a:t>
            </a:r>
            <a:r>
              <a:rPr lang="en-US" altLang="ko-KR" b="0" dirty="0">
                <a:latin typeface="Courier New" pitchFamily="49" charset="0"/>
              </a:rPr>
              <a:t>/etc/group</a:t>
            </a:r>
          </a:p>
          <a:p>
            <a:pPr lvl="1">
              <a:lnSpc>
                <a:spcPct val="90000"/>
              </a:lnSpc>
            </a:pPr>
            <a:r>
              <a:rPr lang="en-US" altLang="ko-KR" dirty="0"/>
              <a:t>The group’s actual identity</a:t>
            </a:r>
          </a:p>
          <a:p>
            <a:pPr lvl="2">
              <a:lnSpc>
                <a:spcPct val="90000"/>
              </a:lnSpc>
            </a:pPr>
            <a:r>
              <a:rPr lang="en-US" altLang="ko-KR" b="1" i="1" dirty="0"/>
              <a:t>group-id</a:t>
            </a:r>
            <a:r>
              <a:rPr lang="en-US" altLang="ko-KR" dirty="0"/>
              <a:t> (often abbreviated to </a:t>
            </a:r>
            <a:r>
              <a:rPr lang="en-US" altLang="ko-KR" b="1" i="1" dirty="0" err="1"/>
              <a:t>gid</a:t>
            </a:r>
            <a:r>
              <a:rPr lang="en-US" altLang="ko-KR" dirty="0"/>
              <a:t>)</a:t>
            </a:r>
          </a:p>
          <a:p>
            <a:pPr lvl="2">
              <a:lnSpc>
                <a:spcPct val="90000"/>
              </a:lnSpc>
            </a:pPr>
            <a:r>
              <a:rPr lang="en-US" altLang="ko-KR" b="1" i="1" dirty="0" err="1"/>
              <a:t>gid</a:t>
            </a:r>
            <a:r>
              <a:rPr lang="en-US" altLang="ko-KR" dirty="0"/>
              <a:t> associated with a particular </a:t>
            </a:r>
            <a:r>
              <a:rPr lang="en-US" altLang="ko-KR" dirty="0" err="1"/>
              <a:t>groupname</a:t>
            </a:r>
            <a:endParaRPr lang="en-US" altLang="ko-KR" dirty="0"/>
          </a:p>
          <a:p>
            <a:pPr>
              <a:lnSpc>
                <a:spcPct val="90000"/>
              </a:lnSpc>
            </a:pPr>
            <a:endParaRPr lang="en-US" altLang="ko-KR" i="1" dirty="0">
              <a:latin typeface="Arial" charset="0"/>
              <a:cs typeface="Arial" charset="0"/>
            </a:endParaRPr>
          </a:p>
          <a:p>
            <a:pPr>
              <a:lnSpc>
                <a:spcPct val="90000"/>
              </a:lnSpc>
            </a:pPr>
            <a:r>
              <a:rPr lang="en-US" altLang="ko-KR" i="1" dirty="0" err="1">
                <a:latin typeface="Arial" charset="0"/>
                <a:cs typeface="Arial" charset="0"/>
              </a:rPr>
              <a:t>gid</a:t>
            </a:r>
            <a:r>
              <a:rPr lang="en-US" altLang="ko-KR" i="1" dirty="0">
                <a:latin typeface="Arial" charset="0"/>
                <a:cs typeface="Arial" charset="0"/>
              </a:rPr>
              <a:t>, </a:t>
            </a:r>
            <a:r>
              <a:rPr lang="en-US" altLang="ko-KR" i="1" dirty="0" err="1">
                <a:latin typeface="Arial" charset="0"/>
                <a:cs typeface="Arial" charset="0"/>
              </a:rPr>
              <a:t>uid</a:t>
            </a:r>
            <a:r>
              <a:rPr lang="en-US" altLang="ko-KR" dirty="0">
                <a:latin typeface="Arial" charset="0"/>
                <a:cs typeface="Arial" charset="0"/>
              </a:rPr>
              <a:t> is inherited by the process that the user initiate.</a:t>
            </a:r>
          </a:p>
        </p:txBody>
      </p:sp>
      <p:sp>
        <p:nvSpPr>
          <p:cNvPr id="4" name="Rectangle 6"/>
          <p:cNvSpPr>
            <a:spLocks noGrp="1" noChangeArrowheads="1"/>
          </p:cNvSpPr>
          <p:nvPr>
            <p:ph type="sldNum" sz="quarter" idx="4"/>
          </p:nvPr>
        </p:nvSpPr>
        <p:spPr>
          <a:ln/>
        </p:spPr>
        <p:txBody>
          <a:bodyPr/>
          <a:lstStyle/>
          <a:p>
            <a:pPr>
              <a:defRPr/>
            </a:pPr>
            <a:fld id="{CC1CF16E-5A00-453C-8525-BABAA20A9A85}" type="slidenum">
              <a:rPr lang="en-US" altLang="ko-KR"/>
              <a:pPr>
                <a:defRPr/>
              </a:pPr>
              <a:t>5</a:t>
            </a:fld>
            <a:endParaRPr lang="en-US" altLang="ko-K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ko-KR"/>
              <a:t>Effective user-and group ids</a:t>
            </a:r>
          </a:p>
        </p:txBody>
      </p:sp>
      <p:sp>
        <p:nvSpPr>
          <p:cNvPr id="111619" name="Rectangle 3"/>
          <p:cNvSpPr>
            <a:spLocks noGrp="1" noChangeArrowheads="1"/>
          </p:cNvSpPr>
          <p:nvPr>
            <p:ph idx="1"/>
          </p:nvPr>
        </p:nvSpPr>
        <p:spPr/>
        <p:txBody>
          <a:bodyPr/>
          <a:lstStyle/>
          <a:p>
            <a:r>
              <a:rPr lang="en-US" altLang="ko-KR" i="1" dirty="0">
                <a:latin typeface="Arial" charset="0"/>
                <a:cs typeface="Arial" charset="0"/>
              </a:rPr>
              <a:t>Real user-id</a:t>
            </a:r>
            <a:r>
              <a:rPr lang="en-US" altLang="ko-KR" dirty="0">
                <a:latin typeface="Arial" charset="0"/>
                <a:cs typeface="Arial" charset="0"/>
              </a:rPr>
              <a:t> (</a:t>
            </a:r>
            <a:r>
              <a:rPr lang="en-US" altLang="ko-KR" i="1" dirty="0" err="1">
                <a:latin typeface="Arial" charset="0"/>
                <a:cs typeface="Arial" charset="0"/>
              </a:rPr>
              <a:t>ruid</a:t>
            </a:r>
            <a:r>
              <a:rPr lang="en-US" altLang="ko-KR" dirty="0">
                <a:latin typeface="Arial" charset="0"/>
                <a:cs typeface="Arial" charset="0"/>
              </a:rPr>
              <a:t>)</a:t>
            </a:r>
          </a:p>
          <a:p>
            <a:pPr lvl="1"/>
            <a:r>
              <a:rPr lang="en-US" altLang="ko-KR" dirty="0"/>
              <a:t>the </a:t>
            </a:r>
            <a:r>
              <a:rPr lang="en-US" altLang="ko-KR" dirty="0" err="1"/>
              <a:t>uid</a:t>
            </a:r>
            <a:r>
              <a:rPr lang="en-US" altLang="ko-KR" dirty="0"/>
              <a:t> of the user who initiated a process.</a:t>
            </a:r>
          </a:p>
          <a:p>
            <a:r>
              <a:rPr lang="en-US" altLang="ko-KR" i="1" dirty="0">
                <a:latin typeface="Arial" charset="0"/>
                <a:cs typeface="Arial" charset="0"/>
              </a:rPr>
              <a:t>Effective user-id</a:t>
            </a:r>
            <a:r>
              <a:rPr lang="en-US" altLang="ko-KR" dirty="0">
                <a:latin typeface="Arial" charset="0"/>
                <a:cs typeface="Arial" charset="0"/>
              </a:rPr>
              <a:t> (</a:t>
            </a:r>
            <a:r>
              <a:rPr lang="en-US" altLang="ko-KR" i="1" dirty="0" err="1">
                <a:latin typeface="Arial" charset="0"/>
                <a:cs typeface="Arial" charset="0"/>
              </a:rPr>
              <a:t>euid</a:t>
            </a:r>
            <a:r>
              <a:rPr lang="en-US" altLang="ko-KR" dirty="0">
                <a:latin typeface="Arial" charset="0"/>
                <a:cs typeface="Arial" charset="0"/>
              </a:rPr>
              <a:t>)</a:t>
            </a:r>
          </a:p>
          <a:p>
            <a:pPr lvl="1"/>
            <a:r>
              <a:rPr lang="en-US" altLang="ko-KR" dirty="0"/>
              <a:t>used to evaluate privileges of the process to perform a particular action</a:t>
            </a:r>
          </a:p>
          <a:p>
            <a:r>
              <a:rPr lang="en-US" altLang="ko-KR" dirty="0">
                <a:latin typeface="Arial" charset="0"/>
                <a:cs typeface="Arial" charset="0"/>
              </a:rPr>
              <a:t>In most cases, effective and real user-ids coincide.	</a:t>
            </a:r>
          </a:p>
          <a:p>
            <a:r>
              <a:rPr lang="en-US" altLang="ko-KR" dirty="0">
                <a:latin typeface="Arial" charset="0"/>
                <a:cs typeface="Arial" charset="0"/>
              </a:rPr>
              <a:t>Effective user-and group ID determines our files access permission.	</a:t>
            </a:r>
          </a:p>
        </p:txBody>
      </p:sp>
      <p:sp>
        <p:nvSpPr>
          <p:cNvPr id="19" name="Rectangle 6"/>
          <p:cNvSpPr>
            <a:spLocks noGrp="1" noChangeArrowheads="1"/>
          </p:cNvSpPr>
          <p:nvPr>
            <p:ph type="sldNum" sz="quarter" idx="4"/>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pPr>
              <a:defRPr/>
            </a:pPr>
            <a:fld id="{DA287EF3-2591-4971-9867-3E970E9007A8}" type="slidenum">
              <a:rPr lang="en-US" altLang="ko-KR"/>
              <a:pPr>
                <a:defRPr/>
              </a:pPr>
              <a:t>6</a:t>
            </a:fld>
            <a:endParaRPr lang="en-US" altLang="ko-KR" dirty="0"/>
          </a:p>
        </p:txBody>
      </p:sp>
      <p:sp>
        <p:nvSpPr>
          <p:cNvPr id="111620" name="Oval 4"/>
          <p:cNvSpPr>
            <a:spLocks noChangeArrowheads="1"/>
          </p:cNvSpPr>
          <p:nvPr/>
        </p:nvSpPr>
        <p:spPr bwMode="auto">
          <a:xfrm>
            <a:off x="611188" y="5732463"/>
            <a:ext cx="792162" cy="792162"/>
          </a:xfrm>
          <a:prstGeom prst="ellipse">
            <a:avLst/>
          </a:prstGeom>
          <a:noFill/>
          <a:ln w="28575" algn="ctr">
            <a:solidFill>
              <a:schemeClr val="tx1"/>
            </a:solidFill>
            <a:round/>
            <a:headEnd/>
            <a:tailEnd/>
          </a:ln>
          <a:effectLst/>
        </p:spPr>
        <p:txBody>
          <a:bodyPr wrap="none" anchor="ctr"/>
          <a:lstStyle/>
          <a:p>
            <a:r>
              <a:rPr lang="en-US" altLang="ko-KR" b="0" dirty="0"/>
              <a:t>user’s</a:t>
            </a:r>
            <a:br>
              <a:rPr lang="en-US" altLang="ko-KR" b="0" dirty="0"/>
            </a:br>
            <a:r>
              <a:rPr lang="en-US" altLang="ko-KR" b="0" dirty="0"/>
              <a:t>shell</a:t>
            </a:r>
          </a:p>
        </p:txBody>
      </p:sp>
      <p:sp>
        <p:nvSpPr>
          <p:cNvPr id="111622" name="Oval 6"/>
          <p:cNvSpPr>
            <a:spLocks noChangeArrowheads="1"/>
          </p:cNvSpPr>
          <p:nvPr/>
        </p:nvSpPr>
        <p:spPr bwMode="auto">
          <a:xfrm>
            <a:off x="2338388" y="5732463"/>
            <a:ext cx="792162" cy="792162"/>
          </a:xfrm>
          <a:prstGeom prst="ellipse">
            <a:avLst/>
          </a:prstGeom>
          <a:solidFill>
            <a:schemeClr val="bg1"/>
          </a:solidFill>
          <a:ln w="28575" algn="ctr">
            <a:solidFill>
              <a:schemeClr val="tx1"/>
            </a:solidFill>
            <a:round/>
            <a:headEnd/>
            <a:tailEnd/>
          </a:ln>
          <a:effectLst/>
        </p:spPr>
        <p:txBody>
          <a:bodyPr wrap="none" anchor="ctr"/>
          <a:lstStyle/>
          <a:p>
            <a:r>
              <a:rPr lang="en-US" altLang="ko-KR" b="0"/>
              <a:t>ps</a:t>
            </a:r>
          </a:p>
        </p:txBody>
      </p:sp>
      <p:cxnSp>
        <p:nvCxnSpPr>
          <p:cNvPr id="111625" name="AutoShape 9"/>
          <p:cNvCxnSpPr>
            <a:cxnSpLocks noChangeShapeType="1"/>
            <a:stCxn id="111620" idx="6"/>
            <a:endCxn id="111622" idx="2"/>
          </p:cNvCxnSpPr>
          <p:nvPr/>
        </p:nvCxnSpPr>
        <p:spPr bwMode="auto">
          <a:xfrm>
            <a:off x="1417638" y="6129338"/>
            <a:ext cx="906462" cy="0"/>
          </a:xfrm>
          <a:prstGeom prst="straightConnector1">
            <a:avLst/>
          </a:prstGeom>
          <a:noFill/>
          <a:ln w="28575">
            <a:solidFill>
              <a:schemeClr val="tx1"/>
            </a:solidFill>
            <a:round/>
            <a:headEnd/>
            <a:tailEnd type="triangle" w="med" len="med"/>
          </a:ln>
          <a:effectLst/>
        </p:spPr>
      </p:cxnSp>
      <p:sp>
        <p:nvSpPr>
          <p:cNvPr id="111627" name="Text Box 11"/>
          <p:cNvSpPr txBox="1">
            <a:spLocks noChangeArrowheads="1"/>
          </p:cNvSpPr>
          <p:nvPr/>
        </p:nvSpPr>
        <p:spPr bwMode="auto">
          <a:xfrm>
            <a:off x="357158" y="5259092"/>
            <a:ext cx="1151276" cy="523220"/>
          </a:xfrm>
          <a:prstGeom prst="rect">
            <a:avLst/>
          </a:prstGeom>
          <a:noFill/>
          <a:ln w="28575" algn="ctr">
            <a:noFill/>
            <a:miter lim="800000"/>
            <a:headEnd/>
            <a:tailEnd/>
          </a:ln>
          <a:effectLst/>
        </p:spPr>
        <p:txBody>
          <a:bodyPr wrap="none">
            <a:spAutoFit/>
          </a:bodyPr>
          <a:lstStyle/>
          <a:p>
            <a:r>
              <a:rPr lang="en-US" altLang="ko-KR" b="0" dirty="0" err="1"/>
              <a:t>ruid</a:t>
            </a:r>
            <a:r>
              <a:rPr lang="en-US" altLang="ko-KR" b="0" dirty="0"/>
              <a:t> =100</a:t>
            </a:r>
          </a:p>
          <a:p>
            <a:r>
              <a:rPr lang="en-US" altLang="ko-KR" b="0" dirty="0" err="1"/>
              <a:t>euid</a:t>
            </a:r>
            <a:r>
              <a:rPr lang="en-US" altLang="ko-KR" b="0" dirty="0"/>
              <a:t> =100</a:t>
            </a:r>
          </a:p>
        </p:txBody>
      </p:sp>
      <p:sp>
        <p:nvSpPr>
          <p:cNvPr id="111629" name="Text Box 13"/>
          <p:cNvSpPr txBox="1">
            <a:spLocks noChangeArrowheads="1"/>
          </p:cNvSpPr>
          <p:nvPr/>
        </p:nvSpPr>
        <p:spPr bwMode="auto">
          <a:xfrm>
            <a:off x="3070225" y="5864225"/>
            <a:ext cx="1141413" cy="517525"/>
          </a:xfrm>
          <a:prstGeom prst="rect">
            <a:avLst/>
          </a:prstGeom>
          <a:noFill/>
          <a:ln w="28575" algn="ctr">
            <a:noFill/>
            <a:miter lim="800000"/>
            <a:headEnd/>
            <a:tailEnd/>
          </a:ln>
          <a:effectLst/>
        </p:spPr>
        <p:txBody>
          <a:bodyPr wrap="none">
            <a:spAutoFit/>
          </a:bodyPr>
          <a:lstStyle/>
          <a:p>
            <a:pPr algn="l"/>
            <a:r>
              <a:rPr lang="en-US" altLang="ko-KR" b="0"/>
              <a:t>ruid =100</a:t>
            </a:r>
          </a:p>
          <a:p>
            <a:pPr algn="l"/>
            <a:r>
              <a:rPr lang="en-US" altLang="ko-KR" b="0"/>
              <a:t>euid =100</a:t>
            </a:r>
          </a:p>
        </p:txBody>
      </p:sp>
      <p:sp>
        <p:nvSpPr>
          <p:cNvPr id="111631" name="Rectangle 15"/>
          <p:cNvSpPr>
            <a:spLocks noChangeArrowheads="1"/>
          </p:cNvSpPr>
          <p:nvPr/>
        </p:nvSpPr>
        <p:spPr bwMode="auto">
          <a:xfrm>
            <a:off x="179388" y="5000636"/>
            <a:ext cx="1350962" cy="304800"/>
          </a:xfrm>
          <a:prstGeom prst="rect">
            <a:avLst/>
          </a:prstGeom>
          <a:noFill/>
          <a:ln w="28575" algn="ctr">
            <a:noFill/>
            <a:miter lim="800000"/>
            <a:headEnd/>
            <a:tailEnd/>
          </a:ln>
          <a:effectLst/>
        </p:spPr>
        <p:txBody>
          <a:bodyPr wrap="none">
            <a:spAutoFit/>
          </a:bodyPr>
          <a:lstStyle/>
          <a:p>
            <a:r>
              <a:rPr lang="en-US" altLang="ko-KR" dirty="0">
                <a:solidFill>
                  <a:schemeClr val="accent2"/>
                </a:solidFill>
                <a:latin typeface="Comic Sans MS" pitchFamily="66" charset="0"/>
              </a:rPr>
              <a:t>in most cases</a:t>
            </a:r>
            <a:endParaRPr lang="ko-KR" altLang="en-US" dirty="0">
              <a:solidFill>
                <a:schemeClr val="accent2"/>
              </a:solidFill>
              <a:latin typeface="Comic Sans MS" pitchFamily="66" charset="0"/>
            </a:endParaRPr>
          </a:p>
        </p:txBody>
      </p:sp>
      <p:sp>
        <p:nvSpPr>
          <p:cNvPr id="111632" name="Oval 16"/>
          <p:cNvSpPr>
            <a:spLocks noChangeArrowheads="1"/>
          </p:cNvSpPr>
          <p:nvPr/>
        </p:nvSpPr>
        <p:spPr bwMode="auto">
          <a:xfrm>
            <a:off x="5075238" y="5732463"/>
            <a:ext cx="792162" cy="792162"/>
          </a:xfrm>
          <a:prstGeom prst="ellipse">
            <a:avLst/>
          </a:prstGeom>
          <a:noFill/>
          <a:ln w="28575" algn="ctr">
            <a:solidFill>
              <a:schemeClr val="tx1"/>
            </a:solidFill>
            <a:round/>
            <a:headEnd/>
            <a:tailEnd/>
          </a:ln>
          <a:effectLst/>
        </p:spPr>
        <p:txBody>
          <a:bodyPr wrap="none" anchor="ctr"/>
          <a:lstStyle/>
          <a:p>
            <a:r>
              <a:rPr lang="en-US" altLang="ko-KR" b="0"/>
              <a:t>user’s</a:t>
            </a:r>
            <a:br>
              <a:rPr lang="en-US" altLang="ko-KR" b="0"/>
            </a:br>
            <a:r>
              <a:rPr lang="en-US" altLang="ko-KR" b="0"/>
              <a:t>shell</a:t>
            </a:r>
          </a:p>
        </p:txBody>
      </p:sp>
      <p:sp>
        <p:nvSpPr>
          <p:cNvPr id="111633" name="Oval 17"/>
          <p:cNvSpPr>
            <a:spLocks noChangeArrowheads="1"/>
          </p:cNvSpPr>
          <p:nvPr/>
        </p:nvSpPr>
        <p:spPr bwMode="auto">
          <a:xfrm>
            <a:off x="6802438" y="5732463"/>
            <a:ext cx="792162" cy="792162"/>
          </a:xfrm>
          <a:prstGeom prst="ellipse">
            <a:avLst/>
          </a:prstGeom>
          <a:solidFill>
            <a:schemeClr val="bg1"/>
          </a:solidFill>
          <a:ln w="28575" algn="ctr">
            <a:solidFill>
              <a:schemeClr val="tx1"/>
            </a:solidFill>
            <a:round/>
            <a:headEnd/>
            <a:tailEnd/>
          </a:ln>
          <a:effectLst/>
        </p:spPr>
        <p:txBody>
          <a:bodyPr wrap="none" anchor="ctr"/>
          <a:lstStyle/>
          <a:p>
            <a:r>
              <a:rPr lang="en-US" altLang="ko-KR" b="0"/>
              <a:t>passwd</a:t>
            </a:r>
          </a:p>
        </p:txBody>
      </p:sp>
      <p:cxnSp>
        <p:nvCxnSpPr>
          <p:cNvPr id="111634" name="AutoShape 18"/>
          <p:cNvCxnSpPr>
            <a:cxnSpLocks noChangeShapeType="1"/>
            <a:stCxn id="111632" idx="6"/>
            <a:endCxn id="111633" idx="2"/>
          </p:cNvCxnSpPr>
          <p:nvPr/>
        </p:nvCxnSpPr>
        <p:spPr bwMode="auto">
          <a:xfrm>
            <a:off x="5881688" y="6129338"/>
            <a:ext cx="906462" cy="0"/>
          </a:xfrm>
          <a:prstGeom prst="straightConnector1">
            <a:avLst/>
          </a:prstGeom>
          <a:noFill/>
          <a:ln w="28575">
            <a:solidFill>
              <a:schemeClr val="tx1"/>
            </a:solidFill>
            <a:round/>
            <a:headEnd/>
            <a:tailEnd type="triangle" w="med" len="med"/>
          </a:ln>
          <a:effectLst/>
        </p:spPr>
      </p:cxnSp>
      <p:sp>
        <p:nvSpPr>
          <p:cNvPr id="111636" name="Text Box 20"/>
          <p:cNvSpPr txBox="1">
            <a:spLocks noChangeArrowheads="1"/>
          </p:cNvSpPr>
          <p:nvPr/>
        </p:nvSpPr>
        <p:spPr bwMode="auto">
          <a:xfrm>
            <a:off x="7534275" y="5864225"/>
            <a:ext cx="1151277" cy="523220"/>
          </a:xfrm>
          <a:prstGeom prst="rect">
            <a:avLst/>
          </a:prstGeom>
          <a:noFill/>
          <a:ln w="28575" algn="ctr">
            <a:noFill/>
            <a:miter lim="800000"/>
            <a:headEnd/>
            <a:tailEnd/>
          </a:ln>
          <a:effectLst/>
        </p:spPr>
        <p:txBody>
          <a:bodyPr wrap="none">
            <a:spAutoFit/>
          </a:bodyPr>
          <a:lstStyle/>
          <a:p>
            <a:pPr algn="l"/>
            <a:r>
              <a:rPr lang="en-US" altLang="ko-KR" b="0" dirty="0" err="1"/>
              <a:t>ruid</a:t>
            </a:r>
            <a:r>
              <a:rPr lang="en-US" altLang="ko-KR" b="0" dirty="0"/>
              <a:t> =100</a:t>
            </a:r>
          </a:p>
          <a:p>
            <a:pPr algn="l"/>
            <a:r>
              <a:rPr lang="en-US" altLang="ko-KR" b="0" dirty="0" err="1">
                <a:solidFill>
                  <a:srgbClr val="FF0000"/>
                </a:solidFill>
              </a:rPr>
              <a:t>euid</a:t>
            </a:r>
            <a:r>
              <a:rPr lang="en-US" altLang="ko-KR" b="0" dirty="0">
                <a:solidFill>
                  <a:srgbClr val="FF0000"/>
                </a:solidFill>
              </a:rPr>
              <a:t> =0</a:t>
            </a:r>
          </a:p>
        </p:txBody>
      </p:sp>
      <p:sp>
        <p:nvSpPr>
          <p:cNvPr id="111637" name="Rectangle 21"/>
          <p:cNvSpPr>
            <a:spLocks noChangeArrowheads="1"/>
          </p:cNvSpPr>
          <p:nvPr/>
        </p:nvSpPr>
        <p:spPr bwMode="auto">
          <a:xfrm>
            <a:off x="4643438" y="5000636"/>
            <a:ext cx="1519237" cy="304800"/>
          </a:xfrm>
          <a:prstGeom prst="rect">
            <a:avLst/>
          </a:prstGeom>
          <a:noFill/>
          <a:ln w="28575" algn="ctr">
            <a:noFill/>
            <a:miter lim="800000"/>
            <a:headEnd/>
            <a:tailEnd/>
          </a:ln>
          <a:effectLst/>
        </p:spPr>
        <p:txBody>
          <a:bodyPr wrap="none">
            <a:spAutoFit/>
          </a:bodyPr>
          <a:lstStyle/>
          <a:p>
            <a:r>
              <a:rPr lang="en-US" altLang="ko-KR" dirty="0">
                <a:solidFill>
                  <a:schemeClr val="accent2"/>
                </a:solidFill>
                <a:latin typeface="Comic Sans MS" pitchFamily="66" charset="0"/>
              </a:rPr>
              <a:t>in special cases</a:t>
            </a:r>
            <a:endParaRPr lang="ko-KR" altLang="en-US" dirty="0">
              <a:solidFill>
                <a:schemeClr val="accent2"/>
              </a:solidFill>
              <a:latin typeface="Comic Sans MS" pitchFamily="66" charset="0"/>
            </a:endParaRPr>
          </a:p>
        </p:txBody>
      </p:sp>
      <p:sp>
        <p:nvSpPr>
          <p:cNvPr id="111638" name="Rectangle 22"/>
          <p:cNvSpPr>
            <a:spLocks noChangeArrowheads="1"/>
          </p:cNvSpPr>
          <p:nvPr/>
        </p:nvSpPr>
        <p:spPr bwMode="auto">
          <a:xfrm>
            <a:off x="7732713" y="4868863"/>
            <a:ext cx="1266825" cy="792162"/>
          </a:xfrm>
          <a:prstGeom prst="rect">
            <a:avLst/>
          </a:prstGeom>
          <a:solidFill>
            <a:schemeClr val="bg1"/>
          </a:solidFill>
          <a:ln w="28575" algn="ctr">
            <a:solidFill>
              <a:schemeClr val="tx1"/>
            </a:solidFill>
            <a:miter lim="800000"/>
            <a:headEnd/>
            <a:tailEnd/>
          </a:ln>
          <a:effectLst/>
        </p:spPr>
        <p:txBody>
          <a:bodyPr wrap="none" anchor="ctr"/>
          <a:lstStyle/>
          <a:p>
            <a:r>
              <a:rPr lang="en-US" altLang="ko-KR" b="0" dirty="0"/>
              <a:t>/etc/shadow</a:t>
            </a:r>
          </a:p>
        </p:txBody>
      </p:sp>
      <p:sp>
        <p:nvSpPr>
          <p:cNvPr id="111639" name="Text Box 23"/>
          <p:cNvSpPr txBox="1">
            <a:spLocks noChangeArrowheads="1"/>
          </p:cNvSpPr>
          <p:nvPr/>
        </p:nvSpPr>
        <p:spPr bwMode="auto">
          <a:xfrm>
            <a:off x="7648575" y="4581525"/>
            <a:ext cx="928688" cy="304800"/>
          </a:xfrm>
          <a:prstGeom prst="rect">
            <a:avLst/>
          </a:prstGeom>
          <a:noFill/>
          <a:ln w="28575" algn="ctr">
            <a:noFill/>
            <a:miter lim="800000"/>
            <a:headEnd/>
            <a:tailEnd/>
          </a:ln>
          <a:effectLst/>
        </p:spPr>
        <p:txBody>
          <a:bodyPr wrap="none">
            <a:spAutoFit/>
          </a:bodyPr>
          <a:lstStyle/>
          <a:p>
            <a:r>
              <a:rPr lang="en-US" altLang="ko-KR" b="0"/>
              <a:t>uid = 0</a:t>
            </a:r>
          </a:p>
        </p:txBody>
      </p:sp>
      <p:cxnSp>
        <p:nvCxnSpPr>
          <p:cNvPr id="111640" name="AutoShape 24"/>
          <p:cNvCxnSpPr>
            <a:cxnSpLocks noChangeShapeType="1"/>
            <a:stCxn id="111633" idx="7"/>
            <a:endCxn id="111638" idx="1"/>
          </p:cNvCxnSpPr>
          <p:nvPr/>
        </p:nvCxnSpPr>
        <p:spPr bwMode="auto">
          <a:xfrm flipV="1">
            <a:off x="7478713" y="5265738"/>
            <a:ext cx="239712" cy="568325"/>
          </a:xfrm>
          <a:prstGeom prst="straightConnector1">
            <a:avLst/>
          </a:prstGeom>
          <a:noFill/>
          <a:ln w="28575">
            <a:solidFill>
              <a:schemeClr val="tx1"/>
            </a:solidFill>
            <a:round/>
            <a:headEnd/>
            <a:tailEnd type="triangle" w="med" len="med"/>
          </a:ln>
          <a:effectLst/>
        </p:spPr>
      </p:cxnSp>
      <p:sp>
        <p:nvSpPr>
          <p:cNvPr id="20" name="Text Box 11"/>
          <p:cNvSpPr txBox="1">
            <a:spLocks noChangeArrowheads="1"/>
          </p:cNvSpPr>
          <p:nvPr/>
        </p:nvSpPr>
        <p:spPr bwMode="auto">
          <a:xfrm>
            <a:off x="4857752" y="5259092"/>
            <a:ext cx="1151276" cy="523220"/>
          </a:xfrm>
          <a:prstGeom prst="rect">
            <a:avLst/>
          </a:prstGeom>
          <a:noFill/>
          <a:ln w="28575" algn="ctr">
            <a:noFill/>
            <a:miter lim="800000"/>
            <a:headEnd/>
            <a:tailEnd/>
          </a:ln>
          <a:effectLst/>
        </p:spPr>
        <p:txBody>
          <a:bodyPr wrap="none">
            <a:spAutoFit/>
          </a:bodyPr>
          <a:lstStyle/>
          <a:p>
            <a:r>
              <a:rPr lang="en-US" altLang="ko-KR" b="0" dirty="0" err="1"/>
              <a:t>ruid</a:t>
            </a:r>
            <a:r>
              <a:rPr lang="en-US" altLang="ko-KR" b="0" dirty="0"/>
              <a:t> =100</a:t>
            </a:r>
          </a:p>
          <a:p>
            <a:r>
              <a:rPr lang="en-US" altLang="ko-KR" b="0" dirty="0" err="1"/>
              <a:t>euid</a:t>
            </a:r>
            <a:r>
              <a:rPr lang="en-US" altLang="ko-KR" b="0" dirty="0"/>
              <a:t> =100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ko-KR"/>
              <a:t>Permissions and file modes(1/3)</a:t>
            </a:r>
          </a:p>
        </p:txBody>
      </p:sp>
      <p:sp>
        <p:nvSpPr>
          <p:cNvPr id="112643" name="Rectangle 3"/>
          <p:cNvSpPr>
            <a:spLocks noGrp="1" noChangeArrowheads="1"/>
          </p:cNvSpPr>
          <p:nvPr>
            <p:ph idx="1"/>
          </p:nvPr>
        </p:nvSpPr>
        <p:spPr>
          <a:xfrm>
            <a:off x="457200" y="1052513"/>
            <a:ext cx="8229600" cy="5472112"/>
          </a:xfrm>
        </p:spPr>
        <p:txBody>
          <a:bodyPr/>
          <a:lstStyle/>
          <a:p>
            <a:r>
              <a:rPr lang="en-US" altLang="ko-KR" dirty="0">
                <a:latin typeface="Arial" charset="0"/>
                <a:cs typeface="Arial" charset="0"/>
              </a:rPr>
              <a:t>Ownership</a:t>
            </a:r>
          </a:p>
          <a:p>
            <a:pPr lvl="1"/>
            <a:r>
              <a:rPr lang="en-US" altLang="ko-KR" dirty="0"/>
              <a:t>can choose the permission associated with a file</a:t>
            </a:r>
          </a:p>
          <a:p>
            <a:r>
              <a:rPr lang="en-US" altLang="ko-KR" dirty="0">
                <a:latin typeface="Arial" charset="0"/>
                <a:cs typeface="Arial" charset="0"/>
              </a:rPr>
              <a:t>Permission</a:t>
            </a:r>
          </a:p>
          <a:p>
            <a:pPr lvl="1"/>
            <a:r>
              <a:rPr lang="en-US" altLang="ko-KR" dirty="0"/>
              <a:t>determine how different users can access a file</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err="1"/>
              <a:t>superuser</a:t>
            </a:r>
            <a:r>
              <a:rPr lang="en-US" altLang="ko-KR" dirty="0"/>
              <a:t> is able to manipulate any file regardless of the read, write or execute </a:t>
            </a:r>
          </a:p>
        </p:txBody>
      </p:sp>
      <p:sp>
        <p:nvSpPr>
          <p:cNvPr id="16" name="Rectangle 6"/>
          <p:cNvSpPr>
            <a:spLocks noGrp="1" noChangeArrowheads="1"/>
          </p:cNvSpPr>
          <p:nvPr>
            <p:ph type="sldNum" sz="quarter" idx="4"/>
          </p:nvPr>
        </p:nvSpPr>
        <p:spPr>
          <a:ln/>
        </p:spPr>
        <p:txBody>
          <a:bodyPr/>
          <a:lstStyle/>
          <a:p>
            <a:pPr>
              <a:defRPr/>
            </a:pPr>
            <a:fld id="{D41171EB-4E95-42B1-8563-A71259E4E09B}" type="slidenum">
              <a:rPr lang="en-US" altLang="ko-KR"/>
              <a:pPr>
                <a:defRPr/>
              </a:pPr>
              <a:t>7</a:t>
            </a:fld>
            <a:endParaRPr lang="en-US" altLang="ko-KR"/>
          </a:p>
        </p:txBody>
      </p:sp>
      <p:graphicFrame>
        <p:nvGraphicFramePr>
          <p:cNvPr id="112666" name="Group 26"/>
          <p:cNvGraphicFramePr>
            <a:graphicFrameLocks noGrp="1"/>
          </p:cNvGraphicFramePr>
          <p:nvPr/>
        </p:nvGraphicFramePr>
        <p:xfrm>
          <a:off x="1116013" y="2924175"/>
          <a:ext cx="6911975" cy="1420368"/>
        </p:xfrm>
        <a:graphic>
          <a:graphicData uri="http://schemas.openxmlformats.org/drawingml/2006/table">
            <a:tbl>
              <a:tblPr/>
              <a:tblGrid>
                <a:gridCol w="3455987">
                  <a:extLst>
                    <a:ext uri="{9D8B030D-6E8A-4147-A177-3AD203B41FA5}">
                      <a16:colId xmlns:a16="http://schemas.microsoft.com/office/drawing/2014/main" val="20000"/>
                    </a:ext>
                  </a:extLst>
                </a:gridCol>
                <a:gridCol w="3455988">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굴림" pitchFamily="50" charset="-127"/>
                          <a:cs typeface="Arial" charset="0"/>
                        </a:rPr>
                        <a:t>Types of 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굴림" pitchFamily="50" charset="-127"/>
                          <a:cs typeface="Arial" charset="0"/>
                        </a:rPr>
                        <a:t>Types of file permission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3138">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800" b="1" i="0" u="none" strike="noStrike" cap="none" normalizeH="0" baseline="0">
                          <a:ln>
                            <a:noFill/>
                          </a:ln>
                          <a:solidFill>
                            <a:schemeClr val="tx1"/>
                          </a:solidFill>
                          <a:effectLst/>
                          <a:latin typeface="Arial" charset="0"/>
                          <a:ea typeface="굴림" pitchFamily="50" charset="-127"/>
                          <a:cs typeface="Arial" charset="0"/>
                        </a:rPr>
                        <a:t>user</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800" b="1" i="0" u="none" strike="noStrike" cap="none" normalizeH="0" baseline="0">
                          <a:ln>
                            <a:noFill/>
                          </a:ln>
                          <a:solidFill>
                            <a:schemeClr val="tx1"/>
                          </a:solidFill>
                          <a:effectLst/>
                          <a:latin typeface="Arial" charset="0"/>
                          <a:ea typeface="굴림" pitchFamily="50" charset="-127"/>
                          <a:cs typeface="Arial" charset="0"/>
                        </a:rPr>
                        <a:t>group</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800" b="1" i="0" u="none" strike="noStrike" cap="none" normalizeH="0" baseline="0">
                          <a:ln>
                            <a:noFill/>
                          </a:ln>
                          <a:solidFill>
                            <a:schemeClr val="tx1"/>
                          </a:solidFill>
                          <a:effectLst/>
                          <a:latin typeface="Arial" charset="0"/>
                          <a:ea typeface="굴림" pitchFamily="50" charset="-127"/>
                          <a:cs typeface="Arial" charset="0"/>
                        </a:rPr>
                        <a:t>others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800" b="1" i="0" u="none" strike="noStrike" cap="none" normalizeH="0" baseline="0" dirty="0">
                          <a:ln>
                            <a:noFill/>
                          </a:ln>
                          <a:solidFill>
                            <a:schemeClr val="tx1"/>
                          </a:solidFill>
                          <a:effectLst/>
                          <a:latin typeface="Arial" charset="0"/>
                          <a:ea typeface="굴림" pitchFamily="50" charset="-127"/>
                          <a:cs typeface="Arial" charset="0"/>
                        </a:rPr>
                        <a:t>read</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800" b="1" i="0" u="none" strike="noStrike" cap="none" normalizeH="0" baseline="0" dirty="0">
                          <a:ln>
                            <a:noFill/>
                          </a:ln>
                          <a:solidFill>
                            <a:schemeClr val="tx1"/>
                          </a:solidFill>
                          <a:effectLst/>
                          <a:latin typeface="Arial" charset="0"/>
                          <a:ea typeface="굴림" pitchFamily="50" charset="-127"/>
                          <a:cs typeface="Arial" charset="0"/>
                        </a:rPr>
                        <a:t>write</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800" b="1" i="0" u="none" strike="noStrike" cap="none" normalizeH="0" baseline="0" dirty="0">
                          <a:ln>
                            <a:noFill/>
                          </a:ln>
                          <a:solidFill>
                            <a:schemeClr val="tx1"/>
                          </a:solidFill>
                          <a:effectLst/>
                          <a:latin typeface="Arial" charset="0"/>
                          <a:ea typeface="굴림" pitchFamily="50" charset="-127"/>
                          <a:cs typeface="Arial" charset="0"/>
                        </a:rPr>
                        <a:t>execute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12664" name="Picture 24"/>
          <p:cNvPicPr>
            <a:picLocks noChangeAspect="1" noChangeArrowheads="1"/>
          </p:cNvPicPr>
          <p:nvPr/>
        </p:nvPicPr>
        <p:blipFill>
          <a:blip r:embed="rId2" cstate="print"/>
          <a:srcRect/>
          <a:stretch>
            <a:fillRect/>
          </a:stretch>
        </p:blipFill>
        <p:spPr bwMode="auto">
          <a:xfrm>
            <a:off x="1098550" y="4437063"/>
            <a:ext cx="6929438" cy="1050925"/>
          </a:xfrm>
          <a:prstGeom prst="rect">
            <a:avLst/>
          </a:prstGeom>
          <a:noFill/>
          <a:ln w="28575" algn="ctr">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ko-KR"/>
              <a:t>Permissions and file modes(2/3)</a:t>
            </a:r>
            <a:endParaRPr/>
          </a:p>
        </p:txBody>
      </p:sp>
      <p:sp>
        <p:nvSpPr>
          <p:cNvPr id="114691" name="Rectangle 3"/>
          <p:cNvSpPr>
            <a:spLocks noGrp="1" noChangeArrowheads="1"/>
          </p:cNvSpPr>
          <p:nvPr>
            <p:ph idx="1"/>
          </p:nvPr>
        </p:nvSpPr>
        <p:spPr/>
        <p:txBody>
          <a:bodyPr/>
          <a:lstStyle/>
          <a:p>
            <a:endParaRPr lang="ko-KR" altLang="en-US">
              <a:latin typeface="Arial" charset="0"/>
              <a:cs typeface="Arial" charset="0"/>
            </a:endParaRPr>
          </a:p>
        </p:txBody>
      </p:sp>
      <p:sp>
        <p:nvSpPr>
          <p:cNvPr id="6" name="Rectangle 6"/>
          <p:cNvSpPr>
            <a:spLocks noGrp="1" noChangeArrowheads="1"/>
          </p:cNvSpPr>
          <p:nvPr>
            <p:ph type="sldNum" sz="quarter" idx="4"/>
          </p:nvPr>
        </p:nvSpPr>
        <p:spPr>
          <a:ln/>
        </p:spPr>
        <p:txBody>
          <a:bodyPr/>
          <a:lstStyle/>
          <a:p>
            <a:pPr>
              <a:defRPr/>
            </a:pPr>
            <a:fld id="{DF927A06-6F58-482C-9C88-59E4A7049AB9}" type="slidenum">
              <a:rPr lang="en-US" altLang="ko-KR"/>
              <a:pPr>
                <a:defRPr/>
              </a:pPr>
              <a:t>8</a:t>
            </a:fld>
            <a:endParaRPr lang="en-US" altLang="ko-KR"/>
          </a:p>
        </p:txBody>
      </p:sp>
      <p:pic>
        <p:nvPicPr>
          <p:cNvPr id="114692" name="Picture 4"/>
          <p:cNvPicPr>
            <a:picLocks noChangeAspect="1" noChangeArrowheads="1"/>
          </p:cNvPicPr>
          <p:nvPr/>
        </p:nvPicPr>
        <p:blipFill>
          <a:blip r:embed="rId2" cstate="print"/>
          <a:srcRect/>
          <a:stretch>
            <a:fillRect/>
          </a:stretch>
        </p:blipFill>
        <p:spPr bwMode="auto">
          <a:xfrm>
            <a:off x="719138" y="1773238"/>
            <a:ext cx="7704137" cy="1187450"/>
          </a:xfrm>
          <a:prstGeom prst="rect">
            <a:avLst/>
          </a:prstGeom>
          <a:noFill/>
          <a:ln w="28575" algn="ctr">
            <a:noFill/>
            <a:miter lim="800000"/>
            <a:headEnd/>
            <a:tailEnd/>
          </a:ln>
          <a:effectLst/>
        </p:spPr>
      </p:pic>
      <p:pic>
        <p:nvPicPr>
          <p:cNvPr id="114695" name="Picture 7"/>
          <p:cNvPicPr>
            <a:picLocks noChangeAspect="1" noChangeArrowheads="1"/>
          </p:cNvPicPr>
          <p:nvPr/>
        </p:nvPicPr>
        <p:blipFill>
          <a:blip r:embed="rId3" cstate="print"/>
          <a:srcRect/>
          <a:stretch>
            <a:fillRect/>
          </a:stretch>
        </p:blipFill>
        <p:spPr bwMode="auto">
          <a:xfrm>
            <a:off x="755650" y="3627438"/>
            <a:ext cx="7920038" cy="2106612"/>
          </a:xfrm>
          <a:prstGeom prst="rect">
            <a:avLst/>
          </a:prstGeom>
          <a:noFill/>
          <a:ln w="28575" algn="ctr">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ko-KR"/>
              <a:t>Permissions and file modes(3/3)</a:t>
            </a:r>
            <a:endParaRPr/>
          </a:p>
        </p:txBody>
      </p:sp>
      <p:sp>
        <p:nvSpPr>
          <p:cNvPr id="31" name="Rectangle 6"/>
          <p:cNvSpPr>
            <a:spLocks noGrp="1" noChangeArrowheads="1"/>
          </p:cNvSpPr>
          <p:nvPr>
            <p:ph type="sldNum" sz="quarter" idx="4"/>
          </p:nvPr>
        </p:nvSpPr>
        <p:spPr>
          <a:ln/>
        </p:spPr>
        <p:txBody>
          <a:bodyPr/>
          <a:lstStyle/>
          <a:p>
            <a:pPr>
              <a:defRPr/>
            </a:pPr>
            <a:fld id="{7E62BBF2-1C2E-4C74-AAF8-4F56D9649C44}" type="slidenum">
              <a:rPr lang="en-US" altLang="ko-KR"/>
              <a:pPr>
                <a:defRPr/>
              </a:pPr>
              <a:t>9</a:t>
            </a:fld>
            <a:endParaRPr lang="en-US" altLang="ko-KR"/>
          </a:p>
        </p:txBody>
      </p:sp>
      <p:graphicFrame>
        <p:nvGraphicFramePr>
          <p:cNvPr id="115767" name="Group 55"/>
          <p:cNvGraphicFramePr>
            <a:graphicFrameLocks noGrp="1"/>
          </p:cNvGraphicFramePr>
          <p:nvPr/>
        </p:nvGraphicFramePr>
        <p:xfrm>
          <a:off x="1903413" y="1258888"/>
          <a:ext cx="1662112" cy="3066669"/>
        </p:xfrm>
        <a:graphic>
          <a:graphicData uri="http://schemas.openxmlformats.org/drawingml/2006/table">
            <a:tbl>
              <a:tblPr/>
              <a:tblGrid>
                <a:gridCol w="1662112">
                  <a:extLst>
                    <a:ext uri="{9D8B030D-6E8A-4147-A177-3AD203B41FA5}">
                      <a16:colId xmlns:a16="http://schemas.microsoft.com/office/drawing/2014/main" val="20000"/>
                    </a:ext>
                  </a:extLst>
                </a:gridCol>
              </a:tblGrid>
              <a:tr h="39052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800" b="1" i="0" u="none" strike="noStrike" cap="none" normalizeH="0" baseline="0">
                          <a:ln>
                            <a:noFill/>
                          </a:ln>
                          <a:solidFill>
                            <a:schemeClr val="tx1"/>
                          </a:solidFill>
                          <a:effectLst/>
                          <a:latin typeface="Arial" charset="0"/>
                          <a:ea typeface="굴림" pitchFamily="50" charset="-127"/>
                          <a:cs typeface="Arial" charset="0"/>
                        </a:rPr>
                        <a:t>Symbol     </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3682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S_IRUSR</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S_IWUSR</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S_IXUSR</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S_IRGRP</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S_IWGRP</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S_IXGRP</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S_IROTH</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S_IWOTH</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S_IXOTH</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5770" name="Group 58"/>
          <p:cNvGraphicFramePr>
            <a:graphicFrameLocks noGrp="1"/>
          </p:cNvGraphicFramePr>
          <p:nvPr/>
        </p:nvGraphicFramePr>
        <p:xfrm>
          <a:off x="3419475" y="1258888"/>
          <a:ext cx="3025775" cy="3066669"/>
        </p:xfrm>
        <a:graphic>
          <a:graphicData uri="http://schemas.openxmlformats.org/drawingml/2006/table">
            <a:tbl>
              <a:tblPr/>
              <a:tblGrid>
                <a:gridCol w="3025775">
                  <a:extLst>
                    <a:ext uri="{9D8B030D-6E8A-4147-A177-3AD203B41FA5}">
                      <a16:colId xmlns:a16="http://schemas.microsoft.com/office/drawing/2014/main" val="20000"/>
                    </a:ext>
                  </a:extLst>
                </a:gridCol>
              </a:tblGrid>
              <a:tr h="39052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800" b="1" i="0" u="none" strike="noStrike" cap="none" normalizeH="0" baseline="0">
                          <a:ln>
                            <a:noFill/>
                          </a:ln>
                          <a:solidFill>
                            <a:schemeClr val="tx1"/>
                          </a:solidFill>
                          <a:effectLst/>
                          <a:latin typeface="Arial" charset="0"/>
                          <a:ea typeface="굴림" pitchFamily="50" charset="-127"/>
                          <a:cs typeface="Arial" charset="0"/>
                        </a:rPr>
                        <a:t>Meaning</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3682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read by owner</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write by owner</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execute by owner</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read by group</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write by group</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execute by group</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read by others</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write by others</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execute by others</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5733" name="Line 21"/>
          <p:cNvSpPr>
            <a:spLocks noChangeShapeType="1"/>
          </p:cNvSpPr>
          <p:nvPr/>
        </p:nvSpPr>
        <p:spPr bwMode="auto">
          <a:xfrm>
            <a:off x="468313" y="4437063"/>
            <a:ext cx="6049962" cy="0"/>
          </a:xfrm>
          <a:prstGeom prst="line">
            <a:avLst/>
          </a:prstGeom>
          <a:noFill/>
          <a:ln w="28575">
            <a:solidFill>
              <a:schemeClr val="tx1"/>
            </a:solidFill>
            <a:round/>
            <a:headEnd/>
            <a:tailEnd/>
          </a:ln>
          <a:effectLst/>
        </p:spPr>
        <p:txBody>
          <a:bodyPr wrap="none" anchor="ctr"/>
          <a:lstStyle/>
          <a:p>
            <a:endParaRPr lang="ko-KR" altLang="en-US"/>
          </a:p>
        </p:txBody>
      </p:sp>
      <p:sp>
        <p:nvSpPr>
          <p:cNvPr id="115734" name="Line 22"/>
          <p:cNvSpPr>
            <a:spLocks noChangeShapeType="1"/>
          </p:cNvSpPr>
          <p:nvPr/>
        </p:nvSpPr>
        <p:spPr bwMode="auto">
          <a:xfrm>
            <a:off x="468313" y="1196975"/>
            <a:ext cx="6049962" cy="0"/>
          </a:xfrm>
          <a:prstGeom prst="line">
            <a:avLst/>
          </a:prstGeom>
          <a:noFill/>
          <a:ln w="28575">
            <a:solidFill>
              <a:schemeClr val="tx1"/>
            </a:solidFill>
            <a:round/>
            <a:headEnd/>
            <a:tailEnd/>
          </a:ln>
          <a:effectLst/>
        </p:spPr>
        <p:txBody>
          <a:bodyPr wrap="none" anchor="ctr"/>
          <a:lstStyle/>
          <a:p>
            <a:endParaRPr lang="ko-KR" altLang="en-US"/>
          </a:p>
        </p:txBody>
      </p:sp>
      <p:graphicFrame>
        <p:nvGraphicFramePr>
          <p:cNvPr id="115764" name="Group 52"/>
          <p:cNvGraphicFramePr>
            <a:graphicFrameLocks noGrp="1"/>
          </p:cNvGraphicFramePr>
          <p:nvPr/>
        </p:nvGraphicFramePr>
        <p:xfrm>
          <a:off x="541338" y="1258888"/>
          <a:ext cx="1439862" cy="3066669"/>
        </p:xfrm>
        <a:graphic>
          <a:graphicData uri="http://schemas.openxmlformats.org/drawingml/2006/table">
            <a:tbl>
              <a:tblPr/>
              <a:tblGrid>
                <a:gridCol w="1439862">
                  <a:extLst>
                    <a:ext uri="{9D8B030D-6E8A-4147-A177-3AD203B41FA5}">
                      <a16:colId xmlns:a16="http://schemas.microsoft.com/office/drawing/2014/main" val="20000"/>
                    </a:ext>
                  </a:extLst>
                </a:gridCol>
              </a:tblGrid>
              <a:tr h="39052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800" b="1" i="0" u="none" strike="noStrike" cap="none" normalizeH="0" baseline="0">
                          <a:ln>
                            <a:noFill/>
                          </a:ln>
                          <a:solidFill>
                            <a:schemeClr val="tx1"/>
                          </a:solidFill>
                          <a:effectLst/>
                          <a:latin typeface="Arial" charset="0"/>
                          <a:ea typeface="굴림" pitchFamily="50" charset="-127"/>
                          <a:cs typeface="Arial" charset="0"/>
                        </a:rPr>
                        <a:t>Octal          </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3682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00400</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00200</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00100</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00040</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00020</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00010</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00004</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00002</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Arial" charset="0"/>
                          <a:ea typeface="굴림" pitchFamily="50" charset="-127"/>
                          <a:cs typeface="Arial" charset="0"/>
                        </a:rPr>
                        <a:t>00001</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5754" name="Text Box 42"/>
          <p:cNvSpPr txBox="1">
            <a:spLocks noChangeArrowheads="1"/>
          </p:cNvSpPr>
          <p:nvPr/>
        </p:nvSpPr>
        <p:spPr bwMode="auto">
          <a:xfrm>
            <a:off x="4932363" y="1323975"/>
            <a:ext cx="1460500" cy="304800"/>
          </a:xfrm>
          <a:prstGeom prst="rect">
            <a:avLst/>
          </a:prstGeom>
          <a:noFill/>
          <a:ln w="28575" algn="ctr">
            <a:noFill/>
            <a:miter lim="800000"/>
            <a:headEnd/>
            <a:tailEnd/>
          </a:ln>
          <a:effectLst/>
        </p:spPr>
        <p:txBody>
          <a:bodyPr wrap="none">
            <a:spAutoFit/>
          </a:bodyPr>
          <a:lstStyle/>
          <a:p>
            <a:r>
              <a:rPr lang="en-US" altLang="ko-KR"/>
              <a:t>&lt;sys/stat.h&gt;</a:t>
            </a:r>
          </a:p>
        </p:txBody>
      </p:sp>
      <p:sp>
        <p:nvSpPr>
          <p:cNvPr id="115758" name="Rectangle 46"/>
          <p:cNvSpPr>
            <a:spLocks noChangeArrowheads="1"/>
          </p:cNvSpPr>
          <p:nvPr/>
        </p:nvSpPr>
        <p:spPr bwMode="auto">
          <a:xfrm>
            <a:off x="466725" y="4868863"/>
            <a:ext cx="8208963" cy="1512887"/>
          </a:xfrm>
          <a:prstGeom prst="rect">
            <a:avLst/>
          </a:prstGeom>
          <a:solidFill>
            <a:srgbClr val="FCFF75"/>
          </a:solidFill>
          <a:ln w="28575" algn="ctr">
            <a:solidFill>
              <a:schemeClr val="tx1"/>
            </a:solidFill>
            <a:miter lim="800000"/>
            <a:headEnd/>
            <a:tailEnd/>
          </a:ln>
          <a:effectLst/>
        </p:spPr>
        <p:txBody>
          <a:bodyPr wrap="none" anchor="ctr"/>
          <a:lstStyle/>
          <a:p>
            <a:pPr algn="l"/>
            <a:r>
              <a:rPr lang="en-US" altLang="ko-KR" b="0"/>
              <a:t>S_IRUSER | S_IRGRP | S_IROTH = 0444 = r--r--r--</a:t>
            </a:r>
          </a:p>
          <a:p>
            <a:pPr algn="l"/>
            <a:r>
              <a:rPr lang="en-US" altLang="ko-KR" b="0"/>
              <a:t>S_IRUSR | S_IWUSR | S_IXUSR | S_IRGRP | S_IXGRP | S_IXOTH | S_IXOTH</a:t>
            </a:r>
          </a:p>
          <a:p>
            <a:pPr algn="l"/>
            <a:r>
              <a:rPr lang="en-US" altLang="ko-KR" b="0"/>
              <a:t>  = 0755 = rwx-r-xr-x</a:t>
            </a:r>
          </a:p>
        </p:txBody>
      </p:sp>
    </p:spTree>
  </p:cSld>
  <p:clrMapOvr>
    <a:masterClrMapping/>
  </p:clrMapOvr>
</p:sld>
</file>

<file path=ppt/theme/theme1.xml><?xml version="1.0" encoding="utf-8"?>
<a:theme xmlns:a="http://schemas.openxmlformats.org/drawingml/2006/main" name="mine">
  <a:themeElements>
    <a:clrScheme name="m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ne">
      <a:majorFont>
        <a:latin typeface="Arial"/>
        <a:ea typeface="굴림"/>
        <a:cs typeface=""/>
      </a:majorFont>
      <a:minorFont>
        <a:latin typeface="Arial"/>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200" b="0" i="0" u="none" strike="noStrike" cap="none" normalizeH="0" baseline="0" smtClean="0">
            <a:ln>
              <a:noFill/>
            </a:ln>
            <a:solidFill>
              <a:schemeClr val="tx1"/>
            </a:solidFill>
            <a:effectLst/>
            <a:latin typeface="Comic Sans MS" pitchFamily="66" charset="0"/>
            <a:ea typeface="굴림" pitchFamily="50" charset="-127"/>
          </a:defRPr>
        </a:defPPr>
      </a:lstStyle>
    </a:spDef>
    <a:lnDef>
      <a:spPr bwMode="auto">
        <a:noFill/>
        <a:ln w="9525" cap="flat" cmpd="sng" algn="ctr">
          <a:solidFill>
            <a:schemeClr val="tx1"/>
          </a:solidFill>
          <a:prstDash val="solid"/>
          <a:round/>
          <a:headEnd type="none" w="med" len="med"/>
          <a:tailEnd type="triangle"/>
        </a:ln>
        <a:effectLst/>
      </a:spPr>
      <a:bodyPr/>
      <a:lstStyle/>
    </a:lnDef>
  </a:objectDefaults>
  <a:extraClrSchemeLst>
    <a:extraClrScheme>
      <a:clrScheme name="m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CH02</Template>
  <TotalTime>9927</TotalTime>
  <Words>4165</Words>
  <Application>Microsoft Office PowerPoint</Application>
  <PresentationFormat>화면 슬라이드 쇼(4:3)</PresentationFormat>
  <Paragraphs>822</Paragraphs>
  <Slides>47</Slides>
  <Notes>8</Notes>
  <HiddenSlides>0</HiddenSlides>
  <MMClips>0</MMClips>
  <ScaleCrop>false</ScaleCrop>
  <HeadingPairs>
    <vt:vector size="8" baseType="variant">
      <vt:variant>
        <vt:lpstr>사용한 글꼴</vt:lpstr>
      </vt:variant>
      <vt:variant>
        <vt:i4>11</vt:i4>
      </vt:variant>
      <vt:variant>
        <vt:lpstr>테마</vt:lpstr>
      </vt:variant>
      <vt:variant>
        <vt:i4>1</vt:i4>
      </vt:variant>
      <vt:variant>
        <vt:lpstr>포함된 OLE 서버</vt:lpstr>
      </vt:variant>
      <vt:variant>
        <vt:i4>1</vt:i4>
      </vt:variant>
      <vt:variant>
        <vt:lpstr>슬라이드 제목</vt:lpstr>
      </vt:variant>
      <vt:variant>
        <vt:i4>47</vt:i4>
      </vt:variant>
    </vt:vector>
  </HeadingPairs>
  <TitlesOfParts>
    <vt:vector size="60" baseType="lpstr">
      <vt:lpstr>굴림</vt:lpstr>
      <vt:lpstr>맑은 고딕</vt:lpstr>
      <vt:lpstr>Arial</vt:lpstr>
      <vt:lpstr>Book Antiqua</vt:lpstr>
      <vt:lpstr>Comic Sans MS</vt:lpstr>
      <vt:lpstr>Courier New</vt:lpstr>
      <vt:lpstr>Garamond</vt:lpstr>
      <vt:lpstr>Georgia</vt:lpstr>
      <vt:lpstr>Lucida Sans Unicode</vt:lpstr>
      <vt:lpstr>Tahoma</vt:lpstr>
      <vt:lpstr>Times New Roman</vt:lpstr>
      <vt:lpstr>mine</vt:lpstr>
      <vt:lpstr>Visio</vt:lpstr>
      <vt:lpstr>CHAPTER 3</vt:lpstr>
      <vt:lpstr>3.1 Files in a multi-user environment</vt:lpstr>
      <vt:lpstr>Users and ownerships (1/3)</vt:lpstr>
      <vt:lpstr>Users and ownerships (2/3)</vt:lpstr>
      <vt:lpstr>Users and ownerships (3/3)</vt:lpstr>
      <vt:lpstr>Effective user-and group ids</vt:lpstr>
      <vt:lpstr>Permissions and file modes(1/3)</vt:lpstr>
      <vt:lpstr>Permissions and file modes(2/3)</vt:lpstr>
      <vt:lpstr>Permissions and file modes(3/3)</vt:lpstr>
      <vt:lpstr>open(2) and file permissions</vt:lpstr>
      <vt:lpstr>example</vt:lpstr>
      <vt:lpstr>The file access tests </vt:lpstr>
      <vt:lpstr>Extra permission for executable files(1/3)</vt:lpstr>
      <vt:lpstr>Extra permission for executable files(2/3)</vt:lpstr>
      <vt:lpstr>Extra permission for executable files(3/3)</vt:lpstr>
      <vt:lpstr>How do you change your password?</vt:lpstr>
      <vt:lpstr>PowerPoint 프레젠테이션</vt:lpstr>
      <vt:lpstr>The file creation mask</vt:lpstr>
      <vt:lpstr>The umask(2) system call</vt:lpstr>
      <vt:lpstr>example p.45 (62)</vt:lpstr>
      <vt:lpstr>The access(2) system call</vt:lpstr>
      <vt:lpstr>example p.47 (65)</vt:lpstr>
      <vt:lpstr>The chmod(2) system call</vt:lpstr>
      <vt:lpstr>The chown(2) system call</vt:lpstr>
      <vt:lpstr>3.2 File with multiple names</vt:lpstr>
      <vt:lpstr>File System</vt:lpstr>
      <vt:lpstr>File System</vt:lpstr>
      <vt:lpstr>UNIX File System(1/2)</vt:lpstr>
      <vt:lpstr>UNIX File System(2/2)</vt:lpstr>
      <vt:lpstr>i-node</vt:lpstr>
      <vt:lpstr>Hard link &amp; Symbol link (1/2)</vt:lpstr>
      <vt:lpstr>Hard link &amp; Symbol link (2/2)</vt:lpstr>
      <vt:lpstr>The link(2) system call</vt:lpstr>
      <vt:lpstr>The unlink(2) system call</vt:lpstr>
      <vt:lpstr>example p.50 (69)</vt:lpstr>
      <vt:lpstr>The remove(3) system call</vt:lpstr>
      <vt:lpstr>The rename(2) system call</vt:lpstr>
      <vt:lpstr>The symlink(2) system call</vt:lpstr>
      <vt:lpstr>The readlink(2) system call</vt:lpstr>
      <vt:lpstr>3.3 Obtaining file information:      stat and fstat</vt:lpstr>
      <vt:lpstr>The stat(2) system call(1/2)</vt:lpstr>
      <vt:lpstr>The stat(2)system call(2/2)</vt:lpstr>
      <vt:lpstr>example p.55 (75) (1/2)</vt:lpstr>
      <vt:lpstr>example p.55 (75) (2/2)</vt:lpstr>
      <vt:lpstr>example p.56 (76) (1/2)</vt:lpstr>
      <vt:lpstr>example p.56 (76) (2/2)</vt:lpstr>
      <vt:lpstr>example p.58 (79)</vt:lpstr>
    </vt:vector>
  </TitlesOfParts>
  <Company>SKHU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[CH03]FILE2</dc:title>
  <dc:subject>unix</dc:subject>
  <dc:creator>sjw</dc:creator>
  <dc:description>WebDatabase Lab, Inha Univ</dc:description>
  <cp:lastModifiedBy>12141558@office.inha.ac.kr</cp:lastModifiedBy>
  <cp:revision>385</cp:revision>
  <dcterms:created xsi:type="dcterms:W3CDTF">2003-09-04T07:58:09Z</dcterms:created>
  <dcterms:modified xsi:type="dcterms:W3CDTF">2019-09-24T07:45:53Z</dcterms:modified>
</cp:coreProperties>
</file>