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2" r:id="rId2"/>
    <p:sldMasterId id="2147483686" r:id="rId3"/>
  </p:sldMasterIdLst>
  <p:notesMasterIdLst>
    <p:notesMasterId r:id="rId58"/>
  </p:notesMasterIdLst>
  <p:handoutMasterIdLst>
    <p:handoutMasterId r:id="rId59"/>
  </p:handoutMasterIdLst>
  <p:sldIdLst>
    <p:sldId id="256" r:id="rId4"/>
    <p:sldId id="297" r:id="rId5"/>
    <p:sldId id="340" r:id="rId6"/>
    <p:sldId id="341" r:id="rId7"/>
    <p:sldId id="342" r:id="rId8"/>
    <p:sldId id="343" r:id="rId9"/>
    <p:sldId id="378" r:id="rId10"/>
    <p:sldId id="379" r:id="rId11"/>
    <p:sldId id="344" r:id="rId12"/>
    <p:sldId id="381" r:id="rId13"/>
    <p:sldId id="382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56" r:id="rId27"/>
    <p:sldId id="359" r:id="rId28"/>
    <p:sldId id="358" r:id="rId29"/>
    <p:sldId id="360" r:id="rId30"/>
    <p:sldId id="361" r:id="rId31"/>
    <p:sldId id="362" r:id="rId32"/>
    <p:sldId id="385" r:id="rId33"/>
    <p:sldId id="363" r:id="rId34"/>
    <p:sldId id="364" r:id="rId35"/>
    <p:sldId id="365" r:id="rId36"/>
    <p:sldId id="366" r:id="rId37"/>
    <p:sldId id="389" r:id="rId38"/>
    <p:sldId id="390" r:id="rId39"/>
    <p:sldId id="367" r:id="rId40"/>
    <p:sldId id="369" r:id="rId41"/>
    <p:sldId id="368" r:id="rId42"/>
    <p:sldId id="370" r:id="rId43"/>
    <p:sldId id="387" r:id="rId44"/>
    <p:sldId id="380" r:id="rId45"/>
    <p:sldId id="383" r:id="rId46"/>
    <p:sldId id="371" r:id="rId47"/>
    <p:sldId id="393" r:id="rId48"/>
    <p:sldId id="373" r:id="rId49"/>
    <p:sldId id="374" r:id="rId50"/>
    <p:sldId id="384" r:id="rId51"/>
    <p:sldId id="372" r:id="rId52"/>
    <p:sldId id="375" r:id="rId53"/>
    <p:sldId id="376" r:id="rId54"/>
    <p:sldId id="377" r:id="rId55"/>
    <p:sldId id="391" r:id="rId56"/>
    <p:sldId id="392" r:id="rId57"/>
  </p:sldIdLst>
  <p:sldSz cx="9144000" cy="6858000" type="screen4x3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463" autoAdjust="0"/>
  </p:normalViewPr>
  <p:slideViewPr>
    <p:cSldViewPr>
      <p:cViewPr varScale="1">
        <p:scale>
          <a:sx n="114" d="100"/>
          <a:sy n="114" d="100"/>
        </p:scale>
        <p:origin x="21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73A40ED7-E64F-4EDA-B277-CB2811C78F11}" type="datetimeFigureOut">
              <a:rPr lang="ko-KR" altLang="en-US"/>
              <a:pPr>
                <a:defRPr/>
              </a:pPr>
              <a:t>2018-09-03</a:t>
            </a:fld>
            <a:endParaRPr lang="en-US" altLang="ko-KR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677547A0-1CB6-42FF-8258-755F7C72DE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6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2464ABE1-EEA0-4838-838B-1027C4AA5B48}" type="datetimeFigureOut">
              <a:rPr lang="ko-KR" altLang="en-US"/>
              <a:pPr>
                <a:defRPr/>
              </a:pPr>
              <a:t>2018-09-03</a:t>
            </a:fld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DD3229B7-C846-4E33-A791-17151D51933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145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파일에 대한 </a:t>
            </a:r>
            <a:r>
              <a:rPr lang="ko-KR" altLang="en-US" dirty="0" err="1"/>
              <a:t>디렉토리안의</a:t>
            </a:r>
            <a:r>
              <a:rPr lang="ko-KR" altLang="en-US" dirty="0"/>
              <a:t> </a:t>
            </a:r>
            <a:r>
              <a:rPr lang="en-US" altLang="ko-KR" dirty="0"/>
              <a:t>entry</a:t>
            </a:r>
            <a:r>
              <a:rPr lang="ko-KR" altLang="en-US" dirty="0"/>
              <a:t>를 그 파일에 대한 하드링크라 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디렉토리는</a:t>
            </a:r>
            <a:r>
              <a:rPr lang="ko-KR" altLang="en-US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/>
              <a:t>엔티리들을</a:t>
            </a:r>
            <a:r>
              <a:rPr lang="ko-KR" altLang="en-US" dirty="0"/>
              <a:t> 포함하는 파일이다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디렉토리와</a:t>
            </a:r>
            <a:r>
              <a:rPr lang="ko-KR" altLang="en-US" dirty="0"/>
              <a:t> 파일의 차이점은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 err="1"/>
              <a:t>디렉토리는</a:t>
            </a:r>
            <a:r>
              <a:rPr lang="ko-KR" altLang="en-US" dirty="0"/>
              <a:t> </a:t>
            </a:r>
            <a:r>
              <a:rPr lang="en-US" altLang="ko-KR" dirty="0" err="1"/>
              <a:t>creat</a:t>
            </a:r>
            <a:r>
              <a:rPr lang="ko-KR" altLang="en-US" dirty="0"/>
              <a:t>혹은 </a:t>
            </a:r>
            <a:r>
              <a:rPr lang="en-US" altLang="ko-KR" dirty="0"/>
              <a:t>open </a:t>
            </a:r>
            <a:r>
              <a:rPr lang="ko-KR" altLang="en-US" dirty="0"/>
              <a:t>시스템 콜을 이용하여 생성할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 err="1"/>
              <a:t>디렉토리는</a:t>
            </a:r>
            <a:r>
              <a:rPr lang="ko-KR" altLang="en-US" dirty="0"/>
              <a:t> </a:t>
            </a:r>
            <a:r>
              <a:rPr lang="en-US" altLang="ko-KR" dirty="0"/>
              <a:t>O_WRONLY</a:t>
            </a:r>
            <a:r>
              <a:rPr lang="ko-KR" altLang="en-US" dirty="0"/>
              <a:t>나 </a:t>
            </a:r>
            <a:r>
              <a:rPr lang="en-US" altLang="ko-KR" dirty="0"/>
              <a:t>O_RDWR</a:t>
            </a:r>
            <a:r>
              <a:rPr lang="ko-KR" altLang="en-US" dirty="0" err="1"/>
              <a:t>플레그를</a:t>
            </a:r>
            <a:r>
              <a:rPr lang="ko-KR" altLang="en-US" dirty="0"/>
              <a:t> 이용하여 </a:t>
            </a:r>
            <a:r>
              <a:rPr lang="ko-KR" altLang="en-US" dirty="0" err="1"/>
              <a:t>오픈할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dirty="0" err="1"/>
              <a:t>디렉토리</a:t>
            </a:r>
            <a:r>
              <a:rPr lang="ko-KR" altLang="en-US" dirty="0"/>
              <a:t> 구조가 엉망이</a:t>
            </a:r>
            <a:r>
              <a:rPr lang="ko-KR" altLang="en-US" baseline="0" dirty="0"/>
              <a:t> 될 수 있기 때문이다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따라서 </a:t>
            </a:r>
            <a:r>
              <a:rPr lang="en-US" altLang="ko-KR" dirty="0"/>
              <a:t>write</a:t>
            </a:r>
            <a:r>
              <a:rPr lang="ko-KR" altLang="en-US" dirty="0"/>
              <a:t>를 이용하여 </a:t>
            </a:r>
            <a:r>
              <a:rPr lang="en-US" altLang="ko-KR" dirty="0"/>
              <a:t>directory</a:t>
            </a:r>
            <a:r>
              <a:rPr lang="ko-KR" altLang="en-US" dirty="0"/>
              <a:t>를 변경</a:t>
            </a:r>
            <a:r>
              <a:rPr lang="ko-KR" altLang="en-US" baseline="0" dirty="0"/>
              <a:t>하는 것은 불가능하도록 되어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디렉토리의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는 오직 커널만이 가능하다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31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/>
              <a:t>생성되</a:t>
            </a:r>
            <a:r>
              <a:rPr lang="ko-KR" altLang="en-US" dirty="0"/>
              <a:t> 파일과 마찬가지로 </a:t>
            </a:r>
            <a:r>
              <a:rPr lang="ko-KR" altLang="en-US" dirty="0" err="1"/>
              <a:t>프로셋스의</a:t>
            </a:r>
            <a:r>
              <a:rPr lang="ko-KR" altLang="en-US" dirty="0"/>
              <a:t> </a:t>
            </a:r>
            <a:r>
              <a:rPr lang="en-US" altLang="ko-KR" dirty="0" err="1"/>
              <a:t>umask</a:t>
            </a:r>
            <a:r>
              <a:rPr lang="ko-KR" altLang="en-US" dirty="0"/>
              <a:t>에 영향을 받는다</a:t>
            </a:r>
            <a:r>
              <a:rPr lang="en-US" altLang="ko-KR" dirty="0"/>
              <a:t>. </a:t>
            </a:r>
            <a:r>
              <a:rPr lang="ko-KR" altLang="en-US" dirty="0" err="1"/>
              <a:t>디렉토리에</a:t>
            </a:r>
            <a:r>
              <a:rPr lang="ko-KR" altLang="en-US" dirty="0"/>
              <a:t> </a:t>
            </a:r>
            <a:r>
              <a:rPr lang="ko-KR" altLang="en-US" dirty="0" err="1"/>
              <a:t>퍼미션을</a:t>
            </a:r>
            <a:r>
              <a:rPr lang="ko-KR" altLang="en-US" dirty="0"/>
              <a:t> </a:t>
            </a:r>
            <a:r>
              <a:rPr lang="ko-KR" altLang="en-US" dirty="0" err="1"/>
              <a:t>설정할때</a:t>
            </a:r>
            <a:r>
              <a:rPr lang="ko-KR" altLang="en-US" dirty="0"/>
              <a:t> 가장 많이</a:t>
            </a:r>
            <a:r>
              <a:rPr lang="ko-KR" altLang="en-US" baseline="0" dirty="0"/>
              <a:t> 하는 실수는 파일과 동일하게 </a:t>
            </a:r>
            <a:r>
              <a:rPr lang="en-US" altLang="ko-KR" baseline="0" dirty="0"/>
              <a:t>read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write</a:t>
            </a:r>
            <a:r>
              <a:rPr lang="ko-KR" altLang="en-US" baseline="0" dirty="0" err="1"/>
              <a:t>퍼미션만을</a:t>
            </a:r>
            <a:r>
              <a:rPr lang="ko-KR" altLang="en-US" baseline="0" dirty="0"/>
              <a:t> 설정하는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</a:t>
            </a:r>
            <a:r>
              <a:rPr lang="ko-KR" altLang="en-US" baseline="0" dirty="0" err="1"/>
              <a:t>디렉토리내에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file</a:t>
            </a:r>
            <a:r>
              <a:rPr lang="ko-KR" altLang="en-US" baseline="0" dirty="0"/>
              <a:t>에 접근하기 위해서는 디렉토리에 실행권한이 필요함을 알아야 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2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디렉토리를</a:t>
            </a:r>
            <a:r>
              <a:rPr lang="ko-KR" altLang="en-US" dirty="0"/>
              <a:t> 삭제하기 위해서는 오직 </a:t>
            </a:r>
            <a:r>
              <a:rPr lang="en-US" altLang="ko-KR" dirty="0"/>
              <a:t>. </a:t>
            </a:r>
            <a:r>
              <a:rPr lang="ko-KR" altLang="en-US" dirty="0"/>
              <a:t>과 </a:t>
            </a:r>
            <a:r>
              <a:rPr lang="en-US" altLang="ko-KR" dirty="0"/>
              <a:t>.. </a:t>
            </a:r>
            <a:r>
              <a:rPr lang="ko-KR" altLang="en-US" dirty="0"/>
              <a:t>두 개의 파일만이 존재해야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2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DIR</a:t>
            </a:r>
            <a:r>
              <a:rPr lang="ko-KR" altLang="en-US" dirty="0"/>
              <a:t>은 </a:t>
            </a:r>
            <a:r>
              <a:rPr lang="en-US" altLang="ko-KR" dirty="0"/>
              <a:t>Standard I/O</a:t>
            </a:r>
            <a:r>
              <a:rPr lang="ko-KR" altLang="en-US" dirty="0"/>
              <a:t>의  </a:t>
            </a:r>
            <a:r>
              <a:rPr lang="en-US" altLang="ko-KR" dirty="0"/>
              <a:t>FILE</a:t>
            </a:r>
            <a:r>
              <a:rPr lang="ko-KR" altLang="en-US" dirty="0"/>
              <a:t>포인터와 동일하게 동작한다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55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readdir</a:t>
            </a:r>
            <a:r>
              <a:rPr lang="ko-KR" altLang="en-US" dirty="0"/>
              <a:t>이 완료시 </a:t>
            </a:r>
            <a:r>
              <a:rPr lang="en-US" altLang="ko-KR" dirty="0"/>
              <a:t>directory</a:t>
            </a:r>
            <a:r>
              <a:rPr lang="en-US" altLang="ko-KR" baseline="0" dirty="0"/>
              <a:t> pointer</a:t>
            </a:r>
            <a:r>
              <a:rPr lang="ko-KR" altLang="en-US" baseline="0" dirty="0"/>
              <a:t>는 다음엔트리로 이동한다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0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 프로세스는 자신만의 </a:t>
            </a:r>
            <a:r>
              <a:rPr lang="en-US" altLang="ko-KR" dirty="0"/>
              <a:t>current working directory</a:t>
            </a:r>
            <a:r>
              <a:rPr lang="ko-KR" altLang="en-US" dirty="0"/>
              <a:t>를 가진다</a:t>
            </a:r>
            <a:r>
              <a:rPr lang="en-US" altLang="ko-KR" dirty="0"/>
              <a:t>. </a:t>
            </a:r>
            <a:r>
              <a:rPr lang="ko-KR" altLang="en-US" dirty="0"/>
              <a:t>사용자와 관련된 </a:t>
            </a:r>
            <a:r>
              <a:rPr lang="en-US" altLang="ko-KR" dirty="0"/>
              <a:t>current directory</a:t>
            </a:r>
            <a:r>
              <a:rPr lang="ko-KR" altLang="en-US" dirty="0"/>
              <a:t>는 실제로는 사용자의 명령을 해석하는 </a:t>
            </a:r>
            <a:r>
              <a:rPr lang="en-US" altLang="ko-KR" dirty="0"/>
              <a:t>shell</a:t>
            </a:r>
            <a:r>
              <a:rPr lang="en-US" altLang="ko-KR" baseline="0" dirty="0"/>
              <a:t> process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current working directory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대부분  </a:t>
            </a:r>
            <a:r>
              <a:rPr lang="en-US" altLang="ko-KR" dirty="0"/>
              <a:t>process</a:t>
            </a:r>
            <a:r>
              <a:rPr lang="ko-KR" altLang="en-US" dirty="0"/>
              <a:t>의 </a:t>
            </a:r>
            <a:r>
              <a:rPr lang="en-US" altLang="ko-KR" dirty="0"/>
              <a:t>current working </a:t>
            </a:r>
            <a:r>
              <a:rPr lang="ko-KR" altLang="en-US" dirty="0" err="1"/>
              <a:t>디렉토리는</a:t>
            </a:r>
            <a:r>
              <a:rPr lang="ko-KR" altLang="en-US" dirty="0"/>
              <a:t> 사용자의 명령을 </a:t>
            </a:r>
            <a:r>
              <a:rPr lang="ko-KR" altLang="en-US" dirty="0" err="1"/>
              <a:t>입력받아서</a:t>
            </a:r>
            <a:r>
              <a:rPr lang="ko-KR" altLang="en-US" dirty="0"/>
              <a:t> 프로세스를 실행시킨 </a:t>
            </a:r>
            <a:r>
              <a:rPr lang="ko-KR" altLang="en-US" dirty="0" err="1"/>
              <a:t>쉘</a:t>
            </a:r>
            <a:r>
              <a:rPr lang="ko-KR" altLang="en-US" dirty="0"/>
              <a:t> 프로세스의 </a:t>
            </a:r>
            <a:r>
              <a:rPr lang="en-US" altLang="ko-KR" dirty="0"/>
              <a:t>current working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디렉토리가</a:t>
            </a:r>
            <a:r>
              <a:rPr lang="ko-KR" altLang="en-US" baseline="0" dirty="0"/>
              <a:t> 상속된다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58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chdir</a:t>
            </a:r>
            <a:r>
              <a:rPr lang="ko-KR" altLang="en-US" dirty="0"/>
              <a:t>은 자신의 </a:t>
            </a:r>
            <a:r>
              <a:rPr lang="en-US" altLang="ko-KR" dirty="0"/>
              <a:t>current working directory</a:t>
            </a:r>
            <a:r>
              <a:rPr lang="ko-KR" altLang="en-US" dirty="0"/>
              <a:t>만을 바꾼다</a:t>
            </a:r>
            <a:r>
              <a:rPr lang="en-US" altLang="ko-KR" dirty="0"/>
              <a:t>. </a:t>
            </a:r>
            <a:r>
              <a:rPr lang="ko-KR" altLang="en-US" dirty="0"/>
              <a:t>다른 프로세스에 영향을 미치지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34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wirte</a:t>
            </a:r>
            <a:r>
              <a:rPr lang="ko-KR" altLang="en-US" dirty="0"/>
              <a:t>와 같은 메모리로부터 디스크로의 모든 전송은 일반적으로 디스크에 즉시 </a:t>
            </a:r>
            <a:r>
              <a:rPr lang="en-US" altLang="ko-KR" dirty="0"/>
              <a:t>write</a:t>
            </a:r>
            <a:r>
              <a:rPr lang="ko-KR" altLang="en-US" dirty="0"/>
              <a:t>되는 대신에 </a:t>
            </a:r>
            <a:r>
              <a:rPr lang="en-US" altLang="ko-KR" dirty="0"/>
              <a:t>operating system’s data space(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/>
              <a:t>에 캐쉬된다</a:t>
            </a:r>
            <a:r>
              <a:rPr lang="en-US" altLang="ko-KR" dirty="0"/>
              <a:t>.</a:t>
            </a:r>
            <a:r>
              <a:rPr lang="ko-KR" altLang="en-US" baseline="0" dirty="0"/>
              <a:t> </a:t>
            </a:r>
            <a:r>
              <a:rPr lang="en-US" altLang="ko-KR" baseline="0" dirty="0"/>
              <a:t>read</a:t>
            </a:r>
            <a:r>
              <a:rPr lang="ko-KR" altLang="en-US" baseline="0" dirty="0"/>
              <a:t>도 마찬가지로 </a:t>
            </a:r>
            <a:r>
              <a:rPr lang="en-US" altLang="ko-KR" baseline="0" dirty="0"/>
              <a:t>cache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buffered</a:t>
            </a:r>
            <a:r>
              <a:rPr lang="ko-KR" altLang="en-US" baseline="0" dirty="0"/>
              <a:t>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유닉스는 </a:t>
            </a:r>
            <a:r>
              <a:rPr lang="en-US" altLang="ko-KR" baseline="0" dirty="0"/>
              <a:t>cached</a:t>
            </a:r>
            <a:r>
              <a:rPr lang="ko-KR" altLang="en-US" baseline="0" dirty="0"/>
              <a:t>된 데이터를 </a:t>
            </a:r>
            <a:r>
              <a:rPr lang="en-US" altLang="ko-KR" baseline="0" dirty="0"/>
              <a:t>disk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하기 위해 </a:t>
            </a:r>
            <a:r>
              <a:rPr lang="ko-KR" altLang="en-US" baseline="0" dirty="0" err="1"/>
              <a:t>두개의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system call</a:t>
            </a:r>
            <a:r>
              <a:rPr lang="ko-KR" altLang="en-US" baseline="0" dirty="0"/>
              <a:t>을 제공한다</a:t>
            </a:r>
            <a:r>
              <a:rPr lang="en-US" altLang="ko-KR" baseline="0" dirty="0"/>
              <a:t>. sync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fsync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</a:t>
            </a:r>
          </a:p>
          <a:p>
            <a:r>
              <a:rPr lang="en-US" altLang="ko-KR" dirty="0" err="1"/>
              <a:t>sysnc</a:t>
            </a:r>
            <a:r>
              <a:rPr lang="ko-KR" altLang="en-US" dirty="0"/>
              <a:t>는 모든 파일시스템에 있는 </a:t>
            </a:r>
            <a:r>
              <a:rPr lang="en-US" altLang="ko-KR" dirty="0" err="1"/>
              <a:t>buffere</a:t>
            </a:r>
            <a:r>
              <a:rPr lang="ko-KR" altLang="en-US" dirty="0"/>
              <a:t>된 내용을 </a:t>
            </a:r>
            <a:r>
              <a:rPr lang="en-US" altLang="ko-KR" dirty="0"/>
              <a:t>disk</a:t>
            </a:r>
            <a:r>
              <a:rPr lang="ko-KR" altLang="en-US" dirty="0"/>
              <a:t>로 </a:t>
            </a:r>
            <a:r>
              <a:rPr lang="en-US" altLang="ko-KR" dirty="0"/>
              <a:t>write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fsync</a:t>
            </a:r>
            <a:r>
              <a:rPr lang="ko-KR" altLang="en-US" dirty="0"/>
              <a:t>는 특별한 파일과 관련된 모든 데이터와 에트리뷰트들을 </a:t>
            </a:r>
            <a:r>
              <a:rPr lang="en-US" altLang="ko-KR" dirty="0"/>
              <a:t>flush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367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둘의 중요한 차이점은 </a:t>
            </a:r>
            <a:r>
              <a:rPr lang="en-US" altLang="ko-KR" dirty="0" err="1"/>
              <a:t>fsync</a:t>
            </a:r>
            <a:r>
              <a:rPr lang="ko-KR" altLang="en-US" dirty="0"/>
              <a:t>는 </a:t>
            </a:r>
            <a:r>
              <a:rPr lang="en-US" altLang="ko-KR" dirty="0"/>
              <a:t>disk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가 완료</a:t>
            </a:r>
            <a:r>
              <a:rPr lang="ko-KR" altLang="en-US" baseline="0" dirty="0"/>
              <a:t> 될때 까지 </a:t>
            </a:r>
            <a:r>
              <a:rPr lang="en-US" altLang="ko-KR" baseline="0" dirty="0"/>
              <a:t>return</a:t>
            </a:r>
            <a:r>
              <a:rPr lang="ko-KR" altLang="en-US" baseline="0" dirty="0"/>
              <a:t>되지 않는다</a:t>
            </a:r>
            <a:r>
              <a:rPr lang="en-US" altLang="ko-KR" baseline="0" dirty="0"/>
              <a:t>. sync</a:t>
            </a:r>
            <a:r>
              <a:rPr lang="ko-KR" altLang="en-US" baseline="0" dirty="0"/>
              <a:t>는 단지 운영체제에 스케줄을 요청한다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바로 </a:t>
            </a:r>
            <a:r>
              <a:rPr lang="ko-KR" altLang="en-US" baseline="0" dirty="0" err="1"/>
              <a:t>리턴된다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유닉스 시스템은 반복적으로 </a:t>
            </a:r>
            <a:r>
              <a:rPr lang="en-US" altLang="ko-KR" baseline="0" dirty="0"/>
              <a:t>sync</a:t>
            </a:r>
            <a:r>
              <a:rPr lang="ko-KR" altLang="en-US" baseline="0" dirty="0"/>
              <a:t>를 호출한다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43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사용자들은 각 디바이스에 대한 숫자의 쌍을 기억하길 원하지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이에 대한 자연스러운 해결책은 파일 뿐 아니라 디바이스를 기술하기 위해서도 파일시스템 이름 공간을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유닉스는 디바이스 파일</a:t>
            </a:r>
            <a:r>
              <a:rPr lang="en-US" altLang="ko-KR" dirty="0"/>
              <a:t>(device file)</a:t>
            </a:r>
            <a:r>
              <a:rPr lang="ko-KR" altLang="en-US" dirty="0"/>
              <a:t>이라는 개념을 도입하여 파일과 디바이스에 대한 일관된 인터페이스를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유닉스 파일시스템의 특징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파일이 </a:t>
            </a:r>
            <a:r>
              <a:rPr lang="ko-KR" altLang="en-US" dirty="0" err="1"/>
              <a:t>디렉토리나</a:t>
            </a:r>
            <a:r>
              <a:rPr lang="ko-KR" altLang="en-US" dirty="0"/>
              <a:t>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디스크나 터미널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프린터 같은 하드웨어 장치들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시스템 메모리 같은 가상 장치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파이프나 소켓 같은 통신 추상 </a:t>
            </a:r>
            <a:r>
              <a:rPr lang="ko-KR" altLang="en-US" baseline="0" dirty="0" err="1"/>
              <a:t>개념등</a:t>
            </a:r>
            <a:r>
              <a:rPr lang="ko-KR" altLang="en-US" baseline="0" dirty="0"/>
              <a:t> 입</a:t>
            </a:r>
            <a:r>
              <a:rPr lang="en-US" altLang="ko-KR" baseline="0" dirty="0"/>
              <a:t>/</a:t>
            </a:r>
            <a:r>
              <a:rPr lang="ko-KR" altLang="en-US" baseline="0" dirty="0"/>
              <a:t>출력과 관련된 모든 종류의 객체들을 포함하도록 파일 추상 개념을 일반화 하고 있음</a:t>
            </a:r>
            <a:endParaRPr lang="en-US" altLang="ko-KR" baseline="0" dirty="0"/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이들은 파일 </a:t>
            </a:r>
            <a:r>
              <a:rPr lang="ko-KR" altLang="en-US" baseline="0" dirty="0" err="1"/>
              <a:t>디스트립터를</a:t>
            </a:r>
            <a:r>
              <a:rPr lang="ko-KR" altLang="en-US" baseline="0" dirty="0"/>
              <a:t> 통해 접근</a:t>
            </a:r>
            <a:endParaRPr lang="en-US" altLang="ko-KR" baseline="0" dirty="0"/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기존 일반파일의 시스템 콜을 통해 이러한 특수 파일들을 조작한다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54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Path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dev</a:t>
            </a:r>
            <a:r>
              <a:rPr lang="ko-KR" altLang="en-US" baseline="0" dirty="0"/>
              <a:t>번호를 </a:t>
            </a:r>
            <a:r>
              <a:rPr lang="ko-KR" altLang="en-US" baseline="0" dirty="0" err="1"/>
              <a:t>맵핑할</a:t>
            </a:r>
            <a:r>
              <a:rPr lang="ko-KR" altLang="en-US" baseline="0" dirty="0"/>
              <a:t> 파일명</a:t>
            </a:r>
            <a:endParaRPr lang="en-US" altLang="ko-KR" baseline="0" dirty="0"/>
          </a:p>
          <a:p>
            <a:r>
              <a:rPr lang="en-US" altLang="ko-KR" baseline="0" dirty="0"/>
              <a:t>Mode : </a:t>
            </a:r>
            <a:r>
              <a:rPr lang="ko-KR" altLang="en-US" baseline="0" dirty="0"/>
              <a:t>접근 권한</a:t>
            </a:r>
            <a:endParaRPr lang="en-US" altLang="ko-KR" baseline="0" dirty="0"/>
          </a:p>
          <a:p>
            <a:r>
              <a:rPr lang="en-US" altLang="ko-KR" baseline="0" dirty="0" err="1"/>
              <a:t>Dev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major+minor</a:t>
            </a:r>
            <a:r>
              <a:rPr lang="ko-KR" altLang="en-US" baseline="0" dirty="0"/>
              <a:t>번호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dirty="0"/>
              <a:t>디바이스 파일의 장점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디바이스에 대한 접근을 일관된 방법으로 컨트롤 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파일 입출력 루틴을 디바이스에 그대로 적용이 가능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47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S5fs</a:t>
            </a:r>
            <a:r>
              <a:rPr lang="ko-KR" altLang="en-US" dirty="0" err="1"/>
              <a:t>디렉토리의</a:t>
            </a:r>
            <a:r>
              <a:rPr lang="ko-KR" altLang="en-US" dirty="0"/>
              <a:t>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디렉토리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엔트리는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16</a:t>
            </a:r>
            <a:r>
              <a:rPr lang="ko-KR" altLang="en-US" baseline="0" dirty="0"/>
              <a:t>바이트의 고정크기 레코드로 구성됨</a:t>
            </a:r>
            <a:endParaRPr lang="en-US" altLang="ko-KR" baseline="0" dirty="0"/>
          </a:p>
          <a:p>
            <a:r>
              <a:rPr lang="en-US" altLang="ko-KR" baseline="0" dirty="0"/>
              <a:t> - </a:t>
            </a:r>
            <a:r>
              <a:rPr lang="en-US" altLang="ko-KR" baseline="0" dirty="0" err="1"/>
              <a:t>inode</a:t>
            </a:r>
            <a:r>
              <a:rPr lang="en-US" altLang="ko-KR" baseline="0" dirty="0"/>
              <a:t> number(2byte)</a:t>
            </a:r>
          </a:p>
          <a:p>
            <a:r>
              <a:rPr lang="en-US" altLang="ko-KR" baseline="0" dirty="0"/>
              <a:t> - name(14byte) </a:t>
            </a:r>
            <a:r>
              <a:rPr lang="en-US" altLang="ko-KR" baseline="0" dirty="0">
                <a:sym typeface="Wingdings" pitchFamily="2" charset="2"/>
              </a:rPr>
              <a:t> 14</a:t>
            </a:r>
            <a:r>
              <a:rPr lang="ko-KR" altLang="en-US" baseline="0" dirty="0">
                <a:sym typeface="Wingdings" pitchFamily="2" charset="2"/>
              </a:rPr>
              <a:t>문자로 파일이름이 제한됨</a:t>
            </a:r>
            <a:endParaRPr lang="en-US" altLang="ko-KR" baseline="0" dirty="0">
              <a:sym typeface="Wingdings" pitchFamily="2" charset="2"/>
            </a:endParaRPr>
          </a:p>
          <a:p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 err="1">
                <a:sym typeface="Wingdings" pitchFamily="2" charset="2"/>
              </a:rPr>
              <a:t>Inode</a:t>
            </a:r>
            <a:r>
              <a:rPr lang="en-US" altLang="ko-KR" baseline="0" dirty="0">
                <a:sym typeface="Wingdings" pitchFamily="2" charset="2"/>
              </a:rPr>
              <a:t> number</a:t>
            </a:r>
            <a:r>
              <a:rPr lang="ko-KR" altLang="en-US" baseline="0" dirty="0">
                <a:sym typeface="Wingdings" pitchFamily="2" charset="2"/>
              </a:rPr>
              <a:t>가 </a:t>
            </a:r>
            <a:r>
              <a:rPr lang="en-US" altLang="ko-KR" baseline="0" dirty="0">
                <a:sym typeface="Wingdings" pitchFamily="2" charset="2"/>
              </a:rPr>
              <a:t>0</a:t>
            </a:r>
            <a:r>
              <a:rPr lang="ko-KR" altLang="en-US" baseline="0" dirty="0">
                <a:sym typeface="Wingdings" pitchFamily="2" charset="2"/>
              </a:rPr>
              <a:t>이면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이것은 해당파일이 더 이상 존재 하지 않음을 의미</a:t>
            </a:r>
            <a:r>
              <a:rPr lang="en-US" altLang="ko-KR" baseline="0" dirty="0">
                <a:sym typeface="Wingdings" pitchFamily="2" charset="2"/>
              </a:rPr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7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유닉스 시스템에서 주변 장치는 파일을 통하여 접근된다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</a:t>
            </a:r>
            <a:r>
              <a:rPr lang="en-US" altLang="ko-KR" dirty="0"/>
              <a:t>disk</a:t>
            </a:r>
            <a:r>
              <a:rPr lang="ko-KR" altLang="en-US" dirty="0"/>
              <a:t>파일들과 달리</a:t>
            </a:r>
            <a:r>
              <a:rPr lang="en-US" altLang="ko-KR" dirty="0"/>
              <a:t>, </a:t>
            </a:r>
            <a:r>
              <a:rPr lang="ko-KR" altLang="en-US" dirty="0"/>
              <a:t>이 장치 파일들의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는</a:t>
            </a:r>
            <a:r>
              <a:rPr lang="ko-KR" altLang="en-US" baseline="0" dirty="0"/>
              <a:t> 시스템과 적절한 주변장치 사이에 직접적으로 데이터 전송이 이루어진다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캐쉬를</a:t>
            </a:r>
            <a:r>
              <a:rPr lang="ko-KR" altLang="en-US" baseline="0" dirty="0"/>
              <a:t> 거치지 않는다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032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실질적으로 단일 인터페이스가 모든 디바이스들에 적합하지는 않다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왜냐하면 디바이스들의 기능과 접근 방법이 매우 다양하기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그래서 유닉스는 두 종류의 디바이스로 구분하고</a:t>
            </a:r>
            <a:r>
              <a:rPr lang="en-US" altLang="ko-KR" dirty="0"/>
              <a:t>, </a:t>
            </a:r>
            <a:r>
              <a:rPr lang="ko-KR" altLang="en-US" dirty="0"/>
              <a:t>각각에 대해 다른 인터페이스를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</a:t>
            </a:r>
            <a:r>
              <a:rPr lang="en-US" altLang="ko-KR" baseline="0" dirty="0"/>
              <a:t> device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블록 단위로 데이터를 저장하고 입출력을 수행한다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블록의 크기는 </a:t>
            </a:r>
            <a:r>
              <a:rPr lang="en-US" altLang="ko-KR" baseline="0" dirty="0"/>
              <a:t>512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‘512 X 2</a:t>
            </a:r>
            <a:r>
              <a:rPr lang="ko-KR" altLang="en-US" baseline="0" dirty="0" err="1"/>
              <a:t>의배수</a:t>
            </a:r>
            <a:r>
              <a:rPr lang="en-US" altLang="ko-KR" baseline="0" dirty="0"/>
              <a:t>’</a:t>
            </a:r>
            <a:r>
              <a:rPr lang="ko-KR" altLang="en-US" baseline="0" dirty="0"/>
              <a:t> 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하드디스크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플로피디크</a:t>
            </a:r>
            <a:r>
              <a:rPr lang="en-US" altLang="ko-KR" baseline="0" dirty="0"/>
              <a:t>, CD-ROM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블록 디바이스만이 유닉스 파일 시스템을 포함할 수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buf</a:t>
            </a:r>
            <a:r>
              <a:rPr lang="ko-KR" altLang="en-US" baseline="0" dirty="0"/>
              <a:t>구조를 통해 블록 디바이스 드라이버들과 통신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buf</a:t>
            </a:r>
            <a:r>
              <a:rPr lang="ko-KR" altLang="en-US" baseline="0" dirty="0"/>
              <a:t>를 통해 </a:t>
            </a:r>
            <a:r>
              <a:rPr lang="ko-KR" altLang="en-US" baseline="0" dirty="0" err="1"/>
              <a:t>입출력됨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전통적으로 </a:t>
            </a:r>
            <a:r>
              <a:rPr lang="en-US" altLang="ko-KR" baseline="0" dirty="0"/>
              <a:t>buffer cache</a:t>
            </a:r>
            <a:r>
              <a:rPr lang="ko-KR" altLang="en-US" baseline="0" dirty="0"/>
              <a:t>라 불리는 메모리 장소에 데이터를 쓰거나 그 메모리 장소로 부터 데이터를 읽어옴</a:t>
            </a:r>
            <a:endParaRPr lang="en-US" altLang="ko-KR" baseline="0" dirty="0"/>
          </a:p>
          <a:p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Character device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/>
              <a:t>임의의 크기의 데이터를 저장하거나 </a:t>
            </a:r>
            <a:r>
              <a:rPr lang="ko-KR" altLang="en-US" baseline="0" dirty="0" err="1"/>
              <a:t>전송할수</a:t>
            </a:r>
            <a:r>
              <a:rPr lang="ko-KR" altLang="en-US" baseline="0" dirty="0"/>
              <a:t> 있음</a:t>
            </a: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데이터를 순차적으로 접근하는 연속된 바이트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스트림으로</a:t>
            </a:r>
            <a:r>
              <a:rPr lang="ko-KR" altLang="en-US" baseline="0" dirty="0"/>
              <a:t> 해석</a:t>
            </a: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/>
              <a:t>임의의 주소로 접근 불가능</a:t>
            </a:r>
            <a:r>
              <a:rPr lang="en-US" altLang="ko-KR" baseline="0" dirty="0"/>
              <a:t>, </a:t>
            </a:r>
            <a:r>
              <a:rPr lang="ko-KR" altLang="en-US" baseline="0" dirty="0"/>
              <a:t>탐색 연산을 허용하지 않음</a:t>
            </a: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/>
              <a:t>터미널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프린터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마우스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사운드 </a:t>
            </a:r>
            <a:r>
              <a:rPr lang="ko-KR" altLang="en-US" baseline="0" dirty="0" err="1"/>
              <a:t>카드등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디바이스 드라이버</a:t>
            </a: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 err="1"/>
              <a:t>커널은</a:t>
            </a:r>
            <a:r>
              <a:rPr lang="ko-KR" altLang="en-US" baseline="0" dirty="0"/>
              <a:t> 디바이스 드라이버를 통해 장치와 상호 작용한다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/>
              <a:t>드라이버는 하나 이상의 장치를 제어</a:t>
            </a: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/>
              <a:t>디바이스와 상호 작용하는 유일한 모듈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디바이스 드라이버는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cdevsw</a:t>
            </a:r>
            <a:r>
              <a:rPr lang="ko-KR" altLang="en-US" dirty="0"/>
              <a:t>나 </a:t>
            </a:r>
            <a:r>
              <a:rPr lang="en-US" altLang="ko-KR" dirty="0" err="1"/>
              <a:t>bdevsw</a:t>
            </a:r>
            <a:r>
              <a:rPr lang="ko-KR" altLang="en-US" dirty="0"/>
              <a:t>의 함수들에 대한 특정한 구현을 제공해야 한다</a:t>
            </a:r>
            <a:r>
              <a:rPr lang="en-US" altLang="ko-KR" dirty="0"/>
              <a:t>.(</a:t>
            </a:r>
            <a:r>
              <a:rPr lang="ko-KR" altLang="en-US" dirty="0"/>
              <a:t>함수 포인터로부터 디바이스에 종속적인 함수로 </a:t>
            </a:r>
            <a:r>
              <a:rPr lang="en-US" altLang="ko-KR" dirty="0"/>
              <a:t>dereferencing</a:t>
            </a:r>
            <a:r>
              <a:rPr lang="ko-KR" altLang="en-US" dirty="0"/>
              <a:t>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624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</a:t>
            </a:r>
            <a:r>
              <a:rPr lang="ko-KR" altLang="en-US" dirty="0" err="1"/>
              <a:t>커널은</a:t>
            </a:r>
            <a:r>
              <a:rPr lang="ko-KR" altLang="en-US" dirty="0"/>
              <a:t> </a:t>
            </a:r>
            <a:r>
              <a:rPr lang="en-US" altLang="ko-KR" dirty="0"/>
              <a:t> - </a:t>
            </a:r>
            <a:r>
              <a:rPr lang="ko-KR" altLang="en-US" dirty="0"/>
              <a:t>디바이스를 명명하기 위해 번호를 붙인다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사용자</a:t>
            </a:r>
            <a:r>
              <a:rPr lang="en-US" altLang="ko-KR" dirty="0"/>
              <a:t> - </a:t>
            </a:r>
            <a:r>
              <a:rPr lang="ko-KR" altLang="en-US" dirty="0"/>
              <a:t>디바이스를 명명하기 위해 </a:t>
            </a:r>
            <a:r>
              <a:rPr lang="en-US" altLang="ko-KR" dirty="0"/>
              <a:t>pathname</a:t>
            </a:r>
            <a:r>
              <a:rPr lang="ko-KR" altLang="en-US" dirty="0"/>
              <a:t>을사용</a:t>
            </a:r>
            <a:r>
              <a:rPr lang="en-US" altLang="ko-KR" dirty="0"/>
              <a:t>(</a:t>
            </a:r>
            <a:r>
              <a:rPr lang="ko-KR" altLang="en-US" dirty="0"/>
              <a:t>디바이스 파일</a:t>
            </a:r>
            <a:r>
              <a:rPr lang="en-US" altLang="ko-KR" dirty="0"/>
              <a:t>), </a:t>
            </a:r>
            <a:r>
              <a:rPr lang="ko-KR" altLang="en-US" dirty="0"/>
              <a:t>이로 인해 </a:t>
            </a:r>
            <a:r>
              <a:rPr lang="ko-KR" altLang="en-US" baseline="0" dirty="0"/>
              <a:t>디바이스를 일반 파일과 같이 취급할 수 있음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</a:t>
            </a:r>
            <a:r>
              <a:rPr lang="ko-KR" altLang="en-US" dirty="0"/>
              <a:t>입출력 서브 시스템은 </a:t>
            </a:r>
            <a:r>
              <a:rPr lang="ko-KR" altLang="en-US" dirty="0" err="1"/>
              <a:t>커널과</a:t>
            </a:r>
            <a:r>
              <a:rPr lang="ko-KR" altLang="en-US" dirty="0"/>
              <a:t> 사용자 이름 </a:t>
            </a:r>
            <a:r>
              <a:rPr lang="ko-KR" altLang="en-US" dirty="0" err="1"/>
              <a:t>공간사이의</a:t>
            </a:r>
            <a:r>
              <a:rPr lang="ko-KR" altLang="en-US" dirty="0"/>
              <a:t> 의미를 정의하며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그들 사이의 </a:t>
            </a:r>
            <a:r>
              <a:rPr lang="ko-KR" altLang="en-US" baseline="0" dirty="0" err="1"/>
              <a:t>매핑을</a:t>
            </a:r>
            <a:r>
              <a:rPr lang="ko-KR" altLang="en-US" baseline="0" dirty="0"/>
              <a:t> 수행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</a:t>
            </a:r>
            <a:r>
              <a:rPr lang="ko-KR" altLang="en-US" dirty="0" err="1"/>
              <a:t>커널은</a:t>
            </a:r>
            <a:r>
              <a:rPr lang="ko-KR" altLang="en-US" dirty="0"/>
              <a:t> 디바이스 유형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  <a:r>
              <a:rPr lang="ko-KR" altLang="en-US" dirty="0"/>
              <a:t>과 주</a:t>
            </a:r>
            <a:r>
              <a:rPr lang="en-US" altLang="ko-KR" dirty="0"/>
              <a:t>, </a:t>
            </a:r>
            <a:r>
              <a:rPr lang="ko-KR" altLang="en-US" dirty="0"/>
              <a:t>부 디바이스 번호라 불리는 한 쌍의 번호에 의해 각 디바이스를 식별</a:t>
            </a:r>
            <a:endParaRPr lang="en-US" altLang="ko-KR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Major</a:t>
            </a:r>
            <a:r>
              <a:rPr lang="en-US" altLang="ko-KR" baseline="0" dirty="0"/>
              <a:t> device number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device </a:t>
            </a:r>
            <a:r>
              <a:rPr lang="ko-KR" altLang="en-US" baseline="0" dirty="0"/>
              <a:t>의 종류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드라이버를 나타낸다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minor device number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 - </a:t>
            </a:r>
            <a:r>
              <a:rPr lang="ko-KR" altLang="en-US" baseline="0" dirty="0"/>
              <a:t>디바이스의 특정한 </a:t>
            </a:r>
            <a:r>
              <a:rPr lang="ko-KR" altLang="en-US" baseline="0" dirty="0" err="1"/>
              <a:t>인스턴스를</a:t>
            </a:r>
            <a:r>
              <a:rPr lang="ko-KR" altLang="en-US" baseline="0" dirty="0"/>
              <a:t> 나타낸다</a:t>
            </a:r>
            <a:r>
              <a:rPr lang="en-US" altLang="ko-KR" baseline="0" dirty="0"/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*</a:t>
            </a:r>
            <a:r>
              <a:rPr lang="ko-KR" altLang="en-US" baseline="0" dirty="0"/>
              <a:t>블록과 문자 디바이스는 그들 자신의 독립적인 주 번호들의 집합을 가짐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블록 디바이스에 대한 주 번호 </a:t>
            </a:r>
            <a:r>
              <a:rPr lang="en-US" altLang="ko-KR" baseline="0" dirty="0"/>
              <a:t>5</a:t>
            </a:r>
            <a:r>
              <a:rPr lang="ko-KR" altLang="en-US" baseline="0" dirty="0"/>
              <a:t>는 디스크 드라이버를 가리킬 수 있고 문자 디바이스에 대한 주 번호 </a:t>
            </a:r>
            <a:r>
              <a:rPr lang="en-US" altLang="ko-KR" baseline="0" dirty="0"/>
              <a:t>5</a:t>
            </a:r>
            <a:r>
              <a:rPr lang="ko-KR" altLang="en-US" baseline="0" dirty="0"/>
              <a:t>는 라인 프린터를 가리킬 수 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</a:t>
            </a:r>
            <a:r>
              <a:rPr lang="ko-KR" altLang="en-US" dirty="0"/>
              <a:t>사용자를 위한 디바이스 파일은 </a:t>
            </a:r>
            <a:r>
              <a:rPr lang="ko-KR" altLang="en-US" dirty="0" err="1"/>
              <a:t>수퍼유저만이</a:t>
            </a:r>
            <a:r>
              <a:rPr lang="ko-KR" altLang="en-US" dirty="0"/>
              <a:t> 생성할 수 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mknod</a:t>
            </a:r>
            <a:r>
              <a:rPr lang="ko-KR" altLang="en-US" baseline="0" dirty="0"/>
              <a:t>임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mknod</a:t>
            </a:r>
            <a:r>
              <a:rPr lang="en-US" altLang="ko-KR" baseline="0" dirty="0"/>
              <a:t>(path, mode, dev)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670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유닉스는 각 디바이스가 오퍼레이션</a:t>
            </a:r>
            <a:r>
              <a:rPr lang="en-US" altLang="ko-KR" dirty="0"/>
              <a:t>(</a:t>
            </a:r>
            <a:r>
              <a:rPr lang="ko-KR" altLang="en-US" dirty="0"/>
              <a:t>연산들</a:t>
            </a:r>
            <a:r>
              <a:rPr lang="en-US" altLang="ko-KR" dirty="0"/>
              <a:t>)</a:t>
            </a:r>
            <a:r>
              <a:rPr lang="ko-KR" altLang="en-US" dirty="0"/>
              <a:t>들을 구현하도록 요구하고 있다</a:t>
            </a:r>
            <a:r>
              <a:rPr lang="en-US" altLang="ko-KR" dirty="0"/>
              <a:t>. </a:t>
            </a:r>
            <a:r>
              <a:rPr lang="ko-KR" altLang="en-US" dirty="0"/>
              <a:t>이러한 연산들은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cdevsw</a:t>
            </a:r>
            <a:r>
              <a:rPr lang="en-US" altLang="ko-KR" dirty="0"/>
              <a:t>[]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이나 </a:t>
            </a:r>
            <a:r>
              <a:rPr lang="en-US" altLang="ko-KR" baseline="0" dirty="0" err="1"/>
              <a:t>struct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bdevsw</a:t>
            </a:r>
            <a:r>
              <a:rPr lang="en-US" altLang="ko-KR" baseline="0" dirty="0"/>
              <a:t>[]</a:t>
            </a:r>
            <a:r>
              <a:rPr lang="ko-KR" altLang="en-US" baseline="0" dirty="0"/>
              <a:t>에 캡슐화되어 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Struct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cdevsw</a:t>
            </a:r>
            <a:r>
              <a:rPr lang="ko-KR" altLang="en-US" baseline="0" dirty="0"/>
              <a:t>나 </a:t>
            </a:r>
            <a:r>
              <a:rPr lang="en-US" altLang="ko-KR" baseline="0" dirty="0" err="1"/>
              <a:t>struct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bdevsw</a:t>
            </a:r>
            <a:r>
              <a:rPr lang="ko-KR" altLang="en-US" baseline="0" dirty="0"/>
              <a:t>의 각 필드는 추상화된 디바이스에 대한 인터페이스를 가지고 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15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AB242-F7D2-4137-B925-285C7AB9FADB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45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509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Limit</a:t>
            </a:r>
            <a:r>
              <a:rPr lang="ko-KR" altLang="en-US" dirty="0"/>
              <a:t>이 </a:t>
            </a:r>
            <a:r>
              <a:rPr lang="ko-KR" altLang="en-US" dirty="0" err="1"/>
              <a:t>결정안되는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sysconf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-1</a:t>
            </a:r>
            <a:r>
              <a:rPr lang="ko-KR" altLang="en-US" dirty="0"/>
              <a:t>을 리턴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altLang="ko-KR" dirty="0" err="1"/>
              <a:t>errno</a:t>
            </a:r>
            <a:r>
              <a:rPr lang="en-US" altLang="ko-KR" dirty="0"/>
              <a:t>=0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Limitm</a:t>
            </a:r>
            <a:r>
              <a:rPr lang="ko-KR" altLang="en-US" dirty="0"/>
              <a:t>결정이 </a:t>
            </a:r>
            <a:r>
              <a:rPr lang="ko-KR" altLang="en-US" dirty="0" err="1"/>
              <a:t>안되는</a:t>
            </a:r>
            <a:r>
              <a:rPr lang="ko-KR" altLang="en-US" dirty="0"/>
              <a:t> 상황</a:t>
            </a:r>
            <a:endParaRPr lang="en-US" altLang="ko-KR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- &lt;</a:t>
            </a:r>
            <a:r>
              <a:rPr lang="en-US" altLang="ko-KR" dirty="0" err="1"/>
              <a:t>limits.h</a:t>
            </a:r>
            <a:r>
              <a:rPr lang="en-US" altLang="ko-KR" dirty="0"/>
              <a:t>&gt;</a:t>
            </a:r>
            <a:r>
              <a:rPr lang="ko-KR" altLang="en-US" dirty="0"/>
              <a:t>정의가 안되어 </a:t>
            </a:r>
            <a:r>
              <a:rPr lang="ko-KR" altLang="en-US" dirty="0" err="1"/>
              <a:t>있을겨우</a:t>
            </a:r>
            <a:r>
              <a:rPr lang="en-US" altLang="ko-KR" dirty="0"/>
              <a:t>(compile-time</a:t>
            </a:r>
            <a:r>
              <a:rPr lang="ko-KR" altLang="en-US" dirty="0"/>
              <a:t>에 결정이 안됨</a:t>
            </a:r>
            <a:r>
              <a:rPr lang="en-US" altLang="ko-KR" dirty="0"/>
              <a:t>)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- </a:t>
            </a:r>
            <a:r>
              <a:rPr lang="en-US" altLang="ko-KR" dirty="0" err="1"/>
              <a:t>rutime</a:t>
            </a:r>
            <a:r>
              <a:rPr lang="ko-KR" altLang="en-US" dirty="0"/>
              <a:t>에 결정 안될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717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에러가 </a:t>
            </a:r>
            <a:r>
              <a:rPr lang="ko-KR" altLang="en-US" dirty="0" err="1"/>
              <a:t>안나더라도</a:t>
            </a:r>
            <a:r>
              <a:rPr lang="en-US" altLang="ko-KR" dirty="0"/>
              <a:t>,</a:t>
            </a:r>
            <a:r>
              <a:rPr lang="en-US" altLang="ko-KR" baseline="0" dirty="0"/>
              <a:t> limit</a:t>
            </a:r>
            <a:r>
              <a:rPr lang="ko-KR" altLang="en-US" baseline="0" dirty="0"/>
              <a:t>을 결정할 수 </a:t>
            </a:r>
            <a:r>
              <a:rPr lang="ko-KR" altLang="en-US" baseline="0" dirty="0" err="1"/>
              <a:t>없을때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errno</a:t>
            </a:r>
            <a:r>
              <a:rPr lang="ko-KR" altLang="en-US" baseline="0" dirty="0"/>
              <a:t>는 설정되지 않는다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</a:t>
            </a:r>
            <a:r>
              <a:rPr lang="ko-KR" altLang="en-US" baseline="0" dirty="0" err="1"/>
              <a:t>사용하기전에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errno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0</a:t>
            </a:r>
            <a:r>
              <a:rPr lang="ko-KR" altLang="en-US" baseline="0" dirty="0"/>
              <a:t>으로 </a:t>
            </a:r>
            <a:r>
              <a:rPr lang="ko-KR" altLang="en-US" baseline="0" dirty="0" err="1"/>
              <a:t>설정해야한다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26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/>
              <a:t>엔트리는</a:t>
            </a:r>
            <a:r>
              <a:rPr lang="ko-KR" altLang="en-US" dirty="0"/>
              <a:t> 하드링크로 </a:t>
            </a:r>
            <a:r>
              <a:rPr lang="ko-KR" altLang="en-US" dirty="0" err="1"/>
              <a:t>보는것이</a:t>
            </a:r>
            <a:r>
              <a:rPr lang="ko-KR" altLang="en-US" dirty="0"/>
              <a:t> 맞다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056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위 그림에서 보면 </a:t>
            </a:r>
            <a:r>
              <a:rPr lang="en-US" altLang="ko-KR" baseline="0" dirty="0" err="1"/>
              <a:t>testdir</a:t>
            </a:r>
            <a:r>
              <a:rPr lang="ko-KR" altLang="en-US" baseline="0" dirty="0"/>
              <a:t>은 오른쪽 디렉토리의 하위 </a:t>
            </a:r>
            <a:r>
              <a:rPr lang="ko-KR" altLang="en-US" baseline="0" dirty="0" err="1"/>
              <a:t>디렉토리임을</a:t>
            </a:r>
            <a:r>
              <a:rPr lang="ko-KR" altLang="en-US" baseline="0" dirty="0"/>
              <a:t> 알 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90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디렉토리의</a:t>
            </a:r>
            <a:r>
              <a:rPr lang="ko-KR" altLang="en-US" dirty="0"/>
              <a:t> 링크카운트는 처음생성시 무조건 </a:t>
            </a:r>
            <a:r>
              <a:rPr lang="en-US" altLang="ko-KR" dirty="0"/>
              <a:t>2</a:t>
            </a:r>
            <a:r>
              <a:rPr lang="ko-KR" altLang="en-US" dirty="0" err="1"/>
              <a:t>가된다</a:t>
            </a:r>
            <a:r>
              <a:rPr lang="en-US" altLang="ko-KR" dirty="0"/>
              <a:t>. </a:t>
            </a:r>
            <a:r>
              <a:rPr lang="ko-KR" altLang="en-US" dirty="0"/>
              <a:t>이유는 </a:t>
            </a:r>
            <a:r>
              <a:rPr lang="ko-KR" altLang="en-US" dirty="0" err="1"/>
              <a:t>디렉토를</a:t>
            </a:r>
            <a:r>
              <a:rPr lang="ko-KR" altLang="en-US" dirty="0"/>
              <a:t> 생성한 위치에서의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/>
              <a:t>엔트리와</a:t>
            </a:r>
            <a:r>
              <a:rPr lang="ko-KR" altLang="en-US" dirty="0"/>
              <a:t> 자기 자신을 가리키는 </a:t>
            </a:r>
            <a:r>
              <a:rPr lang="en-US" altLang="ko-KR" dirty="0"/>
              <a:t>.</a:t>
            </a:r>
            <a:r>
              <a:rPr lang="ko-KR" altLang="en-US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의해서이다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그리고 새로 생성된 </a:t>
            </a:r>
            <a:r>
              <a:rPr lang="ko-KR" altLang="en-US" baseline="0" dirty="0" err="1"/>
              <a:t>디렉토리는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..</a:t>
            </a:r>
            <a:r>
              <a:rPr lang="ko-KR" altLang="en-US" baseline="0" dirty="0"/>
              <a:t>이 있기 때문에 상위 디렉토리의 링크카운트를 </a:t>
            </a:r>
            <a:r>
              <a:rPr lang="en-US" altLang="ko-KR" baseline="0" dirty="0"/>
              <a:t>1</a:t>
            </a:r>
            <a:r>
              <a:rPr lang="ko-KR" altLang="en-US" baseline="0" dirty="0"/>
              <a:t>늘린다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89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디렉토리의</a:t>
            </a:r>
            <a:r>
              <a:rPr lang="ko-KR" altLang="en-US" dirty="0"/>
              <a:t> </a:t>
            </a:r>
            <a:r>
              <a:rPr lang="ko-KR" altLang="en-US" dirty="0" err="1"/>
              <a:t>퍼키션</a:t>
            </a:r>
            <a:r>
              <a:rPr lang="ko-KR" altLang="en-US" dirty="0"/>
              <a:t> 설정은 정확하게 </a:t>
            </a:r>
            <a:r>
              <a:rPr lang="en-US" altLang="ko-KR" dirty="0"/>
              <a:t>regular</a:t>
            </a:r>
            <a:r>
              <a:rPr lang="ko-KR" altLang="en-US" dirty="0"/>
              <a:t>파일에  </a:t>
            </a:r>
            <a:r>
              <a:rPr lang="ko-KR" altLang="en-US" dirty="0" err="1"/>
              <a:t>퍼미션</a:t>
            </a:r>
            <a:r>
              <a:rPr lang="ko-KR" altLang="en-US" dirty="0"/>
              <a:t> </a:t>
            </a:r>
            <a:r>
              <a:rPr lang="ko-KR" altLang="en-US" dirty="0" err="1"/>
              <a:t>설정하는것과</a:t>
            </a:r>
            <a:r>
              <a:rPr lang="ko-KR" altLang="en-US" dirty="0"/>
              <a:t> 동일하다</a:t>
            </a:r>
            <a:r>
              <a:rPr lang="en-US" altLang="ko-KR" dirty="0"/>
              <a:t>.</a:t>
            </a:r>
            <a:r>
              <a:rPr lang="ko-KR" altLang="en-US" baseline="0" dirty="0"/>
              <a:t> 하지만 그 해석은 많이 다름을 </a:t>
            </a:r>
            <a:r>
              <a:rPr lang="ko-KR" altLang="en-US" baseline="0" dirty="0" err="1"/>
              <a:t>알아야한다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 - read </a:t>
            </a:r>
            <a:r>
              <a:rPr lang="ko-KR" altLang="en-US" baseline="0" dirty="0" err="1"/>
              <a:t>퍼미션은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디렉토리의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file list</a:t>
            </a:r>
            <a:r>
              <a:rPr lang="ko-KR" altLang="en-US" baseline="0" dirty="0"/>
              <a:t>를 읽는 권한이다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- write </a:t>
            </a:r>
            <a:r>
              <a:rPr lang="ko-KR" altLang="en-US" baseline="0" dirty="0" err="1"/>
              <a:t>퍼미션은</a:t>
            </a:r>
            <a:r>
              <a:rPr lang="ko-KR" altLang="en-US" baseline="0" dirty="0"/>
              <a:t> 파일을 생성하거나 삭제하는 권한이다</a:t>
            </a:r>
            <a:r>
              <a:rPr lang="en-US" altLang="ko-KR" baseline="0" dirty="0"/>
              <a:t>.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삭제나 생성은 단순히 </a:t>
            </a:r>
            <a:r>
              <a:rPr lang="ko-KR" altLang="en-US" baseline="0" dirty="0" err="1">
                <a:sym typeface="Wingdings" pitchFamily="2" charset="2"/>
              </a:rPr>
              <a:t>엔트리를</a:t>
            </a:r>
            <a:r>
              <a:rPr lang="ko-KR" altLang="en-US" baseline="0" dirty="0">
                <a:sym typeface="Wingdings" pitchFamily="2" charset="2"/>
              </a:rPr>
              <a:t> 추가하거나 </a:t>
            </a:r>
            <a:r>
              <a:rPr lang="ko-KR" altLang="en-US" baseline="0" dirty="0" err="1">
                <a:sym typeface="Wingdings" pitchFamily="2" charset="2"/>
              </a:rPr>
              <a:t>삭제하는것을</a:t>
            </a:r>
            <a:r>
              <a:rPr lang="ko-KR" altLang="en-US" baseline="0" dirty="0">
                <a:sym typeface="Wingdings" pitchFamily="2" charset="2"/>
              </a:rPr>
              <a:t> 이해하면 직관적으로 이해하는데 </a:t>
            </a:r>
            <a:r>
              <a:rPr lang="ko-KR" altLang="en-US" baseline="0" dirty="0" err="1">
                <a:sym typeface="Wingdings" pitchFamily="2" charset="2"/>
              </a:rPr>
              <a:t>도움이된다</a:t>
            </a:r>
            <a:r>
              <a:rPr lang="en-US" altLang="ko-KR" baseline="0" dirty="0">
                <a:sym typeface="Wingdings" pitchFamily="2" charset="2"/>
              </a:rPr>
              <a:t>.</a:t>
            </a:r>
          </a:p>
          <a:p>
            <a:r>
              <a:rPr lang="en-US" altLang="ko-KR" baseline="0" dirty="0">
                <a:sym typeface="Wingdings" pitchFamily="2" charset="2"/>
              </a:rPr>
              <a:t> - execute </a:t>
            </a:r>
            <a:r>
              <a:rPr lang="ko-KR" altLang="en-US" baseline="0" dirty="0">
                <a:sym typeface="Wingdings" pitchFamily="2" charset="2"/>
              </a:rPr>
              <a:t>권한은 </a:t>
            </a:r>
            <a:r>
              <a:rPr lang="ko-KR" altLang="en-US" baseline="0" dirty="0" err="1">
                <a:sym typeface="Wingdings" pitchFamily="2" charset="2"/>
              </a:rPr>
              <a:t>디렉토리</a:t>
            </a:r>
            <a:r>
              <a:rPr lang="ko-KR" altLang="en-US" baseline="0" dirty="0">
                <a:sym typeface="Wingdings" pitchFamily="2" charset="2"/>
              </a:rPr>
              <a:t> 내에 </a:t>
            </a:r>
            <a:r>
              <a:rPr lang="en-US" altLang="ko-KR" baseline="0" dirty="0">
                <a:sym typeface="Wingdings" pitchFamily="2" charset="2"/>
              </a:rPr>
              <a:t>object</a:t>
            </a:r>
            <a:r>
              <a:rPr lang="ko-KR" altLang="en-US" baseline="0" dirty="0">
                <a:sym typeface="Wingdings" pitchFamily="2" charset="2"/>
              </a:rPr>
              <a:t>들을 검색하는 권한을 말한다</a:t>
            </a:r>
            <a:r>
              <a:rPr lang="en-US" altLang="ko-KR" baseline="0" dirty="0">
                <a:sym typeface="Wingdings" pitchFamily="2" charset="2"/>
              </a:rPr>
              <a:t>.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54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/include/</a:t>
            </a:r>
            <a:r>
              <a:rPr lang="en-US" altLang="ko-KR" dirty="0" err="1"/>
              <a:t>stdio.h</a:t>
            </a:r>
            <a:r>
              <a:rPr lang="ko-KR" altLang="en-US" dirty="0"/>
              <a:t>파일을 </a:t>
            </a:r>
            <a:r>
              <a:rPr lang="en-US" altLang="ko-KR" dirty="0"/>
              <a:t>open</a:t>
            </a:r>
            <a:r>
              <a:rPr lang="ko-KR" altLang="en-US" dirty="0"/>
              <a:t>하기 위해 각 </a:t>
            </a:r>
            <a:r>
              <a:rPr lang="ko-KR" altLang="en-US" dirty="0" err="1"/>
              <a:t>디렉토리에</a:t>
            </a:r>
            <a:r>
              <a:rPr lang="ko-KR" altLang="en-US" dirty="0"/>
              <a:t> 실행 권한이 있어야 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디렉토리의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r>
              <a:rPr lang="ko-KR" altLang="en-US" dirty="0" err="1"/>
              <a:t>퍼미션과</a:t>
            </a:r>
            <a:r>
              <a:rPr lang="ko-KR" altLang="en-US" dirty="0"/>
              <a:t> </a:t>
            </a:r>
            <a:r>
              <a:rPr lang="en-US" altLang="ko-KR" dirty="0"/>
              <a:t>execute</a:t>
            </a:r>
            <a:r>
              <a:rPr lang="ko-KR" altLang="en-US" dirty="0" err="1"/>
              <a:t>퍼미션은</a:t>
            </a:r>
            <a:r>
              <a:rPr lang="ko-KR" altLang="en-US" dirty="0"/>
              <a:t> 분명히 다름을 </a:t>
            </a:r>
            <a:r>
              <a:rPr lang="ko-KR" altLang="en-US" dirty="0" err="1"/>
              <a:t>기억해야한다</a:t>
            </a:r>
            <a:r>
              <a:rPr lang="en-US" altLang="ko-KR" dirty="0"/>
              <a:t>. read</a:t>
            </a:r>
            <a:r>
              <a:rPr lang="ko-KR" altLang="en-US" dirty="0"/>
              <a:t>는 파일목록을 얻기 위한 권한이고</a:t>
            </a:r>
            <a:r>
              <a:rPr lang="ko-KR" altLang="en-US" baseline="0" dirty="0"/>
              <a:t> </a:t>
            </a:r>
            <a:r>
              <a:rPr lang="en-US" altLang="ko-KR" baseline="0" dirty="0"/>
              <a:t>execute</a:t>
            </a:r>
            <a:r>
              <a:rPr lang="ko-KR" altLang="en-US" baseline="0" dirty="0"/>
              <a:t>권한은 </a:t>
            </a:r>
            <a:r>
              <a:rPr lang="ko-KR" altLang="en-US" baseline="0" dirty="0" err="1"/>
              <a:t>디렉토리내에</a:t>
            </a:r>
            <a:r>
              <a:rPr lang="ko-KR" altLang="en-US" baseline="0" dirty="0"/>
              <a:t> 특별한 파일을 찾기 위해 </a:t>
            </a:r>
            <a:r>
              <a:rPr lang="ko-KR" altLang="en-US" baseline="0" dirty="0" err="1"/>
              <a:t>디렉토리를</a:t>
            </a:r>
            <a:r>
              <a:rPr lang="ko-KR" altLang="en-US" baseline="0" dirty="0"/>
              <a:t> 검색하는 권한이다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62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save</a:t>
            </a:r>
            <a:r>
              <a:rPr lang="en-US" altLang="ko-KR" baseline="0" dirty="0"/>
              <a:t>-text-image</a:t>
            </a:r>
            <a:r>
              <a:rPr lang="ko-KR" altLang="en-US" baseline="0" dirty="0"/>
              <a:t>비트가 </a:t>
            </a:r>
            <a:r>
              <a:rPr lang="ko-KR" altLang="en-US" baseline="0" dirty="0" err="1"/>
              <a:t>디렉토리에</a:t>
            </a:r>
            <a:r>
              <a:rPr lang="ko-KR" altLang="en-US" baseline="0" dirty="0"/>
              <a:t> 설정되면 특별한 의미를 가진다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다음을 가정하자 어느 특정 그룹에서 소속되는 그룹 사용자들이 공용으로 사용하는 </a:t>
            </a:r>
            <a:r>
              <a:rPr lang="ko-KR" altLang="en-US" baseline="0" dirty="0" err="1"/>
              <a:t>디렉토리가</a:t>
            </a:r>
            <a:r>
              <a:rPr lang="ko-KR" altLang="en-US" baseline="0" dirty="0"/>
              <a:t> 있다고 가정하자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이때 이 </a:t>
            </a:r>
            <a:r>
              <a:rPr lang="ko-KR" altLang="en-US" baseline="0" dirty="0" err="1"/>
              <a:t>디렉토리의</a:t>
            </a:r>
            <a:r>
              <a:rPr lang="ko-KR" altLang="en-US" baseline="0" dirty="0"/>
              <a:t> 권한이 </a:t>
            </a:r>
            <a:r>
              <a:rPr lang="en-US" altLang="ko-KR" baseline="0" dirty="0" err="1"/>
              <a:t>rwxrwx</a:t>
            </a:r>
            <a:r>
              <a:rPr lang="en-US" altLang="ko-KR" baseline="0" dirty="0"/>
              <a:t>---</a:t>
            </a:r>
            <a:r>
              <a:rPr lang="ko-KR" altLang="en-US" baseline="0" dirty="0"/>
              <a:t>로 설정되어 있다고 하자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때 이그룹의 </a:t>
            </a:r>
            <a:r>
              <a:rPr lang="en-US" altLang="ko-KR" baseline="0" dirty="0"/>
              <a:t>a</a:t>
            </a:r>
            <a:r>
              <a:rPr lang="ko-KR" altLang="en-US" baseline="0" dirty="0"/>
              <a:t>라는 사용자는 그룹의 </a:t>
            </a:r>
            <a:r>
              <a:rPr lang="en-US" altLang="ko-KR" baseline="0" dirty="0"/>
              <a:t>write</a:t>
            </a:r>
            <a:r>
              <a:rPr lang="ko-KR" altLang="en-US" baseline="0" dirty="0"/>
              <a:t>권한이 있으므로 </a:t>
            </a:r>
            <a:r>
              <a:rPr lang="en-US" altLang="ko-KR" baseline="0" dirty="0"/>
              <a:t>file</a:t>
            </a:r>
            <a:r>
              <a:rPr lang="ko-KR" altLang="en-US" baseline="0" dirty="0"/>
              <a:t>을 작성할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이때 작성한 파일을 </a:t>
            </a:r>
            <a:r>
              <a:rPr lang="en-US" altLang="ko-KR" baseline="0" dirty="0"/>
              <a:t>file1</a:t>
            </a:r>
            <a:r>
              <a:rPr lang="ko-KR" altLang="en-US" baseline="0" dirty="0"/>
              <a:t>이라 하자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때 그룹의 </a:t>
            </a:r>
            <a:r>
              <a:rPr lang="en-US" altLang="ko-KR" baseline="0" dirty="0"/>
              <a:t>b</a:t>
            </a:r>
            <a:r>
              <a:rPr lang="ko-KR" altLang="en-US" baseline="0" dirty="0"/>
              <a:t>라는 사용자는 그 디렉토리에 </a:t>
            </a:r>
            <a:r>
              <a:rPr lang="en-US" altLang="ko-KR" baseline="0" dirty="0"/>
              <a:t>w</a:t>
            </a:r>
            <a:r>
              <a:rPr lang="ko-KR" altLang="en-US" baseline="0" dirty="0"/>
              <a:t>권한이 있으므로 </a:t>
            </a:r>
            <a:r>
              <a:rPr lang="en-US" altLang="ko-KR" baseline="0" dirty="0"/>
              <a:t>a</a:t>
            </a:r>
            <a:r>
              <a:rPr lang="ko-KR" altLang="en-US" baseline="0" dirty="0"/>
              <a:t>가 작성한 </a:t>
            </a:r>
            <a:r>
              <a:rPr lang="en-US" altLang="ko-KR" baseline="0" dirty="0"/>
              <a:t>file</a:t>
            </a:r>
            <a:r>
              <a:rPr lang="ko-KR" altLang="en-US" baseline="0" dirty="0"/>
              <a:t>을 삭제할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이러한 상황은 </a:t>
            </a:r>
            <a:r>
              <a:rPr lang="en-US" altLang="ko-KR" baseline="0" dirty="0"/>
              <a:t>a</a:t>
            </a:r>
            <a:r>
              <a:rPr lang="ko-KR" altLang="en-US" baseline="0" dirty="0"/>
              <a:t>사용자가 원하지 않을 수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디렉토리에서</a:t>
            </a:r>
            <a:r>
              <a:rPr lang="ko-KR" altLang="en-US" baseline="0" dirty="0"/>
              <a:t> 이러한 설정을 막기 위해 </a:t>
            </a:r>
            <a:r>
              <a:rPr lang="en-US" altLang="ko-KR" baseline="0" dirty="0"/>
              <a:t>save text image bit</a:t>
            </a:r>
            <a:r>
              <a:rPr lang="ko-KR" altLang="en-US" baseline="0" dirty="0"/>
              <a:t>를 설정한다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비트가 설정된 디렉토리의 파일은 파일 소유자 혹은 </a:t>
            </a:r>
            <a:r>
              <a:rPr lang="ko-KR" altLang="en-US" baseline="0" dirty="0" err="1"/>
              <a:t>디렉토리</a:t>
            </a:r>
            <a:r>
              <a:rPr lang="ko-KR" altLang="en-US" baseline="0" dirty="0"/>
              <a:t> 소유자만이 파일을 지울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물론 </a:t>
            </a:r>
            <a:r>
              <a:rPr lang="ko-KR" altLang="en-US" baseline="0" dirty="0" err="1"/>
              <a:t>수퍼유저는</a:t>
            </a:r>
            <a:r>
              <a:rPr lang="ko-KR" altLang="en-US" baseline="0" dirty="0"/>
              <a:t> 파일 삭제가 가능하다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296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디렉토리와</a:t>
            </a:r>
            <a:r>
              <a:rPr lang="ko-KR" altLang="en-US" dirty="0"/>
              <a:t> 관련된 프로그래밍을 위해 </a:t>
            </a:r>
            <a:r>
              <a:rPr lang="ko-KR" altLang="en-US" dirty="0" err="1"/>
              <a:t>몇가지</a:t>
            </a:r>
            <a:r>
              <a:rPr lang="ko-KR" altLang="en-US" dirty="0"/>
              <a:t> 자료구조와 </a:t>
            </a:r>
            <a:r>
              <a:rPr lang="ko-KR" altLang="en-US" dirty="0" err="1"/>
              <a:t>시스테콜을</a:t>
            </a:r>
            <a:r>
              <a:rPr lang="ko-KR" altLang="en-US" dirty="0"/>
              <a:t> </a:t>
            </a:r>
            <a:r>
              <a:rPr lang="ko-KR" altLang="en-US" dirty="0" err="1"/>
              <a:t>알아야한다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229B7-C846-4E33-A791-17151D51933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25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104E7-8001-416C-8D70-A0A122A787A0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2882-A827-4508-8BF1-91346506B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52E7-A960-4F22-A7AD-771BDC79E4EF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061E-3268-4D5B-B31A-32143FA054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885BC-1BD9-4D64-AB14-CB47A6E74641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2ED52-A562-473E-9A46-68B1F11476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B83FB62-645A-4346-8E5B-29920269B6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F9A768B-F0B1-4408-B82E-AD405065381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02886A9-E1E1-4C61-9CD7-4CD17C469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E40FFAD-39CD-45A3-AFA3-62B8C7C037B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C40C599-3127-4504-92C2-D12246CF4E9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CCDFFCD-299D-47E2-A8FF-FCEE2A92A36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56FE7EE-4398-4C5F-8F7C-90DF9AD0A0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5CCB-C41E-499C-B749-70D3B6088D84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E0E1F-4562-425E-9D90-21B477B96F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209593F-AD7F-4BB1-B1A7-2001F9F7EBB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9D9F5A0-B2AC-463B-ACAF-0688A54C741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FCA7945-210D-4683-A7C6-594DD4AF6B5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C3EC6-A162-4D42-8243-7DE62480793C}" type="datetime1">
              <a:rPr lang="en-US" smtClean="0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F51E-7DFC-48C6-B667-7A7E00F3D9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/>
          <a:p>
            <a:r>
              <a:rPr lang="ko-KR" altLang="en-US"/>
              <a:t>클립 아트를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C3EC6-A162-4D42-8243-7DE62480793C}" type="datetime1">
              <a:rPr lang="en-US" smtClean="0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7705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F51E-7DFC-48C6-B667-7A7E00F3D9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36086-0C97-415B-9570-D49CFFF0B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C1792-235B-419E-BFCE-3828E1767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B991-5AAE-4A92-A883-14A6A0A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EEEEB-41E6-4CEC-B2BC-5D78BAAD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CC75E-A9AE-4B78-8FB5-C78606E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61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3ECF-4CD4-4916-B02C-CE259804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3CF19-05E3-419C-8A98-668E72AD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ECCEF-DF35-4977-9714-CA6164AC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D4B77-1916-42B0-8647-EBA8723A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0B01-22D1-4F06-B2EB-28313F72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92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21561-797B-4489-9D9B-B4939ECF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D98FE-C96F-4589-81B9-EEFF9994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1C0DA-8A0B-453A-B120-DAD4A943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ED1A2-980F-4C38-85C7-5D09A918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39B15-7EEA-4758-B7B9-C57D502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27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68B7-647C-48BB-9EFB-6933F5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2C01-D1BD-4DC8-A93A-06F90149D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342CD-2623-442A-98DC-4E088304A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FF1B6-D7A5-4764-8E50-5A8F1DA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C3FD-56CD-47FA-B77F-2ABC60E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1737F-CA8E-46F6-B9A5-215BC54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11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05C0-275A-458F-B8E4-15118C71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82C5B-B7A4-45F0-B4DF-46B7D620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8A61B-7989-414F-948F-0879DC3B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25B2A8-C42C-49DD-BEFA-4B71D85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21D2D-8C8F-464A-8AD1-DD6EC6E68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C2BB7A-DBB4-41C1-B533-4640117C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47E9DE-5835-4443-B76A-B7FCE255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183D9-9FFD-46DE-B962-45151C18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5762C-BECF-47DD-A873-872EB9DBB5A3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46322-143F-4E52-9B4D-541468BB8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D366-C3E9-4359-A94E-D0D3745F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D8182-A368-414B-8C26-42E8DA08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4327B-7372-4256-B90E-8E377CCA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52945-DA46-4F9C-97EB-1C2373B5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5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AF97F9-2EF7-4870-B671-6AE355C2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9B202B-AF4C-4999-999F-2A193913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466BC-56F1-408A-9CDB-21A7AF76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39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774E4-6003-4CF3-BE34-BA64BCF5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0AC23-74C5-43F2-BA0A-4FEF401E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A982DE-68DF-4DFC-AA1A-23223BC8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B0CD3-696F-4BD7-81C6-51B40EF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C32FD-16F8-499F-BF13-64BBA87C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9E2AC-D9C8-4F0C-9CCA-3122D07B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37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CEEF-FD8F-419E-8145-83DEB5F5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1A100-AC7C-4397-A4B0-C3378AFE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AF385-604F-4026-96D7-B8793EEB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77A72-9B63-459E-A8F8-7E5D4C2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13B4C-94DD-428D-B55F-EC27DA60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7ECCE-209A-4212-974E-D0794EE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43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B22D-E1D2-4EDC-9425-A93B798D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2F6EF-2684-4D57-BB3E-5CFAB3904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2A765-B84D-4D89-AC71-CBEA0A12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F1EC7-4163-4165-829D-869579A8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E658C-BA70-4101-A714-D6BA6998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32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629013-AEEB-42F8-B12D-4306CD5C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2E4BC-F5D0-48FF-9C03-3649AF44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AB5A1-ADAB-47A4-8F6F-CC8A14BC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D5142-6F72-442A-8601-C48CB8AE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C5821-9436-4DA4-A245-1727CD56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4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2D85-2F8A-458C-A818-77075AFBC98B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0C847-73E7-47C8-BE04-43D50921D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36D9-B147-42EE-8328-78B7074DF8CB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E0A65-CD8A-4FD6-8CB9-06CA883D5A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23554-3D8B-4786-909B-AC547100514F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EEBD-5A8F-40CE-AC0D-54C3CBFADB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25849-48F1-4FE4-98B7-03D2BD15789A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0D99-E2E8-438F-80AE-D5F792A861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EE89-4706-4D3C-9722-C276F0F4FA26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DC5F5-2C4D-40FA-9227-9530A22E9E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3A319-2EA3-4498-92C3-81FEE80DB058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E6BA-647E-43CB-9B0B-DD46159D65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 smtClean="0">
                <a:latin typeface="+mn-lt"/>
              </a:defRPr>
            </a:lvl1pPr>
          </a:lstStyle>
          <a:p>
            <a:pPr>
              <a:defRPr/>
            </a:pPr>
            <a:fld id="{3BF8FFA9-EA29-401A-9523-9CC77B2A960E}" type="datetime1">
              <a:rPr lang="en-US"/>
              <a:pPr>
                <a:defRPr/>
              </a:pPr>
              <a:t>9/3/2018</a:t>
            </a:fld>
            <a:endParaRPr lang="en-US" altLang="ko-KR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b="0" smtClean="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 smtClean="0">
                <a:latin typeface="+mn-lt"/>
              </a:defRPr>
            </a:lvl1pPr>
          </a:lstStyle>
          <a:p>
            <a:pPr>
              <a:defRPr/>
            </a:pPr>
            <a:fld id="{862F7A92-81EA-433A-82D9-368284DD6F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8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AA7F51E-7DFC-48C6-B667-7A7E00F3D9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78E16-3F90-4DE1-A85A-2BE5AD96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F811A-9524-4E42-8A03-12DC611D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6B6CB-2452-4ED2-BD81-95D0C9339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7F64-2CB9-41AE-810E-D41929E80C3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72209-04AB-4B30-87C4-203D94E62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11800-231E-4433-BBCD-A4A6D9CD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8C90-E258-42F7-A6A7-A26372C3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 dirty="0">
                <a:latin typeface="Lucida Sans Unicode" pitchFamily="34" charset="0"/>
              </a:rPr>
              <a:t>CHAPTER 4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2" y="2492375"/>
            <a:ext cx="7102497" cy="622300"/>
          </a:xfrm>
        </p:spPr>
        <p:txBody>
          <a:bodyPr/>
          <a:lstStyle/>
          <a:p>
            <a:pPr algn="l" eaLnBrk="1" hangingPunct="1"/>
            <a:r>
              <a:rPr lang="en-US" altLang="ko-KR" dirty="0"/>
              <a:t>Directories, file systems and special files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AA5F949-DE38-475F-8B39-7D9F7E6D2B84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684213" y="3789363"/>
            <a:ext cx="80645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b="0" dirty="0">
                <a:latin typeface="Tahoma" pitchFamily="34" charset="0"/>
                <a:cs typeface="Times New Roman" pitchFamily="18" charset="0"/>
              </a:rPr>
              <a:t>In the previous two chapters we concentrated on the basic component of the UNIX file structure – the regular file. This chapter will examine the other components of the file structure, namely: Directories, File systems, Special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permissions (2/3)</a:t>
            </a:r>
            <a:endParaRPr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r>
              <a:rPr lang="en-US" altLang="ko-KR" sz="2300" dirty="0">
                <a:latin typeface="Arial" charset="0"/>
                <a:cs typeface="Arial" charset="0"/>
              </a:rPr>
              <a:t>For example, to open the file 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/include/</a:t>
            </a:r>
            <a:r>
              <a:rPr lang="en-US" altLang="ko-KR" sz="2300" b="0" dirty="0" err="1">
                <a:latin typeface="Courier New" pitchFamily="49" charset="0"/>
                <a:cs typeface="Arial" charset="0"/>
              </a:rPr>
              <a:t>stdio.h</a:t>
            </a:r>
            <a:r>
              <a:rPr lang="en-US" altLang="ko-KR" sz="2300" b="0" dirty="0">
                <a:latin typeface="Courier New" pitchFamily="49" charset="0"/>
                <a:cs typeface="Arial" charset="0"/>
              </a:rPr>
              <a:t>, </a:t>
            </a:r>
          </a:p>
          <a:p>
            <a:pPr lvl="1"/>
            <a:r>
              <a:rPr lang="en-US" altLang="ko-KR" sz="2200" dirty="0"/>
              <a:t>We need execute permission : </a:t>
            </a:r>
            <a:r>
              <a:rPr lang="en-US" altLang="ko-KR" sz="2200" b="0" dirty="0">
                <a:latin typeface="Courier New" pitchFamily="49" charset="0"/>
              </a:rPr>
              <a:t>/,/</a:t>
            </a:r>
            <a:r>
              <a:rPr lang="en-US" altLang="ko-KR" sz="2200" b="0" dirty="0" err="1">
                <a:latin typeface="Courier New" pitchFamily="49" charset="0"/>
              </a:rPr>
              <a:t>usr</a:t>
            </a:r>
            <a:r>
              <a:rPr lang="en-US" altLang="ko-KR" sz="2200" b="0" dirty="0">
                <a:latin typeface="Courier New" pitchFamily="49" charset="0"/>
              </a:rPr>
              <a:t>,/</a:t>
            </a:r>
            <a:r>
              <a:rPr lang="en-US" altLang="ko-KR" sz="2200" b="0" dirty="0" err="1">
                <a:latin typeface="Courier New" pitchFamily="49" charset="0"/>
              </a:rPr>
              <a:t>usr</a:t>
            </a:r>
            <a:r>
              <a:rPr lang="en-US" altLang="ko-KR" sz="2200" b="0" dirty="0">
                <a:latin typeface="Courier New" pitchFamily="49" charset="0"/>
              </a:rPr>
              <a:t>/include. 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300" dirty="0">
                <a:latin typeface="Arial" charset="0"/>
                <a:cs typeface="Arial" charset="0"/>
              </a:rPr>
              <a:t>Note that read permission for a directory and execute permission for a directory mean different things.</a:t>
            </a:r>
          </a:p>
          <a:p>
            <a:pPr lvl="1"/>
            <a:r>
              <a:rPr lang="en-US" altLang="ko-KR" sz="2200" dirty="0"/>
              <a:t>Read permission : obtaining a list of all the filenames in the directory. </a:t>
            </a:r>
          </a:p>
          <a:p>
            <a:pPr lvl="1"/>
            <a:r>
              <a:rPr lang="en-US" altLang="ko-KR" sz="2200" dirty="0"/>
              <a:t>Execute permission : pass through the directory (We need to search the directory to look for a specific filename.) 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300" dirty="0">
                <a:latin typeface="Arial" charset="0"/>
                <a:cs typeface="Arial" charset="0"/>
              </a:rPr>
              <a:t>This is why the execute permission bit for a directory is often called the search bit. </a:t>
            </a:r>
            <a:endParaRPr lang="ko-KR" altLang="en-US" sz="2300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1055" y="6472938"/>
            <a:ext cx="2133600" cy="285752"/>
          </a:xfrm>
          <a:noFill/>
        </p:spPr>
        <p:txBody>
          <a:bodyPr/>
          <a:lstStyle/>
          <a:p>
            <a:fld id="{901FD339-0B47-42B5-A953-6F7DB1AE61D0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permissions (3/3)</a:t>
            </a:r>
            <a:endParaRPr lang="en-US" altLang="ko-KR" b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Save-text-image (sticky bit) - </a:t>
            </a:r>
            <a:r>
              <a:rPr lang="en-US" altLang="ko-KR" b="0" dirty="0">
                <a:latin typeface="Courier New" pitchFamily="49" charset="0"/>
              </a:rPr>
              <a:t>S_ISVTX</a:t>
            </a:r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If the bit is set for a directory </a:t>
            </a:r>
          </a:p>
          <a:p>
            <a:pPr lvl="1"/>
            <a:r>
              <a:rPr lang="en-US" altLang="ko-KR" dirty="0"/>
              <a:t>A file in the directory can be removed or renamed only if the user has write permission for the directory and one of the following:</a:t>
            </a:r>
          </a:p>
          <a:p>
            <a:pPr lvl="2"/>
            <a:r>
              <a:rPr lang="en-US" altLang="ko-KR" dirty="0"/>
              <a:t>Owner of the file</a:t>
            </a:r>
          </a:p>
          <a:p>
            <a:pPr lvl="2"/>
            <a:r>
              <a:rPr lang="en-US" altLang="ko-KR" dirty="0"/>
              <a:t>Owner of the directory</a:t>
            </a:r>
          </a:p>
          <a:p>
            <a:pPr lvl="2"/>
            <a:r>
              <a:rPr lang="en-US" altLang="ko-KR" dirty="0" err="1"/>
              <a:t>Superuser</a:t>
            </a:r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Users should not be able to delete or rename files owned by others.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1055" y="6472938"/>
            <a:ext cx="2133600" cy="285752"/>
          </a:xfrm>
          <a:noFill/>
        </p:spPr>
        <p:txBody>
          <a:bodyPr/>
          <a:lstStyle/>
          <a:p>
            <a:fld id="{901FD339-0B47-42B5-A953-6F7DB1AE61D0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 l="981" t="39015" r="16794" b="11364"/>
          <a:stretch>
            <a:fillRect/>
          </a:stretch>
        </p:blipFill>
        <p:spPr bwMode="auto">
          <a:xfrm>
            <a:off x="928662" y="5253059"/>
            <a:ext cx="6572296" cy="114187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 bwMode="auto">
          <a:xfrm>
            <a:off x="1766868" y="5462602"/>
            <a:ext cx="161926" cy="22383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4.4 Programming with directories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1153A75B-69F0-48B1-A750-CB6A8B6E4C29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dirent</a:t>
            </a:r>
            <a:r>
              <a:rPr lang="en-US" altLang="ko-KR" b="0" dirty="0">
                <a:latin typeface="Courier New" pitchFamily="49" charset="0"/>
              </a:rPr>
              <a:t> </a:t>
            </a:r>
            <a:r>
              <a:rPr lang="en-US" altLang="ko-KR" dirty="0"/>
              <a:t>structure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BA23A55-2841-4F72-BB53-45FEC5C47B7A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fr-FR" altLang="ko-KR" sz="1600" b="0"/>
              <a:t>#include &lt;dirent.h&gt;</a:t>
            </a:r>
          </a:p>
          <a:p>
            <a:pPr algn="l"/>
            <a:endParaRPr lang="fr-FR" altLang="ko-KR" sz="1600" b="0"/>
          </a:p>
          <a:p>
            <a:pPr algn="l"/>
            <a:r>
              <a:rPr lang="en-US" altLang="ko-KR" sz="1600" b="0"/>
              <a:t>struct dirent {</a:t>
            </a:r>
          </a:p>
          <a:p>
            <a:pPr algn="l"/>
            <a:r>
              <a:rPr lang="en-US" altLang="ko-KR" sz="1600" b="0"/>
              <a:t>        ino_t d_ino;                /* i-node number */</a:t>
            </a:r>
          </a:p>
          <a:p>
            <a:pPr algn="l"/>
            <a:r>
              <a:rPr lang="en-US" altLang="ko-KR" sz="1600" b="0"/>
              <a:t>        char  d_name[NAME_MAX + 1]; /* null-terminated filename */</a:t>
            </a:r>
          </a:p>
          <a:p>
            <a:pPr algn="l"/>
            <a:r>
              <a:rPr lang="en-US" altLang="ko-KR" sz="1600" b="0"/>
              <a:t>      }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Note that a zero value of </a:t>
            </a:r>
            <a:r>
              <a:rPr lang="en-US" altLang="ko-KR" sz="2200" b="0" dirty="0" err="1">
                <a:cs typeface="Arial" charset="0"/>
              </a:rPr>
              <a:t>d_ino</a:t>
            </a:r>
            <a:r>
              <a:rPr lang="en-US" altLang="ko-KR" sz="2200" dirty="0">
                <a:latin typeface="Arial" charset="0"/>
                <a:cs typeface="Arial" charset="0"/>
              </a:rPr>
              <a:t> denotes an empty slot in the directory.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mkdir(2)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FF0D295-BB0E-44D9-B77D-40A839F3D6AE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fr-FR" altLang="ko-KR" sz="1600" b="0"/>
              <a:t>#include &lt;sys/stat.h&gt;</a:t>
            </a:r>
          </a:p>
          <a:p>
            <a:pPr algn="l"/>
            <a:endParaRPr lang="fr-FR" altLang="ko-KR" sz="1600" b="0"/>
          </a:p>
          <a:p>
            <a:pPr algn="l"/>
            <a:r>
              <a:rPr lang="fr-FR" altLang="ko-KR" sz="1600" b="0"/>
              <a:t>int mkdir(const char *pathname, mode_t mode);</a:t>
            </a:r>
          </a:p>
          <a:p>
            <a:pPr algn="l"/>
            <a:endParaRPr lang="fr-FR" altLang="ko-KR" sz="1600" b="0"/>
          </a:p>
          <a:p>
            <a:pPr algn="l"/>
            <a:r>
              <a:rPr lang="fr-FR" altLang="ko-KR" sz="1600" b="0"/>
              <a:t>					Returns: 0 if OK, -1 on error</a:t>
            </a:r>
            <a:endParaRPr lang="ko-KR" altLang="en-US" b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2565400"/>
            <a:ext cx="840108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100" dirty="0">
                <a:latin typeface="Arial" charset="0"/>
                <a:cs typeface="Arial" charset="0"/>
              </a:rPr>
              <a:t>The permission will be modified by the process’ </a:t>
            </a:r>
            <a:r>
              <a:rPr lang="en-US" altLang="ko-KR" sz="2100" b="0" dirty="0" err="1">
                <a:cs typeface="Arial" charset="0"/>
              </a:rPr>
              <a:t>umask</a:t>
            </a:r>
            <a:r>
              <a:rPr lang="en-US" altLang="ko-KR" sz="2100" b="0" dirty="0">
                <a:cs typeface="Arial" charset="0"/>
              </a:rPr>
              <a:t> </a:t>
            </a:r>
            <a:r>
              <a:rPr lang="en-US" altLang="ko-KR" sz="2100" dirty="0">
                <a:latin typeface="Arial" charset="0"/>
                <a:cs typeface="Arial" charset="0"/>
              </a:rPr>
              <a:t>value.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100" dirty="0">
                <a:latin typeface="Arial" charset="0"/>
                <a:cs typeface="Arial" charset="0"/>
              </a:rPr>
              <a:t>Much more importantly, you should note that </a:t>
            </a:r>
            <a:r>
              <a:rPr lang="en-US" altLang="ko-KR" sz="2100" b="0" dirty="0" err="1">
                <a:cs typeface="Arial" charset="0"/>
              </a:rPr>
              <a:t>mkdir</a:t>
            </a:r>
            <a:r>
              <a:rPr lang="en-US" altLang="ko-KR" sz="2100" dirty="0">
                <a:latin typeface="Arial" charset="0"/>
                <a:cs typeface="Arial" charset="0"/>
              </a:rPr>
              <a:t> also place the two links ‘</a:t>
            </a:r>
            <a:r>
              <a:rPr lang="en-US" altLang="ko-KR" sz="2100" b="0" dirty="0">
                <a:cs typeface="Arial" charset="0"/>
              </a:rPr>
              <a:t>.</a:t>
            </a:r>
            <a:r>
              <a:rPr lang="en-US" altLang="ko-KR" sz="2100" dirty="0">
                <a:latin typeface="Arial" charset="0"/>
                <a:cs typeface="Arial" charset="0"/>
              </a:rPr>
              <a:t>’ and ‘</a:t>
            </a:r>
            <a:r>
              <a:rPr lang="en-US" altLang="ko-KR" sz="2100" b="0" dirty="0">
                <a:cs typeface="Arial" charset="0"/>
              </a:rPr>
              <a:t>..</a:t>
            </a:r>
            <a:r>
              <a:rPr lang="en-US" altLang="ko-KR" sz="2100" dirty="0">
                <a:latin typeface="Arial" charset="0"/>
                <a:cs typeface="Arial" charset="0"/>
              </a:rPr>
              <a:t>’ into the newly created directory.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100" dirty="0">
                <a:latin typeface="Arial" charset="0"/>
                <a:cs typeface="Arial" charset="0"/>
              </a:rPr>
              <a:t>A common mistake is to specify the same mode as for a file: read and write permissions only. But for a directory, we normally want at least one of the </a:t>
            </a:r>
            <a:r>
              <a:rPr lang="en-US" altLang="ko-KR" sz="2100" dirty="0">
                <a:solidFill>
                  <a:srgbClr val="FF0000"/>
                </a:solidFill>
                <a:latin typeface="Arial" charset="0"/>
                <a:cs typeface="Arial" charset="0"/>
              </a:rPr>
              <a:t>execute bit enabled</a:t>
            </a:r>
            <a:r>
              <a:rPr lang="en-US" altLang="ko-KR" sz="2100" dirty="0">
                <a:latin typeface="Arial" charset="0"/>
                <a:cs typeface="Arial" charset="0"/>
              </a:rPr>
              <a:t>, to allow access to filename within the directory.</a:t>
            </a:r>
            <a:endParaRPr lang="en-US" altLang="ko-KR" sz="2100" b="0" dirty="0">
              <a:cs typeface="Arial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74576" y="5260996"/>
            <a:ext cx="2376488" cy="109696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$ </a:t>
            </a:r>
            <a:r>
              <a:rPr lang="en-US" altLang="ko-KR" b="0" dirty="0" err="1"/>
              <a:t>mkdir</a:t>
            </a:r>
            <a:r>
              <a:rPr lang="en-US" altLang="ko-KR" b="0" dirty="0"/>
              <a:t> </a:t>
            </a:r>
            <a:r>
              <a:rPr lang="en-US" altLang="ko-KR" b="0" dirty="0" err="1"/>
              <a:t>dir</a:t>
            </a:r>
            <a:endParaRPr lang="en-US" altLang="ko-KR" b="0" dirty="0"/>
          </a:p>
          <a:p>
            <a:pPr algn="l"/>
            <a:r>
              <a:rPr lang="en-US" altLang="ko-KR" b="0" dirty="0"/>
              <a:t>$ cat &gt; </a:t>
            </a:r>
            <a:r>
              <a:rPr lang="en-US" altLang="ko-KR" b="0" dirty="0" err="1"/>
              <a:t>dir</a:t>
            </a:r>
            <a:r>
              <a:rPr lang="en-US" altLang="ko-KR" b="0" dirty="0"/>
              <a:t>/file.txt</a:t>
            </a:r>
          </a:p>
          <a:p>
            <a:pPr algn="l"/>
            <a:r>
              <a:rPr lang="en-US" altLang="ko-KR" b="0" dirty="0"/>
              <a:t>test </a:t>
            </a:r>
            <a:r>
              <a:rPr lang="en-US" altLang="ko-KR" b="0" dirty="0" err="1"/>
              <a:t>test</a:t>
            </a:r>
            <a:r>
              <a:rPr lang="en-US" altLang="ko-KR" b="0" dirty="0"/>
              <a:t> </a:t>
            </a:r>
            <a:r>
              <a:rPr lang="en-US" altLang="ko-KR" b="0" dirty="0" err="1"/>
              <a:t>test</a:t>
            </a:r>
            <a:r>
              <a:rPr lang="en-US" altLang="ko-KR" b="0" dirty="0"/>
              <a:t> ^D</a:t>
            </a:r>
          </a:p>
          <a:p>
            <a:pPr algn="l"/>
            <a:r>
              <a:rPr lang="en-US" altLang="ko-KR" b="0" dirty="0"/>
              <a:t>$ </a:t>
            </a:r>
            <a:r>
              <a:rPr lang="en-US" altLang="ko-KR" b="0" dirty="0" err="1"/>
              <a:t>chmod</a:t>
            </a:r>
            <a:r>
              <a:rPr lang="en-US" altLang="ko-KR" b="0" dirty="0"/>
              <a:t> 666 </a:t>
            </a:r>
            <a:r>
              <a:rPr lang="en-US" altLang="ko-KR" b="0" dirty="0" err="1"/>
              <a:t>dir</a:t>
            </a:r>
            <a:endParaRPr lang="en-US" altLang="ko-KR" b="0" dirty="0">
              <a:solidFill>
                <a:srgbClr val="FF00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893939" y="5260996"/>
            <a:ext cx="3313112" cy="109696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$ ls </a:t>
            </a:r>
            <a:r>
              <a:rPr lang="en-US" altLang="ko-KR" b="0" dirty="0" err="1"/>
              <a:t>dir</a:t>
            </a:r>
            <a:r>
              <a:rPr lang="en-US" altLang="ko-KR" b="0" dirty="0"/>
              <a:t>   //read entries</a:t>
            </a:r>
          </a:p>
          <a:p>
            <a:pPr algn="l"/>
            <a:r>
              <a:rPr lang="en-US" altLang="ko-KR" b="0" dirty="0" err="1"/>
              <a:t>dir</a:t>
            </a:r>
            <a:r>
              <a:rPr lang="en-US" altLang="ko-KR" b="0" dirty="0"/>
              <a:t>/file.txt</a:t>
            </a:r>
          </a:p>
          <a:p>
            <a:pPr algn="l"/>
            <a:r>
              <a:rPr lang="en-US" altLang="ko-KR" b="0" dirty="0"/>
              <a:t>$ cat </a:t>
            </a:r>
            <a:r>
              <a:rPr lang="en-US" altLang="ko-KR" b="0" dirty="0" err="1"/>
              <a:t>dir</a:t>
            </a:r>
            <a:r>
              <a:rPr lang="en-US" altLang="ko-KR" b="0" dirty="0"/>
              <a:t>/file.txt</a:t>
            </a:r>
          </a:p>
          <a:p>
            <a:pPr algn="l"/>
            <a:r>
              <a:rPr lang="en-US" altLang="ko-KR" b="0" dirty="0"/>
              <a:t>cat: </a:t>
            </a:r>
            <a:r>
              <a:rPr lang="en-US" altLang="ko-KR" b="0" dirty="0" err="1"/>
              <a:t>dir</a:t>
            </a:r>
            <a:r>
              <a:rPr lang="en-US" altLang="ko-KR" b="0" dirty="0"/>
              <a:t>/file.txt: </a:t>
            </a:r>
            <a:r>
              <a:rPr lang="ko-KR" altLang="en-US" b="0" dirty="0"/>
              <a:t>허가 거부됨</a:t>
            </a:r>
            <a:endParaRPr lang="en-US" altLang="ko-KR" b="0" dirty="0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351514" y="5260996"/>
            <a:ext cx="2376487" cy="109696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$ </a:t>
            </a:r>
            <a:r>
              <a:rPr lang="en-US" altLang="ko-KR" b="0" dirty="0" err="1"/>
              <a:t>chmod</a:t>
            </a:r>
            <a:r>
              <a:rPr lang="en-US" altLang="ko-KR" b="0" dirty="0"/>
              <a:t> 111 </a:t>
            </a:r>
            <a:r>
              <a:rPr lang="en-US" altLang="ko-KR" b="0" dirty="0" err="1"/>
              <a:t>dir</a:t>
            </a:r>
            <a:endParaRPr lang="en-US" altLang="ko-KR" b="0" dirty="0"/>
          </a:p>
          <a:p>
            <a:pPr algn="l"/>
            <a:r>
              <a:rPr lang="en-US" altLang="ko-KR" b="0" dirty="0"/>
              <a:t>$ ls </a:t>
            </a:r>
            <a:r>
              <a:rPr lang="en-US" altLang="ko-KR" b="0" dirty="0" err="1"/>
              <a:t>dir</a:t>
            </a:r>
            <a:r>
              <a:rPr lang="en-US" altLang="ko-KR" b="0" dirty="0"/>
              <a:t>  :</a:t>
            </a:r>
            <a:r>
              <a:rPr lang="ko-KR" altLang="en-US" b="0" dirty="0"/>
              <a:t>허가 거부됨</a:t>
            </a:r>
            <a:endParaRPr lang="en-US" altLang="ko-KR" b="0" dirty="0"/>
          </a:p>
          <a:p>
            <a:pPr algn="l"/>
            <a:r>
              <a:rPr lang="en-US" altLang="ko-KR" b="0" dirty="0"/>
              <a:t>$ cat </a:t>
            </a:r>
            <a:r>
              <a:rPr lang="en-US" altLang="ko-KR" b="0" dirty="0" err="1"/>
              <a:t>dir</a:t>
            </a:r>
            <a:r>
              <a:rPr lang="en-US" altLang="ko-KR" b="0" dirty="0"/>
              <a:t>/file.txt</a:t>
            </a:r>
          </a:p>
          <a:p>
            <a:pPr algn="l"/>
            <a:r>
              <a:rPr lang="en-US" altLang="ko-KR" b="0" dirty="0"/>
              <a:t>test </a:t>
            </a:r>
            <a:r>
              <a:rPr lang="en-US" altLang="ko-KR" b="0" dirty="0" err="1"/>
              <a:t>test</a:t>
            </a:r>
            <a:r>
              <a:rPr lang="en-US" altLang="ko-KR" b="0" dirty="0"/>
              <a:t> </a:t>
            </a:r>
            <a:r>
              <a:rPr lang="en-US" altLang="ko-KR" b="0" dirty="0" err="1"/>
              <a:t>test</a:t>
            </a:r>
            <a:endParaRPr lang="en-US" altLang="ko-KR" b="0" dirty="0"/>
          </a:p>
          <a:p>
            <a:pPr algn="l"/>
            <a:endParaRPr lang="en-US" altLang="ko-KR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rmdir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system call</a:t>
            </a:r>
            <a:endParaRPr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668322E-CB83-466E-B3FA-0008D4B0AC75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/>
              <a:t>#include &lt;unistd.h&gt;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int rmdir(const char *pathname);</a:t>
            </a:r>
            <a:endParaRPr lang="fr-FR" altLang="ko-KR" sz="1600" b="0"/>
          </a:p>
          <a:p>
            <a:pPr algn="l"/>
            <a:endParaRPr lang="fr-FR" altLang="ko-KR" sz="1600" b="0"/>
          </a:p>
          <a:p>
            <a:pPr algn="l"/>
            <a:r>
              <a:rPr lang="fr-FR" altLang="ko-KR" sz="1600" b="0"/>
              <a:t>					Returns: 0 if OK, -1 on error</a:t>
            </a:r>
            <a:endParaRPr lang="ko-KR" altLang="en-US" sz="1600" b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An empty directory is deleted with the </a:t>
            </a:r>
            <a:r>
              <a:rPr lang="en-US" altLang="ko-KR" sz="2200" b="0" dirty="0" err="1">
                <a:cs typeface="Arial" charset="0"/>
              </a:rPr>
              <a:t>rmdir</a:t>
            </a:r>
            <a:r>
              <a:rPr lang="en-US" altLang="ko-KR" sz="2200" dirty="0">
                <a:latin typeface="Arial" charset="0"/>
                <a:cs typeface="Arial" charset="0"/>
              </a:rPr>
              <a:t> function.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Recall that an empty directory is one that contains entries only for dot and dot-dot.</a:t>
            </a:r>
            <a:endParaRPr lang="en-US" altLang="ko-KR" sz="2000" b="0" dirty="0"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opendir(3)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65C6E02-5D16-4532-AEB1-BC7D011482D0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 dirty="0"/>
              <a:t>#include &lt;</a:t>
            </a:r>
            <a:r>
              <a:rPr lang="en-US" altLang="ko-KR" sz="1600" b="0" dirty="0" err="1"/>
              <a:t>dirent.h</a:t>
            </a:r>
            <a:r>
              <a:rPr lang="en-US" altLang="ko-KR" sz="1600" b="0" dirty="0"/>
              <a:t>&gt;</a:t>
            </a:r>
          </a:p>
          <a:p>
            <a:pPr algn="l"/>
            <a:endParaRPr lang="en-US" altLang="ko-KR" sz="1600" b="0" dirty="0"/>
          </a:p>
          <a:p>
            <a:pPr algn="l"/>
            <a:r>
              <a:rPr lang="en-US" altLang="ko-KR" sz="1600" b="0" dirty="0"/>
              <a:t>DIR *</a:t>
            </a:r>
            <a:r>
              <a:rPr lang="en-US" altLang="ko-KR" sz="1600" b="0" dirty="0" err="1"/>
              <a:t>opendir</a:t>
            </a:r>
            <a:r>
              <a:rPr lang="en-US" altLang="ko-KR" sz="1600" b="0" dirty="0"/>
              <a:t>(const char *</a:t>
            </a:r>
            <a:r>
              <a:rPr lang="en-US" altLang="ko-KR" sz="1600" b="0" dirty="0" err="1"/>
              <a:t>dirname</a:t>
            </a:r>
            <a:r>
              <a:rPr lang="en-US" altLang="ko-KR" sz="1600" b="0" dirty="0"/>
              <a:t>);</a:t>
            </a:r>
          </a:p>
          <a:p>
            <a:pPr algn="l"/>
            <a:r>
              <a:rPr lang="en-US" altLang="ko-KR" sz="1600" b="0" dirty="0"/>
              <a:t> </a:t>
            </a:r>
          </a:p>
          <a:p>
            <a:pPr algn="l"/>
            <a:r>
              <a:rPr lang="en-US" altLang="ko-KR" sz="1600" b="0" dirty="0"/>
              <a:t>				Returns: pointer if OK, NULL on error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b="0" dirty="0">
                <a:cs typeface="Arial" charset="0"/>
              </a:rPr>
              <a:t>DIR</a:t>
            </a:r>
            <a:r>
              <a:rPr lang="en-US" altLang="ko-KR" sz="2200" dirty="0">
                <a:latin typeface="Arial" charset="0"/>
                <a:cs typeface="Arial" charset="0"/>
              </a:rPr>
              <a:t> works in a similar way to </a:t>
            </a:r>
            <a:r>
              <a:rPr lang="en-US" altLang="ko-KR" sz="2200" b="0" dirty="0">
                <a:cs typeface="Arial" charset="0"/>
              </a:rPr>
              <a:t>FILE</a:t>
            </a:r>
            <a:r>
              <a:rPr lang="en-US" altLang="ko-KR" sz="2200" dirty="0">
                <a:latin typeface="Arial" charset="0"/>
                <a:cs typeface="Arial" charset="0"/>
              </a:rPr>
              <a:t> type used in the Standard I/O Library.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You should always write the appropriate error checking code to test for the null pointer.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When the program finished accessing the directory it should be closed. This can be achieved with the </a:t>
            </a:r>
            <a:r>
              <a:rPr lang="en-US" altLang="ko-KR" sz="2200" b="0" dirty="0" err="1">
                <a:cs typeface="Arial" charset="0"/>
              </a:rPr>
              <a:t>closedir</a:t>
            </a:r>
            <a:r>
              <a:rPr lang="en-US" altLang="ko-KR" sz="2200" dirty="0">
                <a:latin typeface="Arial" charset="0"/>
                <a:cs typeface="Arial" charset="0"/>
              </a:rPr>
              <a:t> function.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000" b="0" dirty="0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closedir(3)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D5EC0E3-33A1-4E82-99D3-25767D783D09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#include &lt;dirent.h&gt;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int closedir(DIR *dirptr);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					Returns: 0 if OK, -1 on error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57200" y="2708275"/>
            <a:ext cx="82296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>
                <a:latin typeface="Arial" charset="0"/>
                <a:cs typeface="Arial" charset="0"/>
              </a:rPr>
              <a:t>The </a:t>
            </a:r>
            <a:r>
              <a:rPr lang="en-US" altLang="ko-KR" sz="2200" b="0">
                <a:cs typeface="Arial" charset="0"/>
              </a:rPr>
              <a:t>closedir</a:t>
            </a:r>
            <a:r>
              <a:rPr lang="en-US" altLang="ko-KR" sz="2200">
                <a:latin typeface="Arial" charset="0"/>
                <a:cs typeface="Arial" charset="0"/>
              </a:rPr>
              <a:t> function closes the directory stream pointed to by the argument </a:t>
            </a:r>
            <a:r>
              <a:rPr lang="en-US" altLang="ko-KR" sz="2200" b="0">
                <a:cs typeface="Arial" charset="0"/>
              </a:rPr>
              <a:t>dirptr</a:t>
            </a:r>
            <a:r>
              <a:rPr lang="en-US" altLang="ko-KR" sz="2200">
                <a:latin typeface="Arial" charset="0"/>
                <a:cs typeface="Arial" charset="0"/>
              </a:rPr>
              <a:t>.</a:t>
            </a:r>
            <a:endParaRPr lang="en-US" altLang="ko-KR" sz="2000" b="0"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000" b="0">
              <a:cs typeface="Aria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95288" y="3476645"/>
            <a:ext cx="8329612" cy="288131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#include &lt;stdlib.h&gt;</a:t>
            </a:r>
          </a:p>
          <a:p>
            <a:pPr algn="l"/>
            <a:r>
              <a:rPr lang="en-US" altLang="ko-KR" b="0"/>
              <a:t>#include &lt;dirent.h&gt;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main(){</a:t>
            </a:r>
          </a:p>
          <a:p>
            <a:pPr algn="l"/>
            <a:r>
              <a:rPr lang="en-US" altLang="ko-KR" b="0"/>
              <a:t>   DIR *dp;</a:t>
            </a:r>
          </a:p>
          <a:p>
            <a:pPr algn="l"/>
            <a:r>
              <a:rPr lang="en-US" altLang="ko-KR" b="0"/>
              <a:t>   if ((dp = opendir("/tmp/dir1")) == NULL){</a:t>
            </a:r>
          </a:p>
          <a:p>
            <a:pPr algn="l"/>
            <a:r>
              <a:rPr lang="en-US" altLang="ko-KR" b="0"/>
              <a:t>      fprintf (stderr, "Error on opening directory /tmp/dir1\n");</a:t>
            </a:r>
          </a:p>
          <a:p>
            <a:pPr algn="l"/>
            <a:r>
              <a:rPr lang="en-US" altLang="ko-KR" b="0"/>
              <a:t>      exit(1);</a:t>
            </a:r>
          </a:p>
          <a:p>
            <a:pPr algn="l"/>
            <a:r>
              <a:rPr lang="en-US" altLang="ko-KR" b="0"/>
              <a:t>   }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   /* </a:t>
            </a:r>
            <a:r>
              <a:rPr lang="ko-KR" altLang="en-US" b="0"/>
              <a:t>디렉토리에 대한 코드를 처리한다</a:t>
            </a:r>
            <a:r>
              <a:rPr lang="en-US" altLang="ko-KR" b="0"/>
              <a:t>. */</a:t>
            </a:r>
          </a:p>
          <a:p>
            <a:pPr algn="l"/>
            <a:r>
              <a:rPr lang="en-US" altLang="ko-KR" b="0"/>
              <a:t>   closedir(dp);</a:t>
            </a:r>
          </a:p>
          <a:p>
            <a:pPr algn="l"/>
            <a:r>
              <a:rPr lang="en-US" altLang="ko-KR" b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readdir(3)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538E076-816A-45A6-A80B-18120D536BFC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/>
              <a:t>#include &lt;dirent.h&gt;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struct dirent *readdir(DIR *dp);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	  Returns: pointer if OK, NULL at end of directory or error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On the first </a:t>
            </a:r>
            <a:r>
              <a:rPr lang="en-US" altLang="ko-KR" sz="2200" b="0" dirty="0" err="1">
                <a:cs typeface="Arial" charset="0"/>
              </a:rPr>
              <a:t>readdir</a:t>
            </a:r>
            <a:r>
              <a:rPr lang="en-US" altLang="ko-KR" sz="2200" dirty="0">
                <a:latin typeface="Arial" charset="0"/>
                <a:cs typeface="Arial" charset="0"/>
              </a:rPr>
              <a:t> the first directory entry will be read into the </a:t>
            </a:r>
            <a:r>
              <a:rPr lang="en-US" altLang="ko-KR" sz="2200" b="0" dirty="0" err="1">
                <a:cs typeface="Arial" charset="0"/>
              </a:rPr>
              <a:t>struct</a:t>
            </a:r>
            <a:r>
              <a:rPr lang="en-US" altLang="ko-KR" sz="2200" b="0" dirty="0">
                <a:cs typeface="Arial" charset="0"/>
              </a:rPr>
              <a:t> </a:t>
            </a:r>
            <a:r>
              <a:rPr lang="en-US" altLang="ko-KR" sz="2200" b="0" dirty="0" err="1">
                <a:cs typeface="Arial" charset="0"/>
              </a:rPr>
              <a:t>dirent</a:t>
            </a:r>
            <a:r>
              <a:rPr lang="en-US" altLang="ko-KR" sz="2200" dirty="0">
                <a:latin typeface="Arial" charset="0"/>
                <a:cs typeface="Arial" charset="0"/>
              </a:rPr>
              <a:t>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On completion the directory pointer will be moved onto the next entry in the directory.</a:t>
            </a:r>
            <a:endParaRPr lang="en-US" altLang="ko-KR" sz="2000" b="0" dirty="0"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rewinddir(3)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C3D0D04-FFCF-481B-8535-9BED4B5FC1B4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/>
              <a:t>#include &lt;dirent.h&gt;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void rewinddir(DIR *dp);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	  				    </a:t>
            </a:r>
            <a:r>
              <a:rPr lang="en-US" altLang="ko-KR" b="0"/>
              <a:t>Returns: 0 if OK, -1 on error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Following the </a:t>
            </a:r>
            <a:r>
              <a:rPr lang="en-US" altLang="ko-KR" sz="2200" b="0" dirty="0" err="1">
                <a:cs typeface="Arial" charset="0"/>
              </a:rPr>
              <a:t>rewinddir</a:t>
            </a:r>
            <a:r>
              <a:rPr lang="en-US" altLang="ko-KR" sz="2200" dirty="0">
                <a:latin typeface="Arial" charset="0"/>
                <a:cs typeface="Arial" charset="0"/>
              </a:rPr>
              <a:t> call the next </a:t>
            </a:r>
            <a:r>
              <a:rPr lang="en-US" altLang="ko-KR" sz="2200" b="0" dirty="0" err="1">
                <a:cs typeface="Arial" charset="0"/>
              </a:rPr>
              <a:t>readdir</a:t>
            </a:r>
            <a:r>
              <a:rPr lang="en-US" altLang="ko-KR" sz="2200" dirty="0">
                <a:latin typeface="Arial" charset="0"/>
                <a:cs typeface="Arial" charset="0"/>
              </a:rPr>
              <a:t> will return the first entry of the directory pointed to by </a:t>
            </a:r>
            <a:r>
              <a:rPr lang="en-US" altLang="ko-KR" sz="2200" b="0" dirty="0" err="1">
                <a:cs typeface="Arial" charset="0"/>
              </a:rPr>
              <a:t>dp</a:t>
            </a:r>
            <a:r>
              <a:rPr lang="en-US" altLang="ko-KR" sz="2200" dirty="0">
                <a:latin typeface="Arial" charset="0"/>
                <a:cs typeface="Arial" charset="0"/>
              </a:rPr>
              <a:t>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000" b="0" dirty="0"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4.3 The implementation of a directory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06A3C1D-E029-4F20-BF1A-DC71CFD7899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.69(96)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41044D1-5178-4548-9471-57027D400577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35004" y="1052513"/>
            <a:ext cx="8208962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dirent.h</a:t>
            </a:r>
            <a:r>
              <a:rPr lang="en-US" altLang="ko-KR" b="0" dirty="0"/>
              <a:t>&gt;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my_double_ls</a:t>
            </a:r>
            <a:r>
              <a:rPr lang="en-US" altLang="ko-KR" b="0" dirty="0"/>
              <a:t> (const char *name){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dirent</a:t>
            </a:r>
            <a:r>
              <a:rPr lang="en-US" altLang="ko-KR" b="0" dirty="0"/>
              <a:t> *d;</a:t>
            </a:r>
          </a:p>
          <a:p>
            <a:pPr algn="l"/>
            <a:r>
              <a:rPr lang="en-US" altLang="ko-KR" b="0" dirty="0"/>
              <a:t>   DIR *</a:t>
            </a:r>
            <a:r>
              <a:rPr lang="en-US" altLang="ko-KR" b="0" dirty="0" err="1"/>
              <a:t>dp</a:t>
            </a:r>
            <a:r>
              <a:rPr lang="en-US" altLang="ko-KR" b="0" dirty="0"/>
              <a:t>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/* </a:t>
            </a:r>
            <a:r>
              <a:rPr lang="ko-KR" altLang="en-US" b="0" dirty="0" err="1"/>
              <a:t>디렉토리를</a:t>
            </a:r>
            <a:r>
              <a:rPr lang="ko-KR" altLang="en-US" b="0" dirty="0"/>
              <a:t> 개방하고</a:t>
            </a:r>
            <a:r>
              <a:rPr lang="en-US" altLang="ko-KR" b="0" dirty="0"/>
              <a:t>, </a:t>
            </a:r>
            <a:r>
              <a:rPr lang="ko-KR" altLang="en-US" b="0" dirty="0"/>
              <a:t>실패여부를 점검함 *</a:t>
            </a:r>
            <a:r>
              <a:rPr lang="en-US" altLang="ko-KR" b="0" dirty="0"/>
              <a:t>/</a:t>
            </a:r>
          </a:p>
          <a:p>
            <a:pPr algn="l"/>
            <a:r>
              <a:rPr lang="en-US" altLang="ko-KR" b="0" dirty="0"/>
              <a:t>   if ((</a:t>
            </a:r>
            <a:r>
              <a:rPr lang="en-US" altLang="ko-KR" b="0" dirty="0" err="1"/>
              <a:t>dp</a:t>
            </a:r>
            <a:r>
              <a:rPr lang="en-US" altLang="ko-KR" b="0" dirty="0"/>
              <a:t>=</a:t>
            </a:r>
            <a:r>
              <a:rPr lang="en-US" altLang="ko-KR" b="0" dirty="0" err="1"/>
              <a:t>opendir</a:t>
            </a:r>
            <a:r>
              <a:rPr lang="en-US" altLang="ko-KR" b="0" dirty="0"/>
              <a:t>(name)) == NULL)</a:t>
            </a:r>
          </a:p>
          <a:p>
            <a:pPr algn="l"/>
            <a:r>
              <a:rPr lang="en-US" altLang="ko-KR" b="0" dirty="0"/>
              <a:t>   return (-1);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/* </a:t>
            </a:r>
            <a:r>
              <a:rPr lang="ko-KR" altLang="en-US" b="0" dirty="0" err="1"/>
              <a:t>디렉토리를</a:t>
            </a:r>
            <a:r>
              <a:rPr lang="ko-KR" altLang="en-US" b="0" dirty="0"/>
              <a:t> 살피면서 루프</a:t>
            </a:r>
            <a:r>
              <a:rPr lang="en-US" altLang="ko-KR" b="0" dirty="0"/>
              <a:t>, </a:t>
            </a:r>
            <a:r>
              <a:rPr lang="ko-KR" altLang="en-US" b="0" dirty="0"/>
              <a:t>이때 </a:t>
            </a:r>
            <a:r>
              <a:rPr lang="en-US" altLang="ko-KR" b="0" dirty="0" err="1"/>
              <a:t>inode</a:t>
            </a:r>
            <a:r>
              <a:rPr lang="ko-KR" altLang="en-US" b="0" dirty="0"/>
              <a:t>번호가 유효하면 </a:t>
            </a:r>
            <a:r>
              <a:rPr lang="ko-KR" altLang="en-US" b="0" dirty="0" err="1"/>
              <a:t>디렉토리항을</a:t>
            </a:r>
            <a:r>
              <a:rPr lang="ko-KR" altLang="en-US" b="0" dirty="0"/>
              <a:t> 프린트 </a:t>
            </a:r>
            <a:r>
              <a:rPr lang="en-US" altLang="ko-KR" b="0" dirty="0"/>
              <a:t>*/</a:t>
            </a:r>
          </a:p>
          <a:p>
            <a:pPr algn="l"/>
            <a:r>
              <a:rPr lang="en-US" altLang="ko-KR" b="0" dirty="0"/>
              <a:t>   while (d = </a:t>
            </a:r>
            <a:r>
              <a:rPr lang="en-US" altLang="ko-KR" b="0" dirty="0" err="1"/>
              <a:t>readdir</a:t>
            </a:r>
            <a:r>
              <a:rPr lang="en-US" altLang="ko-KR" b="0" dirty="0"/>
              <a:t>(</a:t>
            </a:r>
            <a:r>
              <a:rPr lang="en-US" altLang="ko-KR" b="0" dirty="0" err="1"/>
              <a:t>dp</a:t>
            </a:r>
            <a:r>
              <a:rPr lang="en-US" altLang="ko-KR" b="0" dirty="0"/>
              <a:t>)){</a:t>
            </a:r>
          </a:p>
          <a:p>
            <a:pPr algn="l"/>
            <a:r>
              <a:rPr lang="en-US" altLang="ko-KR" b="0" dirty="0"/>
              <a:t>      if (d-&gt;</a:t>
            </a:r>
            <a:r>
              <a:rPr lang="en-US" altLang="ko-KR" b="0" dirty="0" err="1"/>
              <a:t>d_ino</a:t>
            </a:r>
            <a:r>
              <a:rPr lang="en-US" altLang="ko-KR" b="0" dirty="0"/>
              <a:t> !=0)</a:t>
            </a:r>
          </a:p>
          <a:p>
            <a:pPr algn="l"/>
            <a:r>
              <a:rPr lang="en-US" altLang="ko-KR" b="0" dirty="0"/>
              <a:t>     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 ("%s\n", d-&gt;</a:t>
            </a:r>
            <a:r>
              <a:rPr lang="en-US" altLang="ko-KR" b="0" dirty="0" err="1"/>
              <a:t>d_name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   }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rewinddir</a:t>
            </a:r>
            <a:r>
              <a:rPr lang="en-US" altLang="ko-KR" b="0" dirty="0"/>
              <a:t>(</a:t>
            </a:r>
            <a:r>
              <a:rPr lang="en-US" altLang="ko-KR" b="0" dirty="0" err="1"/>
              <a:t>dp</a:t>
            </a:r>
            <a:r>
              <a:rPr lang="en-US" altLang="ko-KR" b="0" dirty="0"/>
              <a:t>); /*</a:t>
            </a:r>
            <a:r>
              <a:rPr lang="ko-KR" altLang="en-US" b="0" dirty="0"/>
              <a:t>이제 </a:t>
            </a:r>
            <a:r>
              <a:rPr lang="ko-KR" altLang="en-US" b="0" dirty="0" err="1"/>
              <a:t>디렉토리의</a:t>
            </a:r>
            <a:r>
              <a:rPr lang="ko-KR" altLang="en-US" b="0" dirty="0"/>
              <a:t> 시작으로 되돌아간다 </a:t>
            </a:r>
            <a:r>
              <a:rPr lang="en-US" altLang="ko-KR" b="0" dirty="0"/>
              <a:t>... */</a:t>
            </a:r>
          </a:p>
          <a:p>
            <a:pPr algn="l"/>
            <a:r>
              <a:rPr lang="en-US" altLang="ko-KR" b="0" dirty="0"/>
              <a:t> </a:t>
            </a:r>
          </a:p>
          <a:p>
            <a:pPr algn="l"/>
            <a:r>
              <a:rPr lang="en-US" altLang="ko-KR" b="0" dirty="0"/>
              <a:t>   while (d = </a:t>
            </a:r>
            <a:r>
              <a:rPr lang="en-US" altLang="ko-KR" b="0" dirty="0" err="1"/>
              <a:t>readdir</a:t>
            </a:r>
            <a:r>
              <a:rPr lang="en-US" altLang="ko-KR" b="0" dirty="0"/>
              <a:t>(</a:t>
            </a:r>
            <a:r>
              <a:rPr lang="en-US" altLang="ko-KR" b="0" dirty="0" err="1"/>
              <a:t>dp</a:t>
            </a:r>
            <a:r>
              <a:rPr lang="en-US" altLang="ko-KR" b="0" dirty="0"/>
              <a:t>)){/* ... </a:t>
            </a:r>
            <a:r>
              <a:rPr lang="ko-KR" altLang="en-US" b="0" dirty="0"/>
              <a:t>그리고 </a:t>
            </a:r>
            <a:r>
              <a:rPr lang="ko-KR" altLang="en-US" b="0" dirty="0" err="1"/>
              <a:t>디렉토리를</a:t>
            </a:r>
            <a:r>
              <a:rPr lang="ko-KR" altLang="en-US" b="0" dirty="0"/>
              <a:t> 다시 프린트한다</a:t>
            </a:r>
            <a:r>
              <a:rPr lang="en-US" altLang="ko-KR" b="0" dirty="0"/>
              <a:t>. */</a:t>
            </a:r>
          </a:p>
          <a:p>
            <a:pPr algn="l"/>
            <a:r>
              <a:rPr lang="en-US" altLang="ko-KR" b="0" dirty="0"/>
              <a:t>      if (d-&gt;</a:t>
            </a:r>
            <a:r>
              <a:rPr lang="en-US" altLang="ko-KR" b="0" dirty="0" err="1"/>
              <a:t>d_ino</a:t>
            </a:r>
            <a:r>
              <a:rPr lang="en-US" altLang="ko-KR" b="0" dirty="0"/>
              <a:t> != 0)</a:t>
            </a:r>
          </a:p>
          <a:p>
            <a:pPr algn="l"/>
            <a:r>
              <a:rPr lang="en-US" altLang="ko-KR" b="0" dirty="0"/>
              <a:t>     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 ("%s\n", d-&gt;</a:t>
            </a:r>
            <a:r>
              <a:rPr lang="en-US" altLang="ko-KR" b="0" dirty="0" err="1"/>
              <a:t>d_name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   }</a:t>
            </a:r>
          </a:p>
          <a:p>
            <a:pPr algn="l"/>
            <a:r>
              <a:rPr lang="en-US" altLang="ko-KR" b="0" dirty="0"/>
              <a:t>  </a:t>
            </a:r>
            <a:r>
              <a:rPr lang="en-US" altLang="ko-KR" b="0" dirty="0" err="1"/>
              <a:t>closedir</a:t>
            </a:r>
            <a:r>
              <a:rPr lang="en-US" altLang="ko-KR" b="0" dirty="0"/>
              <a:t> (</a:t>
            </a:r>
            <a:r>
              <a:rPr lang="en-US" altLang="ko-KR" b="0" dirty="0" err="1"/>
              <a:t>dp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.71(98) (1/2)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2EC6608-B890-48A3-ABE6-3A0AED9CCFE4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35004" y="1043805"/>
            <a:ext cx="8208962" cy="539183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 /* NULL</a:t>
            </a:r>
            <a:r>
              <a:rPr lang="ko-KR" altLang="en-US" b="0" dirty="0"/>
              <a:t>을 정의 *</a:t>
            </a:r>
            <a:r>
              <a:rPr lang="en-US" altLang="ko-KR" b="0" dirty="0"/>
              <a:t>/</a:t>
            </a:r>
          </a:p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dirent.h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string.h</a:t>
            </a:r>
            <a:r>
              <a:rPr lang="en-US" altLang="ko-KR" b="0" dirty="0"/>
              <a:t>&gt; /* </a:t>
            </a:r>
            <a:r>
              <a:rPr lang="ko-KR" altLang="en-US" b="0" dirty="0" err="1"/>
              <a:t>스트링</a:t>
            </a:r>
            <a:r>
              <a:rPr lang="ko-KR" altLang="en-US" b="0" dirty="0"/>
              <a:t> 함수를 정의 *</a:t>
            </a:r>
            <a:r>
              <a:rPr lang="en-US" altLang="ko-KR" b="0" dirty="0"/>
              <a:t>/</a:t>
            </a:r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match(const char *, const char *);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char *</a:t>
            </a:r>
            <a:r>
              <a:rPr lang="en-US" altLang="ko-KR" b="0" dirty="0" err="1"/>
              <a:t>find_entry</a:t>
            </a:r>
            <a:r>
              <a:rPr lang="en-US" altLang="ko-KR" b="0" dirty="0"/>
              <a:t>(char *</a:t>
            </a:r>
            <a:r>
              <a:rPr lang="en-US" altLang="ko-KR" b="0" dirty="0" err="1"/>
              <a:t>dirname</a:t>
            </a:r>
            <a:r>
              <a:rPr lang="en-US" altLang="ko-KR" b="0" dirty="0"/>
              <a:t>, char *suffix, </a:t>
            </a:r>
            <a:r>
              <a:rPr lang="en-US" altLang="ko-KR" b="0" dirty="0" err="1"/>
              <a:t>int</a:t>
            </a:r>
            <a:r>
              <a:rPr lang="en-US" altLang="ko-KR" b="0" dirty="0"/>
              <a:t> cont){</a:t>
            </a:r>
          </a:p>
          <a:p>
            <a:pPr algn="l"/>
            <a:r>
              <a:rPr lang="en-US" altLang="ko-KR" b="0" dirty="0"/>
              <a:t>   static DIR *</a:t>
            </a:r>
            <a:r>
              <a:rPr lang="en-US" altLang="ko-KR" b="0" dirty="0" err="1"/>
              <a:t>dp</a:t>
            </a:r>
            <a:r>
              <a:rPr lang="en-US" altLang="ko-KR" b="0" dirty="0"/>
              <a:t>=NULL;		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dirent</a:t>
            </a:r>
            <a:r>
              <a:rPr lang="en-US" altLang="ko-KR" b="0" dirty="0"/>
              <a:t> *d;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if ((</a:t>
            </a:r>
            <a:r>
              <a:rPr lang="en-US" altLang="ko-KR" b="0" dirty="0" err="1"/>
              <a:t>dp</a:t>
            </a:r>
            <a:r>
              <a:rPr lang="en-US" altLang="ko-KR" b="0" dirty="0"/>
              <a:t>=</a:t>
            </a:r>
            <a:r>
              <a:rPr lang="en-US" altLang="ko-KR" b="0" dirty="0" err="1"/>
              <a:t>opendir</a:t>
            </a:r>
            <a:r>
              <a:rPr lang="en-US" altLang="ko-KR" b="0" dirty="0"/>
              <a:t>(name))== NULL || cont == 0){</a:t>
            </a:r>
          </a:p>
          <a:p>
            <a:pPr algn="l"/>
            <a:r>
              <a:rPr lang="en-US" altLang="ko-KR" b="0" dirty="0"/>
              <a:t>      if (</a:t>
            </a:r>
            <a:r>
              <a:rPr lang="en-US" altLang="ko-KR" b="0" dirty="0" err="1"/>
              <a:t>dp</a:t>
            </a:r>
            <a:r>
              <a:rPr lang="en-US" altLang="ko-KR" b="0" dirty="0"/>
              <a:t> != NULL)</a:t>
            </a:r>
          </a:p>
          <a:p>
            <a:pPr algn="l"/>
            <a:r>
              <a:rPr lang="en-US" altLang="ko-KR" b="0" dirty="0"/>
              <a:t>         </a:t>
            </a:r>
            <a:r>
              <a:rPr lang="en-US" altLang="ko-KR" b="0" dirty="0" err="1"/>
              <a:t>closedir</a:t>
            </a:r>
            <a:r>
              <a:rPr lang="en-US" altLang="ko-KR" b="0" dirty="0"/>
              <a:t> (</a:t>
            </a:r>
            <a:r>
              <a:rPr lang="en-US" altLang="ko-KR" b="0" dirty="0" err="1"/>
              <a:t>dp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      if ((</a:t>
            </a:r>
            <a:r>
              <a:rPr lang="en-US" altLang="ko-KR" b="0" dirty="0" err="1"/>
              <a:t>dp</a:t>
            </a:r>
            <a:r>
              <a:rPr lang="en-US" altLang="ko-KR" b="0" dirty="0"/>
              <a:t> = </a:t>
            </a:r>
            <a:r>
              <a:rPr lang="en-US" altLang="ko-KR" b="0" dirty="0" err="1"/>
              <a:t>opendir</a:t>
            </a:r>
            <a:r>
              <a:rPr lang="en-US" altLang="ko-KR" b="0" dirty="0"/>
              <a:t> (</a:t>
            </a:r>
            <a:r>
              <a:rPr lang="en-US" altLang="ko-KR" b="0" dirty="0" err="1"/>
              <a:t>dirname</a:t>
            </a:r>
            <a:r>
              <a:rPr lang="en-US" altLang="ko-KR" b="0" dirty="0"/>
              <a:t>)) == NULL)</a:t>
            </a:r>
          </a:p>
          <a:p>
            <a:pPr algn="l"/>
            <a:r>
              <a:rPr lang="en-US" altLang="ko-KR" b="0" dirty="0"/>
              <a:t>         return (NULL);</a:t>
            </a:r>
          </a:p>
          <a:p>
            <a:pPr algn="l"/>
            <a:r>
              <a:rPr lang="en-US" altLang="ko-KR" b="0" dirty="0"/>
              <a:t>   }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while (d = </a:t>
            </a:r>
            <a:r>
              <a:rPr lang="en-US" altLang="ko-KR" b="0" dirty="0" err="1"/>
              <a:t>readdir</a:t>
            </a:r>
            <a:r>
              <a:rPr lang="en-US" altLang="ko-KR" b="0" dirty="0"/>
              <a:t>(</a:t>
            </a:r>
            <a:r>
              <a:rPr lang="en-US" altLang="ko-KR" b="0" dirty="0" err="1"/>
              <a:t>dp</a:t>
            </a:r>
            <a:r>
              <a:rPr lang="en-US" altLang="ko-KR" b="0" dirty="0"/>
              <a:t>)){</a:t>
            </a:r>
          </a:p>
          <a:p>
            <a:pPr algn="l"/>
            <a:r>
              <a:rPr lang="en-US" altLang="ko-KR" b="0" dirty="0"/>
              <a:t>      if (d-&gt;</a:t>
            </a:r>
            <a:r>
              <a:rPr lang="en-US" altLang="ko-KR" b="0" dirty="0" err="1"/>
              <a:t>d_ino</a:t>
            </a:r>
            <a:r>
              <a:rPr lang="en-US" altLang="ko-KR" b="0" dirty="0"/>
              <a:t> == 0)</a:t>
            </a:r>
          </a:p>
          <a:p>
            <a:pPr algn="l"/>
            <a:r>
              <a:rPr lang="en-US" altLang="ko-KR" b="0" dirty="0"/>
              <a:t>         continue;</a:t>
            </a:r>
          </a:p>
          <a:p>
            <a:pPr algn="l"/>
            <a:r>
              <a:rPr lang="en-US" altLang="ko-KR" b="0" dirty="0"/>
              <a:t>      if (match (d-&gt;</a:t>
            </a:r>
            <a:r>
              <a:rPr lang="en-US" altLang="ko-KR" b="0" dirty="0" err="1"/>
              <a:t>d_name</a:t>
            </a:r>
            <a:r>
              <a:rPr lang="en-US" altLang="ko-KR" b="0" dirty="0"/>
              <a:t>, suffix))</a:t>
            </a:r>
          </a:p>
          <a:p>
            <a:pPr algn="l"/>
            <a:r>
              <a:rPr lang="en-US" altLang="ko-KR" b="0" dirty="0"/>
              <a:t>         return (d-&gt;</a:t>
            </a:r>
            <a:r>
              <a:rPr lang="en-US" altLang="ko-KR" b="0" dirty="0" err="1"/>
              <a:t>d_name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   }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closedir</a:t>
            </a:r>
            <a:r>
              <a:rPr lang="en-US" altLang="ko-KR" b="0" dirty="0"/>
              <a:t> (</a:t>
            </a:r>
            <a:r>
              <a:rPr lang="en-US" altLang="ko-KR" b="0" dirty="0" err="1"/>
              <a:t>dp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dp</a:t>
            </a:r>
            <a:r>
              <a:rPr lang="en-US" altLang="ko-KR" b="0" dirty="0"/>
              <a:t> = NULL</a:t>
            </a:r>
          </a:p>
          <a:p>
            <a:pPr algn="l"/>
            <a:r>
              <a:rPr lang="en-US" altLang="ko-KR" b="0" dirty="0"/>
              <a:t>   return (NULL);</a:t>
            </a:r>
          </a:p>
          <a:p>
            <a:pPr algn="l"/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.71(98) (2/2)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5D462B0-5487-4D9F-81E9-DE1949ECD6B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20891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int match (const char *s1, const char *s2)</a:t>
            </a:r>
          </a:p>
          <a:p>
            <a:pPr algn="l"/>
            <a:r>
              <a:rPr lang="en-US" altLang="ko-KR" b="0"/>
              <a:t>{</a:t>
            </a:r>
          </a:p>
          <a:p>
            <a:pPr algn="l"/>
            <a:r>
              <a:rPr lang="en-US" altLang="ko-KR" b="0"/>
              <a:t>   int diff = strlen(s1)- strlen(s2);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   if (strlen(s1) &gt; strlen(s2))</a:t>
            </a:r>
          </a:p>
          <a:p>
            <a:pPr algn="l"/>
            <a:r>
              <a:rPr lang="en-US" altLang="ko-KR" b="0"/>
              <a:t>      return (strcmp(&amp;s1[diff], s2) == 0);</a:t>
            </a:r>
          </a:p>
          <a:p>
            <a:pPr algn="l"/>
            <a:r>
              <a:rPr lang="en-US" altLang="ko-KR" b="0"/>
              <a:t>   else</a:t>
            </a:r>
          </a:p>
          <a:p>
            <a:pPr algn="l"/>
            <a:r>
              <a:rPr lang="en-US" altLang="ko-KR" b="0"/>
              <a:t>      return (0);</a:t>
            </a:r>
          </a:p>
          <a:p>
            <a:pPr algn="l"/>
            <a:r>
              <a:rPr lang="en-US" altLang="ko-KR" b="0"/>
              <a:t>}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429256" y="1357298"/>
          <a:ext cx="187452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29256" y="2285992"/>
          <a:ext cx="187452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current working directory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Each UNIX process has its own current working directory.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The current directory apparently associated with a user is actually the current working directory associated with the shell process that interprets his or her commands.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Initially, the current working directory of a process is set to the current working directory of the process from which it was started, usually the shell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80A26DE-E60B-4F66-BE1A-59FD2F36F06E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chdir(2)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EEE76D1-67DB-4039-879B-DE22487BB08D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2954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/>
              <a:t>#include &lt;unistd.h&gt;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int chdir(const char *path);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					 Return: 0 if OK, -1 on error</a:t>
            </a:r>
            <a:endParaRPr lang="en-US" altLang="ko-KR" b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000" b="0">
              <a:cs typeface="Arial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55613" y="2492375"/>
            <a:ext cx="82296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This change applies only to the process that makes the </a:t>
            </a:r>
            <a:r>
              <a:rPr lang="en-US" altLang="ko-KR" sz="2200" b="0" dirty="0" err="1">
                <a:cs typeface="Arial" charset="0"/>
              </a:rPr>
              <a:t>chdir</a:t>
            </a:r>
            <a:r>
              <a:rPr lang="en-US" altLang="ko-KR" sz="2200" dirty="0">
                <a:latin typeface="Arial" charset="0"/>
                <a:cs typeface="Arial" charset="0"/>
              </a:rPr>
              <a:t>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Error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/>
              <a:t>path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</a:rPr>
              <a:t>does not define a valid directory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execute permission does not exist at every component directory</a:t>
            </a:r>
            <a:endParaRPr lang="en-US" altLang="ko-KR" sz="2200" dirty="0">
              <a:latin typeface="Arial" charset="0"/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Changing directory and using filename relative to this new directory will be more efficient than using absolute filename.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95288" y="5429264"/>
            <a:ext cx="4176712" cy="9810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fd1 = open(“/usr/ben/abc”, O_RDONLY);</a:t>
            </a:r>
          </a:p>
          <a:p>
            <a:pPr algn="l"/>
            <a:r>
              <a:rPr lang="en-US" altLang="ko-KR" b="0"/>
              <a:t>fd2 = open(“/usr/ben/xyz”, O_RDWR);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716463" y="5429264"/>
            <a:ext cx="4176712" cy="9810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chdir(“/usr/ben”);</a:t>
            </a:r>
          </a:p>
          <a:p>
            <a:pPr algn="l"/>
            <a:r>
              <a:rPr lang="en-US" altLang="ko-KR" b="0"/>
              <a:t>fd1 = open(“abc”, O_RDONLY);</a:t>
            </a:r>
          </a:p>
          <a:p>
            <a:pPr algn="l"/>
            <a:r>
              <a:rPr lang="en-US" altLang="ko-KR" b="0"/>
              <a:t>fd2 = open(“xyz”, O_RDWR);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getcwd</a:t>
            </a:r>
            <a:r>
              <a:rPr lang="en-US" altLang="ko-KR" b="0" dirty="0">
                <a:latin typeface="Courier New" pitchFamily="49" charset="0"/>
              </a:rPr>
              <a:t>(3)</a:t>
            </a:r>
            <a:r>
              <a:rPr lang="en-US" altLang="ko-KR" dirty="0"/>
              <a:t> system call</a:t>
            </a:r>
            <a:endParaRPr/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0F01B8D-A23C-4455-B7E1-F3EAF3B8A275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2954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 dirty="0"/>
              <a:t>#include &lt;</a:t>
            </a:r>
            <a:r>
              <a:rPr lang="en-US" altLang="ko-KR" sz="1600" b="0" dirty="0" err="1"/>
              <a:t>unistd.h</a:t>
            </a:r>
            <a:r>
              <a:rPr lang="en-US" altLang="ko-KR" sz="1600" b="0" dirty="0"/>
              <a:t>&gt;</a:t>
            </a:r>
          </a:p>
          <a:p>
            <a:pPr algn="l"/>
            <a:endParaRPr lang="en-US" altLang="ko-KR" sz="1600" b="0" dirty="0"/>
          </a:p>
          <a:p>
            <a:pPr algn="l"/>
            <a:r>
              <a:rPr lang="en-US" altLang="ko-KR" sz="1600" b="0" dirty="0"/>
              <a:t>char *</a:t>
            </a:r>
            <a:r>
              <a:rPr lang="en-US" altLang="ko-KR" sz="1600" b="0" dirty="0" err="1"/>
              <a:t>getcwd</a:t>
            </a:r>
            <a:r>
              <a:rPr lang="en-US" altLang="ko-KR" sz="1600" b="0" dirty="0"/>
              <a:t>(char *name, </a:t>
            </a:r>
            <a:r>
              <a:rPr lang="en-US" altLang="ko-KR" sz="1600" b="0" dirty="0" err="1"/>
              <a:t>size_t</a:t>
            </a:r>
            <a:r>
              <a:rPr lang="en-US" altLang="ko-KR" sz="1600" b="0" dirty="0"/>
              <a:t> size);</a:t>
            </a:r>
          </a:p>
          <a:p>
            <a:pPr algn="l"/>
            <a:endParaRPr lang="en-US" altLang="ko-KR" sz="1600" b="0" dirty="0"/>
          </a:p>
          <a:p>
            <a:pPr algn="l"/>
            <a:r>
              <a:rPr lang="en-US" altLang="ko-KR" sz="1600" b="0" dirty="0"/>
              <a:t>				  Returns: name if OK, NULL on error</a:t>
            </a:r>
            <a:endParaRPr lang="en-US" altLang="ko-KR" b="0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000" b="0">
              <a:cs typeface="Arial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55613" y="2492375"/>
            <a:ext cx="82296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Return a pointer to the current directory pathname.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Current directory name is copied into the array pointed to by </a:t>
            </a:r>
            <a:r>
              <a:rPr lang="en-US" altLang="ko-KR" sz="2200" b="0" dirty="0">
                <a:cs typeface="Arial" charset="0"/>
              </a:rPr>
              <a:t>name</a:t>
            </a:r>
            <a:r>
              <a:rPr lang="en-US" altLang="ko-KR" sz="2200" dirty="0">
                <a:latin typeface="Arial" charset="0"/>
                <a:cs typeface="Arial" charset="0"/>
              </a:rPr>
              <a:t>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200" b="0" dirty="0"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b="0" dirty="0">
                <a:cs typeface="Arial" charset="0"/>
              </a:rPr>
              <a:t>name</a:t>
            </a:r>
            <a:r>
              <a:rPr lang="en-US" altLang="ko-KR" sz="2200" dirty="0">
                <a:latin typeface="Arial" charset="0"/>
                <a:cs typeface="Arial" charset="0"/>
              </a:rPr>
              <a:t> allocation problem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Implementation is system dependent.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POSIX.1 tries to help with the </a:t>
            </a:r>
            <a:r>
              <a:rPr lang="en-US" altLang="ko-KR" sz="2000" b="0" dirty="0"/>
              <a:t>PATH_MAX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</a:rPr>
              <a:t>value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</a:rPr>
              <a:t>(</a:t>
            </a:r>
            <a:r>
              <a:rPr lang="en-US" altLang="ko-KR" sz="2000" b="0" dirty="0"/>
              <a:t>&lt;</a:t>
            </a:r>
            <a:r>
              <a:rPr lang="en-US" altLang="ko-KR" sz="2000" b="0" dirty="0" err="1"/>
              <a:t>limits.h</a:t>
            </a:r>
            <a:r>
              <a:rPr lang="en-US" altLang="ko-KR" sz="2000" b="0" dirty="0"/>
              <a:t>&gt;</a:t>
            </a:r>
            <a:r>
              <a:rPr lang="en-US" altLang="ko-KR" sz="2000" b="0" dirty="0">
                <a:latin typeface="Book Antiqua" pitchFamily="18" charset="0"/>
              </a:rPr>
              <a:t>)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If the allocated space is too small, an error is returned and </a:t>
            </a:r>
            <a:r>
              <a:rPr lang="en-US" altLang="ko-KR" sz="2000" b="0" dirty="0" err="1"/>
              <a:t>errno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</a:rPr>
              <a:t>is set to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/>
              <a:t>ERANGE</a:t>
            </a:r>
            <a:r>
              <a:rPr lang="en-US" altLang="ko-KR" sz="2000" dirty="0">
                <a:latin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.74(101)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1F09FFAD-B00F-4D4D-A498-ACFDE1CB7615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48244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/* my_pwd -- </a:t>
            </a:r>
            <a:r>
              <a:rPr lang="ko-KR" altLang="en-US" b="0"/>
              <a:t>작업 디렉토리를 프린트한다</a:t>
            </a:r>
            <a:r>
              <a:rPr lang="en-US" altLang="ko-KR" b="0"/>
              <a:t>.*/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#include &lt;stdio.h&gt;</a:t>
            </a:r>
          </a:p>
          <a:p>
            <a:pPr algn="l"/>
            <a:r>
              <a:rPr lang="en-US" altLang="ko-KR" b="0"/>
              <a:t>#include &lt;unistd.h&gt;</a:t>
            </a:r>
          </a:p>
          <a:p>
            <a:pPr algn="l"/>
            <a:r>
              <a:rPr lang="en-US" altLang="ko-KR" b="0"/>
              <a:t>#define VERYBIG 200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void my_pwd (void);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main()</a:t>
            </a:r>
          </a:p>
          <a:p>
            <a:pPr algn="l"/>
            <a:r>
              <a:rPr lang="en-US" altLang="ko-KR" b="0"/>
              <a:t>{</a:t>
            </a:r>
          </a:p>
          <a:p>
            <a:pPr algn="l"/>
            <a:r>
              <a:rPr lang="en-US" altLang="ko-KR" b="0"/>
              <a:t>   my_pwd();</a:t>
            </a:r>
          </a:p>
          <a:p>
            <a:pPr algn="l"/>
            <a:r>
              <a:rPr lang="en-US" altLang="ko-KR" b="0"/>
              <a:t>}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void my_pwd (void)</a:t>
            </a:r>
          </a:p>
          <a:p>
            <a:pPr algn="l"/>
            <a:r>
              <a:rPr lang="en-US" altLang="ko-KR" b="0"/>
              <a:t>{</a:t>
            </a:r>
          </a:p>
          <a:p>
            <a:pPr algn="l"/>
            <a:r>
              <a:rPr lang="en-US" altLang="ko-KR" b="0"/>
              <a:t>   char dirname[VERYBIG];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   if ( getcwd(dirname, VERYBIG) == NULL)</a:t>
            </a:r>
          </a:p>
          <a:p>
            <a:pPr algn="l"/>
            <a:r>
              <a:rPr lang="en-US" altLang="ko-KR" b="0"/>
              <a:t> 	perror("getcwd error");</a:t>
            </a:r>
          </a:p>
          <a:p>
            <a:pPr algn="l"/>
            <a:r>
              <a:rPr lang="en-US" altLang="ko-KR" b="0"/>
              <a:t>   else</a:t>
            </a:r>
          </a:p>
          <a:p>
            <a:pPr algn="l"/>
            <a:r>
              <a:rPr lang="en-US" altLang="ko-KR" b="0"/>
              <a:t> 	printf("%s\n", dirname);</a:t>
            </a:r>
          </a:p>
          <a:p>
            <a:pPr algn="l"/>
            <a:r>
              <a:rPr lang="en-US" altLang="ko-KR" b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ftw</a:t>
            </a:r>
            <a:r>
              <a:rPr lang="en-US" altLang="ko-KR" b="0" dirty="0">
                <a:latin typeface="Courier New" pitchFamily="49" charset="0"/>
              </a:rPr>
              <a:t>(3)</a:t>
            </a:r>
            <a:r>
              <a:rPr lang="en-US" altLang="ko-KR" dirty="0"/>
              <a:t> system call (1/2)</a:t>
            </a:r>
            <a:endParaRPr/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25AF2CD-B480-489D-B487-D83485918E86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95288" y="1125538"/>
            <a:ext cx="8353425" cy="12239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/>
              <a:t>#include &lt;unistd.h&gt;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int ftw(const char *path, int (*func)(), int depth);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				             Returns: 0 if OK, -1 on error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000" b="0">
              <a:cs typeface="Arial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55613" y="2420938"/>
            <a:ext cx="82296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Performs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directory tree walk </a:t>
            </a:r>
            <a:r>
              <a:rPr lang="en-US" altLang="ko-KR" sz="2200" dirty="0">
                <a:latin typeface="Arial" charset="0"/>
                <a:cs typeface="Arial" charset="0"/>
              </a:rPr>
              <a:t>starting at any directory and calls a user-defined routine for each directory entry found.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Termination condition of </a:t>
            </a:r>
            <a:r>
              <a:rPr lang="en-US" altLang="ko-KR" sz="2200" b="0" dirty="0" err="1">
                <a:cs typeface="Arial" charset="0"/>
              </a:rPr>
              <a:t>ftw</a:t>
            </a:r>
            <a:r>
              <a:rPr lang="en-US" altLang="ko-KR" sz="2200" dirty="0">
                <a:latin typeface="Arial" charset="0"/>
                <a:cs typeface="Arial" charset="0"/>
              </a:rPr>
              <a:t> 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User-defined function returns a non-zero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An error is encountered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latin typeface="Book Antiqua" pitchFamily="18" charset="0"/>
              </a:rPr>
              <a:t>Bottom of the tree is reached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Argument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cs typeface="Courier New" pitchFamily="49" charset="0"/>
              </a:rPr>
              <a:t>path</a:t>
            </a:r>
            <a:r>
              <a:rPr lang="en-US" altLang="ko-KR" sz="2000" dirty="0">
                <a:latin typeface="Arial" charset="0"/>
              </a:rPr>
              <a:t> : </a:t>
            </a:r>
            <a:r>
              <a:rPr lang="en-US" altLang="ko-KR" sz="2000" b="0" dirty="0">
                <a:latin typeface="Book Antiqua" pitchFamily="18" charset="0"/>
              </a:rPr>
              <a:t>directory pathname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>
                <a:cs typeface="Courier New" pitchFamily="49" charset="0"/>
              </a:rPr>
              <a:t>depth</a:t>
            </a:r>
            <a:r>
              <a:rPr lang="en-US" altLang="ko-KR" sz="2000" dirty="0">
                <a:latin typeface="Arial" charset="0"/>
              </a:rPr>
              <a:t> : </a:t>
            </a:r>
            <a:r>
              <a:rPr lang="en-US" altLang="ko-KR" sz="2000" b="0" dirty="0">
                <a:latin typeface="Book Antiqua" pitchFamily="18" charset="0"/>
              </a:rPr>
              <a:t>controls the number of different file descriptors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 err="1">
                <a:cs typeface="Courier New" pitchFamily="49" charset="0"/>
              </a:rPr>
              <a:t>func</a:t>
            </a:r>
            <a:r>
              <a:rPr lang="en-US" altLang="ko-KR" sz="2000" dirty="0">
                <a:latin typeface="Arial" charset="0"/>
              </a:rPr>
              <a:t> : </a:t>
            </a:r>
            <a:r>
              <a:rPr lang="en-US" altLang="ko-KR" sz="2000" b="0" dirty="0">
                <a:latin typeface="Book Antiqua" pitchFamily="18" charset="0"/>
              </a:rPr>
              <a:t>user-defined function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ftw</a:t>
            </a:r>
            <a:r>
              <a:rPr lang="en-US" altLang="ko-KR" b="0" dirty="0">
                <a:latin typeface="Courier New" pitchFamily="49" charset="0"/>
              </a:rPr>
              <a:t>(3)</a:t>
            </a:r>
            <a:r>
              <a:rPr lang="en-US" altLang="ko-KR" dirty="0"/>
              <a:t> system call (2/2)</a:t>
            </a:r>
            <a:endParaRPr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00"/>
            <a:ext cx="8329642" cy="38163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argument</a:t>
            </a:r>
          </a:p>
          <a:p>
            <a:pPr lvl="1">
              <a:lnSpc>
                <a:spcPct val="90000"/>
              </a:lnSpc>
            </a:pPr>
            <a:r>
              <a:rPr lang="en-US" altLang="ko-KR" sz="2000" kern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name</a:t>
            </a:r>
            <a:r>
              <a:rPr lang="en-US" altLang="ko-KR" sz="2000" dirty="0"/>
              <a:t> : object name</a:t>
            </a:r>
          </a:p>
          <a:p>
            <a:pPr lvl="1">
              <a:lnSpc>
                <a:spcPct val="90000"/>
              </a:lnSpc>
            </a:pPr>
            <a:r>
              <a:rPr lang="en-US" altLang="ko-KR" sz="2000" kern="12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sptr</a:t>
            </a:r>
            <a:r>
              <a:rPr lang="en-US" altLang="ko-KR" sz="2000" dirty="0"/>
              <a:t> : </a:t>
            </a:r>
            <a:r>
              <a:rPr lang="en-US" altLang="ko-KR" sz="2000" b="0" dirty="0">
                <a:latin typeface="Courier New" pitchFamily="49" charset="0"/>
              </a:rPr>
              <a:t>stat</a:t>
            </a:r>
            <a:r>
              <a:rPr lang="en-US" altLang="ko-KR" sz="2000" dirty="0"/>
              <a:t> structure about the object</a:t>
            </a:r>
          </a:p>
          <a:p>
            <a:pPr lvl="1">
              <a:lnSpc>
                <a:spcPct val="90000"/>
              </a:lnSpc>
            </a:pPr>
            <a:r>
              <a:rPr lang="en-US" altLang="ko-KR" sz="2000" kern="12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type</a:t>
            </a:r>
            <a:r>
              <a:rPr lang="en-US" altLang="ko-KR" sz="2000" dirty="0"/>
              <a:t>   </a:t>
            </a:r>
            <a:r>
              <a:rPr lang="en-US" altLang="ko-KR" sz="2000" b="0" dirty="0">
                <a:latin typeface="Courier New" pitchFamily="49" charset="0"/>
              </a:rPr>
              <a:t>&lt;</a:t>
            </a:r>
            <a:r>
              <a:rPr lang="en-US" altLang="ko-KR" sz="2000" b="0" dirty="0" err="1">
                <a:latin typeface="Courier New" pitchFamily="49" charset="0"/>
              </a:rPr>
              <a:t>ftw.h</a:t>
            </a:r>
            <a:r>
              <a:rPr lang="en-US" altLang="ko-KR" sz="2000" b="0" dirty="0">
                <a:latin typeface="Courier New" pitchFamily="49" charset="0"/>
              </a:rPr>
              <a:t>&gt;	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FTW_F</a:t>
            </a:r>
            <a:r>
              <a:rPr lang="en-US" altLang="ko-KR" sz="2000" dirty="0"/>
              <a:t>	File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FTW_D</a:t>
            </a:r>
            <a:r>
              <a:rPr lang="en-US" altLang="ko-KR" sz="2000" dirty="0"/>
              <a:t>	Directory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FTW_DNR</a:t>
            </a:r>
            <a:r>
              <a:rPr lang="en-US" altLang="ko-KR" sz="2000" dirty="0"/>
              <a:t>	Directory that could not be read.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FTW_SL</a:t>
            </a:r>
            <a:r>
              <a:rPr lang="en-US" altLang="ko-KR" sz="2000" dirty="0"/>
              <a:t>	Symbolic link.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FTW_NS</a:t>
            </a:r>
            <a:r>
              <a:rPr lang="en-US" altLang="ko-KR" sz="2000" dirty="0"/>
              <a:t>	Not a symbolic link and </a:t>
            </a:r>
            <a:r>
              <a:rPr lang="en-US" altLang="ko-KR" sz="2000" dirty="0">
                <a:latin typeface="Courier New" pitchFamily="49" charset="0"/>
              </a:rPr>
              <a:t>stat</a:t>
            </a:r>
            <a:r>
              <a:rPr lang="en-US" altLang="ko-KR" sz="2000" dirty="0"/>
              <a:t> could</a:t>
            </a:r>
            <a:br>
              <a:rPr lang="en-US" altLang="ko-KR" sz="2000" dirty="0"/>
            </a:br>
            <a:r>
              <a:rPr lang="en-US" altLang="ko-KR" sz="2000" dirty="0"/>
              <a:t>		not be executed successfully.(</a:t>
            </a:r>
            <a:r>
              <a:rPr lang="en-US" altLang="ko-KR" sz="2000" dirty="0">
                <a:latin typeface="Courier New" pitchFamily="49" charset="0"/>
              </a:rPr>
              <a:t>stat(2)</a:t>
            </a:r>
            <a:r>
              <a:rPr lang="en-US" altLang="ko-KR" sz="2000" dirty="0"/>
              <a:t> error)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413A051-FD5C-4F9C-A5A2-C9413D9F2C28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2239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 dirty="0" err="1"/>
              <a:t>int</a:t>
            </a:r>
            <a:r>
              <a:rPr lang="en-US" altLang="ko-KR" sz="1600" b="0" dirty="0"/>
              <a:t> </a:t>
            </a:r>
            <a:r>
              <a:rPr lang="en-US" altLang="ko-KR" sz="1600" b="0" dirty="0" err="1"/>
              <a:t>func</a:t>
            </a:r>
            <a:r>
              <a:rPr lang="en-US" altLang="ko-KR" sz="1600" b="0" dirty="0"/>
              <a:t>(const char *name, const </a:t>
            </a:r>
            <a:r>
              <a:rPr lang="en-US" altLang="ko-KR" sz="1600" b="0" dirty="0" err="1"/>
              <a:t>struct</a:t>
            </a:r>
            <a:r>
              <a:rPr lang="en-US" altLang="ko-KR" sz="1600" b="0" dirty="0"/>
              <a:t> stat *</a:t>
            </a:r>
            <a:r>
              <a:rPr lang="en-US" altLang="ko-KR" sz="1600" b="0" dirty="0" err="1"/>
              <a:t>sptr</a:t>
            </a:r>
            <a:r>
              <a:rPr lang="en-US" altLang="ko-KR" sz="1600" b="0" dirty="0"/>
              <a:t>, </a:t>
            </a:r>
            <a:r>
              <a:rPr lang="en-US" altLang="ko-KR" sz="1600" b="0" dirty="0" err="1"/>
              <a:t>int</a:t>
            </a:r>
            <a:r>
              <a:rPr lang="en-US" altLang="ko-KR" sz="1600" b="0" dirty="0"/>
              <a:t> type)</a:t>
            </a:r>
          </a:p>
          <a:p>
            <a:pPr algn="l"/>
            <a:r>
              <a:rPr lang="en-US" altLang="ko-KR" sz="1600" b="0" dirty="0"/>
              <a:t>{</a:t>
            </a:r>
          </a:p>
          <a:p>
            <a:pPr algn="l"/>
            <a:r>
              <a:rPr lang="en-US" altLang="ko-KR" sz="1600" b="0" dirty="0"/>
              <a:t>	/* body of function */</a:t>
            </a:r>
          </a:p>
          <a:p>
            <a:pPr algn="l"/>
            <a:r>
              <a:rPr lang="en-US" altLang="ko-KR" sz="1600" b="0" dirty="0"/>
              <a:t>}</a:t>
            </a:r>
            <a:endParaRPr lang="en-US" altLang="ko-KR" b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.75(104) (1/2)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altLang="ko-KR" sz="22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58FD52B-8A7C-42CB-932A-FF71763DBE01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80850" y="1035096"/>
            <a:ext cx="8208962" cy="536570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#include &lt;sys/</a:t>
            </a:r>
            <a:r>
              <a:rPr lang="en-US" altLang="ko-KR" b="0" dirty="0" err="1"/>
              <a:t>stat.h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ftw.h</a:t>
            </a:r>
            <a:r>
              <a:rPr lang="en-US" altLang="ko-KR" b="0" dirty="0"/>
              <a:t>&gt;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list(const char *name, const </a:t>
            </a:r>
            <a:r>
              <a:rPr lang="en-US" altLang="ko-KR" b="0" dirty="0" err="1"/>
              <a:t>struct</a:t>
            </a:r>
            <a:r>
              <a:rPr lang="en-US" altLang="ko-KR" b="0" dirty="0"/>
              <a:t> stat *status, </a:t>
            </a:r>
            <a:r>
              <a:rPr lang="en-US" altLang="ko-KR" b="0" dirty="0" err="1"/>
              <a:t>int</a:t>
            </a:r>
            <a:r>
              <a:rPr lang="en-US" altLang="ko-KR" b="0" dirty="0"/>
              <a:t> type)</a:t>
            </a:r>
          </a:p>
          <a:p>
            <a:pPr algn="l"/>
            <a:r>
              <a:rPr lang="en-US" altLang="ko-KR" b="0" dirty="0"/>
              <a:t>{</a:t>
            </a:r>
          </a:p>
          <a:p>
            <a:pPr algn="l"/>
            <a:r>
              <a:rPr lang="en-US" altLang="ko-KR" b="0" dirty="0"/>
              <a:t>   if (type == FTW_NS) /* </a:t>
            </a:r>
            <a:r>
              <a:rPr lang="ko-KR" altLang="en-US" b="0" dirty="0"/>
              <a:t>만일 </a:t>
            </a:r>
            <a:r>
              <a:rPr lang="en-US" altLang="ko-KR" b="0" dirty="0"/>
              <a:t>stat </a:t>
            </a:r>
            <a:r>
              <a:rPr lang="ko-KR" altLang="en-US" b="0" dirty="0"/>
              <a:t>호출이 실패하면</a:t>
            </a:r>
            <a:r>
              <a:rPr lang="en-US" altLang="ko-KR" b="0" dirty="0"/>
              <a:t>, </a:t>
            </a:r>
            <a:r>
              <a:rPr lang="ko-KR" altLang="en-US" b="0" dirty="0"/>
              <a:t>그냥 복귀한다</a:t>
            </a:r>
            <a:r>
              <a:rPr lang="en-US" altLang="ko-KR" b="0" dirty="0"/>
              <a:t>. */</a:t>
            </a:r>
          </a:p>
          <a:p>
            <a:pPr algn="l"/>
            <a:r>
              <a:rPr lang="en-US" altLang="ko-KR" b="0" dirty="0"/>
              <a:t>      return 0;</a:t>
            </a:r>
          </a:p>
          <a:p>
            <a:pPr algn="l"/>
            <a:r>
              <a:rPr lang="en-US" altLang="ko-KR" b="0" dirty="0"/>
              <a:t> /* </a:t>
            </a:r>
            <a:r>
              <a:rPr lang="ko-KR" altLang="en-US" b="0" dirty="0"/>
              <a:t>아니면 객체이름</a:t>
            </a:r>
            <a:r>
              <a:rPr lang="en-US" altLang="ko-KR" b="0" dirty="0"/>
              <a:t>, </a:t>
            </a:r>
            <a:r>
              <a:rPr lang="ko-KR" altLang="en-US" b="0" dirty="0"/>
              <a:t>허가 그리고 객체가 </a:t>
            </a:r>
            <a:r>
              <a:rPr lang="ko-KR" altLang="en-US" b="0" dirty="0" err="1"/>
              <a:t>디렉토리이거나</a:t>
            </a:r>
            <a:r>
              <a:rPr lang="ko-KR" altLang="en-US" b="0" dirty="0"/>
              <a:t> </a:t>
            </a:r>
            <a:r>
              <a:rPr lang="ko-KR" altLang="en-US" b="0" dirty="0" err="1"/>
              <a:t>상징형링크이면</a:t>
            </a:r>
            <a:r>
              <a:rPr lang="ko-KR" altLang="en-US" b="0" dirty="0"/>
              <a:t> 뒤에 “*”</a:t>
            </a:r>
            <a:r>
              <a:rPr lang="ko-KR" altLang="en-US" b="0" dirty="0" err="1"/>
              <a:t>를</a:t>
            </a:r>
            <a:r>
              <a:rPr lang="ko-KR" altLang="en-US" b="0" dirty="0"/>
              <a:t> 첨가</a:t>
            </a:r>
            <a:r>
              <a:rPr lang="en-US" altLang="ko-KR" b="0" dirty="0"/>
              <a:t>*/</a:t>
            </a:r>
          </a:p>
          <a:p>
            <a:pPr algn="l"/>
            <a:r>
              <a:rPr lang="en-US" altLang="ko-KR" b="0" dirty="0"/>
              <a:t>   if(type == FTW_F)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("%-30s\t0%3o\n", name, status-&gt;st_mode&amp;0777);</a:t>
            </a:r>
          </a:p>
          <a:p>
            <a:pPr algn="l"/>
            <a:r>
              <a:rPr lang="en-US" altLang="ko-KR" b="0" dirty="0"/>
              <a:t>   else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("%-30s*\t0%3o\n", name, status-&gt;st_mode&amp;0777);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return 0;</a:t>
            </a:r>
          </a:p>
          <a:p>
            <a:pPr algn="l"/>
            <a:r>
              <a:rPr lang="en-US" altLang="ko-KR" b="0" dirty="0"/>
              <a:t>}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main 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 **</a:t>
            </a:r>
            <a:r>
              <a:rPr lang="en-US" altLang="ko-KR" b="0" dirty="0" err="1"/>
              <a:t>argv</a:t>
            </a:r>
            <a:r>
              <a:rPr lang="en-US" altLang="ko-KR" b="0" dirty="0"/>
              <a:t>){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list(const char *, const </a:t>
            </a:r>
            <a:r>
              <a:rPr lang="en-US" altLang="ko-KR" b="0" dirty="0" err="1"/>
              <a:t>struct</a:t>
            </a:r>
            <a:r>
              <a:rPr lang="en-US" altLang="ko-KR" b="0" dirty="0"/>
              <a:t> stat *, </a:t>
            </a:r>
            <a:r>
              <a:rPr lang="en-US" altLang="ko-KR" b="0" dirty="0" err="1"/>
              <a:t>int</a:t>
            </a:r>
            <a:r>
              <a:rPr lang="en-US" altLang="ko-KR" b="0" dirty="0"/>
              <a:t>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if (</a:t>
            </a:r>
            <a:r>
              <a:rPr lang="en-US" altLang="ko-KR" b="0" dirty="0" err="1"/>
              <a:t>argc</a:t>
            </a:r>
            <a:r>
              <a:rPr lang="en-US" altLang="ko-KR" b="0" dirty="0"/>
              <a:t> == 1)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ftw</a:t>
            </a:r>
            <a:r>
              <a:rPr lang="en-US" altLang="ko-KR" b="0" dirty="0"/>
              <a:t> (".", list, 1);</a:t>
            </a:r>
          </a:p>
          <a:p>
            <a:pPr algn="l"/>
            <a:r>
              <a:rPr lang="en-US" altLang="ko-KR" b="0" dirty="0"/>
              <a:t>   else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ftw</a:t>
            </a:r>
            <a:r>
              <a:rPr lang="en-US" altLang="ko-KR" b="0" dirty="0"/>
              <a:t> (</a:t>
            </a:r>
            <a:r>
              <a:rPr lang="en-US" altLang="ko-KR" b="0" dirty="0" err="1"/>
              <a:t>argv</a:t>
            </a:r>
            <a:r>
              <a:rPr lang="en-US" altLang="ko-KR" b="0" dirty="0"/>
              <a:t>[1], list, 1);</a:t>
            </a:r>
          </a:p>
          <a:p>
            <a:pPr algn="l"/>
            <a:r>
              <a:rPr lang="en-US" altLang="ko-KR" b="0" dirty="0"/>
              <a:t>   exit (0);</a:t>
            </a:r>
          </a:p>
          <a:p>
            <a:pPr algn="l"/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Directory(1/2)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Arial" charset="0"/>
                <a:cs typeface="Arial" charset="0"/>
              </a:rPr>
              <a:t>File containing directory entries.</a:t>
            </a:r>
          </a:p>
          <a:p>
            <a:pPr algn="just"/>
            <a:r>
              <a:rPr lang="en-US" altLang="ko-KR" dirty="0">
                <a:latin typeface="Arial" charset="0"/>
                <a:cs typeface="Arial" charset="0"/>
              </a:rPr>
              <a:t>Many of the system calls used for file could be used to manipulate directories.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Difference between directories and regular files</a:t>
            </a:r>
          </a:p>
          <a:p>
            <a:pPr lvl="1"/>
            <a:r>
              <a:rPr lang="en-US" altLang="ko-KR" dirty="0"/>
              <a:t>Directories may not be created using the </a:t>
            </a:r>
            <a:r>
              <a:rPr lang="en-US" altLang="ko-KR" b="0" dirty="0" err="1">
                <a:latin typeface="Courier New" pitchFamily="49" charset="0"/>
              </a:rPr>
              <a:t>creat</a:t>
            </a:r>
            <a:r>
              <a:rPr lang="en-US" altLang="ko-KR" dirty="0"/>
              <a:t> or </a:t>
            </a:r>
            <a:r>
              <a:rPr lang="en-US" altLang="ko-KR" b="0" dirty="0">
                <a:latin typeface="Courier New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lvl="1"/>
            <a:r>
              <a:rPr lang="en-US" altLang="ko-KR" dirty="0"/>
              <a:t>Nor will </a:t>
            </a:r>
            <a:r>
              <a:rPr lang="en-US" altLang="ko-KR" b="0" dirty="0">
                <a:latin typeface="Courier New" pitchFamily="49" charset="0"/>
              </a:rPr>
              <a:t>open</a:t>
            </a:r>
            <a:r>
              <a:rPr lang="en-US" altLang="ko-KR" dirty="0"/>
              <a:t> work on a directory when either of the </a:t>
            </a:r>
            <a:r>
              <a:rPr lang="en-US" altLang="ko-KR" b="0" dirty="0">
                <a:latin typeface="Courier New" pitchFamily="49" charset="0"/>
              </a:rPr>
              <a:t>O_WRONLY</a:t>
            </a:r>
            <a:r>
              <a:rPr lang="en-US" altLang="ko-KR" dirty="0"/>
              <a:t> or </a:t>
            </a:r>
            <a:r>
              <a:rPr lang="en-US" altLang="ko-KR" b="0" dirty="0">
                <a:latin typeface="Courier New" pitchFamily="49" charset="0"/>
              </a:rPr>
              <a:t>O_RDWR</a:t>
            </a:r>
            <a:r>
              <a:rPr lang="en-US" altLang="ko-KR" dirty="0"/>
              <a:t> flags is set (</a:t>
            </a:r>
            <a:r>
              <a:rPr lang="en-US" altLang="ko-KR" b="0" dirty="0" err="1">
                <a:latin typeface="Courier New" pitchFamily="49" charset="0"/>
              </a:rPr>
              <a:t>errno</a:t>
            </a:r>
            <a:r>
              <a:rPr lang="en-US" altLang="ko-KR" dirty="0"/>
              <a:t> </a:t>
            </a:r>
            <a:r>
              <a:rPr lang="en-US" altLang="ko-KR" b="0" dirty="0">
                <a:latin typeface="Courier New" pitchFamily="49" charset="0"/>
              </a:rPr>
              <a:t>=</a:t>
            </a:r>
            <a:r>
              <a:rPr lang="en-US" altLang="ko-KR" dirty="0"/>
              <a:t> </a:t>
            </a:r>
            <a:r>
              <a:rPr lang="en-US" altLang="ko-KR" b="0" dirty="0">
                <a:latin typeface="Courier New" pitchFamily="49" charset="0"/>
              </a:rPr>
              <a:t>EISDIR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It is impossible to update a directory using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Only the kernel can write to a directory.</a:t>
            </a:r>
          </a:p>
          <a:p>
            <a:pPr lvl="1"/>
            <a:endParaRPr lang="en-US" altLang="ko-KR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B2C8F1DA-4777-4EE9-87BB-CE131641AAEB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.75(104)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850" y="1035097"/>
            <a:ext cx="8208962" cy="20367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$ </a:t>
            </a:r>
            <a:r>
              <a:rPr lang="en-US" altLang="ko-KR" b="0" i="1" dirty="0"/>
              <a:t>list</a:t>
            </a:r>
          </a:p>
          <a:p>
            <a:pPr algn="l"/>
            <a:r>
              <a:rPr lang="en-US" altLang="ko-KR" b="0" dirty="0"/>
              <a:t>.			*	0755</a:t>
            </a:r>
          </a:p>
          <a:p>
            <a:pPr algn="l"/>
            <a:r>
              <a:rPr lang="en-US" altLang="ko-KR" b="0" dirty="0"/>
              <a:t>./list			*	0755</a:t>
            </a:r>
          </a:p>
          <a:p>
            <a:pPr algn="l"/>
            <a:r>
              <a:rPr lang="en-US" altLang="ko-KR" b="0" dirty="0"/>
              <a:t>./file				0644</a:t>
            </a:r>
          </a:p>
          <a:p>
            <a:pPr algn="l"/>
            <a:r>
              <a:rPr lang="en-US" altLang="ko-KR" b="0" dirty="0"/>
              <a:t>./</a:t>
            </a:r>
            <a:r>
              <a:rPr lang="en-US" altLang="ko-KR" b="0" dirty="0" err="1"/>
              <a:t>subdir</a:t>
            </a:r>
            <a:r>
              <a:rPr lang="en-US" altLang="ko-KR" b="0" dirty="0"/>
              <a:t>			*	0777</a:t>
            </a:r>
          </a:p>
          <a:p>
            <a:pPr algn="l"/>
            <a:r>
              <a:rPr lang="en-US" altLang="ko-KR" b="0" dirty="0"/>
              <a:t>./</a:t>
            </a:r>
            <a:r>
              <a:rPr lang="en-US" altLang="ko-KR" b="0" dirty="0" err="1"/>
              <a:t>subdir</a:t>
            </a:r>
            <a:r>
              <a:rPr lang="en-US" altLang="ko-KR" b="0" dirty="0"/>
              <a:t>/another			0644</a:t>
            </a:r>
          </a:p>
          <a:p>
            <a:pPr algn="l"/>
            <a:r>
              <a:rPr lang="en-US" altLang="ko-KR" b="0" dirty="0"/>
              <a:t>./</a:t>
            </a:r>
            <a:r>
              <a:rPr lang="en-US" altLang="ko-KR" b="0" dirty="0" err="1"/>
              <a:t>subdir</a:t>
            </a:r>
            <a:r>
              <a:rPr lang="en-US" altLang="ko-KR" b="0" dirty="0"/>
              <a:t>/subdir2		*	0755</a:t>
            </a:r>
          </a:p>
          <a:p>
            <a:pPr algn="l"/>
            <a:r>
              <a:rPr lang="en-US" altLang="ko-KR" b="0" dirty="0"/>
              <a:t>./</a:t>
            </a:r>
            <a:r>
              <a:rPr lang="en-US" altLang="ko-KR" b="0" dirty="0" err="1"/>
              <a:t>subdir</a:t>
            </a:r>
            <a:r>
              <a:rPr lang="en-US" altLang="ko-KR" b="0" dirty="0"/>
              <a:t>/</a:t>
            </a:r>
            <a:r>
              <a:rPr lang="en-US" altLang="ko-KR" b="0" dirty="0" err="1"/>
              <a:t>yetanother</a:t>
            </a:r>
            <a:r>
              <a:rPr lang="en-US" altLang="ko-KR" b="0" dirty="0"/>
              <a:t>		0644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4.5 UNIX file systems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B52AF3C8-8851-4ADE-A62C-6AFE4B683BEB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Caching </a:t>
            </a:r>
            <a:r>
              <a:rPr lang="en-US" altLang="ko-KR" b="0">
                <a:latin typeface="Courier New" pitchFamily="49" charset="0"/>
              </a:rPr>
              <a:t>sync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fsync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All transfers from memory to disk, that is writes, are typically cached in the operating system’s data space instead of being written  out to disk immediately. 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Reads as well are buffered within the cache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UNIX provides two functions to write buffer’s data to the disk.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>
                <a:latin typeface="Courier New" pitchFamily="49" charset="0"/>
              </a:rPr>
              <a:t>sync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is used to flush, to disk, all the main memory buffers containing information about file systems.</a:t>
            </a:r>
          </a:p>
          <a:p>
            <a:pPr lvl="1">
              <a:lnSpc>
                <a:spcPct val="90000"/>
              </a:lnSpc>
            </a:pPr>
            <a:r>
              <a:rPr lang="en-US" altLang="ko-KR" sz="2000" b="0" dirty="0" err="1">
                <a:latin typeface="Courier New" pitchFamily="49" charset="0"/>
              </a:rPr>
              <a:t>fsync</a:t>
            </a:r>
            <a:endParaRPr lang="en-US" altLang="ko-KR" sz="2000" b="0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is called to flush out all data and attributes associated with a particular file.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1617F2F4-8965-4022-9B91-FA4B01DCD725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sync(2) &amp; fsync(2)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D91EFF6-9A79-4EA0-BF60-9D138AD536D5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57200" y="2708275"/>
            <a:ext cx="8229600" cy="3457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Important difference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 err="1"/>
              <a:t>fsync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</a:rPr>
              <a:t>will not return until all the file data has been written to disk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ko-KR" sz="2000" b="0" dirty="0"/>
              <a:t>sync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b="0" dirty="0">
                <a:latin typeface="Book Antiqua" pitchFamily="18" charset="0"/>
              </a:rPr>
              <a:t>call may return when the writing of the data has been scheduled, but not  completed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200" dirty="0">
                <a:latin typeface="Arial" charset="0"/>
                <a:cs typeface="Arial" charset="0"/>
              </a:rPr>
              <a:t>UNIX system continually runs a piece of code that repeatedly calls </a:t>
            </a:r>
            <a:r>
              <a:rPr lang="en-US" altLang="ko-KR" sz="2000" b="0" dirty="0">
                <a:cs typeface="Arial" charset="0"/>
              </a:rPr>
              <a:t>sync</a:t>
            </a:r>
          </a:p>
          <a:p>
            <a:pPr marL="742950" lvl="1" indent="-285750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ko-KR" sz="2000" dirty="0">
              <a:latin typeface="Arial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95288" y="1052513"/>
            <a:ext cx="8353425" cy="1584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#include &lt;unistd.h&gt;</a:t>
            </a:r>
          </a:p>
          <a:p>
            <a:pPr algn="l"/>
            <a:endParaRPr lang="en-US" altLang="ko-KR" sz="1600" b="0"/>
          </a:p>
          <a:p>
            <a:pPr algn="l"/>
            <a:r>
              <a:rPr lang="en-US" altLang="ko-KR" sz="1600" b="0"/>
              <a:t>int fsync(int filedes);</a:t>
            </a:r>
          </a:p>
          <a:p>
            <a:pPr algn="l"/>
            <a:r>
              <a:rPr lang="en-US" altLang="ko-KR" sz="1600" b="0"/>
              <a:t> </a:t>
            </a:r>
          </a:p>
          <a:p>
            <a:pPr algn="l"/>
            <a:r>
              <a:rPr lang="en-US" altLang="ko-KR" sz="1600" b="0"/>
              <a:t>					Returns: 0 if OK, -1 on error</a:t>
            </a:r>
          </a:p>
          <a:p>
            <a:pPr algn="l"/>
            <a:r>
              <a:rPr lang="en-US" altLang="ko-KR" sz="1600" b="0"/>
              <a:t>void sync(void);</a:t>
            </a:r>
          </a:p>
          <a:p>
            <a:pPr algn="l"/>
            <a:endParaRPr lang="en-US" altLang="ko-KR" sz="1600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4.6 UNIX device files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0034B41-10CC-4459-92FC-DEF59A0F840A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of UNIX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UNIX, Devices are accessed by allocated device number.</a:t>
            </a:r>
          </a:p>
          <a:p>
            <a:pPr lvl="1"/>
            <a:r>
              <a:rPr lang="en-US" altLang="ko-KR" dirty="0"/>
              <a:t>Device number consist of major-number and minor-number.</a:t>
            </a:r>
          </a:p>
          <a:p>
            <a:pPr lvl="2"/>
            <a:r>
              <a:rPr lang="en-US" altLang="ko-KR" dirty="0"/>
              <a:t>major-number : the type of device(device driver)</a:t>
            </a:r>
          </a:p>
          <a:p>
            <a:pPr lvl="2"/>
            <a:r>
              <a:rPr lang="en-US" altLang="ko-KR" dirty="0"/>
              <a:t>minor-number : the instance of specific device.</a:t>
            </a:r>
          </a:p>
          <a:p>
            <a:endParaRPr lang="en-US" altLang="ko-KR" dirty="0"/>
          </a:p>
          <a:p>
            <a:r>
              <a:rPr lang="en-US" altLang="ko-KR" dirty="0"/>
              <a:t>But, user do not want to use device numbers for accessing specific device.</a:t>
            </a:r>
          </a:p>
          <a:p>
            <a:pPr lvl="1"/>
            <a:r>
              <a:rPr lang="en-US" altLang="ko-KR" dirty="0"/>
              <a:t>UNIX mapped the device number to device file.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of UNIX (2/2)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 file 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dirty="0" err="1"/>
              <a:t>i</a:t>
            </a:r>
            <a:r>
              <a:rPr lang="en-US" altLang="ko-KR" dirty="0"/>
              <a:t>-node of device file includes device number(</a:t>
            </a:r>
            <a:r>
              <a:rPr lang="en-US" altLang="ko-KR" dirty="0" err="1">
                <a:latin typeface="Courier New" pitchFamily="49" charset="0"/>
              </a:rPr>
              <a:t>inode</a:t>
            </a:r>
            <a:r>
              <a:rPr lang="en-US" altLang="ko-KR" dirty="0">
                <a:latin typeface="Courier New" pitchFamily="49" charset="0"/>
              </a:rPr>
              <a:t>-&gt;</a:t>
            </a:r>
            <a:r>
              <a:rPr lang="en-US" altLang="ko-KR" dirty="0" err="1">
                <a:latin typeface="Courier New" pitchFamily="49" charset="0"/>
              </a:rPr>
              <a:t>i_rdev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provide simple interfaces to peripheral devices</a:t>
            </a:r>
            <a:endParaRPr lang="en-US" altLang="ko-KR" dirty="0"/>
          </a:p>
          <a:p>
            <a:pPr lvl="1"/>
            <a:r>
              <a:rPr lang="en-US" altLang="ko-KR" dirty="0"/>
              <a:t>it appears in a file system. </a:t>
            </a:r>
          </a:p>
          <a:p>
            <a:pPr lvl="1"/>
            <a:r>
              <a:rPr lang="en-US" dirty="0"/>
              <a:t>the user accesses device using standard system calls and treats them like regular computer files.</a:t>
            </a:r>
            <a:endParaRPr lang="ko-KR" altLang="en-US" dirty="0"/>
          </a:p>
          <a:p>
            <a:pPr lvl="1"/>
            <a:r>
              <a:rPr lang="en-US" altLang="ko-KR" dirty="0"/>
              <a:t>is created by only </a:t>
            </a:r>
            <a:r>
              <a:rPr lang="en-US" altLang="ko-KR" dirty="0" err="1"/>
              <a:t>superuser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00166" y="4500570"/>
            <a:ext cx="6215105" cy="50006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600" b="0" dirty="0" err="1"/>
              <a:t>mknod</a:t>
            </a:r>
            <a:r>
              <a:rPr lang="en-US" altLang="ko-KR" sz="1600" b="0" dirty="0"/>
              <a:t>(path, mode, dev);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UNIX device files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peripheral device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accessed through filenames in the file system.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disk, terminals, printer, tape unit and so on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Unlike ordinary disk files, reads and writes to these device files cause data to be transferred directly between the system and the appropriate peripheral device.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These special files are stored in a directory called </a:t>
            </a:r>
            <a:r>
              <a:rPr lang="en-US" altLang="ko-KR" sz="2200" b="0" dirty="0">
                <a:latin typeface="Courier New" pitchFamily="49" charset="0"/>
                <a:cs typeface="Courier New" pitchFamily="49" charset="0"/>
              </a:rPr>
              <a:t>/dev</a:t>
            </a:r>
            <a:r>
              <a:rPr lang="en-US" altLang="ko-KR" sz="2200" dirty="0">
                <a:latin typeface="Arial" charset="0"/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US" altLang="ko-KR" sz="2200" dirty="0">
                <a:latin typeface="Arial" charset="0"/>
                <a:cs typeface="Arial" charset="0"/>
              </a:rPr>
            </a:b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Device files may be used at command level or within programs just like regular file.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A46A8D6-D140-45E4-9B54-B96BDFEACB3C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403350" y="5643578"/>
            <a:ext cx="2873375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0" dirty="0"/>
              <a:t>$ cat </a:t>
            </a:r>
            <a:r>
              <a:rPr lang="en-US" altLang="ko-KR" sz="1600" b="0" dirty="0" err="1"/>
              <a:t>fred</a:t>
            </a:r>
            <a:r>
              <a:rPr lang="en-US" altLang="ko-KR" sz="1600" b="0" dirty="0"/>
              <a:t> &gt; /dev/</a:t>
            </a:r>
            <a:r>
              <a:rPr lang="en-US" altLang="ko-KR" sz="1600" b="0" dirty="0" err="1"/>
              <a:t>lp</a:t>
            </a:r>
            <a:endParaRPr lang="en-US" altLang="ko-KR" sz="1600" b="0" dirty="0"/>
          </a:p>
          <a:p>
            <a:pPr algn="l"/>
            <a:r>
              <a:rPr lang="en-US" altLang="ko-KR" sz="1600" b="0" dirty="0"/>
              <a:t>$ cat </a:t>
            </a:r>
            <a:r>
              <a:rPr lang="en-US" altLang="ko-KR" sz="1600" b="0" dirty="0" err="1"/>
              <a:t>fred</a:t>
            </a:r>
            <a:r>
              <a:rPr lang="en-US" altLang="ko-KR" sz="1600" b="0" dirty="0"/>
              <a:t> &gt; /dev/rmt0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403350" y="3565525"/>
            <a:ext cx="4572000" cy="942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ko-KR" b="0"/>
              <a:t>/dev/tty00		/dev/console</a:t>
            </a:r>
          </a:p>
          <a:p>
            <a:pPr lvl="1" algn="l"/>
            <a:r>
              <a:rPr lang="en-US" altLang="ko-KR" b="0"/>
              <a:t>/dev/pts/as		/dev/lp</a:t>
            </a:r>
          </a:p>
          <a:p>
            <a:pPr lvl="1" algn="l"/>
            <a:r>
              <a:rPr lang="en-US" altLang="ko-KR" b="0"/>
              <a:t>/dev/rmt0		/dev/rmt/0cbn</a:t>
            </a:r>
          </a:p>
          <a:p>
            <a:pPr lvl="1" algn="l"/>
            <a:r>
              <a:rPr lang="en-US" altLang="ko-KR" b="0"/>
              <a:t>/dev/dsk/c0b0t0d0s3	/dev/dsk/hd0d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.80(109)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95B3FC3-9958-454C-87E2-6FF1D427AC4E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28813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#include&lt;</a:t>
            </a:r>
            <a:r>
              <a:rPr lang="en-US" altLang="ko-KR" b="0" dirty="0" err="1"/>
              <a:t>fcntl.h</a:t>
            </a:r>
            <a:r>
              <a:rPr lang="en-US" altLang="ko-KR" b="0" dirty="0"/>
              <a:t>&gt;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main()</a:t>
            </a:r>
          </a:p>
          <a:p>
            <a:pPr algn="l"/>
            <a:r>
              <a:rPr lang="en-US" altLang="ko-KR" b="0" dirty="0"/>
              <a:t>{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, </a:t>
            </a:r>
            <a:r>
              <a:rPr lang="en-US" altLang="ko-KR" b="0" dirty="0" err="1"/>
              <a:t>fd</a:t>
            </a:r>
            <a:r>
              <a:rPr lang="en-US" altLang="ko-KR" b="0" dirty="0"/>
              <a:t>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fd</a:t>
            </a:r>
            <a:r>
              <a:rPr lang="en-US" altLang="ko-KR" b="0" dirty="0"/>
              <a:t> = open("/dev/tty00", O_WRONLY);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for(</a:t>
            </a:r>
            <a:r>
              <a:rPr lang="en-US" altLang="ko-KR" b="0" dirty="0" err="1"/>
              <a:t>i</a:t>
            </a:r>
            <a:r>
              <a:rPr lang="en-US" altLang="ko-KR" b="0" dirty="0"/>
              <a:t> = 0; </a:t>
            </a:r>
            <a:r>
              <a:rPr lang="en-US" altLang="ko-KR" b="0" dirty="0" err="1"/>
              <a:t>i</a:t>
            </a:r>
            <a:r>
              <a:rPr lang="en-US" altLang="ko-KR" b="0" dirty="0"/>
              <a:t>&lt; 100; </a:t>
            </a:r>
            <a:r>
              <a:rPr lang="en-US" altLang="ko-KR" b="0" dirty="0" err="1"/>
              <a:t>i</a:t>
            </a:r>
            <a:r>
              <a:rPr lang="en-US" altLang="ko-KR" b="0" dirty="0"/>
              <a:t>++)</a:t>
            </a:r>
          </a:p>
          <a:p>
            <a:pPr algn="l"/>
            <a:r>
              <a:rPr lang="en-US" altLang="ko-KR" b="0" dirty="0"/>
              <a:t>      write(</a:t>
            </a:r>
            <a:r>
              <a:rPr lang="en-US" altLang="ko-KR" b="0" dirty="0" err="1"/>
              <a:t>fd</a:t>
            </a:r>
            <a:r>
              <a:rPr lang="en-US" altLang="ko-KR" b="0" dirty="0"/>
              <a:t>, "x", 1);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close(</a:t>
            </a:r>
            <a:r>
              <a:rPr lang="en-US" altLang="ko-KR" b="0" dirty="0" err="1"/>
              <a:t>fd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and character device files(1/3)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Block device file </a:t>
            </a:r>
          </a:p>
          <a:p>
            <a:pPr lvl="1"/>
            <a:r>
              <a:rPr lang="en-US" altLang="ko-KR" sz="2000" dirty="0"/>
              <a:t>disk, magnetic tape, transferred by block, random access</a:t>
            </a:r>
          </a:p>
          <a:p>
            <a:pPr lvl="1"/>
            <a:r>
              <a:rPr lang="en-US" altLang="ko-KR" sz="2000" dirty="0"/>
              <a:t>File system can only exist on block devices and therefore these block device have associated character devices for fast access often known as the raw device. </a:t>
            </a:r>
            <a:r>
              <a:rPr lang="en-US" altLang="ko-KR" sz="2000" dirty="0">
                <a:latin typeface="Arial" charset="0"/>
                <a:cs typeface="Arial" charset="0"/>
              </a:rPr>
              <a:t>(</a:t>
            </a:r>
            <a:r>
              <a:rPr lang="en-US" altLang="ko-KR" sz="2000" dirty="0" err="1">
                <a:latin typeface="Courier New" pitchFamily="49" charset="0"/>
                <a:cs typeface="Arial" charset="0"/>
              </a:rPr>
              <a:t>mkfs</a:t>
            </a:r>
            <a:r>
              <a:rPr lang="en-US" altLang="ko-KR" sz="2000" dirty="0">
                <a:latin typeface="Arial" charset="0"/>
                <a:cs typeface="Arial" charset="0"/>
              </a:rPr>
              <a:t>, </a:t>
            </a:r>
            <a:r>
              <a:rPr lang="en-US" altLang="ko-KR" sz="2000" dirty="0" err="1">
                <a:latin typeface="Courier New" pitchFamily="49" charset="0"/>
                <a:cs typeface="Arial" charset="0"/>
              </a:rPr>
              <a:t>fsck</a:t>
            </a:r>
            <a:r>
              <a:rPr lang="en-US" altLang="ko-KR" sz="2000" dirty="0">
                <a:latin typeface="Arial" charset="0"/>
                <a:cs typeface="Arial" charset="0"/>
              </a:rPr>
              <a:t>)</a:t>
            </a:r>
            <a:endParaRPr lang="en-US" altLang="ko-KR" sz="2000" dirty="0"/>
          </a:p>
          <a:p>
            <a:r>
              <a:rPr lang="en-US" altLang="ko-KR" sz="2200" dirty="0">
                <a:latin typeface="Arial" charset="0"/>
                <a:cs typeface="Arial" charset="0"/>
              </a:rPr>
              <a:t>Character device file </a:t>
            </a:r>
          </a:p>
          <a:p>
            <a:pPr lvl="1"/>
            <a:r>
              <a:rPr lang="en-US" altLang="ko-KR" sz="2000" dirty="0"/>
              <a:t>terminal, modem, printer, random access (may or not)</a:t>
            </a:r>
          </a:p>
          <a:p>
            <a:endParaRPr lang="en-US" altLang="ko-KR" sz="105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UNIX uses two operation system configuration tables for interacting with peripheral device (I/O functions)</a:t>
            </a:r>
          </a:p>
          <a:p>
            <a:pPr lvl="1"/>
            <a:r>
              <a:rPr lang="en-US" altLang="ko-KR" sz="2000" dirty="0"/>
              <a:t>block device switch table :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bdevsw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/>
            <a:r>
              <a:rPr lang="en-US" altLang="ko-KR" sz="2000" dirty="0"/>
              <a:t>character device switch table : </a:t>
            </a:r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cdevsw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/>
            <a:endParaRPr lang="en-US" altLang="ko-KR" sz="105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Both tables are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indexed using a value called the major device number</a:t>
            </a:r>
            <a:r>
              <a:rPr lang="en-US" altLang="ko-KR" sz="2200" dirty="0">
                <a:latin typeface="Arial" charset="0"/>
                <a:cs typeface="Arial" charset="0"/>
              </a:rPr>
              <a:t>, which stored in the device file’s </a:t>
            </a:r>
            <a:r>
              <a:rPr lang="en-US" altLang="ko-KR" sz="2200" dirty="0" err="1">
                <a:latin typeface="Arial" charset="0"/>
                <a:cs typeface="Arial" charset="0"/>
              </a:rPr>
              <a:t>i</a:t>
            </a:r>
            <a:r>
              <a:rPr lang="en-US" altLang="ko-KR" sz="2200" dirty="0">
                <a:latin typeface="Arial" charset="0"/>
                <a:cs typeface="Arial" charset="0"/>
              </a:rPr>
              <a:t>-node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B666A51-D33E-44AF-B8B5-0858387F58EB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Directory(2/2)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Consist of a series of directory entries, one for each file or subdirectory contained within them.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Directory entry consist of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number</a:t>
            </a:r>
          </a:p>
          <a:p>
            <a:pPr lvl="1"/>
            <a:r>
              <a:rPr lang="en-US" altLang="ko-KR" dirty="0"/>
              <a:t>character field</a:t>
            </a:r>
          </a:p>
          <a:p>
            <a:pPr lvl="1"/>
            <a:endParaRPr lang="en-US" altLang="ko-KR" dirty="0"/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B3428FCE-3A6F-44C2-8E0D-38A751CF3262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168136" name="Group 200"/>
          <p:cNvGraphicFramePr>
            <a:graphicFrameLocks noGrp="1"/>
          </p:cNvGraphicFramePr>
          <p:nvPr/>
        </p:nvGraphicFramePr>
        <p:xfrm>
          <a:off x="1187450" y="3500438"/>
          <a:ext cx="4451350" cy="100584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and character device files(2/3)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sequence for transmitting data to or from a peripheral device is as follows:</a:t>
            </a:r>
          </a:p>
          <a:p>
            <a:pPr lvl="1"/>
            <a:r>
              <a:rPr lang="en-US" altLang="ko-KR" sz="2000" dirty="0"/>
              <a:t>read or write system call access the device file’s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-node in the normal.</a:t>
            </a:r>
          </a:p>
          <a:p>
            <a:pPr lvl="1"/>
            <a:r>
              <a:rPr lang="en-US" altLang="ko-KR" sz="2000" dirty="0"/>
              <a:t>the system checks a flag within the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-node structure to see whether the device is a block or a character device. The major number is also extracted. 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>
                <a:latin typeface="Courier New" pitchFamily="49" charset="0"/>
              </a:rPr>
              <a:t>major(</a:t>
            </a:r>
            <a:r>
              <a:rPr lang="en-US" altLang="ko-KR" sz="2000" dirty="0" err="1">
                <a:latin typeface="Courier New" pitchFamily="49" charset="0"/>
              </a:rPr>
              <a:t>inode</a:t>
            </a:r>
            <a:r>
              <a:rPr lang="en-US" altLang="ko-KR" sz="2000" dirty="0">
                <a:latin typeface="Courier New" pitchFamily="49" charset="0"/>
              </a:rPr>
              <a:t>-&gt;</a:t>
            </a:r>
            <a:r>
              <a:rPr lang="en-US" altLang="ko-KR" sz="2000" dirty="0" err="1">
                <a:latin typeface="Courier New" pitchFamily="49" charset="0"/>
              </a:rPr>
              <a:t>i_rdev</a:t>
            </a:r>
            <a:r>
              <a:rPr lang="en-US" altLang="ko-KR" sz="2000" dirty="0">
                <a:latin typeface="Courier New" pitchFamily="49" charset="0"/>
              </a:rPr>
              <a:t>)</a:t>
            </a:r>
            <a:endParaRPr lang="en-US" altLang="ko-KR" sz="2000" dirty="0"/>
          </a:p>
          <a:p>
            <a:pPr lvl="1"/>
            <a:r>
              <a:rPr lang="en-US" altLang="ko-KR" sz="2000" dirty="0"/>
              <a:t>The major number is used to index into the appropriate device configuration table and the device-specific driver routine is called to perform the data transfer.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ko-KR" sz="2000" dirty="0">
                <a:sym typeface="Wingdings" pitchFamily="2" charset="2"/>
              </a:rPr>
              <a:t>*</a:t>
            </a:r>
            <a:r>
              <a:rPr lang="en-US" altLang="ko-KR" sz="20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ko-KR" sz="2000" dirty="0" err="1">
                <a:latin typeface="Courier New" pitchFamily="49" charset="0"/>
                <a:sym typeface="Wingdings" pitchFamily="2" charset="2"/>
              </a:rPr>
              <a:t>cdevsw</a:t>
            </a:r>
            <a:r>
              <a:rPr lang="en-US" altLang="ko-KR" sz="2000" dirty="0">
                <a:latin typeface="Courier New" pitchFamily="49" charset="0"/>
                <a:sym typeface="Wingdings" pitchFamily="2" charset="2"/>
              </a:rPr>
              <a:t>[major(dev)].</a:t>
            </a:r>
            <a:r>
              <a:rPr lang="en-US" altLang="ko-KR" sz="2000" dirty="0" err="1">
                <a:latin typeface="Courier New" pitchFamily="49" charset="0"/>
                <a:sym typeface="Wingdings" pitchFamily="2" charset="2"/>
              </a:rPr>
              <a:t>d_write</a:t>
            </a:r>
            <a:r>
              <a:rPr lang="en-US" altLang="ko-KR" sz="2000" dirty="0">
                <a:latin typeface="Courier New" pitchFamily="49" charset="0"/>
                <a:sym typeface="Wingdings" pitchFamily="2" charset="2"/>
              </a:rPr>
              <a:t>))(dev, … )</a:t>
            </a:r>
          </a:p>
          <a:p>
            <a:pPr lvl="1"/>
            <a:endParaRPr lang="en-US" altLang="ko-KR" sz="1400" dirty="0">
              <a:latin typeface="Courier New" pitchFamily="49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minor device number is also stored in the </a:t>
            </a:r>
            <a:r>
              <a:rPr lang="en-US" altLang="ko-KR" sz="2200" dirty="0" err="1">
                <a:latin typeface="Arial" charset="0"/>
                <a:cs typeface="Arial" charset="0"/>
              </a:rPr>
              <a:t>i</a:t>
            </a:r>
            <a:r>
              <a:rPr lang="en-US" altLang="ko-KR" sz="2200" dirty="0">
                <a:latin typeface="Arial" charset="0"/>
                <a:cs typeface="Arial" charset="0"/>
              </a:rPr>
              <a:t>-node and is passed to the device driver routines in order to identify exactly which port is being accessed on those device which support more than one peripheral port.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8BC715E-A489-4883-872D-FC47A9EDBC44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5" name="Text Box 74"/>
          <p:cNvSpPr txBox="1">
            <a:spLocks noChangeArrowheads="1"/>
          </p:cNvSpPr>
          <p:nvPr/>
        </p:nvSpPr>
        <p:spPr bwMode="auto">
          <a:xfrm>
            <a:off x="7307281" y="928670"/>
            <a:ext cx="9286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200" dirty="0" err="1">
                <a:solidFill>
                  <a:srgbClr val="333399"/>
                </a:solidFill>
                <a:latin typeface="Courier New" pitchFamily="49" charset="0"/>
                <a:ea typeface="굴림" charset="-127"/>
                <a:cs typeface="+mn-cs"/>
              </a:rPr>
              <a:t>st_mode</a:t>
            </a:r>
            <a:endParaRPr kumimoji="1" lang="en-US" altLang="ko-KR" sz="1400" b="1" kern="1200" dirty="0">
              <a:solidFill>
                <a:srgbClr val="333399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graphicFrame>
        <p:nvGraphicFramePr>
          <p:cNvPr id="7" name="Group 80"/>
          <p:cNvGraphicFramePr>
            <a:graphicFrameLocks/>
          </p:cNvGraphicFramePr>
          <p:nvPr/>
        </p:nvGraphicFramePr>
        <p:xfrm>
          <a:off x="7286644" y="1220317"/>
          <a:ext cx="4038600" cy="55296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382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special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Permission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4 bit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A9252FA2-47E6-4256-A4CA-BFD81CE99C8D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1071546"/>
            <a:ext cx="8353425" cy="42481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b="0" dirty="0" err="1"/>
              <a:t>struct</a:t>
            </a:r>
            <a:r>
              <a:rPr lang="en-US" altLang="ko-KR" sz="1600" b="0" dirty="0"/>
              <a:t> stat {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</a:rPr>
              <a:t>       </a:t>
            </a:r>
            <a:r>
              <a:rPr lang="en-US" altLang="ko-KR" sz="1600" dirty="0" err="1">
                <a:solidFill>
                  <a:srgbClr val="FF0000"/>
                </a:solidFill>
              </a:rPr>
              <a:t>mode_t</a:t>
            </a:r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st_mode</a:t>
            </a:r>
            <a:r>
              <a:rPr lang="en-US" altLang="ko-KR" sz="1600" dirty="0">
                <a:solidFill>
                  <a:srgbClr val="FF0000"/>
                </a:solidFill>
              </a:rPr>
              <a:t>;    /* file type &amp; mode (permissions)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ino_t</a:t>
            </a:r>
            <a:r>
              <a:rPr lang="en-US" altLang="ko-KR" sz="1600" b="0" dirty="0"/>
              <a:t>     </a:t>
            </a:r>
            <a:r>
              <a:rPr lang="en-US" altLang="ko-KR" sz="1600" b="0" dirty="0" err="1"/>
              <a:t>st_ino</a:t>
            </a:r>
            <a:r>
              <a:rPr lang="en-US" altLang="ko-KR" sz="1600" b="0" dirty="0"/>
              <a:t>;     /*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-node number (serial number)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dev_t</a:t>
            </a:r>
            <a:r>
              <a:rPr lang="en-US" altLang="ko-KR" sz="1600" b="0" dirty="0"/>
              <a:t>     </a:t>
            </a:r>
            <a:r>
              <a:rPr lang="en-US" altLang="ko-KR" sz="1600" b="0" dirty="0" err="1"/>
              <a:t>st_dev</a:t>
            </a:r>
            <a:r>
              <a:rPr lang="en-US" altLang="ko-KR" sz="1600" b="0" dirty="0"/>
              <a:t>;     /* device number (file system) */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</a:rPr>
              <a:t>       </a:t>
            </a:r>
            <a:r>
              <a:rPr lang="en-US" altLang="ko-KR" sz="1600" dirty="0" err="1">
                <a:solidFill>
                  <a:srgbClr val="FF0000"/>
                </a:solidFill>
              </a:rPr>
              <a:t>dev_t</a:t>
            </a:r>
            <a:r>
              <a:rPr lang="en-US" altLang="ko-KR" sz="1600" dirty="0">
                <a:solidFill>
                  <a:srgbClr val="FF0000"/>
                </a:solidFill>
              </a:rPr>
              <a:t>     </a:t>
            </a:r>
            <a:r>
              <a:rPr lang="en-US" altLang="ko-KR" sz="1600" dirty="0" err="1">
                <a:solidFill>
                  <a:srgbClr val="FF0000"/>
                </a:solidFill>
              </a:rPr>
              <a:t>st_rdev</a:t>
            </a:r>
            <a:r>
              <a:rPr lang="en-US" altLang="ko-KR" sz="1600" dirty="0">
                <a:solidFill>
                  <a:srgbClr val="FF0000"/>
                </a:solidFill>
              </a:rPr>
              <a:t>;    /* device number for special files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nlink_t</a:t>
            </a:r>
            <a:r>
              <a:rPr lang="en-US" altLang="ko-KR" sz="1600" b="0" dirty="0"/>
              <a:t>   </a:t>
            </a:r>
            <a:r>
              <a:rPr lang="en-US" altLang="ko-KR" sz="1600" b="0" dirty="0" err="1"/>
              <a:t>st_nlink</a:t>
            </a:r>
            <a:r>
              <a:rPr lang="en-US" altLang="ko-KR" sz="1600" b="0" dirty="0"/>
              <a:t>;   /* number of links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uid_t</a:t>
            </a:r>
            <a:r>
              <a:rPr lang="en-US" altLang="ko-KR" sz="1600" b="0" dirty="0"/>
              <a:t>     </a:t>
            </a:r>
            <a:r>
              <a:rPr lang="en-US" altLang="ko-KR" sz="1600" b="0" dirty="0" err="1"/>
              <a:t>st_uid</a:t>
            </a:r>
            <a:r>
              <a:rPr lang="en-US" altLang="ko-KR" sz="1600" b="0" dirty="0"/>
              <a:t>;     /* user ID of owner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gid_t</a:t>
            </a:r>
            <a:r>
              <a:rPr lang="en-US" altLang="ko-KR" sz="1600" b="0" dirty="0"/>
              <a:t>     </a:t>
            </a:r>
            <a:r>
              <a:rPr lang="en-US" altLang="ko-KR" sz="1600" b="0" dirty="0" err="1"/>
              <a:t>st_gid</a:t>
            </a:r>
            <a:r>
              <a:rPr lang="en-US" altLang="ko-KR" sz="1600" b="0" dirty="0"/>
              <a:t>;     /* group ID of owner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off_t</a:t>
            </a:r>
            <a:r>
              <a:rPr lang="en-US" altLang="ko-KR" sz="1600" b="0" dirty="0"/>
              <a:t>     </a:t>
            </a:r>
            <a:r>
              <a:rPr lang="en-US" altLang="ko-KR" sz="1600" b="0" dirty="0" err="1"/>
              <a:t>st_size</a:t>
            </a:r>
            <a:r>
              <a:rPr lang="en-US" altLang="ko-KR" sz="1600" b="0" dirty="0"/>
              <a:t>;    /* size in bytes, for regular files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time_t</a:t>
            </a:r>
            <a:r>
              <a:rPr lang="en-US" altLang="ko-KR" sz="1600" b="0" dirty="0"/>
              <a:t>    </a:t>
            </a:r>
            <a:r>
              <a:rPr lang="en-US" altLang="ko-KR" sz="1600" b="0" dirty="0" err="1"/>
              <a:t>st_atime</a:t>
            </a:r>
            <a:r>
              <a:rPr lang="en-US" altLang="ko-KR" sz="1600" b="0" dirty="0"/>
              <a:t>;   /* time of last access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time_t</a:t>
            </a:r>
            <a:r>
              <a:rPr lang="en-US" altLang="ko-KR" sz="1600" b="0" dirty="0"/>
              <a:t>    </a:t>
            </a:r>
            <a:r>
              <a:rPr lang="en-US" altLang="ko-KR" sz="1600" b="0" dirty="0" err="1"/>
              <a:t>st_mtime</a:t>
            </a:r>
            <a:r>
              <a:rPr lang="en-US" altLang="ko-KR" sz="1600" b="0" dirty="0"/>
              <a:t>;   /* time of last modification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time_t</a:t>
            </a:r>
            <a:r>
              <a:rPr lang="en-US" altLang="ko-KR" sz="1600" b="0" dirty="0"/>
              <a:t>    </a:t>
            </a:r>
            <a:r>
              <a:rPr lang="en-US" altLang="ko-KR" sz="1600" b="0" dirty="0" err="1"/>
              <a:t>st_ctime</a:t>
            </a:r>
            <a:r>
              <a:rPr lang="en-US" altLang="ko-KR" sz="1600" b="0" dirty="0"/>
              <a:t>;   /* time of last file status change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blksize_t</a:t>
            </a:r>
            <a:r>
              <a:rPr lang="en-US" altLang="ko-KR" sz="1600" b="0" dirty="0"/>
              <a:t> </a:t>
            </a:r>
            <a:r>
              <a:rPr lang="en-US" altLang="ko-KR" sz="1600" b="0" dirty="0" err="1"/>
              <a:t>st_blksize</a:t>
            </a:r>
            <a:r>
              <a:rPr lang="en-US" altLang="ko-KR" sz="1600" b="0" dirty="0"/>
              <a:t>; /* best I/O block size */</a:t>
            </a:r>
          </a:p>
          <a:p>
            <a:pPr algn="l"/>
            <a:r>
              <a:rPr lang="en-US" altLang="ko-KR" sz="1600" b="0" dirty="0"/>
              <a:t>       </a:t>
            </a:r>
            <a:r>
              <a:rPr lang="en-US" altLang="ko-KR" sz="1600" b="0" dirty="0" err="1"/>
              <a:t>blkcnt_t</a:t>
            </a:r>
            <a:r>
              <a:rPr lang="en-US" altLang="ko-KR" sz="1600" b="0" dirty="0"/>
              <a:t>  </a:t>
            </a:r>
            <a:r>
              <a:rPr lang="en-US" altLang="ko-KR" sz="1600" b="0" dirty="0" err="1"/>
              <a:t>st_blocks</a:t>
            </a:r>
            <a:r>
              <a:rPr lang="en-US" altLang="ko-KR" sz="1600" b="0" dirty="0"/>
              <a:t>;  /* number of disk blocks allocated */</a:t>
            </a:r>
          </a:p>
          <a:p>
            <a:pPr algn="l"/>
            <a:r>
              <a:rPr lang="en-US" altLang="ko-KR" sz="1600" b="0" dirty="0"/>
              <a:t>     };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and character device files(3/3)</a:t>
            </a:r>
            <a:endParaRPr lang="ko-KR" altLang="en-US" dirty="0"/>
          </a:p>
        </p:txBody>
      </p:sp>
      <p:graphicFrame>
        <p:nvGraphicFramePr>
          <p:cNvPr id="240" name="내용 개체 틀 239"/>
          <p:cNvGraphicFramePr>
            <a:graphicFrameLocks noGrp="1"/>
          </p:cNvGraphicFramePr>
          <p:nvPr>
            <p:ph idx="1"/>
          </p:nvPr>
        </p:nvGraphicFramePr>
        <p:xfrm>
          <a:off x="357158" y="1357298"/>
          <a:ext cx="1803827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major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number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41820" y="3786190"/>
            <a:ext cx="2516196" cy="2293937"/>
            <a:chOff x="2105" y="715"/>
            <a:chExt cx="1576" cy="3649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2149" y="715"/>
              <a:ext cx="1488" cy="3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200" dirty="0" err="1">
                  <a:ea typeface="굴림" charset="-127"/>
                </a:rPr>
                <a:t>struct</a:t>
              </a: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bdevsw</a:t>
              </a:r>
              <a:r>
                <a:rPr lang="en-US" altLang="ko-KR" sz="1200" dirty="0">
                  <a:ea typeface="굴림" charset="-127"/>
                </a:rPr>
                <a:t>{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d_open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d_close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d_strategy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d_size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d_xhalt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…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} </a:t>
              </a:r>
              <a:r>
                <a:rPr lang="en-US" altLang="ko-KR" sz="1200" dirty="0" err="1">
                  <a:ea typeface="굴림" charset="-127"/>
                </a:rPr>
                <a:t>bdevsw</a:t>
              </a:r>
              <a:r>
                <a:rPr lang="en-US" altLang="ko-KR" sz="1200" dirty="0">
                  <a:ea typeface="굴림" charset="-127"/>
                </a:rPr>
                <a:t>[]</a:t>
              </a:r>
            </a:p>
          </p:txBody>
        </p:sp>
        <p:sp>
          <p:nvSpPr>
            <p:cNvPr id="222" name="Rectangle 5"/>
            <p:cNvSpPr>
              <a:spLocks noChangeArrowheads="1"/>
            </p:cNvSpPr>
            <p:nvPr/>
          </p:nvSpPr>
          <p:spPr bwMode="auto">
            <a:xfrm>
              <a:off x="2105" y="724"/>
              <a:ext cx="1576" cy="3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200"/>
            </a:p>
          </p:txBody>
        </p:sp>
      </p:grpSp>
      <p:sp>
        <p:nvSpPr>
          <p:cNvPr id="230" name="Rectangle 14"/>
          <p:cNvSpPr>
            <a:spLocks noChangeArrowheads="1"/>
          </p:cNvSpPr>
          <p:nvPr/>
        </p:nvSpPr>
        <p:spPr bwMode="auto">
          <a:xfrm>
            <a:off x="142844" y="3048014"/>
            <a:ext cx="271464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dirty="0">
                <a:ea typeface="굴림" charset="-127"/>
              </a:rPr>
              <a:t>device switch table  </a:t>
            </a:r>
            <a:r>
              <a:rPr lang="en-US" altLang="ko-KR" sz="1400" b="1" dirty="0" err="1">
                <a:ea typeface="굴림" charset="-127"/>
              </a:rPr>
              <a:t>struct</a:t>
            </a:r>
            <a:r>
              <a:rPr lang="en-US" altLang="ko-KR" sz="1400" b="1" dirty="0">
                <a:ea typeface="굴림" charset="-127"/>
              </a:rPr>
              <a:t> </a:t>
            </a:r>
            <a:r>
              <a:rPr lang="en-US" altLang="ko-KR" sz="1400" b="1" dirty="0" err="1">
                <a:ea typeface="굴림" charset="-127"/>
              </a:rPr>
              <a:t>cdevsw</a:t>
            </a:r>
            <a:r>
              <a:rPr lang="en-US" altLang="ko-KR" sz="1400" b="1" dirty="0">
                <a:ea typeface="굴림" charset="-127"/>
              </a:rPr>
              <a:t> </a:t>
            </a:r>
            <a:r>
              <a:rPr lang="en-US" altLang="ko-KR" dirty="0" err="1">
                <a:ea typeface="굴림" charset="-127"/>
              </a:rPr>
              <a:t>cd</a:t>
            </a:r>
            <a:r>
              <a:rPr lang="en-US" altLang="ko-KR" sz="1400" b="1" dirty="0" err="1">
                <a:ea typeface="굴림" charset="-127"/>
              </a:rPr>
              <a:t>evsw</a:t>
            </a:r>
            <a:r>
              <a:rPr lang="en-US" altLang="ko-KR" sz="1400" b="1" dirty="0">
                <a:ea typeface="굴림" charset="-127"/>
              </a:rPr>
              <a:t>[ ]</a:t>
            </a:r>
          </a:p>
        </p:txBody>
      </p:sp>
      <p:sp>
        <p:nvSpPr>
          <p:cNvPr id="231" name="Rectangle 15"/>
          <p:cNvSpPr>
            <a:spLocks noChangeArrowheads="1"/>
          </p:cNvSpPr>
          <p:nvPr/>
        </p:nvSpPr>
        <p:spPr bwMode="auto">
          <a:xfrm>
            <a:off x="1214414" y="2247892"/>
            <a:ext cx="895374" cy="258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2" name="Line 16"/>
          <p:cNvSpPr>
            <a:spLocks noChangeShapeType="1"/>
          </p:cNvSpPr>
          <p:nvPr/>
        </p:nvSpPr>
        <p:spPr bwMode="auto">
          <a:xfrm flipV="1">
            <a:off x="2162158" y="1071545"/>
            <a:ext cx="2195528" cy="11334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3" name="Line 17"/>
          <p:cNvSpPr>
            <a:spLocks noChangeShapeType="1"/>
          </p:cNvSpPr>
          <p:nvPr/>
        </p:nvSpPr>
        <p:spPr bwMode="auto">
          <a:xfrm>
            <a:off x="2152633" y="2562219"/>
            <a:ext cx="2205053" cy="1152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4341820" y="1000108"/>
            <a:ext cx="2516196" cy="2928958"/>
            <a:chOff x="2105" y="715"/>
            <a:chExt cx="1576" cy="4407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2149" y="715"/>
              <a:ext cx="1488" cy="4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200" dirty="0" err="1">
                  <a:ea typeface="굴림" charset="-127"/>
                </a:rPr>
                <a:t>struct</a:t>
              </a: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cdevsw</a:t>
              </a:r>
              <a:r>
                <a:rPr lang="en-US" altLang="ko-KR" sz="1200" dirty="0">
                  <a:ea typeface="굴림" charset="-127"/>
                </a:rPr>
                <a:t>{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d_open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d_close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d_read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d_write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d_ioctl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d_mmap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  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(*</a:t>
              </a:r>
              <a:r>
                <a:rPr lang="en-US" altLang="ko-KR" sz="1200" dirty="0" err="1">
                  <a:ea typeface="굴림" charset="-127"/>
                </a:rPr>
                <a:t>d_segmap</a:t>
              </a:r>
              <a:r>
                <a:rPr lang="en-US" altLang="ko-KR" sz="1200" dirty="0">
                  <a:ea typeface="굴림" charset="-127"/>
                </a:rPr>
                <a:t>)();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…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} </a:t>
              </a:r>
              <a:r>
                <a:rPr lang="en-US" altLang="ko-KR" sz="1200" dirty="0" err="1">
                  <a:ea typeface="굴림" charset="-127"/>
                </a:rPr>
                <a:t>cdevsw</a:t>
              </a:r>
              <a:r>
                <a:rPr lang="en-US" altLang="ko-KR" sz="1200" dirty="0">
                  <a:ea typeface="굴림" charset="-127"/>
                </a:rPr>
                <a:t>[]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105" y="724"/>
              <a:ext cx="1576" cy="40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20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692727"/>
            <a:ext cx="4480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(*(</a:t>
            </a:r>
            <a:r>
              <a:rPr lang="en-US" altLang="ko-KR" dirty="0" err="1">
                <a:sym typeface="Wingdings" pitchFamily="2" charset="2"/>
              </a:rPr>
              <a:t>cdevsw</a:t>
            </a:r>
            <a:r>
              <a:rPr lang="en-US" altLang="ko-KR" dirty="0">
                <a:sym typeface="Wingdings" pitchFamily="2" charset="2"/>
              </a:rPr>
              <a:t>[major(dev)].</a:t>
            </a:r>
            <a:r>
              <a:rPr lang="en-US" altLang="ko-KR" dirty="0" err="1">
                <a:sym typeface="Wingdings" pitchFamily="2" charset="2"/>
              </a:rPr>
              <a:t>d_write</a:t>
            </a:r>
            <a:r>
              <a:rPr lang="en-US" altLang="ko-KR" dirty="0">
                <a:sym typeface="Wingdings" pitchFamily="2" charset="2"/>
              </a:rPr>
              <a:t>))(dev, … )</a:t>
            </a:r>
            <a:endParaRPr lang="ko-KR" altLang="en-US" dirty="0"/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7072330" y="1000108"/>
            <a:ext cx="1857388" cy="2714952"/>
            <a:chOff x="2105" y="715"/>
            <a:chExt cx="1576" cy="4085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149" y="715"/>
              <a:ext cx="1369" cy="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200" dirty="0" err="1">
                  <a:ea typeface="굴림" charset="-127"/>
                </a:rPr>
                <a:t>kbdriver</a:t>
              </a:r>
              <a:r>
                <a:rPr lang="en-US" altLang="ko-KR" sz="1200" dirty="0">
                  <a:ea typeface="굴림" charset="-127"/>
                </a:rPr>
                <a:t>{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kbopen</a:t>
              </a:r>
              <a:r>
                <a:rPr lang="en-US" altLang="ko-KR" sz="1200" dirty="0">
                  <a:ea typeface="굴림" charset="-127"/>
                </a:rPr>
                <a:t>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kbclose</a:t>
              </a:r>
              <a:r>
                <a:rPr lang="en-US" altLang="ko-KR" sz="1200" dirty="0">
                  <a:ea typeface="굴림" charset="-127"/>
                </a:rPr>
                <a:t>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kbread</a:t>
              </a:r>
              <a:r>
                <a:rPr lang="en-US" altLang="ko-KR" sz="1200" dirty="0">
                  <a:ea typeface="굴림" charset="-127"/>
                </a:rPr>
                <a:t>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int</a:t>
              </a:r>
              <a:r>
                <a:rPr lang="en-US" altLang="ko-KR" sz="1200" dirty="0">
                  <a:ea typeface="굴림" charset="-127"/>
                </a:rPr>
                <a:t> </a:t>
              </a:r>
              <a:r>
                <a:rPr lang="en-US" altLang="ko-KR" sz="1200" dirty="0" err="1">
                  <a:ea typeface="굴림" charset="-127"/>
                </a:rPr>
                <a:t>kbwrite</a:t>
              </a:r>
              <a:r>
                <a:rPr lang="en-US" altLang="ko-KR" sz="1200" dirty="0">
                  <a:ea typeface="굴림" charset="-127"/>
                </a:rPr>
                <a:t>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...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200" dirty="0">
                  <a:ea typeface="굴림" charset="-127"/>
                </a:rPr>
                <a:t>}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05" y="724"/>
              <a:ext cx="1576" cy="40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20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00826" y="1404986"/>
            <a:ext cx="785818" cy="294774"/>
            <a:chOff x="6357950" y="1404986"/>
            <a:chExt cx="928694" cy="294774"/>
          </a:xfrm>
        </p:grpSpPr>
        <p:cxnSp>
          <p:nvCxnSpPr>
            <p:cNvPr id="22" name="직선 화살표 연결선 21"/>
            <p:cNvCxnSpPr/>
            <p:nvPr/>
          </p:nvCxnSpPr>
          <p:spPr bwMode="auto">
            <a:xfrm>
              <a:off x="6357950" y="1404986"/>
              <a:ext cx="92869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>
              <a:off x="6357950" y="1698172"/>
              <a:ext cx="92869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29" name="그룹 28"/>
          <p:cNvGrpSpPr/>
          <p:nvPr/>
        </p:nvGrpSpPr>
        <p:grpSpPr>
          <a:xfrm>
            <a:off x="6500826" y="1964427"/>
            <a:ext cx="785818" cy="294774"/>
            <a:chOff x="6357950" y="1404986"/>
            <a:chExt cx="928694" cy="294774"/>
          </a:xfrm>
        </p:grpSpPr>
        <p:cxnSp>
          <p:nvCxnSpPr>
            <p:cNvPr id="30" name="직선 화살표 연결선 29"/>
            <p:cNvCxnSpPr/>
            <p:nvPr/>
          </p:nvCxnSpPr>
          <p:spPr bwMode="auto">
            <a:xfrm>
              <a:off x="6357950" y="1404986"/>
              <a:ext cx="92869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31" name="직선 화살표 연결선 30"/>
            <p:cNvCxnSpPr/>
            <p:nvPr/>
          </p:nvCxnSpPr>
          <p:spPr bwMode="auto">
            <a:xfrm>
              <a:off x="6357950" y="1698172"/>
              <a:ext cx="928694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35" name="직사각형 34"/>
          <p:cNvSpPr/>
          <p:nvPr/>
        </p:nvSpPr>
        <p:spPr>
          <a:xfrm>
            <a:off x="928662" y="4572008"/>
            <a:ext cx="142872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major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357390" y="4572008"/>
            <a:ext cx="142872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minor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 bwMode="auto">
          <a:xfrm rot="10800000" flipV="1">
            <a:off x="2714612" y="3929066"/>
            <a:ext cx="857256" cy="500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610077" y="614364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Device driver interface</a:t>
            </a:r>
            <a:endParaRPr lang="ko-KR" altLang="en-US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05430" y="614364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Device driver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 rot="5400000">
            <a:off x="4262310" y="3714752"/>
            <a:ext cx="5429288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509588"/>
            <a:ext cx="87344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 bwMode="auto">
          <a:xfrm>
            <a:off x="1852594" y="3071810"/>
            <a:ext cx="390527" cy="5000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852594" y="4495800"/>
            <a:ext cx="390527" cy="5000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1934" y="2428868"/>
            <a:ext cx="4440639" cy="95410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/>
              <a:t>st_dev</a:t>
            </a:r>
            <a:r>
              <a:rPr lang="en-US" altLang="ko-KR" dirty="0"/>
              <a:t> : </a:t>
            </a:r>
            <a:r>
              <a:rPr lang="ko-KR" altLang="en-US" dirty="0"/>
              <a:t>장치 파일이 어떤 장치에 있는지 표시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보통 파일은 하드디스크에 있으므로 </a:t>
            </a:r>
            <a:endParaRPr lang="en-US" altLang="ko-KR" dirty="0"/>
          </a:p>
          <a:p>
            <a:pPr algn="l"/>
            <a:r>
              <a:rPr lang="en-US" altLang="ko-KR" dirty="0"/>
              <a:t>         </a:t>
            </a:r>
            <a:r>
              <a:rPr lang="ko-KR" altLang="en-US" dirty="0"/>
              <a:t>하드 디스크의 장치 번호와 같음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st_rdev</a:t>
            </a:r>
            <a:r>
              <a:rPr lang="en-US" altLang="ko-KR" dirty="0"/>
              <a:t> : </a:t>
            </a:r>
            <a:r>
              <a:rPr lang="ko-KR" altLang="en-US" dirty="0"/>
              <a:t>실제 장치 파일에 연결된 장치번호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4143380"/>
            <a:ext cx="4509568" cy="3077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장치 파일과 장치는 </a:t>
            </a:r>
            <a:r>
              <a:rPr lang="en-US" altLang="ko-KR" dirty="0" err="1"/>
              <a:t>mknod</a:t>
            </a:r>
            <a:r>
              <a:rPr lang="en-US" altLang="ko-KR" dirty="0"/>
              <a:t>(1)</a:t>
            </a:r>
            <a:r>
              <a:rPr lang="ko-KR" altLang="en-US" dirty="0"/>
              <a:t>명령에 의해 연결됨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stat</a:t>
            </a:r>
            <a:r>
              <a:rPr lang="en-US" altLang="ko-KR" dirty="0"/>
              <a:t> structure revisited(1/3)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st_mode</a:t>
            </a: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2200" dirty="0"/>
              <a:t>device number of the file system containing that filename and its corresponding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-node.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4C1594A-65EB-4740-9ECB-BA45FF677AFA}" type="slidenum">
              <a:rPr lang="en-US" altLang="ko-KR" smtClean="0"/>
              <a:pPr/>
              <a:t>44</a:t>
            </a:fld>
            <a:endParaRPr lang="en-US" altLang="ko-KR"/>
          </a:p>
        </p:txBody>
      </p:sp>
      <p:graphicFrame>
        <p:nvGraphicFramePr>
          <p:cNvPr id="206913" name="Group 65"/>
          <p:cNvGraphicFramePr>
            <a:graphicFrameLocks noGrp="1"/>
          </p:cNvGraphicFramePr>
          <p:nvPr/>
        </p:nvGraphicFramePr>
        <p:xfrm>
          <a:off x="682625" y="2454275"/>
          <a:ext cx="3771900" cy="217627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macro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type of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S_ISREG()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S_ISDIR()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S_ISCHR()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S_ISBLK()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S_ISFIFO()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S_ISLNK()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S_ISSOCK()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regular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directory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character special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block special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pipe or FIFO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symbolic link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socket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19" name="Rectangle 54"/>
          <p:cNvSpPr>
            <a:spLocks noChangeArrowheads="1"/>
          </p:cNvSpPr>
          <p:nvPr/>
        </p:nvSpPr>
        <p:spPr bwMode="auto">
          <a:xfrm>
            <a:off x="611188" y="4943475"/>
            <a:ext cx="5976937" cy="1581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0" dirty="0"/>
              <a:t>$ </a:t>
            </a:r>
            <a:r>
              <a:rPr lang="en-US" altLang="ko-KR" b="0" dirty="0" err="1"/>
              <a:t>ls</a:t>
            </a:r>
            <a:r>
              <a:rPr lang="en-US" altLang="ko-KR" b="0" dirty="0"/>
              <a:t> -</a:t>
            </a:r>
            <a:r>
              <a:rPr lang="en-US" altLang="ko-KR" b="0" dirty="0" err="1"/>
              <a:t>lL</a:t>
            </a:r>
            <a:r>
              <a:rPr lang="en-US" altLang="ko-KR" b="0" dirty="0"/>
              <a:t> /dev/</a:t>
            </a:r>
            <a:r>
              <a:rPr lang="en-US" altLang="ko-KR" b="0" dirty="0" err="1"/>
              <a:t>tty</a:t>
            </a:r>
            <a:r>
              <a:rPr lang="en-US" altLang="ko-KR" b="0" dirty="0"/>
              <a:t>[01] /dev/</a:t>
            </a:r>
            <a:r>
              <a:rPr lang="en-US" altLang="ko-KR" b="0" dirty="0" err="1"/>
              <a:t>hda</a:t>
            </a:r>
            <a:r>
              <a:rPr lang="en-US" altLang="ko-KR" b="0" dirty="0"/>
              <a:t>[34]</a:t>
            </a:r>
          </a:p>
          <a:p>
            <a:pPr algn="l">
              <a:spcBef>
                <a:spcPct val="50000"/>
              </a:spcBef>
            </a:pPr>
            <a:r>
              <a:rPr lang="en-US" altLang="ko-KR" b="0" dirty="0" err="1"/>
              <a:t>brw</a:t>
            </a:r>
            <a:r>
              <a:rPr lang="en-US" altLang="ko-KR" b="0" dirty="0"/>
              <a:t>-------  1 root   3, 3 Dec 31  1969 /dev/hda3</a:t>
            </a:r>
          </a:p>
          <a:p>
            <a:pPr algn="l">
              <a:spcBef>
                <a:spcPct val="50000"/>
              </a:spcBef>
            </a:pPr>
            <a:r>
              <a:rPr lang="en-US" altLang="ko-KR" b="0" dirty="0" err="1"/>
              <a:t>brw</a:t>
            </a:r>
            <a:r>
              <a:rPr lang="en-US" altLang="ko-KR" b="0" dirty="0"/>
              <a:t>-------  1 root   3, 4 Dec 31  1969 /dev/hda4</a:t>
            </a:r>
          </a:p>
          <a:p>
            <a:pPr algn="l">
              <a:spcBef>
                <a:spcPct val="50000"/>
              </a:spcBef>
            </a:pPr>
            <a:r>
              <a:rPr lang="en-US" altLang="ko-KR" b="0" dirty="0" err="1"/>
              <a:t>crw</a:t>
            </a:r>
            <a:r>
              <a:rPr lang="en-US" altLang="ko-KR" b="0" dirty="0"/>
              <a:t>-------  1 root   4, 0 Dec 31  1969 /dev/tty0</a:t>
            </a:r>
          </a:p>
          <a:p>
            <a:pPr algn="l">
              <a:spcBef>
                <a:spcPct val="50000"/>
              </a:spcBef>
            </a:pPr>
            <a:r>
              <a:rPr lang="en-US" altLang="ko-KR" b="0" dirty="0" err="1"/>
              <a:t>crw</a:t>
            </a:r>
            <a:r>
              <a:rPr lang="en-US" altLang="ko-KR" b="0" dirty="0"/>
              <a:t>-------  1 root   4, 1 Jan 18 15:36 /dev/tty1</a:t>
            </a:r>
          </a:p>
        </p:txBody>
      </p:sp>
      <p:sp>
        <p:nvSpPr>
          <p:cNvPr id="37920" name="Rectangle 62"/>
          <p:cNvSpPr>
            <a:spLocks noChangeArrowheads="1"/>
          </p:cNvSpPr>
          <p:nvPr/>
        </p:nvSpPr>
        <p:spPr bwMode="auto">
          <a:xfrm>
            <a:off x="4683126" y="3338513"/>
            <a:ext cx="4112532" cy="12954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if(S_ISCHR(buf.st_mode))</a:t>
            </a:r>
          </a:p>
          <a:p>
            <a:pPr algn="l"/>
            <a:r>
              <a:rPr lang="en-US" altLang="ko-KR" b="0"/>
              <a:t>   printf(“It’s character device\n”);</a:t>
            </a:r>
          </a:p>
          <a:p>
            <a:pPr algn="l"/>
            <a:r>
              <a:rPr lang="en-US" altLang="ko-KR" b="0"/>
              <a:t>else</a:t>
            </a:r>
          </a:p>
          <a:p>
            <a:pPr algn="l"/>
            <a:r>
              <a:rPr lang="en-US" altLang="ko-KR" b="0"/>
              <a:t>   printf(“It’s not\n”);</a:t>
            </a:r>
          </a:p>
        </p:txBody>
      </p:sp>
      <p:sp>
        <p:nvSpPr>
          <p:cNvPr id="37921" name="Text Box 67"/>
          <p:cNvSpPr txBox="1">
            <a:spLocks noChangeArrowheads="1"/>
          </p:cNvSpPr>
          <p:nvPr/>
        </p:nvSpPr>
        <p:spPr bwMode="auto">
          <a:xfrm>
            <a:off x="3022600" y="2489200"/>
            <a:ext cx="14605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&lt;sys/stat.h&gt;</a:t>
            </a: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4768879" y="2307764"/>
            <a:ext cx="9286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200" dirty="0" err="1">
                <a:solidFill>
                  <a:srgbClr val="333399"/>
                </a:solidFill>
                <a:latin typeface="Courier New" pitchFamily="49" charset="0"/>
                <a:ea typeface="굴림" charset="-127"/>
                <a:cs typeface="+mn-cs"/>
              </a:rPr>
              <a:t>st_mode</a:t>
            </a:r>
            <a:endParaRPr kumimoji="1" lang="en-US" altLang="ko-KR" sz="1400" b="1" kern="1200" dirty="0">
              <a:solidFill>
                <a:srgbClr val="333399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sp>
        <p:nvSpPr>
          <p:cNvPr id="13" name="Rectangle 75"/>
          <p:cNvSpPr>
            <a:spLocks noChangeArrowheads="1"/>
          </p:cNvSpPr>
          <p:nvPr/>
        </p:nvSpPr>
        <p:spPr bwMode="auto">
          <a:xfrm>
            <a:off x="4676804" y="2627305"/>
            <a:ext cx="1143008" cy="66018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kern="120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graphicFrame>
        <p:nvGraphicFramePr>
          <p:cNvPr id="14" name="Group 80"/>
          <p:cNvGraphicFramePr>
            <a:graphicFrameLocks/>
          </p:cNvGraphicFramePr>
          <p:nvPr/>
        </p:nvGraphicFramePr>
        <p:xfrm>
          <a:off x="4748242" y="2670849"/>
          <a:ext cx="4038600" cy="55296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382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special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Permission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4 bit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714876" y="4793945"/>
            <a:ext cx="4060727" cy="4924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300" dirty="0">
                <a:solidFill>
                  <a:srgbClr val="002060"/>
                </a:solidFill>
                <a:latin typeface="+mj-lt"/>
              </a:rPr>
              <a:t>Shell’s regular</a:t>
            </a:r>
            <a:r>
              <a:rPr lang="ko-KR" altLang="en-US" sz="13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ko-KR" sz="1300" dirty="0">
                <a:solidFill>
                  <a:srgbClr val="002060"/>
                </a:solidFill>
                <a:latin typeface="+mj-lt"/>
              </a:rPr>
              <a:t>expression</a:t>
            </a:r>
          </a:p>
          <a:p>
            <a:pPr algn="l"/>
            <a:r>
              <a:rPr lang="en-US" altLang="ko-KR" sz="1300" dirty="0">
                <a:solidFill>
                  <a:srgbClr val="002060"/>
                </a:solidFill>
              </a:rPr>
              <a:t>/dev/tty0 /dev/tty1 /dev/hda3 /dev/hda4</a:t>
            </a:r>
            <a:endParaRPr lang="ko-KR" altLang="en-US" sz="13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stat</a:t>
            </a:r>
            <a:r>
              <a:rPr lang="en-US" altLang="ko-KR" dirty="0"/>
              <a:t> structure revisited(2/3)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stat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st_mode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S_IFMT Type of file.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S_IFBLK </a:t>
            </a:r>
            <a:r>
              <a:rPr lang="en-US" altLang="ko-KR" sz="2000" dirty="0"/>
              <a:t>Block special.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S_IFCHR </a:t>
            </a:r>
            <a:r>
              <a:rPr lang="en-US" altLang="ko-KR" sz="2000" dirty="0"/>
              <a:t>Character special.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S_IFIFO </a:t>
            </a:r>
            <a:r>
              <a:rPr lang="en-US" altLang="ko-KR" sz="2000" dirty="0"/>
              <a:t>FIFO special. 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S_IFREG </a:t>
            </a:r>
            <a:r>
              <a:rPr lang="en-US" altLang="ko-KR" sz="2000" dirty="0"/>
              <a:t>Regular.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S_IFDIR </a:t>
            </a:r>
            <a:r>
              <a:rPr lang="en-US" altLang="ko-KR" sz="2000" dirty="0"/>
              <a:t>Directory. 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S_IFLNK </a:t>
            </a:r>
            <a:r>
              <a:rPr lang="en-US" altLang="ko-KR" sz="2000" dirty="0"/>
              <a:t>Symbolic link. </a:t>
            </a:r>
          </a:p>
          <a:p>
            <a:pPr lvl="3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S_IFSOCK </a:t>
            </a:r>
            <a:r>
              <a:rPr lang="en-US" altLang="ko-KR" sz="2000" dirty="0"/>
              <a:t>Socket.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graphicFrame>
        <p:nvGraphicFramePr>
          <p:cNvPr id="6" name="Group 80"/>
          <p:cNvGraphicFramePr>
            <a:graphicFrameLocks/>
          </p:cNvGraphicFramePr>
          <p:nvPr/>
        </p:nvGraphicFramePr>
        <p:xfrm>
          <a:off x="971600" y="2060848"/>
          <a:ext cx="4038600" cy="55296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382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special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Permission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4 bit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75"/>
          <p:cNvSpPr>
            <a:spLocks noChangeArrowheads="1"/>
          </p:cNvSpPr>
          <p:nvPr/>
        </p:nvSpPr>
        <p:spPr bwMode="auto">
          <a:xfrm>
            <a:off x="899592" y="1988840"/>
            <a:ext cx="1152128" cy="6867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kern="120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57818" y="1071546"/>
            <a:ext cx="3643338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b="0" dirty="0"/>
              <a:t>switch(stat-&gt;</a:t>
            </a:r>
            <a:r>
              <a:rPr lang="en-US" altLang="ko-KR" b="0" dirty="0" err="1"/>
              <a:t>st_mode</a:t>
            </a:r>
            <a:r>
              <a:rPr lang="en-US" altLang="ko-KR" b="0" dirty="0"/>
              <a:t> &amp; S_IFMT){</a:t>
            </a:r>
          </a:p>
          <a:p>
            <a:pPr algn="l"/>
            <a:r>
              <a:rPr lang="en-US" altLang="ko-KR" b="0" dirty="0"/>
              <a:t>  case S_IFBLK:</a:t>
            </a:r>
          </a:p>
          <a:p>
            <a:pPr algn="l"/>
            <a:r>
              <a:rPr lang="en-US" altLang="ko-KR" b="0" dirty="0"/>
              <a:t>  case S_IFCHR:</a:t>
            </a:r>
          </a:p>
          <a:p>
            <a:pPr algn="l"/>
            <a:r>
              <a:rPr lang="en-US" altLang="ko-KR" b="0" dirty="0"/>
              <a:t>  case S_IFIFO:</a:t>
            </a:r>
          </a:p>
          <a:p>
            <a:pPr algn="l"/>
            <a:r>
              <a:rPr lang="en-US" altLang="ko-KR" b="0" dirty="0"/>
              <a:t>  case S_IFREG:</a:t>
            </a:r>
          </a:p>
          <a:p>
            <a:pPr algn="l"/>
            <a:r>
              <a:rPr lang="en-US" altLang="ko-KR" b="0" dirty="0"/>
              <a:t>  case S_IFDIR:</a:t>
            </a:r>
          </a:p>
          <a:p>
            <a:pPr algn="l"/>
            <a:r>
              <a:rPr lang="en-US" altLang="ko-KR" b="0" dirty="0"/>
              <a:t>  case S_IFLNK:</a:t>
            </a:r>
          </a:p>
          <a:p>
            <a:pPr algn="l"/>
            <a:r>
              <a:rPr lang="en-US" altLang="ko-KR" b="0" dirty="0"/>
              <a:t>  case S_IFSOCK:</a:t>
            </a:r>
          </a:p>
          <a:p>
            <a:pPr algn="l"/>
            <a:r>
              <a:rPr lang="en-US" altLang="ko-KR" b="0" dirty="0"/>
              <a:t>}</a:t>
            </a:r>
          </a:p>
          <a:p>
            <a:pPr algn="l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901057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stat</a:t>
            </a:r>
            <a:r>
              <a:rPr lang="en-US" altLang="ko-KR" dirty="0"/>
              <a:t> structure revisited(3/3)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st_rdev</a:t>
            </a: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2200" dirty="0"/>
              <a:t>Only character special and block special files have an </a:t>
            </a:r>
            <a:r>
              <a:rPr lang="en-US" altLang="ko-KR" sz="2200" b="0" dirty="0" err="1">
                <a:latin typeface="Courier New" pitchFamily="49" charset="0"/>
              </a:rPr>
              <a:t>st_rdev</a:t>
            </a:r>
            <a:r>
              <a:rPr lang="en-US" altLang="ko-KR" sz="2200" dirty="0"/>
              <a:t> value.</a:t>
            </a:r>
          </a:p>
          <a:p>
            <a:pPr lvl="1"/>
            <a:r>
              <a:rPr lang="en-US" altLang="ko-KR" sz="2200" dirty="0"/>
              <a:t>The macros </a:t>
            </a:r>
            <a:r>
              <a:rPr lang="en-US" altLang="ko-KR" sz="2200" b="0" dirty="0">
                <a:latin typeface="Courier New" pitchFamily="49" charset="0"/>
              </a:rPr>
              <a:t>major</a:t>
            </a:r>
            <a:r>
              <a:rPr lang="en-US" altLang="ko-KR" sz="2200" dirty="0"/>
              <a:t> and </a:t>
            </a:r>
            <a:r>
              <a:rPr lang="en-US" altLang="ko-KR" sz="2200" b="0" dirty="0">
                <a:latin typeface="Courier New" pitchFamily="49" charset="0"/>
              </a:rPr>
              <a:t>minor</a:t>
            </a:r>
            <a:r>
              <a:rPr lang="en-US" altLang="ko-KR" sz="2200" dirty="0"/>
              <a:t> are defined by most implementations. ( </a:t>
            </a:r>
            <a:r>
              <a:rPr lang="en-US" altLang="ko-KR" sz="2200" b="0" dirty="0">
                <a:latin typeface="Courier New" pitchFamily="49" charset="0"/>
              </a:rPr>
              <a:t>&lt;sys/</a:t>
            </a:r>
            <a:r>
              <a:rPr lang="en-US" altLang="ko-KR" sz="2200" b="0" dirty="0" err="1">
                <a:latin typeface="Courier New" pitchFamily="49" charset="0"/>
              </a:rPr>
              <a:t>types.h</a:t>
            </a:r>
            <a:r>
              <a:rPr lang="en-US" altLang="ko-KR" sz="2200" b="0" dirty="0">
                <a:latin typeface="Courier New" pitchFamily="49" charset="0"/>
              </a:rPr>
              <a:t>&gt;</a:t>
            </a:r>
            <a:r>
              <a:rPr lang="en-US" altLang="ko-KR" sz="2200" dirty="0"/>
              <a:t> )</a:t>
            </a:r>
          </a:p>
          <a:p>
            <a:pPr lvl="2"/>
            <a:endParaRPr lang="en-US" altLang="ko-KR" sz="2200" dirty="0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E0A7500-AFBE-40F0-9672-9F7F607FD5C2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95288" y="3044825"/>
            <a:ext cx="8208962" cy="331313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 err="1"/>
              <a:t>int</a:t>
            </a:r>
            <a:r>
              <a:rPr lang="en-US" altLang="ko-KR" b="0" dirty="0"/>
              <a:t> main(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 *</a:t>
            </a:r>
            <a:r>
              <a:rPr lang="en-US" altLang="ko-KR" b="0" dirty="0" err="1"/>
              <a:t>argv</a:t>
            </a:r>
            <a:r>
              <a:rPr lang="en-US" altLang="ko-KR" b="0" dirty="0"/>
              <a:t>[]) { </a:t>
            </a:r>
            <a:br>
              <a:rPr lang="en-US" altLang="ko-KR" b="0" dirty="0"/>
            </a:br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; 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stat </a:t>
            </a:r>
            <a:r>
              <a:rPr lang="en-US" altLang="ko-KR" b="0" dirty="0" err="1"/>
              <a:t>buf</a:t>
            </a:r>
            <a:r>
              <a:rPr lang="en-US" altLang="ko-KR" b="0" dirty="0"/>
              <a:t>; </a:t>
            </a:r>
          </a:p>
          <a:p>
            <a:pPr algn="l"/>
            <a:r>
              <a:rPr lang="en-US" altLang="ko-KR" b="0" dirty="0"/>
              <a:t>   stat(</a:t>
            </a:r>
            <a:r>
              <a:rPr lang="en-US" altLang="ko-KR" b="0" dirty="0" err="1"/>
              <a:t>argv</a:t>
            </a:r>
            <a:r>
              <a:rPr lang="en-US" altLang="ko-KR" b="0" dirty="0"/>
              <a:t>[1], &amp;</a:t>
            </a:r>
            <a:r>
              <a:rPr lang="en-US" altLang="ko-KR" b="0" dirty="0" err="1"/>
              <a:t>buf</a:t>
            </a:r>
            <a:r>
              <a:rPr lang="en-US" altLang="ko-KR" b="0" dirty="0"/>
              <a:t>);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("dev = %d/%d", major(</a:t>
            </a:r>
            <a:r>
              <a:rPr lang="en-US" altLang="ko-KR" b="0" dirty="0" err="1"/>
              <a:t>buf.st_dev</a:t>
            </a:r>
            <a:r>
              <a:rPr lang="en-US" altLang="ko-KR" b="0" dirty="0"/>
              <a:t>), minor(</a:t>
            </a:r>
            <a:r>
              <a:rPr lang="en-US" altLang="ko-KR" b="0" dirty="0" err="1"/>
              <a:t>buf.st_dev</a:t>
            </a:r>
            <a:r>
              <a:rPr lang="en-US" altLang="ko-KR" b="0" dirty="0"/>
              <a:t>)); 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if (S_ISCHR(</a:t>
            </a:r>
            <a:r>
              <a:rPr lang="en-US" altLang="ko-KR" b="0" dirty="0" err="1"/>
              <a:t>buf.st_mode</a:t>
            </a:r>
            <a:r>
              <a:rPr lang="en-US" altLang="ko-KR" b="0" dirty="0"/>
              <a:t>) || S_ISBLK(</a:t>
            </a:r>
            <a:r>
              <a:rPr lang="en-US" altLang="ko-KR" b="0" dirty="0" err="1"/>
              <a:t>buf.st_mode</a:t>
            </a:r>
            <a:r>
              <a:rPr lang="en-US" altLang="ko-KR" b="0" dirty="0"/>
              <a:t>)) { 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 (%s) </a:t>
            </a:r>
            <a:r>
              <a:rPr lang="en-US" altLang="ko-KR" b="0" dirty="0" err="1"/>
              <a:t>rdev</a:t>
            </a:r>
            <a:r>
              <a:rPr lang="en-US" altLang="ko-KR" b="0" dirty="0"/>
              <a:t> = %d/%d",(S_ISCHR(</a:t>
            </a:r>
            <a:r>
              <a:rPr lang="en-US" altLang="ko-KR" b="0" dirty="0" err="1"/>
              <a:t>buf.st_mode</a:t>
            </a:r>
            <a:r>
              <a:rPr lang="en-US" altLang="ko-KR" b="0" dirty="0"/>
              <a:t>))?"character":"block" </a:t>
            </a:r>
          </a:p>
          <a:p>
            <a:pPr algn="l"/>
            <a:r>
              <a:rPr lang="en-US" altLang="ko-KR" b="0" dirty="0"/>
              <a:t>                                 , </a:t>
            </a:r>
            <a:r>
              <a:rPr lang="en-US" altLang="ko-KR" b="0" dirty="0">
                <a:solidFill>
                  <a:srgbClr val="FF0000"/>
                </a:solidFill>
              </a:rPr>
              <a:t>major(</a:t>
            </a:r>
            <a:r>
              <a:rPr lang="en-US" altLang="ko-KR" b="0" dirty="0" err="1">
                <a:solidFill>
                  <a:srgbClr val="FF0000"/>
                </a:solidFill>
              </a:rPr>
              <a:t>buf.st_rdev</a:t>
            </a:r>
            <a:r>
              <a:rPr lang="en-US" altLang="ko-KR" b="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en-US" altLang="ko-KR" b="0" dirty="0"/>
              <a:t>                                 , </a:t>
            </a:r>
            <a:r>
              <a:rPr lang="en-US" altLang="ko-KR" b="0" dirty="0">
                <a:solidFill>
                  <a:srgbClr val="FF0000"/>
                </a:solidFill>
              </a:rPr>
              <a:t>minor(</a:t>
            </a:r>
            <a:r>
              <a:rPr lang="en-US" altLang="ko-KR" b="0" dirty="0" err="1">
                <a:solidFill>
                  <a:srgbClr val="FF0000"/>
                </a:solidFill>
              </a:rPr>
              <a:t>buf.st_rdev</a:t>
            </a:r>
            <a:r>
              <a:rPr lang="en-US" altLang="ko-KR" b="0" dirty="0">
                <a:solidFill>
                  <a:srgbClr val="FF0000"/>
                </a:solidFill>
              </a:rPr>
              <a:t>)</a:t>
            </a:r>
            <a:r>
              <a:rPr lang="en-US" altLang="ko-KR" b="0" dirty="0"/>
              <a:t>); </a:t>
            </a:r>
          </a:p>
          <a:p>
            <a:pPr algn="l"/>
            <a:r>
              <a:rPr lang="en-US" altLang="ko-KR" b="0" dirty="0"/>
              <a:t>   } 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printf</a:t>
            </a:r>
            <a:r>
              <a:rPr lang="en-US" altLang="ko-KR" b="0" dirty="0"/>
              <a:t>("\n"); </a:t>
            </a:r>
          </a:p>
          <a:p>
            <a:pPr algn="l"/>
            <a:r>
              <a:rPr lang="en-US" altLang="ko-KR" b="0" dirty="0"/>
              <a:t>   exit(0); </a:t>
            </a:r>
          </a:p>
          <a:p>
            <a:pPr algn="l"/>
            <a:r>
              <a:rPr lang="en-US" altLang="ko-KR" b="0" dirty="0"/>
              <a:t>}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information (1/2)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59050"/>
            <a:ext cx="8229600" cy="3489325"/>
          </a:xfrm>
        </p:spPr>
        <p:txBody>
          <a:bodyPr/>
          <a:lstStyle/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statvfs</a:t>
            </a:r>
            <a:r>
              <a:rPr lang="en-US" altLang="ko-KR" sz="2200" dirty="0">
                <a:latin typeface="Arial" charset="0"/>
                <a:cs typeface="Arial" charset="0"/>
              </a:rPr>
              <a:t> and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fstatvfs</a:t>
            </a:r>
            <a:r>
              <a:rPr lang="en-US" altLang="ko-KR" sz="2200" dirty="0">
                <a:latin typeface="Arial" charset="0"/>
                <a:cs typeface="Arial" charset="0"/>
              </a:rPr>
              <a:t> can be called to obtain basic file system information such as the total number of free disk blocks and the number of free </a:t>
            </a:r>
            <a:r>
              <a:rPr lang="en-US" altLang="ko-KR" sz="2200" dirty="0" err="1">
                <a:latin typeface="Arial" charset="0"/>
                <a:cs typeface="Arial" charset="0"/>
              </a:rPr>
              <a:t>i</a:t>
            </a:r>
            <a:r>
              <a:rPr lang="en-US" altLang="ko-KR" sz="2200" dirty="0">
                <a:latin typeface="Arial" charset="0"/>
                <a:cs typeface="Arial" charset="0"/>
              </a:rPr>
              <a:t>-nodes.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7EE74E0-AB33-4E33-A746-438015C214E7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fr-FR" altLang="ko-KR" sz="1600" b="0" dirty="0"/>
              <a:t>#include &lt;sys/statvfs.h&gt;</a:t>
            </a:r>
          </a:p>
          <a:p>
            <a:pPr algn="l"/>
            <a:endParaRPr lang="fr-FR" altLang="ko-KR" sz="1600" b="0" dirty="0"/>
          </a:p>
          <a:p>
            <a:pPr algn="l"/>
            <a:r>
              <a:rPr lang="fr-FR" altLang="ko-KR" sz="1600" b="0" dirty="0"/>
              <a:t>int fstatvfs(int fildes, struct statvfs *buf);</a:t>
            </a:r>
          </a:p>
          <a:p>
            <a:pPr algn="l"/>
            <a:r>
              <a:rPr lang="fr-FR" altLang="ko-KR" sz="1600" b="0" dirty="0"/>
              <a:t>int statvfs(const char *path, struct statvfs *buf);</a:t>
            </a:r>
          </a:p>
          <a:p>
            <a:pPr algn="l"/>
            <a:endParaRPr lang="en-US" altLang="ko-KR" sz="1600" b="0" dirty="0"/>
          </a:p>
          <a:p>
            <a:pPr algn="l"/>
            <a:r>
              <a:rPr lang="en-US" altLang="ko-KR" sz="1600" b="0" dirty="0"/>
              <a:t>				        </a:t>
            </a:r>
            <a:r>
              <a:rPr lang="fr-FR" altLang="ko-KR" sz="1600" b="0" dirty="0"/>
              <a:t>Returns: 0 if OK, -1 on error</a:t>
            </a:r>
            <a:endParaRPr lang="ko-KR" altLang="en-US" sz="1600" b="0" dirty="0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95288" y="3717925"/>
            <a:ext cx="8353425" cy="264003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200" b="0" dirty="0" err="1"/>
              <a:t>struct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statvfs</a:t>
            </a:r>
            <a:r>
              <a:rPr lang="en-US" altLang="ko-KR" sz="1200" b="0" dirty="0"/>
              <a:t> {</a:t>
            </a:r>
          </a:p>
          <a:p>
            <a:pPr algn="l"/>
            <a:r>
              <a:rPr lang="en-US" altLang="ko-KR" sz="1200" b="0" dirty="0"/>
              <a:t>    unsigned long </a:t>
            </a:r>
            <a:r>
              <a:rPr lang="en-US" altLang="ko-KR" sz="1200" b="0" dirty="0" err="1"/>
              <a:t>f_bsize</a:t>
            </a:r>
            <a:r>
              <a:rPr lang="en-US" altLang="ko-KR" sz="1200" b="0" dirty="0"/>
              <a:t>    	File system block size. </a:t>
            </a:r>
          </a:p>
          <a:p>
            <a:pPr algn="l"/>
            <a:r>
              <a:rPr lang="en-US" altLang="ko-KR" sz="1200" b="0" dirty="0"/>
              <a:t>    unsigned long </a:t>
            </a:r>
            <a:r>
              <a:rPr lang="en-US" altLang="ko-KR" sz="1200" b="0" dirty="0" err="1"/>
              <a:t>f_frsize</a:t>
            </a:r>
            <a:r>
              <a:rPr lang="en-US" altLang="ko-KR" sz="1200" b="0" dirty="0"/>
              <a:t>   	Fundamental file system block size. </a:t>
            </a:r>
          </a:p>
          <a:p>
            <a:pPr algn="l"/>
            <a:r>
              <a:rPr lang="en-US" altLang="ko-KR" sz="1200" b="0" dirty="0"/>
              <a:t>    </a:t>
            </a:r>
            <a:r>
              <a:rPr lang="en-US" altLang="ko-KR" sz="1200" b="0" dirty="0" err="1"/>
              <a:t>fsblkcnt_t</a:t>
            </a:r>
            <a:r>
              <a:rPr lang="en-US" altLang="ko-KR" sz="1200" b="0" dirty="0"/>
              <a:t>    </a:t>
            </a:r>
            <a:r>
              <a:rPr lang="en-US" altLang="ko-KR" sz="1200" b="0" dirty="0" err="1"/>
              <a:t>f_blocks</a:t>
            </a:r>
            <a:r>
              <a:rPr lang="en-US" altLang="ko-KR" sz="1200" b="0" dirty="0"/>
              <a:t>	Total number of blocks on file system in units of </a:t>
            </a:r>
            <a:r>
              <a:rPr lang="en-US" altLang="ko-KR" sz="1200" b="0" dirty="0" err="1"/>
              <a:t>f_frsize</a:t>
            </a:r>
            <a:r>
              <a:rPr lang="en-US" altLang="ko-KR" sz="1200" b="0" dirty="0"/>
              <a:t>. </a:t>
            </a:r>
          </a:p>
          <a:p>
            <a:pPr algn="l"/>
            <a:r>
              <a:rPr lang="en-US" altLang="ko-KR" sz="1200" b="0" dirty="0"/>
              <a:t>    </a:t>
            </a:r>
            <a:r>
              <a:rPr lang="en-US" altLang="ko-KR" sz="1200" b="0" dirty="0" err="1"/>
              <a:t>fsblkcnt_t</a:t>
            </a:r>
            <a:r>
              <a:rPr lang="en-US" altLang="ko-KR" sz="1200" b="0" dirty="0"/>
              <a:t>    </a:t>
            </a:r>
            <a:r>
              <a:rPr lang="en-US" altLang="ko-KR" sz="1200" b="0" dirty="0" err="1"/>
              <a:t>f_bfree</a:t>
            </a:r>
            <a:r>
              <a:rPr lang="en-US" altLang="ko-KR" sz="1200" b="0" dirty="0"/>
              <a:t>    	Total number of free blocks. </a:t>
            </a:r>
          </a:p>
          <a:p>
            <a:pPr algn="l"/>
            <a:r>
              <a:rPr lang="en-US" altLang="ko-KR" sz="1200" b="0" dirty="0"/>
              <a:t>    </a:t>
            </a:r>
            <a:r>
              <a:rPr lang="en-US" altLang="ko-KR" sz="1200" b="0" dirty="0" err="1"/>
              <a:t>fsblkcnt_t</a:t>
            </a:r>
            <a:r>
              <a:rPr lang="en-US" altLang="ko-KR" sz="1200" b="0" dirty="0"/>
              <a:t>    </a:t>
            </a:r>
            <a:r>
              <a:rPr lang="en-US" altLang="ko-KR" sz="1200" b="0" dirty="0" err="1"/>
              <a:t>f_bavail</a:t>
            </a:r>
            <a:r>
              <a:rPr lang="en-US" altLang="ko-KR" sz="1200" b="0" dirty="0"/>
              <a:t>   	Number of free blocks available to non-privileged process. </a:t>
            </a:r>
          </a:p>
          <a:p>
            <a:pPr algn="l"/>
            <a:r>
              <a:rPr lang="en-US" altLang="ko-KR" sz="1200" b="0" dirty="0"/>
              <a:t>    </a:t>
            </a:r>
            <a:r>
              <a:rPr lang="en-US" altLang="ko-KR" sz="1200" b="0" dirty="0" err="1"/>
              <a:t>fsfilcnt_t</a:t>
            </a:r>
            <a:r>
              <a:rPr lang="en-US" altLang="ko-KR" sz="1200" b="0" dirty="0"/>
              <a:t>    </a:t>
            </a:r>
            <a:r>
              <a:rPr lang="en-US" altLang="ko-KR" sz="1200" b="0" dirty="0" err="1"/>
              <a:t>f_files</a:t>
            </a:r>
            <a:r>
              <a:rPr lang="en-US" altLang="ko-KR" sz="1200" b="0" dirty="0"/>
              <a:t>    	Total number of file serial numbers. (#</a:t>
            </a:r>
            <a:r>
              <a:rPr lang="en-US" altLang="ko-KR" sz="1200" b="0" dirty="0" err="1"/>
              <a:t>inodes</a:t>
            </a:r>
            <a:r>
              <a:rPr lang="en-US" altLang="ko-KR" sz="1200" b="0" dirty="0"/>
              <a:t>)</a:t>
            </a:r>
          </a:p>
          <a:p>
            <a:pPr algn="l"/>
            <a:r>
              <a:rPr lang="en-US" altLang="ko-KR" sz="1200" b="0" dirty="0"/>
              <a:t>    </a:t>
            </a:r>
            <a:r>
              <a:rPr lang="en-US" altLang="ko-KR" sz="1200" b="0" dirty="0" err="1"/>
              <a:t>fsfilcnt_t</a:t>
            </a:r>
            <a:r>
              <a:rPr lang="en-US" altLang="ko-KR" sz="1200" b="0" dirty="0"/>
              <a:t>    </a:t>
            </a:r>
            <a:r>
              <a:rPr lang="en-US" altLang="ko-KR" sz="1200" b="0" dirty="0" err="1"/>
              <a:t>f_ffree</a:t>
            </a:r>
            <a:r>
              <a:rPr lang="en-US" altLang="ko-KR" sz="1200" b="0" dirty="0"/>
              <a:t>    	Total number of free file serial numbers. </a:t>
            </a:r>
          </a:p>
          <a:p>
            <a:pPr algn="l"/>
            <a:r>
              <a:rPr lang="en-US" altLang="ko-KR" sz="1200" b="0" dirty="0"/>
              <a:t>    </a:t>
            </a:r>
            <a:r>
              <a:rPr lang="en-US" altLang="ko-KR" sz="1200" b="0" dirty="0" err="1"/>
              <a:t>fsfilcnt_t</a:t>
            </a:r>
            <a:r>
              <a:rPr lang="en-US" altLang="ko-KR" sz="1200" b="0" dirty="0"/>
              <a:t>    </a:t>
            </a:r>
            <a:r>
              <a:rPr lang="en-US" altLang="ko-KR" sz="1200" b="0" dirty="0" err="1"/>
              <a:t>f_favail</a:t>
            </a:r>
            <a:r>
              <a:rPr lang="en-US" altLang="ko-KR" sz="1200" b="0" dirty="0"/>
              <a:t>   	Number of file serial numbers available to non-privileged </a:t>
            </a:r>
            <a:br>
              <a:rPr lang="en-US" altLang="ko-KR" sz="1200" b="0" dirty="0"/>
            </a:br>
            <a:r>
              <a:rPr lang="en-US" altLang="ko-KR" sz="1200" b="0" dirty="0"/>
              <a:t>			process. </a:t>
            </a:r>
          </a:p>
          <a:p>
            <a:pPr algn="l"/>
            <a:r>
              <a:rPr lang="en-US" altLang="ko-KR" sz="1200" b="0" dirty="0"/>
              <a:t>    unsigned long </a:t>
            </a:r>
            <a:r>
              <a:rPr lang="en-US" altLang="ko-KR" sz="1200" b="0" dirty="0" err="1"/>
              <a:t>f_fsid</a:t>
            </a:r>
            <a:r>
              <a:rPr lang="en-US" altLang="ko-KR" sz="1200" b="0" dirty="0"/>
              <a:t>     	File system ID. </a:t>
            </a:r>
          </a:p>
          <a:p>
            <a:pPr algn="l"/>
            <a:r>
              <a:rPr lang="en-US" altLang="ko-KR" sz="1200" b="0" dirty="0"/>
              <a:t>    unsigned long </a:t>
            </a:r>
            <a:r>
              <a:rPr lang="en-US" altLang="ko-KR" sz="1200" b="0" dirty="0" err="1"/>
              <a:t>f_flag</a:t>
            </a:r>
            <a:r>
              <a:rPr lang="en-US" altLang="ko-KR" sz="1200" b="0" dirty="0"/>
              <a:t>     	Bit mask of </a:t>
            </a:r>
            <a:r>
              <a:rPr lang="en-US" altLang="ko-KR" sz="1200" b="0" dirty="0" err="1"/>
              <a:t>f_flag</a:t>
            </a:r>
            <a:r>
              <a:rPr lang="en-US" altLang="ko-KR" sz="1200" b="0" dirty="0"/>
              <a:t> values. </a:t>
            </a:r>
          </a:p>
          <a:p>
            <a:pPr algn="l"/>
            <a:r>
              <a:rPr lang="en-US" altLang="ko-KR" sz="1200" b="0" dirty="0"/>
              <a:t>    unsigned long </a:t>
            </a:r>
            <a:r>
              <a:rPr lang="en-US" altLang="ko-KR" sz="1200" b="0" dirty="0" err="1"/>
              <a:t>f_namemax</a:t>
            </a:r>
            <a:r>
              <a:rPr lang="en-US" altLang="ko-KR" sz="1200" b="0" dirty="0"/>
              <a:t>  	Maximum filename length.      </a:t>
            </a:r>
          </a:p>
          <a:p>
            <a:pPr algn="l"/>
            <a:r>
              <a:rPr lang="en-US" altLang="ko-KR" sz="1200" b="0" dirty="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73650"/>
          </a:xfrm>
        </p:spPr>
        <p:txBody>
          <a:bodyPr/>
          <a:lstStyle/>
          <a:p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f_flag</a:t>
            </a:r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f_bsize</a:t>
            </a:r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/>
              <a:t>The file system block size in bytes. This number is the number of bytes in a block of disk unit storage.</a:t>
            </a:r>
          </a:p>
          <a:p>
            <a:r>
              <a:rPr lang="en-US" altLang="ko-KR" sz="1800" b="0" dirty="0" err="1">
                <a:latin typeface="Courier New" pitchFamily="49" charset="0"/>
                <a:cs typeface="Courier New" pitchFamily="49" charset="0"/>
              </a:rPr>
              <a:t>f_frsize</a:t>
            </a:r>
            <a:endParaRPr lang="en-US" altLang="ko-KR" sz="18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1400" dirty="0"/>
              <a:t>The  unit in which the disk addresses are computed. </a:t>
            </a:r>
            <a:r>
              <a:rPr lang="en-US" sz="1400" dirty="0"/>
              <a:t>for UFS can be 512 or 1K.</a:t>
            </a:r>
            <a:endParaRPr lang="en-US" altLang="ko-KR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graphicFrame>
        <p:nvGraphicFramePr>
          <p:cNvPr id="5" name="Group 65"/>
          <p:cNvGraphicFramePr>
            <a:graphicFrameLocks noGrp="1"/>
          </p:cNvGraphicFramePr>
          <p:nvPr/>
        </p:nvGraphicFramePr>
        <p:xfrm>
          <a:off x="853225" y="1486672"/>
          <a:ext cx="7290675" cy="3169920"/>
        </p:xfrm>
        <a:graphic>
          <a:graphicData uri="http://schemas.openxmlformats.org/drawingml/2006/table">
            <a:tbl>
              <a:tblPr/>
              <a:tblGrid>
                <a:gridCol w="181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ST_RDONLY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is mounted for read-only access.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ST_NOSUID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does not support </a:t>
                      </a:r>
                      <a:r>
                        <a:rPr lang="en-US" sz="1100" dirty="0" err="1">
                          <a:latin typeface="Book Antiqua" pitchFamily="18" charset="0"/>
                        </a:rPr>
                        <a:t>setuid</a:t>
                      </a:r>
                      <a:r>
                        <a:rPr lang="en-US" sz="1100" dirty="0">
                          <a:latin typeface="Book Antiqua" pitchFamily="18" charset="0"/>
                        </a:rPr>
                        <a:t>/</a:t>
                      </a:r>
                      <a:r>
                        <a:rPr lang="en-US" sz="1100" dirty="0" err="1">
                          <a:latin typeface="Book Antiqua" pitchFamily="18" charset="0"/>
                        </a:rPr>
                        <a:t>setgid</a:t>
                      </a:r>
                      <a:r>
                        <a:rPr lang="en-US" sz="1100" dirty="0">
                          <a:latin typeface="Book Antiqua" pitchFamily="18" charset="0"/>
                        </a:rPr>
                        <a:t> semantics.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ST_CHOWN_RESTRICTED</a:t>
                      </a:r>
                      <a:endParaRPr lang="en-US" sz="1100" i="1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restricts the changing of the owner or primary group to a process that has the appropriate privileges.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ST_THREAD_SAFE </a:t>
                      </a:r>
                      <a:endParaRPr lang="en-US" sz="1100" i="1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is thread-safe. Thread-safe APIs may operate on objects in this file system in a thread-safe manner.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ST_DYNAMIC_MOUNT</a:t>
                      </a:r>
                      <a:endParaRPr lang="en-US" sz="1100" i="1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allows itself to be dynamically mounted and </a:t>
                      </a:r>
                      <a:r>
                        <a:rPr lang="en-US" sz="1100" dirty="0" err="1">
                          <a:latin typeface="Book Antiqua" pitchFamily="18" charset="0"/>
                        </a:rPr>
                        <a:t>unmounted</a:t>
                      </a:r>
                      <a:r>
                        <a:rPr lang="en-US" sz="1100" dirty="0">
                          <a:latin typeface="Book Antiq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ST_NO_MOUNT_OVER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does not allow any part of it to be mounted over.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ST_NO_EXPORTS</a:t>
                      </a:r>
                      <a:endParaRPr lang="en-US" sz="1100" i="1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does not allow any of its objects to be exported to the Network File System (NFS) Server.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ST_SYNCHRONOUS</a:t>
                      </a:r>
                      <a:endParaRPr lang="en-US" sz="1100" i="1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supports the "synchronous write" semantic of NFS Version 2.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>
                          <a:latin typeface="Courier New" pitchFamily="49" charset="0"/>
                          <a:cs typeface="Courier New" pitchFamily="49" charset="0"/>
                        </a:rPr>
                        <a:t>ST_CASE_SENSITIVE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 Antiqua" pitchFamily="18" charset="0"/>
                        </a:rPr>
                        <a:t>The file system is case sensitive.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information (2/2)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.82(113)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99B7FF2-01D1-4BCF-A54E-98F76B5D64DE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/* </a:t>
            </a:r>
            <a:r>
              <a:rPr lang="en-US" altLang="ko-KR" b="0" dirty="0" err="1"/>
              <a:t>fsys</a:t>
            </a:r>
            <a:r>
              <a:rPr lang="en-US" altLang="ko-KR" b="0" dirty="0"/>
              <a:t> -- </a:t>
            </a:r>
            <a:r>
              <a:rPr lang="ko-KR" altLang="en-US" b="0" dirty="0" err="1"/>
              <a:t>화일</a:t>
            </a:r>
            <a:r>
              <a:rPr lang="ko-KR" altLang="en-US" b="0" dirty="0"/>
              <a:t> 시스템 정보를 프린트한다</a:t>
            </a:r>
            <a:r>
              <a:rPr lang="en-US" altLang="ko-KR" b="0" dirty="0"/>
              <a:t>. */</a:t>
            </a:r>
          </a:p>
          <a:p>
            <a:pPr algn="l"/>
            <a:r>
              <a:rPr lang="en-US" altLang="ko-KR" b="0" dirty="0"/>
              <a:t>/* </a:t>
            </a:r>
            <a:r>
              <a:rPr lang="ko-KR" altLang="en-US" b="0" dirty="0" err="1"/>
              <a:t>화일</a:t>
            </a:r>
            <a:r>
              <a:rPr lang="ko-KR" altLang="en-US" b="0" dirty="0"/>
              <a:t> 시스템 이름이 인수로 전달된다</a:t>
            </a:r>
            <a:r>
              <a:rPr lang="en-US" altLang="ko-KR" b="0" dirty="0"/>
              <a:t>. */</a:t>
            </a:r>
          </a:p>
          <a:p>
            <a:pPr algn="l"/>
            <a:r>
              <a:rPr lang="en-US" altLang="ko-KR" b="0" dirty="0"/>
              <a:t>#include &lt;sys/</a:t>
            </a:r>
            <a:r>
              <a:rPr lang="en-US" altLang="ko-KR" b="0" dirty="0" err="1"/>
              <a:t>statvfs.h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stdlib.h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main 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argc</a:t>
            </a:r>
            <a:r>
              <a:rPr lang="en-US" altLang="ko-KR" b="0" dirty="0"/>
              <a:t>, char **</a:t>
            </a:r>
            <a:r>
              <a:rPr lang="en-US" altLang="ko-KR" b="0" dirty="0" err="1"/>
              <a:t>argv</a:t>
            </a:r>
            <a:r>
              <a:rPr lang="en-US" altLang="ko-KR" b="0" dirty="0"/>
              <a:t>)</a:t>
            </a:r>
          </a:p>
          <a:p>
            <a:pPr algn="l"/>
            <a:r>
              <a:rPr lang="en-US" altLang="ko-KR" b="0" dirty="0"/>
              <a:t>{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statvfs</a:t>
            </a:r>
            <a:r>
              <a:rPr lang="en-US" altLang="ko-KR" b="0" dirty="0"/>
              <a:t> </a:t>
            </a:r>
            <a:r>
              <a:rPr lang="en-US" altLang="ko-KR" b="0" dirty="0" err="1"/>
              <a:t>buf</a:t>
            </a:r>
            <a:r>
              <a:rPr lang="en-US" altLang="ko-KR" b="0" dirty="0"/>
              <a:t>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if (</a:t>
            </a:r>
            <a:r>
              <a:rPr lang="en-US" altLang="ko-KR" b="0" dirty="0" err="1"/>
              <a:t>argc</a:t>
            </a:r>
            <a:r>
              <a:rPr lang="en-US" altLang="ko-KR" b="0" dirty="0"/>
              <a:t> != 2)</a:t>
            </a:r>
          </a:p>
          <a:p>
            <a:pPr algn="l"/>
            <a:r>
              <a:rPr lang="en-US" altLang="ko-KR" b="0" dirty="0"/>
              <a:t>   {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fprintf</a:t>
            </a:r>
            <a:r>
              <a:rPr lang="en-US" altLang="ko-KR" b="0" dirty="0"/>
              <a:t> (</a:t>
            </a:r>
            <a:r>
              <a:rPr lang="en-US" altLang="ko-KR" b="0" dirty="0" err="1"/>
              <a:t>stderr</a:t>
            </a:r>
            <a:r>
              <a:rPr lang="en-US" altLang="ko-KR" b="0" dirty="0"/>
              <a:t>, "usage: </a:t>
            </a:r>
            <a:r>
              <a:rPr lang="en-US" altLang="ko-KR" b="0" dirty="0" err="1"/>
              <a:t>fsys</a:t>
            </a:r>
            <a:r>
              <a:rPr lang="en-US" altLang="ko-KR" b="0" dirty="0"/>
              <a:t> filename\n");</a:t>
            </a:r>
          </a:p>
          <a:p>
            <a:pPr algn="l"/>
            <a:r>
              <a:rPr lang="en-US" altLang="ko-KR" b="0" dirty="0"/>
              <a:t>      exit (1);</a:t>
            </a:r>
          </a:p>
          <a:p>
            <a:pPr algn="l"/>
            <a:r>
              <a:rPr lang="en-US" altLang="ko-KR" b="0" dirty="0"/>
              <a:t>   }</a:t>
            </a:r>
          </a:p>
          <a:p>
            <a:pPr algn="l"/>
            <a:r>
              <a:rPr lang="en-US" altLang="ko-KR" b="0" dirty="0"/>
              <a:t>   if (</a:t>
            </a:r>
            <a:r>
              <a:rPr lang="en-US" altLang="ko-KR" b="0" dirty="0" err="1"/>
              <a:t>statvfs</a:t>
            </a:r>
            <a:r>
              <a:rPr lang="en-US" altLang="ko-KR" b="0" dirty="0"/>
              <a:t> (</a:t>
            </a:r>
            <a:r>
              <a:rPr lang="en-US" altLang="ko-KR" b="0" dirty="0" err="1"/>
              <a:t>argv</a:t>
            </a:r>
            <a:r>
              <a:rPr lang="en-US" altLang="ko-KR" b="0" dirty="0"/>
              <a:t>[1], &amp;</a:t>
            </a:r>
            <a:r>
              <a:rPr lang="en-US" altLang="ko-KR" b="0" dirty="0" err="1"/>
              <a:t>buf</a:t>
            </a:r>
            <a:r>
              <a:rPr lang="en-US" altLang="ko-KR" b="0" dirty="0"/>
              <a:t>) !=0)</a:t>
            </a:r>
          </a:p>
          <a:p>
            <a:pPr algn="l"/>
            <a:r>
              <a:rPr lang="en-US" altLang="ko-KR" b="0" dirty="0"/>
              <a:t>   {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fprintf</a:t>
            </a:r>
            <a:r>
              <a:rPr lang="en-US" altLang="ko-KR" b="0" dirty="0"/>
              <a:t> (</a:t>
            </a:r>
            <a:r>
              <a:rPr lang="en-US" altLang="ko-KR" b="0" dirty="0" err="1"/>
              <a:t>stderr</a:t>
            </a:r>
            <a:r>
              <a:rPr lang="en-US" altLang="ko-KR" b="0" dirty="0"/>
              <a:t>, "</a:t>
            </a:r>
            <a:r>
              <a:rPr lang="en-US" altLang="ko-KR" b="0" dirty="0" err="1"/>
              <a:t>statvfs</a:t>
            </a:r>
            <a:r>
              <a:rPr lang="en-US" altLang="ko-KR" b="0" dirty="0"/>
              <a:t> error\n");</a:t>
            </a:r>
          </a:p>
          <a:p>
            <a:pPr algn="l"/>
            <a:r>
              <a:rPr lang="en-US" altLang="ko-KR" b="0" dirty="0"/>
              <a:t>      exit (2);</a:t>
            </a:r>
          </a:p>
          <a:p>
            <a:pPr algn="l"/>
            <a:r>
              <a:rPr lang="en-US" altLang="ko-KR" b="0" dirty="0"/>
              <a:t>   }</a:t>
            </a:r>
          </a:p>
          <a:p>
            <a:pPr algn="l"/>
            <a:r>
              <a:rPr lang="en-US" altLang="ko-KR" b="0" dirty="0"/>
              <a:t>   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printf</a:t>
            </a:r>
            <a:r>
              <a:rPr lang="en-US" altLang="ko-KR" b="0" dirty="0"/>
              <a:t> ("%s:\tfree blocks %d\</a:t>
            </a:r>
            <a:r>
              <a:rPr lang="en-US" altLang="ko-KR" b="0" dirty="0" err="1"/>
              <a:t>tfree</a:t>
            </a:r>
            <a:r>
              <a:rPr lang="en-US" altLang="ko-KR" b="0" dirty="0"/>
              <a:t> </a:t>
            </a:r>
            <a:r>
              <a:rPr lang="en-US" altLang="ko-KR" b="0" dirty="0" err="1"/>
              <a:t>inodes</a:t>
            </a:r>
            <a:r>
              <a:rPr lang="en-US" altLang="ko-KR" b="0" dirty="0"/>
              <a:t> %d\n",</a:t>
            </a:r>
          </a:p>
          <a:p>
            <a:pPr algn="l"/>
            <a:r>
              <a:rPr lang="en-US" altLang="ko-KR" b="0" dirty="0"/>
              <a:t> 		     </a:t>
            </a:r>
            <a:r>
              <a:rPr lang="en-US" altLang="ko-KR" b="0" dirty="0" err="1"/>
              <a:t>argv</a:t>
            </a:r>
            <a:r>
              <a:rPr lang="en-US" altLang="ko-KR" b="0" dirty="0"/>
              <a:t>[1], </a:t>
            </a:r>
            <a:r>
              <a:rPr lang="en-US" altLang="ko-KR" b="0" dirty="0" err="1"/>
              <a:t>buf.f_bfree</a:t>
            </a:r>
            <a:r>
              <a:rPr lang="en-US" altLang="ko-KR" b="0" dirty="0"/>
              <a:t>, </a:t>
            </a:r>
            <a:r>
              <a:rPr lang="en-US" altLang="ko-KR" b="0" dirty="0" err="1"/>
              <a:t>buf.f_ffree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   exit (0);</a:t>
            </a:r>
          </a:p>
          <a:p>
            <a:pPr algn="l"/>
            <a:r>
              <a:rPr lang="en-US" altLang="ko-KR" b="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link</a:t>
            </a:r>
            <a:r>
              <a:rPr lang="en-US" altLang="ko-KR"/>
              <a:t> and </a:t>
            </a:r>
            <a:r>
              <a:rPr lang="en-US" altLang="ko-KR" b="0">
                <a:latin typeface="Courier New" pitchFamily="49" charset="0"/>
              </a:rPr>
              <a:t>unlink</a:t>
            </a:r>
            <a:r>
              <a:rPr lang="en-US" altLang="ko-KR"/>
              <a:t> revisited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507413" cy="5472112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Each link simply results in a new directory slot with the same </a:t>
            </a:r>
            <a:r>
              <a:rPr lang="en-US" altLang="ko-KR" dirty="0" err="1">
                <a:latin typeface="Arial" charset="0"/>
                <a:cs typeface="Arial" charset="0"/>
              </a:rPr>
              <a:t>inode</a:t>
            </a:r>
            <a:r>
              <a:rPr lang="en-US" altLang="ko-KR" dirty="0">
                <a:latin typeface="Arial" charset="0"/>
                <a:cs typeface="Arial" charset="0"/>
              </a:rPr>
              <a:t> number as original, and with a new name</a:t>
            </a:r>
          </a:p>
          <a:p>
            <a:endParaRPr lang="en-US" altLang="ko-KR" sz="1000" b="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ko-KR" sz="1600" b="0" dirty="0">
                <a:latin typeface="Courier New" pitchFamily="49" charset="0"/>
                <a:cs typeface="Arial" charset="0"/>
              </a:rPr>
              <a:t>	link(“</a:t>
            </a:r>
            <a:r>
              <a:rPr lang="en-US" altLang="ko-KR" sz="1600" b="0" dirty="0" err="1">
                <a:latin typeface="Courier New" pitchFamily="49" charset="0"/>
                <a:cs typeface="Arial" charset="0"/>
              </a:rPr>
              <a:t>abc</a:t>
            </a:r>
            <a:r>
              <a:rPr lang="en-US" altLang="ko-KR" sz="1600" b="0" dirty="0">
                <a:latin typeface="Courier New" pitchFamily="49" charset="0"/>
                <a:cs typeface="Arial" charset="0"/>
              </a:rPr>
              <a:t>”, “xyz”);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When a link is removed using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unlink</a:t>
            </a:r>
            <a:r>
              <a:rPr lang="en-US" altLang="ko-KR" dirty="0">
                <a:latin typeface="Arial" charset="0"/>
                <a:cs typeface="Arial" charset="0"/>
              </a:rPr>
              <a:t> system call,</a:t>
            </a:r>
          </a:p>
          <a:p>
            <a:pPr lvl="1"/>
            <a:r>
              <a:rPr lang="en-US" altLang="ko-KR" dirty="0"/>
              <a:t>If this filename represented the last link to the file, the entire </a:t>
            </a:r>
            <a:r>
              <a:rPr lang="en-US" altLang="ko-KR" dirty="0" err="1"/>
              <a:t>inode</a:t>
            </a:r>
            <a:r>
              <a:rPr lang="en-US" altLang="ko-KR" dirty="0"/>
              <a:t> structure is cleared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CA82A6B-F159-4B41-A0DB-34C18851C792}" type="slidenum">
              <a:rPr lang="en-US" altLang="ko-KR" smtClean="0"/>
              <a:pPr/>
              <a:t>5</a:t>
            </a:fld>
            <a:endParaRPr lang="en-US" altLang="ko-KR"/>
          </a:p>
        </p:txBody>
      </p:sp>
      <p:graphicFrame>
        <p:nvGraphicFramePr>
          <p:cNvPr id="170212" name="Group 228"/>
          <p:cNvGraphicFramePr>
            <a:graphicFrameLocks noGrp="1"/>
          </p:cNvGraphicFramePr>
          <p:nvPr/>
        </p:nvGraphicFramePr>
        <p:xfrm>
          <a:off x="900113" y="3097213"/>
          <a:ext cx="4451350" cy="1341120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Limits (1/4)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Two types of limits are needed</a:t>
            </a:r>
          </a:p>
          <a:p>
            <a:pPr lvl="1"/>
            <a:r>
              <a:rPr lang="en-US" altLang="ko-KR" sz="2000" dirty="0"/>
              <a:t>Compile-time limits (e.g., what's the largest value of a short integer?)</a:t>
            </a:r>
          </a:p>
          <a:p>
            <a:pPr lvl="1"/>
            <a:r>
              <a:rPr lang="en-US" altLang="ko-KR" sz="2000" dirty="0"/>
              <a:t>Runtime limits (e.g., how many characters in a filename?)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r>
              <a:rPr lang="en-US" altLang="ko-KR" sz="2200" dirty="0">
                <a:latin typeface="Arial" charset="0"/>
                <a:cs typeface="Arial" charset="0"/>
              </a:rPr>
              <a:t>To solve these problems, three types of limits are provided:</a:t>
            </a:r>
          </a:p>
          <a:p>
            <a:pPr lvl="1"/>
            <a:r>
              <a:rPr lang="en-US" altLang="ko-KR" sz="2000" dirty="0"/>
              <a:t>Compile-time limits (headers)</a:t>
            </a:r>
          </a:p>
          <a:p>
            <a:pPr lvl="1"/>
            <a:r>
              <a:rPr lang="en-US" altLang="ko-KR" sz="2000" dirty="0"/>
              <a:t>Runtime limits that are not associated with a file or directory (the </a:t>
            </a:r>
            <a:r>
              <a:rPr lang="en-US" altLang="ko-KR" sz="2000" b="0" dirty="0" err="1">
                <a:latin typeface="Courier New" pitchFamily="49" charset="0"/>
              </a:rPr>
              <a:t>sysconf</a:t>
            </a:r>
            <a:r>
              <a:rPr lang="en-US" altLang="ko-KR" sz="2000" dirty="0"/>
              <a:t> function)</a:t>
            </a:r>
          </a:p>
          <a:p>
            <a:pPr lvl="1"/>
            <a:r>
              <a:rPr lang="en-US" altLang="ko-KR" sz="2000" dirty="0"/>
              <a:t>Runtime limits that are associated with a file or a directory (the </a:t>
            </a:r>
            <a:r>
              <a:rPr lang="en-US" altLang="ko-KR" sz="2000" b="0" dirty="0" err="1">
                <a:latin typeface="Courier New" pitchFamily="49" charset="0"/>
              </a:rPr>
              <a:t>pathconf</a:t>
            </a:r>
            <a:r>
              <a:rPr lang="en-US" altLang="ko-KR" sz="2000" dirty="0"/>
              <a:t> and </a:t>
            </a:r>
            <a:r>
              <a:rPr lang="en-US" altLang="ko-KR" sz="2000" b="0" dirty="0" err="1">
                <a:latin typeface="Courier New" pitchFamily="49" charset="0"/>
              </a:rPr>
              <a:t>fpathconf</a:t>
            </a:r>
            <a:r>
              <a:rPr lang="en-US" altLang="ko-KR" sz="2000" dirty="0"/>
              <a:t> functions)</a:t>
            </a:r>
          </a:p>
          <a:p>
            <a:endParaRPr lang="en-US" altLang="ko-KR" sz="2200" dirty="0">
              <a:latin typeface="Arial" charset="0"/>
              <a:cs typeface="Arial" charset="0"/>
            </a:endParaRPr>
          </a:p>
          <a:p>
            <a:endParaRPr lang="en-US" altLang="ko-KR" sz="2200" dirty="0">
              <a:latin typeface="Arial" charset="0"/>
              <a:cs typeface="Arial" charset="0"/>
            </a:endParaRP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4ACBF48-70E3-4A4B-A48C-146A826C7474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Limits (2/4)</a:t>
            </a:r>
            <a:endParaRPr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14C2057-218D-43B1-BD5C-F857F7DBC62C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57200" y="2646363"/>
            <a:ext cx="8229600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>
                <a:latin typeface="Arial" charset="0"/>
                <a:cs typeface="Arial" charset="0"/>
              </a:rPr>
              <a:t>constant beginning with </a:t>
            </a:r>
            <a:r>
              <a:rPr lang="en-US" altLang="ko-KR" sz="2200" b="0">
                <a:cs typeface="Arial" charset="0"/>
              </a:rPr>
              <a:t>_SC_</a:t>
            </a:r>
            <a:r>
              <a:rPr lang="en-US" altLang="ko-KR" sz="2200">
                <a:latin typeface="Arial" charset="0"/>
                <a:cs typeface="Arial" charset="0"/>
              </a:rPr>
              <a:t> are used as arguments to </a:t>
            </a:r>
            <a:r>
              <a:rPr lang="en-US" altLang="ko-KR" sz="2200" b="0">
                <a:cs typeface="Arial" charset="0"/>
              </a:rPr>
              <a:t>sysconf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>
                <a:latin typeface="Arial" charset="0"/>
                <a:cs typeface="Arial" charset="0"/>
              </a:rPr>
              <a:t>constant beginning with </a:t>
            </a:r>
            <a:r>
              <a:rPr lang="en-US" altLang="ko-KR" sz="2200" b="0">
                <a:cs typeface="Arial" charset="0"/>
              </a:rPr>
              <a:t>_PC_</a:t>
            </a:r>
            <a:r>
              <a:rPr lang="en-US" altLang="ko-KR" sz="2200">
                <a:latin typeface="Arial" charset="0"/>
                <a:cs typeface="Arial" charset="0"/>
              </a:rPr>
              <a:t> are used as arguments to </a:t>
            </a:r>
            <a:r>
              <a:rPr lang="en-US" altLang="ko-KR" sz="2200" b="0">
                <a:cs typeface="Arial" charset="0"/>
              </a:rPr>
              <a:t>pathconf</a:t>
            </a:r>
            <a:r>
              <a:rPr lang="en-US" altLang="ko-KR" sz="2200">
                <a:latin typeface="Arial" charset="0"/>
                <a:cs typeface="Arial" charset="0"/>
              </a:rPr>
              <a:t> and </a:t>
            </a:r>
            <a:r>
              <a:rPr lang="en-US" altLang="ko-KR" sz="2200" b="0">
                <a:cs typeface="Arial" charset="0"/>
              </a:rPr>
              <a:t>fpathconf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95288" y="1052513"/>
            <a:ext cx="8353425" cy="1584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/>
              <a:t>#include &lt;unistd.h&gt;</a:t>
            </a:r>
          </a:p>
          <a:p>
            <a:pPr algn="l"/>
            <a:endParaRPr lang="en-US" altLang="ko-KR" b="0"/>
          </a:p>
          <a:p>
            <a:pPr algn="l"/>
            <a:r>
              <a:rPr lang="en-US" altLang="ko-KR" b="0"/>
              <a:t>long sysconf(int name);</a:t>
            </a:r>
          </a:p>
          <a:p>
            <a:pPr algn="l"/>
            <a:r>
              <a:rPr lang="en-US" altLang="ko-KR" b="0"/>
              <a:t>long pathconf(const char *pathname, int name);</a:t>
            </a:r>
          </a:p>
          <a:p>
            <a:pPr algn="l"/>
            <a:r>
              <a:rPr lang="en-US" altLang="ko-KR" b="0"/>
              <a:t>long fpathconf(int filedes, int name);</a:t>
            </a:r>
          </a:p>
          <a:p>
            <a:pPr algn="l"/>
            <a:r>
              <a:rPr lang="en-US" altLang="ko-KR" b="0"/>
              <a:t> </a:t>
            </a:r>
          </a:p>
          <a:p>
            <a:pPr algn="l"/>
            <a:r>
              <a:rPr lang="en-US" altLang="ko-KR" b="0"/>
              <a:t>         All three return: corresponding value if OK, -1 on error (see later)</a:t>
            </a:r>
          </a:p>
        </p:txBody>
      </p:sp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7563" y="4338638"/>
            <a:ext cx="4273550" cy="1238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430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4332288"/>
            <a:ext cx="4402138" cy="1143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.84(114)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44893D0-8561-48C4-AA96-C95F77DFCCC0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453672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unistd.h</a:t>
            </a:r>
            <a:r>
              <a:rPr lang="en-US" altLang="ko-KR" b="0" dirty="0"/>
              <a:t>&gt;</a:t>
            </a:r>
          </a:p>
          <a:p>
            <a:pPr algn="l"/>
            <a:r>
              <a:rPr lang="en-US" altLang="ko-KR" b="0" dirty="0"/>
              <a:t>#include &lt;</a:t>
            </a:r>
            <a:r>
              <a:rPr lang="en-US" altLang="ko-KR" b="0" dirty="0" err="1"/>
              <a:t>stdio.h</a:t>
            </a:r>
            <a:r>
              <a:rPr lang="en-US" altLang="ko-KR" b="0" dirty="0"/>
              <a:t>&gt;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 err="1"/>
              <a:t>typedef</a:t>
            </a:r>
            <a:r>
              <a:rPr lang="en-US" altLang="ko-KR" b="0" dirty="0"/>
              <a:t> </a:t>
            </a:r>
            <a:r>
              <a:rPr lang="en-US" altLang="ko-KR" b="0" dirty="0" err="1"/>
              <a:t>struct</a:t>
            </a:r>
            <a:r>
              <a:rPr lang="en-US" altLang="ko-KR" b="0" dirty="0"/>
              <a:t>{</a:t>
            </a:r>
          </a:p>
          <a:p>
            <a:pPr algn="l"/>
            <a:r>
              <a:rPr lang="en-US" altLang="ko-KR" b="0" dirty="0"/>
              <a:t>  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val</a:t>
            </a:r>
            <a:r>
              <a:rPr lang="en-US" altLang="ko-KR" b="0" dirty="0"/>
              <a:t>;</a:t>
            </a:r>
          </a:p>
          <a:p>
            <a:pPr algn="l"/>
            <a:r>
              <a:rPr lang="en-US" altLang="ko-KR" b="0" dirty="0"/>
              <a:t>   char *name;</a:t>
            </a:r>
          </a:p>
          <a:p>
            <a:pPr algn="l"/>
            <a:r>
              <a:rPr lang="en-US" altLang="ko-KR" b="0" dirty="0"/>
              <a:t>} Table;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main()</a:t>
            </a:r>
          </a:p>
          <a:p>
            <a:pPr algn="l"/>
            <a:r>
              <a:rPr lang="en-US" altLang="ko-KR" b="0" dirty="0"/>
              <a:t>{</a:t>
            </a:r>
          </a:p>
          <a:p>
            <a:pPr algn="l"/>
            <a:r>
              <a:rPr lang="en-US" altLang="ko-KR" b="0" dirty="0"/>
              <a:t>   Table *</a:t>
            </a:r>
            <a:r>
              <a:rPr lang="en-US" altLang="ko-KR" b="0" dirty="0" err="1"/>
              <a:t>tb</a:t>
            </a:r>
            <a:r>
              <a:rPr lang="en-US" altLang="ko-KR" b="0" dirty="0"/>
              <a:t>;</a:t>
            </a:r>
          </a:p>
          <a:p>
            <a:pPr algn="l"/>
            <a:r>
              <a:rPr lang="en-US" altLang="ko-KR" b="0" dirty="0"/>
              <a:t>   static Table options[] = {</a:t>
            </a:r>
          </a:p>
          <a:p>
            <a:pPr algn="l"/>
            <a:r>
              <a:rPr lang="en-US" altLang="ko-KR" b="0" dirty="0"/>
              <a:t> 	{ _PC_LINK_MAX, "Maximum number of links"},</a:t>
            </a:r>
          </a:p>
          <a:p>
            <a:pPr algn="l"/>
            <a:r>
              <a:rPr lang="en-US" altLang="ko-KR" b="0" dirty="0"/>
              <a:t> 	{ _PC_NAME_MAX, "Maximum length of a filename"},</a:t>
            </a:r>
          </a:p>
          <a:p>
            <a:pPr algn="l"/>
            <a:r>
              <a:rPr lang="en-US" altLang="ko-KR" b="0" dirty="0"/>
              <a:t> 	{ _PC_PATH_MAX, "Maximum length of pathname"},</a:t>
            </a:r>
          </a:p>
          <a:p>
            <a:pPr algn="l"/>
            <a:r>
              <a:rPr lang="en-US" altLang="ko-KR" b="0" dirty="0"/>
              <a:t> 	{-1, NULL}</a:t>
            </a:r>
          </a:p>
          <a:p>
            <a:pPr algn="l"/>
            <a:r>
              <a:rPr lang="en-US" altLang="ko-KR" b="0" dirty="0"/>
              <a:t>   };</a:t>
            </a:r>
          </a:p>
          <a:p>
            <a:pPr algn="l"/>
            <a:endParaRPr lang="en-US" altLang="ko-KR" b="0" dirty="0"/>
          </a:p>
          <a:p>
            <a:pPr algn="l"/>
            <a:r>
              <a:rPr lang="en-US" altLang="ko-KR" b="0" dirty="0"/>
              <a:t>   for (</a:t>
            </a:r>
            <a:r>
              <a:rPr lang="en-US" altLang="ko-KR" b="0" dirty="0" err="1"/>
              <a:t>tb</a:t>
            </a:r>
            <a:r>
              <a:rPr lang="en-US" altLang="ko-KR" b="0" dirty="0"/>
              <a:t>=options; </a:t>
            </a:r>
            <a:r>
              <a:rPr lang="en-US" altLang="ko-KR" b="0" dirty="0" err="1"/>
              <a:t>tb</a:t>
            </a:r>
            <a:r>
              <a:rPr lang="en-US" altLang="ko-KR" b="0" dirty="0"/>
              <a:t>-&gt;name != NULL; </a:t>
            </a:r>
            <a:r>
              <a:rPr lang="en-US" altLang="ko-KR" b="0" dirty="0" err="1"/>
              <a:t>tb</a:t>
            </a:r>
            <a:r>
              <a:rPr lang="en-US" altLang="ko-KR" b="0" dirty="0"/>
              <a:t>++)</a:t>
            </a:r>
          </a:p>
          <a:p>
            <a:pPr algn="l"/>
            <a:r>
              <a:rPr lang="en-US" altLang="ko-KR" b="0" dirty="0"/>
              <a:t>      </a:t>
            </a:r>
            <a:r>
              <a:rPr lang="en-US" altLang="ko-KR" b="0" dirty="0" err="1"/>
              <a:t>printf</a:t>
            </a:r>
            <a:r>
              <a:rPr lang="en-US" altLang="ko-KR" b="0" dirty="0"/>
              <a:t> ("%-28.28s\</a:t>
            </a:r>
            <a:r>
              <a:rPr lang="en-US" altLang="ko-KR" b="0" dirty="0" err="1"/>
              <a:t>t%ld</a:t>
            </a:r>
            <a:r>
              <a:rPr lang="en-US" altLang="ko-KR" b="0" dirty="0"/>
              <a:t>\n", </a:t>
            </a:r>
            <a:r>
              <a:rPr lang="en-US" altLang="ko-KR" b="0" dirty="0" err="1"/>
              <a:t>tb</a:t>
            </a:r>
            <a:r>
              <a:rPr lang="en-US" altLang="ko-KR" b="0" dirty="0"/>
              <a:t>-&gt;name, </a:t>
            </a:r>
            <a:r>
              <a:rPr lang="en-US" altLang="ko-KR" dirty="0" err="1"/>
              <a:t>pathconf</a:t>
            </a:r>
            <a:r>
              <a:rPr lang="en-US" altLang="ko-KR" dirty="0"/>
              <a:t> ("/</a:t>
            </a:r>
            <a:r>
              <a:rPr lang="en-US" altLang="ko-KR" dirty="0" err="1"/>
              <a:t>tmp</a:t>
            </a:r>
            <a:r>
              <a:rPr lang="en-US" altLang="ko-KR" dirty="0"/>
              <a:t>", </a:t>
            </a:r>
            <a:r>
              <a:rPr lang="en-US" altLang="ko-KR" dirty="0" err="1"/>
              <a:t>tb</a:t>
            </a:r>
            <a:r>
              <a:rPr lang="en-US" altLang="ko-KR" dirty="0"/>
              <a:t>-&gt;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  <a:r>
              <a:rPr lang="en-US" altLang="ko-KR" b="0" dirty="0"/>
              <a:t>);</a:t>
            </a:r>
          </a:p>
          <a:p>
            <a:pPr algn="l"/>
            <a:r>
              <a:rPr lang="en-US" altLang="ko-KR" b="0" dirty="0"/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5683496"/>
            <a:ext cx="8208962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b="0" dirty="0"/>
              <a:t>Maximum number of links		32767</a:t>
            </a:r>
          </a:p>
          <a:p>
            <a:pPr algn="l"/>
            <a:r>
              <a:rPr lang="en-US" altLang="ko-KR" b="0" dirty="0"/>
              <a:t>Maximum length of a filename	256</a:t>
            </a:r>
          </a:p>
          <a:p>
            <a:pPr algn="l"/>
            <a:r>
              <a:rPr lang="en-US" altLang="ko-KR" b="0" dirty="0"/>
              <a:t>Maximum length of a pathname	1024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Limits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sysconf</a:t>
            </a:r>
            <a:r>
              <a:rPr lang="en-US" altLang="ko-KR" dirty="0"/>
              <a:t> system call </a:t>
            </a:r>
          </a:p>
          <a:p>
            <a:pPr lvl="1"/>
            <a:r>
              <a:rPr lang="en-US" altLang="ko-KR" dirty="0"/>
              <a:t>It checks following two at run-time:</a:t>
            </a:r>
          </a:p>
          <a:p>
            <a:pPr lvl="2"/>
            <a:r>
              <a:rPr lang="en-US" altLang="ko-KR" dirty="0"/>
              <a:t>Checking system-wide options </a:t>
            </a:r>
          </a:p>
          <a:p>
            <a:pPr lvl="2"/>
            <a:r>
              <a:rPr lang="en-US" altLang="ko-KR" dirty="0"/>
              <a:t>Checking implementation dependent limits</a:t>
            </a:r>
          </a:p>
          <a:p>
            <a:pPr lvl="1"/>
            <a:r>
              <a:rPr lang="en-US" altLang="ko-KR" dirty="0"/>
              <a:t>It’s usually used to get the information about implementation system.</a:t>
            </a:r>
          </a:p>
          <a:p>
            <a:pPr lvl="1"/>
            <a:r>
              <a:rPr lang="en-US" altLang="ko-KR" dirty="0"/>
              <a:t>Return -1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= EINVAL</a:t>
            </a:r>
            <a:r>
              <a:rPr lang="en-US" altLang="ko-KR" dirty="0"/>
              <a:t> : Invalid Symbol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 is not changed</a:t>
            </a:r>
          </a:p>
          <a:p>
            <a:pPr lvl="3"/>
            <a:r>
              <a:rPr lang="en-US" altLang="ko-KR" dirty="0"/>
              <a:t>The option isn’t supported (option check)</a:t>
            </a:r>
          </a:p>
          <a:p>
            <a:pPr lvl="3"/>
            <a:r>
              <a:rPr lang="en-US" altLang="ko-KR" dirty="0"/>
              <a:t>There is no limit(limit check)</a:t>
            </a:r>
          </a:p>
          <a:p>
            <a:pPr lvl="2"/>
            <a:r>
              <a:rPr lang="en-US" altLang="ko-KR" dirty="0"/>
              <a:t>Only if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 changed, a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dirty="0"/>
              <a:t> means an error. </a:t>
            </a:r>
            <a:r>
              <a:rPr lang="en-US" altLang="ko-KR" dirty="0">
                <a:solidFill>
                  <a:srgbClr val="FF0000"/>
                </a:solidFill>
              </a:rPr>
              <a:t>So you have to set </a:t>
            </a:r>
            <a:r>
              <a:rPr lang="en-US" altLang="ko-K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>
                <a:solidFill>
                  <a:srgbClr val="FF0000"/>
                </a:solidFill>
              </a:rPr>
              <a:t> to zero before making the call.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743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Limits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fpathconf</a:t>
            </a:r>
            <a:r>
              <a:rPr lang="en-US" altLang="ko-KR" dirty="0"/>
              <a:t> and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pathconf</a:t>
            </a:r>
            <a:endParaRPr lang="en-US" altLang="ko-KR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They are used to get the information about files.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fathconf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is used when you have an open-file.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pathconf</a:t>
            </a:r>
            <a:r>
              <a:rPr lang="en-US" altLang="ko-KR" dirty="0"/>
              <a:t> is used when you have an close-file.</a:t>
            </a:r>
          </a:p>
          <a:p>
            <a:pPr lvl="1"/>
            <a:r>
              <a:rPr lang="en-US" altLang="ko-KR" dirty="0"/>
              <a:t>Return value’s interpretation is the same as for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sysconf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A5986EF-D569-4546-AA15-9F61C009815F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677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 and double-dot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‘.’ : current working directory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‘..’ : parent directory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60F7BA4-B2B9-43D0-816A-B012982BEB8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948113" y="2133600"/>
            <a:ext cx="550862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0"/>
              <a:t>ben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809875" y="2854325"/>
            <a:ext cx="6731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0"/>
              <a:t>book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910138" y="2854325"/>
            <a:ext cx="7953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0"/>
              <a:t>memos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4443413" y="3575050"/>
            <a:ext cx="4286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0"/>
              <a:t>kd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92725" y="3575050"/>
            <a:ext cx="4286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0"/>
              <a:t>kh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227763" y="3575050"/>
            <a:ext cx="4286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0"/>
              <a:t>mw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1706563" y="3575050"/>
            <a:ext cx="721671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0" dirty="0"/>
              <a:t>chap1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2698750" y="3598863"/>
            <a:ext cx="715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0" dirty="0"/>
              <a:t>chap2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3652838" y="3598863"/>
            <a:ext cx="7159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0" dirty="0"/>
              <a:t>chap3</a:t>
            </a:r>
          </a:p>
        </p:txBody>
      </p:sp>
      <p:cxnSp>
        <p:nvCxnSpPr>
          <p:cNvPr id="9230" name="AutoShape 13"/>
          <p:cNvCxnSpPr>
            <a:cxnSpLocks noChangeShapeType="1"/>
            <a:stCxn id="9221" idx="2"/>
            <a:endCxn id="9222" idx="0"/>
          </p:cNvCxnSpPr>
          <p:nvPr/>
        </p:nvCxnSpPr>
        <p:spPr bwMode="auto">
          <a:xfrm flipH="1">
            <a:off x="3146425" y="2470150"/>
            <a:ext cx="1077913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1" name="AutoShape 14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4224338" y="2470150"/>
            <a:ext cx="1084262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15"/>
          <p:cNvCxnSpPr>
            <a:cxnSpLocks noChangeShapeType="1"/>
            <a:stCxn id="9222" idx="2"/>
            <a:endCxn id="9227" idx="0"/>
          </p:cNvCxnSpPr>
          <p:nvPr/>
        </p:nvCxnSpPr>
        <p:spPr bwMode="auto">
          <a:xfrm rot="5400000">
            <a:off x="2414825" y="2843449"/>
            <a:ext cx="384175" cy="10790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16"/>
          <p:cNvCxnSpPr>
            <a:cxnSpLocks noChangeShapeType="1"/>
            <a:stCxn id="9228" idx="0"/>
            <a:endCxn id="9222" idx="2"/>
          </p:cNvCxnSpPr>
          <p:nvPr/>
        </p:nvCxnSpPr>
        <p:spPr bwMode="auto">
          <a:xfrm flipV="1">
            <a:off x="3057525" y="3190875"/>
            <a:ext cx="88900" cy="407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17"/>
          <p:cNvCxnSpPr>
            <a:cxnSpLocks noChangeShapeType="1"/>
            <a:stCxn id="9229" idx="0"/>
            <a:endCxn id="9222" idx="2"/>
          </p:cNvCxnSpPr>
          <p:nvPr/>
        </p:nvCxnSpPr>
        <p:spPr bwMode="auto">
          <a:xfrm flipH="1" flipV="1">
            <a:off x="3146425" y="3190875"/>
            <a:ext cx="865188" cy="407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5" name="AutoShape 18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4657725" y="3190875"/>
            <a:ext cx="650875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19"/>
          <p:cNvCxnSpPr>
            <a:cxnSpLocks noChangeShapeType="1"/>
            <a:stCxn id="9225" idx="0"/>
            <a:endCxn id="9223" idx="2"/>
          </p:cNvCxnSpPr>
          <p:nvPr/>
        </p:nvCxnSpPr>
        <p:spPr bwMode="auto">
          <a:xfrm flipH="1" flipV="1">
            <a:off x="5308600" y="3190875"/>
            <a:ext cx="198438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7" name="AutoShape 20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H="1" flipV="1">
            <a:off x="5308600" y="3190875"/>
            <a:ext cx="1133475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73527" name="Group 471"/>
          <p:cNvGraphicFramePr>
            <a:graphicFrameLocks noGrp="1"/>
          </p:cNvGraphicFramePr>
          <p:nvPr/>
        </p:nvGraphicFramePr>
        <p:xfrm>
          <a:off x="179388" y="4292600"/>
          <a:ext cx="3151187" cy="1341120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401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3529" name="Group 473"/>
          <p:cNvGraphicFramePr>
            <a:graphicFrameLocks noGrp="1"/>
          </p:cNvGraphicFramePr>
          <p:nvPr/>
        </p:nvGraphicFramePr>
        <p:xfrm>
          <a:off x="3581400" y="4292600"/>
          <a:ext cx="3151188" cy="167640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566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590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447" name="Group 391"/>
          <p:cNvGraphicFramePr>
            <a:graphicFrameLocks noGrp="1"/>
          </p:cNvGraphicFramePr>
          <p:nvPr/>
        </p:nvGraphicFramePr>
        <p:xfrm>
          <a:off x="7042150" y="4292600"/>
          <a:ext cx="1851025" cy="167640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401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810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077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64" name="Text Box 474"/>
          <p:cNvSpPr txBox="1">
            <a:spLocks noChangeArrowheads="1"/>
          </p:cNvSpPr>
          <p:nvPr/>
        </p:nvSpPr>
        <p:spPr bwMode="auto">
          <a:xfrm>
            <a:off x="107950" y="3959225"/>
            <a:ext cx="5032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ben</a:t>
            </a:r>
          </a:p>
        </p:txBody>
      </p:sp>
      <p:sp>
        <p:nvSpPr>
          <p:cNvPr id="9365" name="Text Box 475"/>
          <p:cNvSpPr txBox="1">
            <a:spLocks noChangeArrowheads="1"/>
          </p:cNvSpPr>
          <p:nvPr/>
        </p:nvSpPr>
        <p:spPr bwMode="auto">
          <a:xfrm>
            <a:off x="3525838" y="3959225"/>
            <a:ext cx="6096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book</a:t>
            </a:r>
          </a:p>
        </p:txBody>
      </p:sp>
      <p:sp>
        <p:nvSpPr>
          <p:cNvPr id="9366" name="Text Box 476"/>
          <p:cNvSpPr txBox="1">
            <a:spLocks noChangeArrowheads="1"/>
          </p:cNvSpPr>
          <p:nvPr/>
        </p:nvSpPr>
        <p:spPr bwMode="auto">
          <a:xfrm>
            <a:off x="6969125" y="3959225"/>
            <a:ext cx="715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memos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 </a:t>
            </a:r>
            <a:r>
              <a:rPr lang="en-US" dirty="0"/>
              <a:t>(1/2)</a:t>
            </a:r>
            <a:endParaRPr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828327A-8821-42F4-8B5A-BB43525EC1FD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343025"/>
            <a:ext cx="8135937" cy="4965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 </a:t>
            </a:r>
            <a:r>
              <a:rPr lang="en-US" dirty="0"/>
              <a:t>(2/2)</a:t>
            </a:r>
            <a:endParaRPr lang="ko-KR" altLang="en-US" i="1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500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Inode0</a:t>
                      </a:r>
                      <a:br>
                        <a:rPr lang="en-US" altLang="ko-KR" sz="1100" i="0" dirty="0">
                          <a:latin typeface="Book Antiqua" pitchFamily="18" charset="0"/>
                        </a:rPr>
                      </a:br>
                      <a:r>
                        <a:rPr lang="en-US" altLang="ko-KR" sz="1100" i="0" dirty="0">
                          <a:latin typeface="Book Antiqua" pitchFamily="18" charset="0"/>
                        </a:rPr>
                        <a:t>Count</a:t>
                      </a:r>
                      <a:r>
                        <a:rPr lang="en-US" altLang="ko-KR" sz="1100" i="0" baseline="0" dirty="0">
                          <a:latin typeface="Book Antiqua" pitchFamily="18" charset="0"/>
                        </a:rPr>
                        <a:t>: 3</a:t>
                      </a:r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Inode1</a:t>
                      </a:r>
                      <a:br>
                        <a:rPr lang="en-US" altLang="ko-KR" sz="1100" i="0" dirty="0">
                          <a:latin typeface="Book Antiqua" pitchFamily="18" charset="0"/>
                        </a:rPr>
                      </a:br>
                      <a:r>
                        <a:rPr lang="en-US" altLang="ko-KR" sz="1100" i="0" dirty="0">
                          <a:latin typeface="Book Antiqua" pitchFamily="18" charset="0"/>
                        </a:rPr>
                        <a:t>Count: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Inode2</a:t>
                      </a:r>
                      <a:br>
                        <a:rPr lang="en-US" altLang="ko-KR" sz="1100" i="0" dirty="0">
                          <a:latin typeface="Book Antiqua" pitchFamily="18" charset="0"/>
                        </a:rPr>
                      </a:br>
                      <a:r>
                        <a:rPr lang="en-US" altLang="ko-KR" sz="1100" i="0" dirty="0">
                          <a:latin typeface="Book Antiqua" pitchFamily="18" charset="0"/>
                        </a:rPr>
                        <a:t>Count: 0</a:t>
                      </a:r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Inode3</a:t>
                      </a:r>
                      <a:br>
                        <a:rPr lang="en-US" altLang="ko-KR" sz="1100" i="0" dirty="0">
                          <a:latin typeface="Book Antiqua" pitchFamily="18" charset="0"/>
                        </a:rPr>
                      </a:br>
                      <a:r>
                        <a:rPr lang="en-US" altLang="ko-KR" sz="1100" i="0" dirty="0">
                          <a:latin typeface="Book Antiqua" pitchFamily="18" charset="0"/>
                        </a:rPr>
                        <a:t>Count: 0</a:t>
                      </a:r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i="0" dirty="0">
                          <a:latin typeface="Book Antiqua" pitchFamily="18" charset="0"/>
                        </a:rPr>
                        <a:t>Directory</a:t>
                      </a:r>
                      <a:r>
                        <a:rPr lang="en-US" altLang="ko-KR" sz="1100" i="0" baseline="0" dirty="0">
                          <a:latin typeface="Book Antiqua" pitchFamily="18" charset="0"/>
                        </a:rPr>
                        <a:t> block</a:t>
                      </a:r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Data</a:t>
                      </a:r>
                      <a:br>
                        <a:rPr lang="en-US" altLang="ko-KR" sz="1100" i="0" dirty="0">
                          <a:latin typeface="Book Antiqua" pitchFamily="18" charset="0"/>
                        </a:rPr>
                      </a:br>
                      <a:r>
                        <a:rPr lang="en-US" altLang="ko-KR" sz="1100" i="0" dirty="0">
                          <a:latin typeface="Book Antiqua" pitchFamily="18" charset="0"/>
                        </a:rPr>
                        <a:t>block</a:t>
                      </a:r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Directory</a:t>
                      </a:r>
                    </a:p>
                    <a:p>
                      <a:pPr algn="ctr" latinLnBrk="1"/>
                      <a:r>
                        <a:rPr lang="en-US" altLang="ko-KR" sz="1100" i="0" dirty="0">
                          <a:latin typeface="Book Antiqua" pitchFamily="18" charset="0"/>
                        </a:rPr>
                        <a:t>block</a:t>
                      </a:r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500034" y="5332413"/>
            <a:ext cx="2500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user% cat &gt; test1.txt</a:t>
            </a:r>
          </a:p>
          <a:p>
            <a:pPr algn="l"/>
            <a:r>
              <a:rPr lang="en-US" altLang="ko-KR" dirty="0" err="1"/>
              <a:t>xxxxxxx</a:t>
            </a:r>
            <a:r>
              <a:rPr lang="en-US" altLang="ko-KR" dirty="0"/>
              <a:t> ^D</a:t>
            </a:r>
          </a:p>
          <a:p>
            <a:pPr algn="l"/>
            <a:r>
              <a:rPr lang="en-US" altLang="ko-KR" dirty="0"/>
              <a:t>user%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tempdir</a:t>
            </a:r>
            <a:endParaRPr lang="en-US" altLang="ko-KR" dirty="0"/>
          </a:p>
          <a:p>
            <a:pPr algn="l"/>
            <a:r>
              <a:rPr lang="en-US" altLang="ko-KR" dirty="0"/>
              <a:t>user%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357686" y="2919418"/>
          <a:ext cx="1285884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Directory</a:t>
                      </a:r>
                      <a:r>
                        <a:rPr lang="en-US" altLang="ko-KR" sz="1100" baseline="0" dirty="0"/>
                        <a:t> entry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/>
          <p:nvPr/>
        </p:nvCxnSpPr>
        <p:spPr bwMode="auto">
          <a:xfrm rot="5400000" flipH="1" flipV="1">
            <a:off x="3344854" y="142852"/>
            <a:ext cx="1588" cy="3286148"/>
          </a:xfrm>
          <a:prstGeom prst="bentConnector3">
            <a:avLst>
              <a:gd name="adj1" fmla="val 1439546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1" name="꺾인 연결선 30"/>
          <p:cNvCxnSpPr/>
          <p:nvPr/>
        </p:nvCxnSpPr>
        <p:spPr bwMode="auto">
          <a:xfrm rot="10800000">
            <a:off x="869924" y="2285992"/>
            <a:ext cx="3487762" cy="12858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꺾인 연결선 30"/>
          <p:cNvCxnSpPr/>
          <p:nvPr/>
        </p:nvCxnSpPr>
        <p:spPr bwMode="auto">
          <a:xfrm rot="10800000">
            <a:off x="1701780" y="2285992"/>
            <a:ext cx="2655906" cy="107157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 rot="5400000">
            <a:off x="4143376" y="2507930"/>
            <a:ext cx="635314" cy="2066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 rot="16200000" flipH="1">
            <a:off x="5193988" y="2479352"/>
            <a:ext cx="642934" cy="2562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꺾인 연결선 45"/>
          <p:cNvCxnSpPr/>
          <p:nvPr/>
        </p:nvCxnSpPr>
        <p:spPr bwMode="auto">
          <a:xfrm rot="5400000" flipH="1" flipV="1">
            <a:off x="4167978" y="143646"/>
            <a:ext cx="1588" cy="3286148"/>
          </a:xfrm>
          <a:prstGeom prst="bentConnector3">
            <a:avLst>
              <a:gd name="adj1" fmla="val 2879094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6" name="꺾인 연결선 55"/>
          <p:cNvCxnSpPr/>
          <p:nvPr/>
        </p:nvCxnSpPr>
        <p:spPr bwMode="auto">
          <a:xfrm rot="5400000" flipH="1" flipV="1">
            <a:off x="4999834" y="143646"/>
            <a:ext cx="1588" cy="3286148"/>
          </a:xfrm>
          <a:prstGeom prst="bentConnector3">
            <a:avLst>
              <a:gd name="adj1" fmla="val 4398616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000760" y="4419616"/>
          <a:ext cx="1285884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Directory</a:t>
                      </a:r>
                      <a:r>
                        <a:rPr lang="en-US" altLang="ko-KR" sz="1100" baseline="0" dirty="0"/>
                        <a:t> entry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9" name="꺾인 연결선 30"/>
          <p:cNvCxnSpPr/>
          <p:nvPr/>
        </p:nvCxnSpPr>
        <p:spPr bwMode="auto">
          <a:xfrm rot="10800000">
            <a:off x="3332154" y="2285993"/>
            <a:ext cx="1025532" cy="178515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 rot="16200000" flipH="1">
            <a:off x="6092196" y="3234684"/>
            <a:ext cx="2143132" cy="245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 rot="5400000">
            <a:off x="5033964" y="3252796"/>
            <a:ext cx="2143132" cy="2095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꺾인 연결선 30"/>
          <p:cNvCxnSpPr/>
          <p:nvPr/>
        </p:nvCxnSpPr>
        <p:spPr bwMode="auto">
          <a:xfrm rot="10800000">
            <a:off x="2507128" y="2286001"/>
            <a:ext cx="1850559" cy="154353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모서리가 둥근 직사각형 77"/>
          <p:cNvSpPr/>
          <p:nvPr/>
        </p:nvSpPr>
        <p:spPr bwMode="auto">
          <a:xfrm>
            <a:off x="349220" y="5370513"/>
            <a:ext cx="2857520" cy="21431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357686" y="3691892"/>
          <a:ext cx="1285884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test1.txt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4357686" y="3956056"/>
          <a:ext cx="1285884" cy="25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tempdir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500430" y="27146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2667000" y="1996736"/>
            <a:ext cx="13175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ko-KR" sz="1100" b="0" dirty="0">
                <a:solidFill>
                  <a:srgbClr val="000000"/>
                </a:solidFill>
                <a:latin typeface="Book Antiqua" pitchFamily="18" charset="0"/>
                <a:ea typeface="굴림"/>
              </a:rPr>
              <a:t>1</a:t>
            </a:r>
            <a:endParaRPr lang="ko-KR" altLang="en-US" dirty="0"/>
          </a:p>
        </p:txBody>
      </p:sp>
      <p:cxnSp>
        <p:nvCxnSpPr>
          <p:cNvPr id="99" name="꺾인 연결선 30"/>
          <p:cNvCxnSpPr/>
          <p:nvPr/>
        </p:nvCxnSpPr>
        <p:spPr bwMode="auto">
          <a:xfrm rot="10800000">
            <a:off x="3428992" y="2285993"/>
            <a:ext cx="2571768" cy="2543665"/>
          </a:xfrm>
          <a:prstGeom prst="bentConnector3">
            <a:avLst>
              <a:gd name="adj1" fmla="val 1000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3500430" y="1996736"/>
            <a:ext cx="13175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ko-KR" sz="1100" b="0" dirty="0">
                <a:solidFill>
                  <a:srgbClr val="000000"/>
                </a:solidFill>
                <a:latin typeface="Book Antiqua" pitchFamily="18" charset="0"/>
                <a:ea typeface="굴림"/>
              </a:rPr>
              <a:t>2</a:t>
            </a:r>
            <a:endParaRPr lang="ko-KR" altLang="en-US" dirty="0"/>
          </a:p>
        </p:txBody>
      </p:sp>
      <p:cxnSp>
        <p:nvCxnSpPr>
          <p:cNvPr id="105" name="꺾인 연결선 104"/>
          <p:cNvCxnSpPr/>
          <p:nvPr/>
        </p:nvCxnSpPr>
        <p:spPr bwMode="auto">
          <a:xfrm rot="10800000">
            <a:off x="1837828" y="2286001"/>
            <a:ext cx="4162933" cy="281417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직사각형 106"/>
          <p:cNvSpPr/>
          <p:nvPr/>
        </p:nvSpPr>
        <p:spPr>
          <a:xfrm>
            <a:off x="1844974" y="1996736"/>
            <a:ext cx="13175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ko-KR" sz="1100" b="0" dirty="0">
                <a:solidFill>
                  <a:srgbClr val="000000"/>
                </a:solidFill>
                <a:latin typeface="Book Antiqua" pitchFamily="18" charset="0"/>
                <a:ea typeface="굴림"/>
              </a:rPr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93 L 0.00053 0.0354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3542 L 0.00053 0.06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89" grpId="0" animBg="1"/>
      <p:bldP spid="103" grpId="0" animBg="1"/>
      <p:bldP spid="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permissions (1/3)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Directory permissions are organized in exactly the same way as regular file permissions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However, interpreted rather differently.</a:t>
            </a:r>
          </a:p>
          <a:p>
            <a:pPr lvl="1"/>
            <a:r>
              <a:rPr lang="en-US" altLang="ko-KR" dirty="0"/>
              <a:t>read permission</a:t>
            </a:r>
          </a:p>
          <a:p>
            <a:pPr lvl="2"/>
            <a:r>
              <a:rPr lang="en-US" altLang="ko-KR" dirty="0"/>
              <a:t>list the names of files or subdirectory</a:t>
            </a:r>
          </a:p>
          <a:p>
            <a:pPr lvl="1"/>
            <a:r>
              <a:rPr lang="en-US" altLang="ko-KR" dirty="0"/>
              <a:t>write permission</a:t>
            </a:r>
          </a:p>
          <a:p>
            <a:pPr lvl="2"/>
            <a:r>
              <a:rPr lang="en-US" altLang="ko-KR" dirty="0"/>
              <a:t>create new file, remove existing files</a:t>
            </a:r>
          </a:p>
          <a:p>
            <a:pPr lvl="1"/>
            <a:r>
              <a:rPr lang="en-US" altLang="ko-KR" dirty="0"/>
              <a:t>execute permission(search permission)</a:t>
            </a:r>
          </a:p>
          <a:p>
            <a:pPr lvl="2"/>
            <a:r>
              <a:rPr lang="en-US" altLang="ko-KR" dirty="0"/>
              <a:t>move into,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chdir</a:t>
            </a:r>
            <a:r>
              <a:rPr lang="en-US" altLang="ko-KR" dirty="0"/>
              <a:t> system call within a program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01FD339-0B47-42B5-A953-6F7DB1AE61D0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006475" y="5354638"/>
          <a:ext cx="7105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4708503" imgH="624654" progId="">
                  <p:embed/>
                </p:oleObj>
              </mc:Choice>
              <mc:Fallback>
                <p:oleObj name="Visio" r:id="rId4" imgW="4708503" imgH="624654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354638"/>
                        <a:ext cx="71056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</Template>
  <TotalTime>16417</TotalTime>
  <Words>5955</Words>
  <Application>Microsoft Office PowerPoint</Application>
  <PresentationFormat>화면 슬라이드 쇼(4:3)</PresentationFormat>
  <Paragraphs>1106</Paragraphs>
  <Slides>54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70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Wingdings</vt:lpstr>
      <vt:lpstr>디자인 사용자 지정</vt:lpstr>
      <vt:lpstr>mine</vt:lpstr>
      <vt:lpstr>1_디자인 사용자 지정</vt:lpstr>
      <vt:lpstr>Visio</vt:lpstr>
      <vt:lpstr>CHAPTER 4</vt:lpstr>
      <vt:lpstr>4.3 The implementation of a directory</vt:lpstr>
      <vt:lpstr>Directory(1/2)</vt:lpstr>
      <vt:lpstr>Directory(2/2)</vt:lpstr>
      <vt:lpstr>link and unlink revisited</vt:lpstr>
      <vt:lpstr>Dot and double-dot</vt:lpstr>
      <vt:lpstr>example (1/2)</vt:lpstr>
      <vt:lpstr>example (2/2)</vt:lpstr>
      <vt:lpstr>Directory permissions (1/3)</vt:lpstr>
      <vt:lpstr>Directory permissions (2/3)</vt:lpstr>
      <vt:lpstr>Directory permissions (3/3)</vt:lpstr>
      <vt:lpstr>4.4 Programming with directories</vt:lpstr>
      <vt:lpstr>The dirent structure </vt:lpstr>
      <vt:lpstr>The mkdir(2) system call</vt:lpstr>
      <vt:lpstr>The rmdir(2) system call</vt:lpstr>
      <vt:lpstr>The opendir(3) system call</vt:lpstr>
      <vt:lpstr>The closedir(3) system call</vt:lpstr>
      <vt:lpstr>The readdir(3) system call</vt:lpstr>
      <vt:lpstr>The rewinddir(3) system call</vt:lpstr>
      <vt:lpstr>example p.69(96)</vt:lpstr>
      <vt:lpstr>example p.71(98) (1/2)</vt:lpstr>
      <vt:lpstr>example p.71(98) (2/2)</vt:lpstr>
      <vt:lpstr>The current working directory</vt:lpstr>
      <vt:lpstr>The chdir(2) system call</vt:lpstr>
      <vt:lpstr>The getcwd(3) system call</vt:lpstr>
      <vt:lpstr>example p.74(101)</vt:lpstr>
      <vt:lpstr>The ftw(3) system call (1/2)</vt:lpstr>
      <vt:lpstr>The ftw(3) system call (2/2)</vt:lpstr>
      <vt:lpstr>example p.75(104) (1/2)</vt:lpstr>
      <vt:lpstr>example p.75(104) (2/2)</vt:lpstr>
      <vt:lpstr>4.5 UNIX file systems</vt:lpstr>
      <vt:lpstr>Caching sync and fsync</vt:lpstr>
      <vt:lpstr>The sync(2) &amp; fsync(2) system call</vt:lpstr>
      <vt:lpstr>4.6 UNIX device files</vt:lpstr>
      <vt:lpstr>Device of UNIX (1/2)</vt:lpstr>
      <vt:lpstr>Device of UNIX (2/2) </vt:lpstr>
      <vt:lpstr>UNIX device files</vt:lpstr>
      <vt:lpstr>example p.80(109)</vt:lpstr>
      <vt:lpstr>Block and character device files(1/3)</vt:lpstr>
      <vt:lpstr>Block and character device files(2/3)</vt:lpstr>
      <vt:lpstr>PowerPoint 프레젠테이션</vt:lpstr>
      <vt:lpstr>Block and character device files(3/3)</vt:lpstr>
      <vt:lpstr>PowerPoint 프레젠테이션</vt:lpstr>
      <vt:lpstr>The stat structure revisited(1/3)</vt:lpstr>
      <vt:lpstr>The stat structure revisited(2/3)</vt:lpstr>
      <vt:lpstr>The stat structure revisited(3/3)</vt:lpstr>
      <vt:lpstr>File system information (1/2)</vt:lpstr>
      <vt:lpstr>File system information (2/2)</vt:lpstr>
      <vt:lpstr>example p.82(113)</vt:lpstr>
      <vt:lpstr>Limits (1/4)</vt:lpstr>
      <vt:lpstr>Limits (2/4)</vt:lpstr>
      <vt:lpstr>example p.84(114)</vt:lpstr>
      <vt:lpstr>Limits (3/4)</vt:lpstr>
      <vt:lpstr>Limits (4/4)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[CH04]DIRECTORIES</dc:title>
  <dc:subject>unix</dc:subject>
  <dc:creator>sjw</dc:creator>
  <dc:description>WebDatabase Lab, Inha Univ</dc:description>
  <cp:lastModifiedBy>천성길</cp:lastModifiedBy>
  <cp:revision>445</cp:revision>
  <cp:lastPrinted>2011-09-29T13:48:45Z</cp:lastPrinted>
  <dcterms:created xsi:type="dcterms:W3CDTF">2003-09-04T07:58:09Z</dcterms:created>
  <dcterms:modified xsi:type="dcterms:W3CDTF">2018-09-03T06:35:14Z</dcterms:modified>
</cp:coreProperties>
</file>