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256" r:id="rId2"/>
    <p:sldId id="537" r:id="rId3"/>
    <p:sldId id="397" r:id="rId4"/>
    <p:sldId id="398" r:id="rId5"/>
    <p:sldId id="399" r:id="rId6"/>
    <p:sldId id="400" r:id="rId7"/>
    <p:sldId id="401" r:id="rId8"/>
    <p:sldId id="533" r:id="rId9"/>
    <p:sldId id="395" r:id="rId10"/>
    <p:sldId id="396" r:id="rId11"/>
    <p:sldId id="402" r:id="rId12"/>
    <p:sldId id="403" r:id="rId13"/>
    <p:sldId id="405" r:id="rId14"/>
    <p:sldId id="393" r:id="rId15"/>
    <p:sldId id="404" r:id="rId16"/>
    <p:sldId id="535" r:id="rId17"/>
    <p:sldId id="539" r:id="rId18"/>
    <p:sldId id="408" r:id="rId19"/>
    <p:sldId id="433" r:id="rId20"/>
    <p:sldId id="434" r:id="rId21"/>
    <p:sldId id="444" r:id="rId22"/>
    <p:sldId id="447" r:id="rId23"/>
    <p:sldId id="445" r:id="rId24"/>
    <p:sldId id="450" r:id="rId25"/>
    <p:sldId id="451" r:id="rId26"/>
    <p:sldId id="452" r:id="rId27"/>
    <p:sldId id="449" r:id="rId28"/>
    <p:sldId id="454" r:id="rId29"/>
    <p:sldId id="453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48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5526" autoAdjust="0"/>
  </p:normalViewPr>
  <p:slideViewPr>
    <p:cSldViewPr showGuides="1">
      <p:cViewPr varScale="1">
        <p:scale>
          <a:sx n="98" d="100"/>
          <a:sy n="98" d="100"/>
        </p:scale>
        <p:origin x="22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8D2906A1-1BC0-4D38-B551-D1F169EF16C3}" type="datetimeFigureOut">
              <a:rPr lang="ko-KR" altLang="en-US"/>
              <a:pPr/>
              <a:t>2018-09-03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086A60BE-81D2-4371-A58F-1D381608282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4268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프로세스에 대해서 설명하기 전에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프로그램 실행 시 어떻게 </a:t>
            </a:r>
            <a:r>
              <a:rPr lang="en-US" altLang="ko-KR" baseline="0" dirty="0"/>
              <a:t>main()</a:t>
            </a:r>
            <a:r>
              <a:rPr lang="ko-KR" altLang="en-US" baseline="0" dirty="0"/>
              <a:t>가 수행 되어지는지 살펴보자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main</a:t>
            </a:r>
            <a:r>
              <a:rPr lang="ko-KR" altLang="en-US" baseline="0" dirty="0"/>
              <a:t>함수로 </a:t>
            </a:r>
            <a:r>
              <a:rPr lang="en-US" altLang="ko-KR" baseline="0" dirty="0"/>
              <a:t>command-line arguments</a:t>
            </a:r>
            <a:r>
              <a:rPr lang="ko-KR" altLang="en-US" baseline="0" dirty="0"/>
              <a:t>들과 환경변수들이 어떻게 넘어가고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메모리 레이아웃이 어떻게 구성되는지 살펴보자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 err="1"/>
              <a:t>커널은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함수를 호출하기 전에 특별한 </a:t>
            </a:r>
            <a:r>
              <a:rPr lang="en-US" altLang="ko-KR" dirty="0"/>
              <a:t>start-up</a:t>
            </a:r>
            <a:r>
              <a:rPr lang="ko-KR" altLang="en-US" dirty="0"/>
              <a:t>루틴을 호출한다</a:t>
            </a:r>
            <a:r>
              <a:rPr lang="en-US" altLang="ko-KR" dirty="0"/>
              <a:t>. </a:t>
            </a:r>
            <a:r>
              <a:rPr lang="ko-KR" altLang="en-US" dirty="0"/>
              <a:t>실행프로그램들은 이 </a:t>
            </a:r>
            <a:r>
              <a:rPr lang="en-US" altLang="ko-KR" dirty="0"/>
              <a:t>start-up</a:t>
            </a:r>
            <a:r>
              <a:rPr lang="ko-KR" altLang="en-US" dirty="0"/>
              <a:t>루틴을 프로그램의 </a:t>
            </a:r>
            <a:r>
              <a:rPr lang="en-US" altLang="ko-KR" dirty="0"/>
              <a:t>starting address</a:t>
            </a:r>
            <a:r>
              <a:rPr lang="ko-KR" altLang="en-US" dirty="0"/>
              <a:t>로서 명시한다</a:t>
            </a:r>
            <a:r>
              <a:rPr lang="en-US" altLang="ko-KR" dirty="0"/>
              <a:t>.</a:t>
            </a:r>
            <a:r>
              <a:rPr lang="ko-KR" altLang="en-US" baseline="0" dirty="0"/>
              <a:t> </a:t>
            </a:r>
            <a:r>
              <a:rPr lang="en-US" altLang="ko-KR" baseline="0" dirty="0"/>
              <a:t>start-up</a:t>
            </a:r>
            <a:r>
              <a:rPr lang="ko-KR" altLang="en-US" baseline="0" dirty="0"/>
              <a:t>루틴은 </a:t>
            </a:r>
            <a:r>
              <a:rPr lang="ko-KR" altLang="en-US" baseline="0" dirty="0" err="1"/>
              <a:t>커널로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부터</a:t>
            </a:r>
            <a:r>
              <a:rPr lang="ko-KR" altLang="en-US" baseline="0" dirty="0"/>
              <a:t> 다음과 같은 두 가지 값들을 취한다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명령라인 </a:t>
            </a:r>
            <a:r>
              <a:rPr lang="ko-KR" altLang="en-US" baseline="0" dirty="0" err="1"/>
              <a:t>아규먼트들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환경변수들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482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51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fork_memory.c</a:t>
            </a:r>
          </a:p>
        </p:txBody>
      </p:sp>
    </p:spTree>
    <p:extLst>
      <p:ext uri="{BB962C8B-B14F-4D97-AF65-F5344CB8AC3E}">
        <p14:creationId xmlns:p14="http://schemas.microsoft.com/office/powerpoint/2010/main" val="142616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478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fork_filedes.c</a:t>
            </a:r>
          </a:p>
        </p:txBody>
      </p:sp>
    </p:spTree>
    <p:extLst>
      <p:ext uri="{BB962C8B-B14F-4D97-AF65-F5344CB8AC3E}">
        <p14:creationId xmlns:p14="http://schemas.microsoft.com/office/powerpoint/2010/main" val="2059180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200" dirty="0" err="1">
                <a:solidFill>
                  <a:srgbClr val="3F2BD5"/>
                </a:solidFill>
              </a:rPr>
              <a:t>clock_t</a:t>
            </a:r>
            <a:r>
              <a:rPr lang="en-US" altLang="ko-KR" sz="1200" dirty="0">
                <a:solidFill>
                  <a:srgbClr val="3F2BD5"/>
                </a:solidFill>
              </a:rPr>
              <a:t> </a:t>
            </a:r>
            <a:r>
              <a:rPr lang="en-US" altLang="ko-KR" sz="1200" dirty="0" err="1">
                <a:solidFill>
                  <a:srgbClr val="3F2BD5"/>
                </a:solidFill>
              </a:rPr>
              <a:t>tms_utime</a:t>
            </a:r>
            <a:r>
              <a:rPr lang="en-US" altLang="ko-KR" sz="1200" dirty="0">
                <a:solidFill>
                  <a:srgbClr val="3F2BD5"/>
                </a:solidFill>
              </a:rPr>
              <a:t>;  /* </a:t>
            </a:r>
            <a:r>
              <a:rPr lang="ko-KR" altLang="en-US" sz="1200" dirty="0" err="1">
                <a:solidFill>
                  <a:srgbClr val="3F2BD5"/>
                </a:solidFill>
              </a:rPr>
              <a:t>포르세스의</a:t>
            </a:r>
            <a:r>
              <a:rPr lang="ko-KR" altLang="en-US" sz="1200" dirty="0">
                <a:solidFill>
                  <a:srgbClr val="3F2BD5"/>
                </a:solidFill>
              </a:rPr>
              <a:t> 사용자 시간 *</a:t>
            </a:r>
            <a:r>
              <a:rPr lang="en-US" altLang="ko-KR" sz="1200" dirty="0">
                <a:solidFill>
                  <a:srgbClr val="3F2BD5"/>
                </a:solidFill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1200" dirty="0" err="1">
                <a:solidFill>
                  <a:srgbClr val="3F2BD5"/>
                </a:solidFill>
              </a:rPr>
              <a:t>clock_t</a:t>
            </a:r>
            <a:r>
              <a:rPr lang="en-US" altLang="ko-KR" sz="1200" dirty="0">
                <a:solidFill>
                  <a:srgbClr val="3F2BD5"/>
                </a:solidFill>
              </a:rPr>
              <a:t> </a:t>
            </a:r>
            <a:r>
              <a:rPr lang="en-US" altLang="ko-KR" sz="1200" dirty="0" err="1">
                <a:solidFill>
                  <a:srgbClr val="3F2BD5"/>
                </a:solidFill>
              </a:rPr>
              <a:t>tms_stime</a:t>
            </a:r>
            <a:r>
              <a:rPr lang="en-US" altLang="ko-KR" sz="1200" dirty="0">
                <a:solidFill>
                  <a:srgbClr val="3F2BD5"/>
                </a:solidFill>
              </a:rPr>
              <a:t>;  /* </a:t>
            </a:r>
            <a:r>
              <a:rPr lang="ko-KR" altLang="en-US" sz="1200" dirty="0">
                <a:solidFill>
                  <a:srgbClr val="3F2BD5"/>
                </a:solidFill>
              </a:rPr>
              <a:t>프로세스의 </a:t>
            </a:r>
            <a:r>
              <a:rPr lang="ko-KR" altLang="en-US" sz="1200" dirty="0" err="1">
                <a:solidFill>
                  <a:srgbClr val="3F2BD5"/>
                </a:solidFill>
              </a:rPr>
              <a:t>커널</a:t>
            </a:r>
            <a:r>
              <a:rPr lang="ko-KR" altLang="en-US" sz="1200" dirty="0">
                <a:solidFill>
                  <a:srgbClr val="3F2BD5"/>
                </a:solidFill>
              </a:rPr>
              <a:t> 시간 *</a:t>
            </a:r>
            <a:r>
              <a:rPr lang="en-US" altLang="ko-KR" sz="1200" dirty="0">
                <a:solidFill>
                  <a:srgbClr val="3F2BD5"/>
                </a:solidFill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1200" dirty="0" err="1">
                <a:solidFill>
                  <a:srgbClr val="3F2BD5"/>
                </a:solidFill>
              </a:rPr>
              <a:t>clock_t</a:t>
            </a:r>
            <a:r>
              <a:rPr lang="en-US" altLang="ko-KR" sz="1200" dirty="0">
                <a:solidFill>
                  <a:srgbClr val="3F2BD5"/>
                </a:solidFill>
              </a:rPr>
              <a:t> </a:t>
            </a:r>
            <a:r>
              <a:rPr lang="en-US" altLang="ko-KR" sz="1200" dirty="0" err="1">
                <a:solidFill>
                  <a:srgbClr val="3F2BD5"/>
                </a:solidFill>
              </a:rPr>
              <a:t>tms_cutime</a:t>
            </a:r>
            <a:r>
              <a:rPr lang="en-US" altLang="ko-KR" sz="1200" dirty="0">
                <a:solidFill>
                  <a:srgbClr val="3F2BD5"/>
                </a:solidFill>
              </a:rPr>
              <a:t>; /* </a:t>
            </a:r>
            <a:r>
              <a:rPr lang="ko-KR" altLang="en-US" sz="1200" dirty="0">
                <a:solidFill>
                  <a:srgbClr val="3F2BD5"/>
                </a:solidFill>
              </a:rPr>
              <a:t>자식들의 사용자 시간 *</a:t>
            </a:r>
            <a:r>
              <a:rPr lang="en-US" altLang="ko-KR" sz="1200" dirty="0">
                <a:solidFill>
                  <a:srgbClr val="3F2BD5"/>
                </a:solidFill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1200" dirty="0" err="1">
                <a:solidFill>
                  <a:srgbClr val="3F2BD5"/>
                </a:solidFill>
              </a:rPr>
              <a:t>clock_t</a:t>
            </a:r>
            <a:r>
              <a:rPr lang="en-US" altLang="ko-KR" sz="1200" dirty="0">
                <a:solidFill>
                  <a:srgbClr val="3F2BD5"/>
                </a:solidFill>
              </a:rPr>
              <a:t> </a:t>
            </a:r>
            <a:r>
              <a:rPr lang="en-US" altLang="ko-KR" sz="1200" dirty="0" err="1">
                <a:solidFill>
                  <a:srgbClr val="3F2BD5"/>
                </a:solidFill>
              </a:rPr>
              <a:t>tms_cstime</a:t>
            </a:r>
            <a:r>
              <a:rPr lang="en-US" altLang="ko-KR" sz="1200" dirty="0">
                <a:solidFill>
                  <a:srgbClr val="3F2BD5"/>
                </a:solidFill>
              </a:rPr>
              <a:t>; /* </a:t>
            </a:r>
            <a:r>
              <a:rPr lang="ko-KR" altLang="en-US" sz="1200" dirty="0">
                <a:solidFill>
                  <a:srgbClr val="3F2BD5"/>
                </a:solidFill>
              </a:rPr>
              <a:t>자식들의 </a:t>
            </a:r>
            <a:r>
              <a:rPr lang="ko-KR" altLang="en-US" sz="1200" dirty="0" err="1">
                <a:solidFill>
                  <a:srgbClr val="3F2BD5"/>
                </a:solidFill>
              </a:rPr>
              <a:t>커널</a:t>
            </a:r>
            <a:r>
              <a:rPr lang="ko-KR" altLang="en-US" sz="1200" dirty="0">
                <a:solidFill>
                  <a:srgbClr val="3F2BD5"/>
                </a:solidFill>
              </a:rPr>
              <a:t> 시간 *</a:t>
            </a:r>
            <a:r>
              <a:rPr lang="en-US" altLang="ko-KR" sz="1200" dirty="0">
                <a:solidFill>
                  <a:srgbClr val="3F2BD5"/>
                </a:solidFill>
              </a:rPr>
              <a:t>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558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close_on_exec.c, close_off_exec.c exec.c</a:t>
            </a:r>
          </a:p>
        </p:txBody>
      </p:sp>
    </p:spTree>
    <p:extLst>
      <p:ext uri="{BB962C8B-B14F-4D97-AF65-F5344CB8AC3E}">
        <p14:creationId xmlns:p14="http://schemas.microsoft.com/office/powerpoint/2010/main" val="38103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프로그램을 </a:t>
            </a:r>
            <a:r>
              <a:rPr lang="ko-KR" altLang="en-US" baseline="0" dirty="0"/>
              <a:t> 실행 시 </a:t>
            </a:r>
            <a:r>
              <a:rPr lang="en-US" altLang="ko-KR" baseline="0" dirty="0"/>
              <a:t>exec</a:t>
            </a:r>
            <a:r>
              <a:rPr lang="ko-KR" altLang="en-US" baseline="0" dirty="0"/>
              <a:t>를 호출한 프로세스는 명령라인 </a:t>
            </a:r>
            <a:r>
              <a:rPr lang="ko-KR" altLang="en-US" baseline="0" dirty="0" err="1"/>
              <a:t>아규먼트들을</a:t>
            </a:r>
            <a:r>
              <a:rPr lang="ko-KR" altLang="en-US" baseline="0" dirty="0"/>
              <a:t> 새로운 프로그램으로 넘길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예를 들어 사용자들의 명령을 처리해 주는 </a:t>
            </a:r>
            <a:r>
              <a:rPr lang="ko-KR" altLang="en-US" baseline="0" dirty="0" err="1"/>
              <a:t>쉘은</a:t>
            </a:r>
            <a:r>
              <a:rPr lang="ko-KR" altLang="en-US" baseline="0" dirty="0"/>
              <a:t> 사용자가 입력한 실행프로그램 뒤에 </a:t>
            </a:r>
            <a:r>
              <a:rPr lang="ko-KR" altLang="en-US" baseline="0" dirty="0" err="1"/>
              <a:t>아규먼트들을</a:t>
            </a:r>
            <a:r>
              <a:rPr lang="ko-KR" altLang="en-US" baseline="0" dirty="0"/>
              <a:t> 실행프로그램 실행 시 넘겨준다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617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환경변수 리스트는</a:t>
            </a:r>
            <a:r>
              <a:rPr lang="ko-KR" altLang="en-US" baseline="0" dirty="0"/>
              <a:t> 시스템의 환경 변수들을 말한다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HOME, PATH.. </a:t>
            </a:r>
            <a:r>
              <a:rPr lang="ko-KR" altLang="en-US" baseline="0" dirty="0"/>
              <a:t>등등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시스템 사용에 필요한 정보들을 말한다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환경변수는 </a:t>
            </a:r>
            <a:r>
              <a:rPr lang="en-US" altLang="ko-KR" baseline="0" dirty="0" err="1"/>
              <a:t>grobal</a:t>
            </a:r>
            <a:r>
              <a:rPr lang="ko-KR" altLang="en-US" baseline="0" dirty="0"/>
              <a:t>변수로 정의되어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환경변수들에 접근을 용이하게 하기 위해 </a:t>
            </a:r>
            <a:r>
              <a:rPr lang="en-US" altLang="ko-KR" baseline="0" dirty="0" err="1"/>
              <a:t>getenv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putenv</a:t>
            </a:r>
            <a:r>
              <a:rPr lang="ko-KR" altLang="en-US" baseline="0" dirty="0"/>
              <a:t>함수를 제공하고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윈도우와 달리 대부분의 유닉스 시스템들은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함수에 </a:t>
            </a:r>
            <a:r>
              <a:rPr lang="ko-KR" altLang="en-US" baseline="0" dirty="0" err="1"/>
              <a:t>세번째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아규먼트를</a:t>
            </a:r>
            <a:r>
              <a:rPr lang="ko-KR" altLang="en-US" baseline="0" dirty="0"/>
              <a:t> 환경변수로서 제공한다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호출 프로세스는 프로그램을 실행하기 전에 실행프로그램의 환경변수를 임의로 지정하는 것이 가능 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환경변수는 다음 파일들에서 </a:t>
            </a:r>
            <a:r>
              <a:rPr lang="ko-KR" altLang="en-US" baseline="0" dirty="0" err="1"/>
              <a:t>설정가능하다</a:t>
            </a:r>
            <a:r>
              <a:rPr lang="ko-KR" altLang="en-US" baseline="0" dirty="0"/>
              <a:t> </a:t>
            </a:r>
            <a:r>
              <a:rPr lang="en-US" altLang="ko-KR" baseline="0" dirty="0"/>
              <a:t>:</a:t>
            </a:r>
            <a:r>
              <a:rPr lang="en-US" altLang="ko-KR" sz="1200" b="0" dirty="0"/>
              <a:t>.profile, .login, .</a:t>
            </a:r>
            <a:r>
              <a:rPr lang="en-US" altLang="ko-KR" sz="1200" b="0" dirty="0" err="1"/>
              <a:t>cshrc</a:t>
            </a:r>
            <a:r>
              <a:rPr lang="en-US" altLang="ko-KR" sz="1200" b="0" dirty="0"/>
              <a:t>.</a:t>
            </a:r>
            <a:r>
              <a:rPr lang="en-US" altLang="ko-KR" sz="1200" b="0" baseline="0" dirty="0"/>
              <a:t> </a:t>
            </a:r>
            <a:r>
              <a:rPr lang="ko-KR" altLang="en-US" sz="1200" b="0" baseline="0" dirty="0"/>
              <a:t>형식은 </a:t>
            </a:r>
            <a:r>
              <a:rPr lang="en-US" altLang="ko-KR" sz="1200" b="0" baseline="0" dirty="0"/>
              <a:t>[</a:t>
            </a:r>
            <a:r>
              <a:rPr lang="ko-KR" altLang="en-US" sz="1200" b="0" i="1" baseline="0" dirty="0" err="1"/>
              <a:t>변수명</a:t>
            </a:r>
            <a:r>
              <a:rPr lang="en-US" altLang="ko-KR" sz="1200" b="0" i="0" baseline="0" dirty="0"/>
              <a:t>:  </a:t>
            </a:r>
            <a:r>
              <a:rPr lang="ko-KR" altLang="en-US" sz="1200" b="0" i="0" baseline="0" dirty="0"/>
              <a:t>값</a:t>
            </a:r>
            <a:r>
              <a:rPr lang="en-US" altLang="ko-KR" sz="1200" b="0" i="0" baseline="0" dirty="0"/>
              <a:t>]</a:t>
            </a:r>
            <a:r>
              <a:rPr lang="ko-KR" altLang="en-US" sz="1200" b="0" i="0" baseline="0" dirty="0"/>
              <a:t>으로 설정한다</a:t>
            </a:r>
            <a:r>
              <a:rPr lang="en-US" altLang="ko-KR" sz="1200" b="0" i="0" baseline="0" dirty="0"/>
              <a:t>.</a:t>
            </a:r>
            <a:endParaRPr lang="en-US" altLang="ko-KR" sz="1200" b="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43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프로그램은 크게</a:t>
            </a:r>
            <a:r>
              <a:rPr lang="ko-KR" altLang="en-US" baseline="0" dirty="0"/>
              <a:t>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개의 영역</a:t>
            </a:r>
            <a:r>
              <a:rPr lang="en-US" altLang="ko-KR" baseline="0" dirty="0"/>
              <a:t>(text, global, stack, heap)</a:t>
            </a:r>
            <a:r>
              <a:rPr lang="ko-KR" altLang="en-US" baseline="0" dirty="0"/>
              <a:t>으로 메모리가 </a:t>
            </a:r>
            <a:r>
              <a:rPr lang="ko-KR" altLang="en-US" baseline="0" dirty="0" err="1"/>
              <a:t>레이아웃된다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여기서 </a:t>
            </a:r>
            <a:r>
              <a:rPr lang="en-US" altLang="ko-KR" baseline="0" dirty="0"/>
              <a:t>global</a:t>
            </a:r>
            <a:r>
              <a:rPr lang="ko-KR" altLang="en-US" baseline="0" dirty="0"/>
              <a:t>영역은 초기화 여부에 따라 </a:t>
            </a:r>
            <a:r>
              <a:rPr lang="en-US" altLang="ko-KR" baseline="0" dirty="0"/>
              <a:t>initialized data segment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uninitialized data segment(</a:t>
            </a:r>
            <a:r>
              <a:rPr lang="en-US" altLang="ko-KR" baseline="0" dirty="0" err="1"/>
              <a:t>bss</a:t>
            </a:r>
            <a:r>
              <a:rPr lang="en-US" altLang="ko-KR" baseline="0" dirty="0"/>
              <a:t>-block started by symbol)</a:t>
            </a:r>
            <a:r>
              <a:rPr lang="ko-KR" altLang="en-US" baseline="0" dirty="0"/>
              <a:t>로 나뉜다</a:t>
            </a:r>
            <a:r>
              <a:rPr lang="en-US" altLang="ko-KR" baseline="0" dirty="0"/>
              <a:t>. initialized data segment</a:t>
            </a:r>
            <a:r>
              <a:rPr lang="ko-KR" altLang="en-US" baseline="0" dirty="0"/>
              <a:t>의 경우 컴파일된 실행모듈의 크기에 포함되지만 </a:t>
            </a:r>
            <a:r>
              <a:rPr lang="en-US" altLang="ko-KR" baseline="0" dirty="0"/>
              <a:t>uninitialized data segment</a:t>
            </a:r>
            <a:r>
              <a:rPr lang="ko-KR" altLang="en-US" baseline="0" dirty="0"/>
              <a:t>의 경우 실행모듈의 크기에 포함되지 않는다</a:t>
            </a:r>
            <a:r>
              <a:rPr lang="en-US" altLang="ko-KR" baseline="0" dirty="0"/>
              <a:t>. uninitialized data segment</a:t>
            </a:r>
            <a:r>
              <a:rPr lang="ko-KR" altLang="en-US" baseline="0" dirty="0"/>
              <a:t>는 프로그램 실행시 </a:t>
            </a:r>
            <a:r>
              <a:rPr lang="ko-KR" altLang="en-US" baseline="0" dirty="0" err="1"/>
              <a:t>커널에의해</a:t>
            </a:r>
            <a:r>
              <a:rPr lang="ko-KR" altLang="en-US" baseline="0" dirty="0"/>
              <a:t> 공간이 할당되고 초기화 되어진다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887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fork_memory.c</a:t>
            </a:r>
          </a:p>
        </p:txBody>
      </p:sp>
    </p:spTree>
    <p:extLst>
      <p:ext uri="{BB962C8B-B14F-4D97-AF65-F5344CB8AC3E}">
        <p14:creationId xmlns:p14="http://schemas.microsoft.com/office/powerpoint/2010/main" val="173733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학교는 확인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65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49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 프로세스는 다른 프로세스를 시작시킬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프로세스 환경이 </a:t>
            </a:r>
            <a:r>
              <a:rPr lang="ko-KR" altLang="en-US" dirty="0" err="1"/>
              <a:t>디렉토리와</a:t>
            </a:r>
            <a:r>
              <a:rPr lang="ko-KR" altLang="en-US" dirty="0"/>
              <a:t> 같이 계층적인 구조를 구성하도록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최상위에 있는 </a:t>
            </a:r>
            <a:r>
              <a:rPr lang="ko-KR" altLang="en-US" dirty="0" err="1"/>
              <a:t>프로세를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프로세스라고 하며</a:t>
            </a:r>
            <a:r>
              <a:rPr lang="en-US" altLang="ko-KR" dirty="0"/>
              <a:t>, </a:t>
            </a:r>
            <a:r>
              <a:rPr lang="ko-KR" altLang="en-US" dirty="0"/>
              <a:t>모든 프로세스의 조상이다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60BE-81D2-4371-A58F-1D3816082829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59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process_id.c</a:t>
            </a:r>
          </a:p>
        </p:txBody>
      </p:sp>
    </p:spTree>
    <p:extLst>
      <p:ext uri="{BB962C8B-B14F-4D97-AF65-F5344CB8AC3E}">
        <p14:creationId xmlns:p14="http://schemas.microsoft.com/office/powerpoint/2010/main" val="213318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4DBE995-6577-44E6-BDB0-6B4D9729143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179445FE-1EA2-4553-BE69-823E0B4645C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385163F-ED5D-45E2-80FA-7E97CF27BA3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AD3DB70-26FB-482B-8A4C-C1440D90DFC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6C596716-E122-413F-B3B8-9308AD7E35A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67671E8-7D4F-4703-BE8F-7C4BFBBA40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834AD82-69E1-4D9E-89CD-562379223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F6DA9C7-E454-492C-8D39-1D960E6972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4B24070-8788-4006-9464-E7D60A94CC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645456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8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 dirty="0">
                <a:latin typeface="Lucida Sans Unicode" pitchFamily="34" charset="0"/>
              </a:rPr>
              <a:t>CHAPTER 5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dirty="0"/>
              <a:t>The process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80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6613" y="3941763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000" b="0" dirty="0">
                <a:latin typeface="Tahoma" pitchFamily="34" charset="0"/>
                <a:cs typeface="Times New Roman" pitchFamily="18" charset="0"/>
              </a:rPr>
              <a:t>A process is the basic active entity in most operating-system models. This chapter first addresses issues of program layout, command-line arguments, program environment and exit handlers. Then this chapter covers the UNIX process model, including process creation, process destruction and daemon processes.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Process(1/2)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Simply an instance of an executing program.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 process corresponds to an execution of a program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Program ≠ Process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Process incorporate</a:t>
            </a:r>
          </a:p>
          <a:p>
            <a:pPr lvl="1"/>
            <a:r>
              <a:rPr lang="en-US" altLang="ko-KR" sz="2000" dirty="0">
                <a:ea typeface="바탕" pitchFamily="18" charset="-127"/>
              </a:rPr>
              <a:t>Program code,</a:t>
            </a:r>
          </a:p>
          <a:p>
            <a:pPr lvl="1"/>
            <a:r>
              <a:rPr lang="en-US" altLang="ko-KR" sz="2000" dirty="0">
                <a:ea typeface="바탕" pitchFamily="18" charset="-127"/>
              </a:rPr>
              <a:t>The data values within program variables</a:t>
            </a:r>
          </a:p>
          <a:p>
            <a:pPr lvl="1"/>
            <a:r>
              <a:rPr lang="en-US" altLang="ko-KR" sz="2000" dirty="0">
                <a:ea typeface="바탕" pitchFamily="18" charset="-127"/>
              </a:rPr>
              <a:t>Hardware register</a:t>
            </a:r>
          </a:p>
          <a:p>
            <a:pPr lvl="1"/>
            <a:r>
              <a:rPr lang="en-US" altLang="ko-KR" sz="2000" dirty="0">
                <a:ea typeface="바탕" pitchFamily="18" charset="-127"/>
              </a:rPr>
              <a:t>Program stack</a:t>
            </a:r>
          </a:p>
          <a:p>
            <a:r>
              <a:rPr lang="en-US" altLang="ko-KR" sz="2200" dirty="0">
                <a:ea typeface="바탕" pitchFamily="18" charset="-127"/>
              </a:rPr>
              <a:t>Process is identified by </a:t>
            </a:r>
            <a:r>
              <a:rPr lang="en-US" altLang="ko-KR" sz="2200" i="1" dirty="0">
                <a:ea typeface="바탕" pitchFamily="18" charset="-127"/>
              </a:rPr>
              <a:t>process id</a:t>
            </a:r>
            <a:r>
              <a:rPr lang="en-US" altLang="ko-KR" sz="2200" dirty="0">
                <a:ea typeface="바탕" pitchFamily="18" charset="-127"/>
              </a:rPr>
              <a:t>(</a:t>
            </a:r>
            <a:r>
              <a:rPr lang="en-US" altLang="ko-KR" sz="2200" i="1" dirty="0" err="1">
                <a:ea typeface="바탕" pitchFamily="18" charset="-127"/>
              </a:rPr>
              <a:t>pid</a:t>
            </a:r>
            <a:r>
              <a:rPr lang="en-US" altLang="ko-KR" sz="2200" dirty="0">
                <a:ea typeface="바탕" pitchFamily="18" charset="-127"/>
              </a:rPr>
              <a:t>)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The shell create a new process</a:t>
            </a:r>
          </a:p>
          <a:p>
            <a:pPr lvl="1">
              <a:buFontTx/>
              <a:buNone/>
            </a:pPr>
            <a:r>
              <a:rPr lang="en-US" altLang="ko-KR" sz="1600" b="0" dirty="0">
                <a:latin typeface="Courier New" pitchFamily="49" charset="0"/>
              </a:rPr>
              <a:t>$ cat file1 file2		      $ </a:t>
            </a:r>
            <a:r>
              <a:rPr lang="en-US" altLang="ko-KR" sz="1600" b="0" dirty="0" err="1">
                <a:latin typeface="Courier New" pitchFamily="49" charset="0"/>
              </a:rPr>
              <a:t>ls</a:t>
            </a:r>
            <a:r>
              <a:rPr lang="en-US" altLang="ko-KR" sz="1600" b="0" dirty="0">
                <a:latin typeface="Courier New" pitchFamily="49" charset="0"/>
              </a:rPr>
              <a:t> | </a:t>
            </a:r>
            <a:r>
              <a:rPr lang="en-US" altLang="ko-KR" sz="1600" b="0" dirty="0" err="1">
                <a:latin typeface="Courier New" pitchFamily="49" charset="0"/>
              </a:rPr>
              <a:t>wc</a:t>
            </a:r>
            <a:r>
              <a:rPr lang="en-US" altLang="ko-KR" sz="1600" b="0" dirty="0">
                <a:latin typeface="Courier New" pitchFamily="49" charset="0"/>
              </a:rPr>
              <a:t> -l</a:t>
            </a:r>
            <a:endParaRPr lang="en-US" altLang="ko-KR" sz="1500" b="0" dirty="0">
              <a:latin typeface="Courier New" pitchFamily="49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236549" name="Oval 5"/>
          <p:cNvSpPr>
            <a:spLocks noChangeArrowheads="1"/>
          </p:cNvSpPr>
          <p:nvPr/>
        </p:nvSpPr>
        <p:spPr bwMode="auto">
          <a:xfrm>
            <a:off x="1262063" y="5286388"/>
            <a:ext cx="792162" cy="79216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b="0"/>
              <a:t>user’s</a:t>
            </a:r>
            <a:br>
              <a:rPr lang="en-US" altLang="ko-KR" sz="1400" b="0"/>
            </a:br>
            <a:r>
              <a:rPr lang="en-US" altLang="ko-KR" sz="1400" b="0"/>
              <a:t>shell</a:t>
            </a:r>
          </a:p>
        </p:txBody>
      </p:sp>
      <p:sp>
        <p:nvSpPr>
          <p:cNvPr id="236550" name="Oval 6"/>
          <p:cNvSpPr>
            <a:spLocks noChangeArrowheads="1"/>
          </p:cNvSpPr>
          <p:nvPr/>
        </p:nvSpPr>
        <p:spPr bwMode="auto">
          <a:xfrm>
            <a:off x="2700338" y="5286388"/>
            <a:ext cx="792162" cy="792163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b="0"/>
              <a:t>cat</a:t>
            </a:r>
          </a:p>
        </p:txBody>
      </p:sp>
      <p:sp>
        <p:nvSpPr>
          <p:cNvPr id="236551" name="Oval 7"/>
          <p:cNvSpPr>
            <a:spLocks noChangeArrowheads="1"/>
          </p:cNvSpPr>
          <p:nvPr/>
        </p:nvSpPr>
        <p:spPr bwMode="auto">
          <a:xfrm>
            <a:off x="4862513" y="5286388"/>
            <a:ext cx="792162" cy="79216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b="0"/>
              <a:t>user’s</a:t>
            </a:r>
            <a:br>
              <a:rPr lang="en-US" altLang="ko-KR" sz="1400" b="0"/>
            </a:br>
            <a:r>
              <a:rPr lang="en-US" altLang="ko-KR" sz="1400" b="0"/>
              <a:t>shell</a:t>
            </a:r>
          </a:p>
        </p:txBody>
      </p:sp>
      <p:sp>
        <p:nvSpPr>
          <p:cNvPr id="236552" name="Oval 8"/>
          <p:cNvSpPr>
            <a:spLocks noChangeArrowheads="1"/>
          </p:cNvSpPr>
          <p:nvPr/>
        </p:nvSpPr>
        <p:spPr bwMode="auto">
          <a:xfrm>
            <a:off x="6300788" y="5286388"/>
            <a:ext cx="792162" cy="792163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b="0"/>
              <a:t>ls</a:t>
            </a:r>
          </a:p>
        </p:txBody>
      </p:sp>
      <p:sp>
        <p:nvSpPr>
          <p:cNvPr id="236553" name="Oval 9"/>
          <p:cNvSpPr>
            <a:spLocks noChangeArrowheads="1"/>
          </p:cNvSpPr>
          <p:nvPr/>
        </p:nvSpPr>
        <p:spPr bwMode="auto">
          <a:xfrm>
            <a:off x="7726363" y="5286388"/>
            <a:ext cx="792162" cy="792163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b="0"/>
              <a:t>wc</a:t>
            </a:r>
          </a:p>
        </p:txBody>
      </p:sp>
      <p:cxnSp>
        <p:nvCxnSpPr>
          <p:cNvPr id="236554" name="AutoShape 10"/>
          <p:cNvCxnSpPr>
            <a:cxnSpLocks noChangeShapeType="1"/>
            <a:stCxn id="236549" idx="6"/>
            <a:endCxn id="236550" idx="2"/>
          </p:cNvCxnSpPr>
          <p:nvPr/>
        </p:nvCxnSpPr>
        <p:spPr bwMode="auto">
          <a:xfrm>
            <a:off x="2068513" y="5683263"/>
            <a:ext cx="6175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6555" name="AutoShape 11"/>
          <p:cNvCxnSpPr>
            <a:cxnSpLocks noChangeShapeType="1"/>
            <a:stCxn id="236551" idx="6"/>
            <a:endCxn id="236552" idx="2"/>
          </p:cNvCxnSpPr>
          <p:nvPr/>
        </p:nvCxnSpPr>
        <p:spPr bwMode="auto">
          <a:xfrm>
            <a:off x="5668963" y="5683263"/>
            <a:ext cx="6175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6556" name="AutoShape 12"/>
          <p:cNvSpPr>
            <a:spLocks noChangeArrowheads="1"/>
          </p:cNvSpPr>
          <p:nvPr/>
        </p:nvSpPr>
        <p:spPr bwMode="auto">
          <a:xfrm rot="-5400000">
            <a:off x="7290594" y="5269719"/>
            <a:ext cx="250825" cy="792163"/>
          </a:xfrm>
          <a:prstGeom prst="can">
            <a:avLst>
              <a:gd name="adj" fmla="val 7895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7164388" y="5459426"/>
            <a:ext cx="6731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pipe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Process(2/2)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Process environment</a:t>
            </a:r>
          </a:p>
          <a:p>
            <a:pPr lvl="1"/>
            <a:r>
              <a:rPr lang="en-US" altLang="ko-KR" sz="2000" dirty="0"/>
              <a:t>Any UNIX process may in turn start other processes.</a:t>
            </a:r>
          </a:p>
          <a:p>
            <a:pPr lvl="1"/>
            <a:r>
              <a:rPr lang="en-US" altLang="ko-KR" sz="2000" dirty="0"/>
              <a:t>This gives the UNIX process environment  a hierarchical structure paralleling the directory tree of the file system.</a:t>
            </a:r>
          </a:p>
          <a:p>
            <a:pPr lvl="1"/>
            <a:r>
              <a:rPr lang="en-US" altLang="ko-KR" sz="2000" dirty="0"/>
              <a:t>At the top of the process tree is a single controlling process,  an execution of an extremely important program </a:t>
            </a:r>
            <a:r>
              <a:rPr lang="en-US" altLang="ko-KR" sz="2000" dirty="0">
                <a:solidFill>
                  <a:srgbClr val="FF0000"/>
                </a:solidFill>
              </a:rPr>
              <a:t>called init</a:t>
            </a:r>
            <a:r>
              <a:rPr lang="en-US" altLang="ko-KR" sz="2000" dirty="0"/>
              <a:t>, which is ultimately the ancestor of all system and user processes.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UNIX provide a handful of system call for process creation and manipulation.</a:t>
            </a:r>
          </a:p>
          <a:p>
            <a:pPr lvl="1"/>
            <a:r>
              <a:rPr lang="en-US" altLang="ko-KR" sz="2000" b="0" dirty="0">
                <a:latin typeface="Courier New" pitchFamily="49" charset="0"/>
              </a:rPr>
              <a:t>fork, exec, wait, exit,…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5.2 Creation process</a:t>
            </a: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829708" cy="633412"/>
          </a:xfrm>
        </p:spPr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getpid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and </a:t>
            </a:r>
            <a:r>
              <a:rPr lang="en-US" altLang="ko-KR" b="0" dirty="0" err="1">
                <a:latin typeface="Courier New" pitchFamily="49" charset="0"/>
              </a:rPr>
              <a:t>getppid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system call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process id</a:t>
            </a:r>
          </a:p>
          <a:p>
            <a:pPr lvl="1"/>
            <a:r>
              <a:rPr lang="en-US" altLang="ko-KR" sz="2000" dirty="0"/>
              <a:t>Every process has a unique process ID, a non-negative integer. </a:t>
            </a:r>
          </a:p>
          <a:p>
            <a:pPr lvl="1"/>
            <a:r>
              <a:rPr lang="en-US" altLang="ko-KR" sz="2000" dirty="0"/>
              <a:t>Although unique, process IDs are reused.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Process id</a:t>
            </a:r>
          </a:p>
          <a:p>
            <a:pPr lvl="1"/>
            <a:r>
              <a:rPr lang="en-US" altLang="ko-KR" sz="2000" dirty="0"/>
              <a:t>Every process has a unique process ID, a non-negative integer. </a:t>
            </a:r>
          </a:p>
          <a:p>
            <a:pPr lvl="1"/>
            <a:r>
              <a:rPr lang="en-US" altLang="ko-KR" sz="2000" dirty="0"/>
              <a:t>Although unique, process IDs are reused.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216058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unistd.h</a:t>
            </a:r>
            <a:r>
              <a:rPr lang="en-US" altLang="ko-KR" b="0" dirty="0"/>
              <a:t>&gt;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 err="1"/>
              <a:t>pid_t</a:t>
            </a:r>
            <a:r>
              <a:rPr lang="en-US" altLang="ko-KR" b="0" dirty="0"/>
              <a:t> </a:t>
            </a:r>
            <a:r>
              <a:rPr lang="en-US" altLang="ko-KR" b="0" dirty="0" err="1"/>
              <a:t>getpid</a:t>
            </a:r>
            <a:r>
              <a:rPr lang="en-US" altLang="ko-KR" b="0" dirty="0"/>
              <a:t>(void);</a:t>
            </a:r>
          </a:p>
          <a:p>
            <a:pPr algn="r">
              <a:spcBef>
                <a:spcPct val="0"/>
              </a:spcBef>
            </a:pPr>
            <a:r>
              <a:rPr lang="en-US" altLang="ko-KR" b="0" dirty="0"/>
              <a:t>Returns: the process ID of the calling process</a:t>
            </a:r>
          </a:p>
          <a:p>
            <a:pPr algn="r"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 err="1"/>
              <a:t>pid_t</a:t>
            </a:r>
            <a:r>
              <a:rPr lang="en-US" altLang="ko-KR" b="0" dirty="0"/>
              <a:t> </a:t>
            </a:r>
            <a:r>
              <a:rPr lang="en-US" altLang="ko-KR" b="0" dirty="0" err="1"/>
              <a:t>getppid</a:t>
            </a:r>
            <a:r>
              <a:rPr lang="en-US" altLang="ko-KR" b="0" dirty="0"/>
              <a:t>(void);</a:t>
            </a:r>
          </a:p>
          <a:p>
            <a:pPr algn="r">
              <a:spcBef>
                <a:spcPct val="0"/>
              </a:spcBef>
            </a:pPr>
            <a:r>
              <a:rPr lang="en-US" altLang="ko-KR" b="0" dirty="0"/>
              <a:t>Returns: the parent process ID of the calling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fork(2)</a:t>
            </a:r>
            <a:r>
              <a:rPr lang="en-US" altLang="ko-KR" dirty="0"/>
              <a:t> system call(1/4)</a:t>
            </a:r>
            <a:endParaRPr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Create a new process which is a extract duplicate of the calling process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endParaRPr lang="en-US" altLang="ko-KR" sz="2200" dirty="0">
              <a:latin typeface="Arial" charset="0"/>
              <a:cs typeface="Arial" charset="0"/>
            </a:endParaRP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unistd.h</a:t>
            </a:r>
            <a:r>
              <a:rPr lang="en-US" altLang="ko-KR" b="0" dirty="0"/>
              <a:t>&gt;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 err="1"/>
              <a:t>pid_t</a:t>
            </a:r>
            <a:r>
              <a:rPr lang="en-US" altLang="ko-KR" b="0" dirty="0"/>
              <a:t> fork(void);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    Returns: 0 in child, process ID of child in parent, -1 on error</a:t>
            </a:r>
            <a:endParaRPr lang="ko-KR" altLang="en-US" sz="1400" b="0" dirty="0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7423" y="3429000"/>
            <a:ext cx="8351722" cy="765036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err="1"/>
              <a:t>pid_t</a:t>
            </a:r>
            <a:r>
              <a:rPr lang="en-US" altLang="ko-KR" b="0" dirty="0"/>
              <a:t> </a:t>
            </a:r>
            <a:r>
              <a:rPr lang="en-US" altLang="ko-KR" b="0" dirty="0" err="1"/>
              <a:t>pid</a:t>
            </a:r>
            <a:r>
              <a:rPr lang="en-US" altLang="ko-KR" b="0" dirty="0"/>
              <a:t>;</a:t>
            </a:r>
            <a:br>
              <a:rPr lang="en-US" altLang="ko-KR" b="0" dirty="0"/>
            </a:br>
            <a:r>
              <a:rPr lang="en-US" altLang="ko-KR" b="0" dirty="0"/>
              <a:t>…</a:t>
            </a:r>
            <a:endParaRPr lang="en-US" altLang="ko-KR" b="0" dirty="0"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ko-KR" b="0" dirty="0" err="1"/>
              <a:t>pid</a:t>
            </a:r>
            <a:r>
              <a:rPr lang="en-US" altLang="ko-KR" b="0" dirty="0"/>
              <a:t> = fork();</a:t>
            </a:r>
            <a:endParaRPr lang="en-US" altLang="ko-KR" dirty="0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648097" y="4351349"/>
            <a:ext cx="792162" cy="79216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b="0" dirty="0"/>
              <a:t>parent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643174" y="5494357"/>
            <a:ext cx="792162" cy="792163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b="0" dirty="0"/>
              <a:t>child</a:t>
            </a:r>
          </a:p>
        </p:txBody>
      </p:sp>
      <p:cxnSp>
        <p:nvCxnSpPr>
          <p:cNvPr id="26" name="AutoShape 10"/>
          <p:cNvCxnSpPr>
            <a:cxnSpLocks noChangeShapeType="1"/>
            <a:stCxn id="24" idx="4"/>
            <a:endCxn id="25" idx="0"/>
          </p:cNvCxnSpPr>
          <p:nvPr/>
        </p:nvCxnSpPr>
        <p:spPr bwMode="auto">
          <a:xfrm rot="5400000">
            <a:off x="2866295" y="5316473"/>
            <a:ext cx="350845" cy="49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218119" y="5143512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/>
              <a:t>fork()</a:t>
            </a:r>
            <a:endParaRPr lang="ko-KR" altLang="en-US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fork(2)</a:t>
            </a:r>
            <a:r>
              <a:rPr lang="en-US" altLang="ko-KR" dirty="0"/>
              <a:t> system call(2/4)</a:t>
            </a:r>
            <a:endParaRPr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child gets a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 copy of the parent's data space, heap, and stack. </a:t>
            </a:r>
          </a:p>
          <a:p>
            <a:endParaRPr lang="en-US" altLang="ko-KR" sz="22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The parent and the child do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not share</a:t>
            </a:r>
            <a:r>
              <a:rPr lang="en-US" altLang="ko-KR" sz="2200" dirty="0">
                <a:latin typeface="Arial" charset="0"/>
                <a:cs typeface="Arial" charset="0"/>
              </a:rPr>
              <a:t> these portions of memory. 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The parent and the child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share the text segment</a:t>
            </a:r>
          </a:p>
          <a:p>
            <a:endParaRPr lang="en-US" altLang="ko-KR" sz="22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We never know whether the child starts executing before the parent or vice versa. This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depends on the scheduling algorithm</a:t>
            </a:r>
            <a:r>
              <a:rPr lang="en-US" altLang="ko-KR" sz="2200" dirty="0">
                <a:latin typeface="Arial" charset="0"/>
                <a:cs typeface="Arial" charset="0"/>
              </a:rPr>
              <a:t> used by the kernel.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fork(2)</a:t>
            </a:r>
            <a:r>
              <a:rPr lang="en-US" altLang="ko-KR" dirty="0"/>
              <a:t> system call(3/4)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43" y="928669"/>
            <a:ext cx="9043647" cy="54292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fork(2)</a:t>
            </a:r>
            <a:r>
              <a:rPr lang="en-US" altLang="ko-KR" dirty="0"/>
              <a:t> system call(4/4)</a:t>
            </a:r>
            <a:endParaRPr/>
          </a:p>
        </p:txBody>
      </p:sp>
      <p:sp>
        <p:nvSpPr>
          <p:cNvPr id="26" name="내용 개체 틀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It is the value of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pid</a:t>
            </a:r>
            <a:r>
              <a:rPr lang="en-US" altLang="ko-KR" sz="2200" dirty="0">
                <a:latin typeface="Arial" charset="0"/>
                <a:cs typeface="Arial" charset="0"/>
              </a:rPr>
              <a:t> that distinguishes child and parent.</a:t>
            </a:r>
          </a:p>
          <a:p>
            <a:pPr lvl="1"/>
            <a:r>
              <a:rPr lang="en-US" altLang="ko-KR" sz="2000" dirty="0"/>
              <a:t>In the parent, </a:t>
            </a:r>
            <a:r>
              <a:rPr lang="en-US" altLang="ko-KR" sz="2000" dirty="0" err="1">
                <a:latin typeface="Courier New" pitchFamily="49" charset="0"/>
              </a:rPr>
              <a:t>pid</a:t>
            </a:r>
            <a:r>
              <a:rPr lang="en-US" altLang="ko-KR" sz="2000" dirty="0"/>
              <a:t> : non-zero (positive), child’s process-id</a:t>
            </a:r>
          </a:p>
          <a:p>
            <a:pPr lvl="1"/>
            <a:r>
              <a:rPr lang="en-US" altLang="ko-KR" sz="2000" dirty="0"/>
              <a:t>In the child, </a:t>
            </a:r>
            <a:r>
              <a:rPr lang="en-US" altLang="ko-KR" sz="2000" dirty="0" err="1">
                <a:latin typeface="Courier New" pitchFamily="49" charset="0"/>
              </a:rPr>
              <a:t>pid</a:t>
            </a:r>
            <a:r>
              <a:rPr lang="en-US" altLang="ko-KR" sz="2000" dirty="0"/>
              <a:t> : 0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200" dirty="0">
                <a:latin typeface="Arial" charset="0"/>
                <a:cs typeface="Arial" charset="0"/>
              </a:rPr>
              <a:t>Limit error (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EAGAIN</a:t>
            </a:r>
            <a:r>
              <a:rPr lang="en-US" altLang="ko-KR" sz="2200" dirty="0">
                <a:latin typeface="Arial" charset="0"/>
                <a:cs typeface="Arial" charset="0"/>
              </a:rPr>
              <a:t> )</a:t>
            </a:r>
          </a:p>
          <a:p>
            <a:pPr lvl="1"/>
            <a:r>
              <a:rPr lang="en-US" altLang="ko-KR" sz="2000" dirty="0"/>
              <a:t>System-wide limit on the number of processes</a:t>
            </a:r>
          </a:p>
          <a:p>
            <a:pPr lvl="1"/>
            <a:r>
              <a:rPr lang="en-US" altLang="ko-KR" sz="2000" dirty="0"/>
              <a:t>Number of processes an individual user</a:t>
            </a:r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232578" name="Group 130"/>
          <p:cNvGraphicFramePr>
            <a:graphicFrameLocks noGrp="1"/>
          </p:cNvGraphicFramePr>
          <p:nvPr/>
        </p:nvGraphicFramePr>
        <p:xfrm>
          <a:off x="1331913" y="2285992"/>
          <a:ext cx="2262187" cy="1170432"/>
        </p:xfrm>
        <a:graphic>
          <a:graphicData uri="http://schemas.openxmlformats.org/drawingml/2006/table">
            <a:tbl>
              <a:tblPr/>
              <a:tblGrid>
                <a:gridCol w="226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printf (“One\n”);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pid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=fork();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(“Two\n”);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2582" name="Group 134"/>
          <p:cNvGraphicFramePr>
            <a:graphicFrameLocks noGrp="1"/>
          </p:cNvGraphicFramePr>
          <p:nvPr/>
        </p:nvGraphicFramePr>
        <p:xfrm>
          <a:off x="1331913" y="3857628"/>
          <a:ext cx="2262187" cy="1170432"/>
        </p:xfrm>
        <a:graphic>
          <a:graphicData uri="http://schemas.openxmlformats.org/drawingml/2006/table">
            <a:tbl>
              <a:tblPr/>
              <a:tblGrid>
                <a:gridCol w="226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(“One\n”);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pid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=fork();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(“Two\n”);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2583" name="Group 135"/>
          <p:cNvGraphicFramePr>
            <a:graphicFrameLocks noGrp="1"/>
          </p:cNvGraphicFramePr>
          <p:nvPr/>
        </p:nvGraphicFramePr>
        <p:xfrm>
          <a:off x="5508625" y="3857628"/>
          <a:ext cx="2262188" cy="1170432"/>
        </p:xfrm>
        <a:graphic>
          <a:graphicData uri="http://schemas.openxmlformats.org/drawingml/2006/table">
            <a:tbl>
              <a:tblPr/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(“One\n”);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pid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=fork();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(“Two\n”);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2568" name="Line 120"/>
          <p:cNvSpPr>
            <a:spLocks noChangeShapeType="1"/>
          </p:cNvSpPr>
          <p:nvPr/>
        </p:nvSpPr>
        <p:spPr bwMode="auto">
          <a:xfrm>
            <a:off x="684213" y="3671455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2575" name="Text Box 127"/>
          <p:cNvSpPr txBox="1">
            <a:spLocks noChangeArrowheads="1"/>
          </p:cNvSpPr>
          <p:nvPr/>
        </p:nvSpPr>
        <p:spPr bwMode="auto">
          <a:xfrm>
            <a:off x="1014413" y="3201980"/>
            <a:ext cx="3302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A</a:t>
            </a:r>
          </a:p>
        </p:txBody>
      </p:sp>
      <p:sp>
        <p:nvSpPr>
          <p:cNvPr id="232576" name="Text Box 128"/>
          <p:cNvSpPr txBox="1">
            <a:spLocks noChangeArrowheads="1"/>
          </p:cNvSpPr>
          <p:nvPr/>
        </p:nvSpPr>
        <p:spPr bwMode="auto">
          <a:xfrm>
            <a:off x="1014413" y="4643446"/>
            <a:ext cx="3302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charset="0"/>
              </a:rPr>
              <a:t>A</a:t>
            </a:r>
          </a:p>
        </p:txBody>
      </p:sp>
      <p:sp>
        <p:nvSpPr>
          <p:cNvPr id="232577" name="Text Box 129"/>
          <p:cNvSpPr txBox="1">
            <a:spLocks noChangeArrowheads="1"/>
          </p:cNvSpPr>
          <p:nvPr/>
        </p:nvSpPr>
        <p:spPr bwMode="auto">
          <a:xfrm>
            <a:off x="5176838" y="4643446"/>
            <a:ext cx="3302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B</a:t>
            </a:r>
          </a:p>
        </p:txBody>
      </p:sp>
      <p:sp>
        <p:nvSpPr>
          <p:cNvPr id="232581" name="Text Box 133"/>
          <p:cNvSpPr txBox="1">
            <a:spLocks noChangeArrowheads="1"/>
          </p:cNvSpPr>
          <p:nvPr/>
        </p:nvSpPr>
        <p:spPr bwMode="auto">
          <a:xfrm>
            <a:off x="4033838" y="2574917"/>
            <a:ext cx="4651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232584" name="AutoShape 136"/>
          <p:cNvCxnSpPr>
            <a:cxnSpLocks noChangeShapeType="1"/>
            <a:stCxn id="232581" idx="1"/>
          </p:cNvCxnSpPr>
          <p:nvPr/>
        </p:nvCxnSpPr>
        <p:spPr bwMode="auto">
          <a:xfrm flipH="1" flipV="1">
            <a:off x="3594100" y="2741605"/>
            <a:ext cx="439738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2585" name="Text Box 137"/>
          <p:cNvSpPr txBox="1">
            <a:spLocks noChangeArrowheads="1"/>
          </p:cNvSpPr>
          <p:nvPr/>
        </p:nvSpPr>
        <p:spPr bwMode="auto">
          <a:xfrm>
            <a:off x="4033838" y="4400553"/>
            <a:ext cx="4651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232586" name="AutoShape 138"/>
          <p:cNvCxnSpPr>
            <a:cxnSpLocks noChangeShapeType="1"/>
            <a:stCxn id="232585" idx="1"/>
          </p:cNvCxnSpPr>
          <p:nvPr/>
        </p:nvCxnSpPr>
        <p:spPr bwMode="auto">
          <a:xfrm flipH="1">
            <a:off x="3594100" y="4568828"/>
            <a:ext cx="4397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2587" name="Text Box 139"/>
          <p:cNvSpPr txBox="1">
            <a:spLocks noChangeArrowheads="1"/>
          </p:cNvSpPr>
          <p:nvPr/>
        </p:nvSpPr>
        <p:spPr bwMode="auto">
          <a:xfrm>
            <a:off x="8259763" y="4400553"/>
            <a:ext cx="4651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232588" name="AutoShape 140"/>
          <p:cNvCxnSpPr>
            <a:cxnSpLocks noChangeShapeType="1"/>
            <a:stCxn id="232587" idx="1"/>
          </p:cNvCxnSpPr>
          <p:nvPr/>
        </p:nvCxnSpPr>
        <p:spPr bwMode="auto">
          <a:xfrm flipH="1">
            <a:off x="7770813" y="4568828"/>
            <a:ext cx="4889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2589" name="Text Box 141"/>
          <p:cNvSpPr txBox="1">
            <a:spLocks noChangeArrowheads="1"/>
          </p:cNvSpPr>
          <p:nvPr/>
        </p:nvSpPr>
        <p:spPr bwMode="auto">
          <a:xfrm>
            <a:off x="7956550" y="3341255"/>
            <a:ext cx="8270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charset="0"/>
              </a:rPr>
              <a:t>Before</a:t>
            </a:r>
          </a:p>
        </p:txBody>
      </p:sp>
      <p:sp>
        <p:nvSpPr>
          <p:cNvPr id="232590" name="Text Box 142"/>
          <p:cNvSpPr txBox="1">
            <a:spLocks noChangeArrowheads="1"/>
          </p:cNvSpPr>
          <p:nvPr/>
        </p:nvSpPr>
        <p:spPr bwMode="auto">
          <a:xfrm>
            <a:off x="7956550" y="3657167"/>
            <a:ext cx="658813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After</a:t>
            </a:r>
          </a:p>
        </p:txBody>
      </p:sp>
      <p:sp>
        <p:nvSpPr>
          <p:cNvPr id="232591" name="Text Box 143"/>
          <p:cNvSpPr txBox="1">
            <a:spLocks noChangeArrowheads="1"/>
          </p:cNvSpPr>
          <p:nvPr/>
        </p:nvSpPr>
        <p:spPr bwMode="auto">
          <a:xfrm>
            <a:off x="2574915" y="3500438"/>
            <a:ext cx="925515" cy="338554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cs typeface="Courier New" pitchFamily="49" charset="0"/>
              </a:rPr>
              <a:t>fork()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.91 (123)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42481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/>
              <a:t>#include &lt;unistd.h&gt;</a:t>
            </a:r>
          </a:p>
          <a:p>
            <a:pPr>
              <a:spcBef>
                <a:spcPct val="0"/>
              </a:spcBef>
            </a:pPr>
            <a:endParaRPr lang="en-US" altLang="ko-KR" b="0"/>
          </a:p>
          <a:p>
            <a:pPr>
              <a:spcBef>
                <a:spcPct val="0"/>
              </a:spcBef>
            </a:pPr>
            <a:r>
              <a:rPr lang="en-US" altLang="ko-KR" b="0"/>
              <a:t>main()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   pid_t pid;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   printf (“Just one process so far\n”);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   printf (“Calling fork …\n”);</a:t>
            </a:r>
          </a:p>
          <a:p>
            <a:pPr>
              <a:spcBef>
                <a:spcPct val="0"/>
              </a:spcBef>
            </a:pPr>
            <a:endParaRPr lang="en-US" altLang="ko-KR" b="0"/>
          </a:p>
          <a:p>
            <a:pPr>
              <a:spcBef>
                <a:spcPct val="0"/>
              </a:spcBef>
            </a:pPr>
            <a:r>
              <a:rPr lang="en-US" altLang="ko-KR" b="0"/>
              <a:t>   pid = fork();</a:t>
            </a:r>
          </a:p>
          <a:p>
            <a:pPr>
              <a:spcBef>
                <a:spcPct val="0"/>
              </a:spcBef>
            </a:pPr>
            <a:endParaRPr lang="en-US" altLang="ko-KR" b="0"/>
          </a:p>
          <a:p>
            <a:pPr>
              <a:spcBef>
                <a:spcPct val="0"/>
              </a:spcBef>
            </a:pPr>
            <a:r>
              <a:rPr lang="en-US" altLang="ko-KR" b="0"/>
              <a:t>   if (pid == 0)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      printf(“I’m the child\n”);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   else if (pid &gt; 0)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      printf(“I’m the parent, child has pid %d\n”, pid);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   else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      printf(“Fork returned error code, no child\n”);</a:t>
            </a:r>
          </a:p>
          <a:p>
            <a:pPr>
              <a:spcBef>
                <a:spcPct val="0"/>
              </a:spcBef>
            </a:pPr>
            <a:r>
              <a:rPr lang="en-US" altLang="ko-KR" b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5.3 Running new program with </a:t>
            </a:r>
            <a:r>
              <a:rPr lang="en-US" altLang="ko-KR" b="0">
                <a:latin typeface="Courier New" pitchFamily="49" charset="0"/>
              </a:rPr>
              <a:t>exec</a:t>
            </a: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5.0 Program Layout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exec</a:t>
            </a:r>
            <a:r>
              <a:rPr lang="en-US" altLang="ko-KR" dirty="0"/>
              <a:t> family(1/3)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</a:t>
            </a:r>
            <a:r>
              <a:rPr lang="en-US" altLang="ko-KR" sz="2200" b="0" dirty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altLang="ko-KR" sz="2200" dirty="0">
                <a:latin typeface="Arial" charset="0"/>
                <a:cs typeface="Arial" charset="0"/>
              </a:rPr>
              <a:t> family can be used to initiate the execution of a new program.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The process ID does not change across an </a:t>
            </a:r>
            <a:r>
              <a:rPr lang="en-US" altLang="ko-KR" sz="2200" b="0" dirty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altLang="ko-KR" sz="2200" dirty="0">
                <a:latin typeface="Arial" charset="0"/>
                <a:cs typeface="Arial" charset="0"/>
              </a:rPr>
              <a:t>, because a new process is not created;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 </a:t>
            </a:r>
            <a:r>
              <a:rPr lang="en-US" altLang="ko-KR" sz="2200" b="0" dirty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altLang="ko-KR" sz="2200" dirty="0">
                <a:latin typeface="Arial" charset="0"/>
                <a:cs typeface="Arial" charset="0"/>
              </a:rPr>
              <a:t> merely replaces the current process - its text, data, heap, and stack segment – with a new program from disk.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In many UNIX system implementations, only one of these six functions,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execve</a:t>
            </a:r>
            <a:r>
              <a:rPr lang="en-US" altLang="ko-KR" sz="2200" dirty="0">
                <a:latin typeface="Arial" charset="0"/>
                <a:cs typeface="Arial" charset="0"/>
              </a:rPr>
              <a:t>, is a system call within the kernel. </a:t>
            </a:r>
          </a:p>
        </p:txBody>
      </p:sp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086" y="4557740"/>
            <a:ext cx="7582099" cy="172878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exec</a:t>
            </a:r>
            <a:r>
              <a:rPr lang="en-US" altLang="ko-KR" dirty="0"/>
              <a:t> family(2/3)</a:t>
            </a:r>
            <a:endParaRPr/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8"/>
            <a:ext cx="8229600" cy="1643074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It is important to stress that exec does not create a new sub-process to run concurrently with the calling process</a:t>
            </a:r>
            <a:br>
              <a:rPr lang="en-US" altLang="ko-KR" sz="2200" dirty="0">
                <a:latin typeface="Arial" charset="0"/>
                <a:cs typeface="Arial" charset="0"/>
              </a:rPr>
            </a:br>
            <a:endParaRPr lang="en-US" altLang="ko-KR" sz="2200" dirty="0"/>
          </a:p>
          <a:p>
            <a:r>
              <a:rPr lang="en-US" altLang="ko-KR" sz="2200" dirty="0"/>
              <a:t>The first parameter of </a:t>
            </a:r>
            <a:r>
              <a:rPr lang="en-US" altLang="ko-KR" sz="2200" b="0" dirty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altLang="ko-KR" sz="2200" dirty="0"/>
              <a:t> family must contain a true program or a shell script with execute permission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95288" y="1052513"/>
            <a:ext cx="8534430" cy="344805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unistd.h</a:t>
            </a:r>
            <a:r>
              <a:rPr lang="en-US" altLang="ko-KR" sz="1400" b="0" dirty="0"/>
              <a:t>&gt;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execl</a:t>
            </a:r>
            <a:r>
              <a:rPr lang="en-US" altLang="ko-KR" sz="1400" b="0" dirty="0"/>
              <a:t>(const char *pathname, const char *arg0,…/*NULL*/ );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execv</a:t>
            </a:r>
            <a:r>
              <a:rPr lang="en-US" altLang="ko-KR" sz="1400" b="0" dirty="0"/>
              <a:t>(const char *pathname, char *const 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[]);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execle</a:t>
            </a:r>
            <a:r>
              <a:rPr lang="en-US" altLang="ko-KR" sz="1400" b="0" dirty="0"/>
              <a:t>(const char *pathname, const char *arg0,…/*NULL*/,char *const </a:t>
            </a:r>
            <a:r>
              <a:rPr lang="en-US" altLang="ko-KR" sz="1400" b="0" dirty="0" err="1"/>
              <a:t>envp</a:t>
            </a:r>
            <a:r>
              <a:rPr lang="en-US" altLang="ko-KR" sz="1400" b="0" dirty="0"/>
              <a:t>[]);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execve</a:t>
            </a:r>
            <a:r>
              <a:rPr lang="en-US" altLang="ko-KR" sz="1400" b="0" dirty="0"/>
              <a:t>(const char *pathname, char *const 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[], char *const </a:t>
            </a:r>
            <a:r>
              <a:rPr lang="en-US" altLang="ko-KR" sz="1400" b="0" dirty="0" err="1"/>
              <a:t>envp</a:t>
            </a:r>
            <a:r>
              <a:rPr lang="en-US" altLang="ko-KR" sz="1400" b="0" dirty="0"/>
              <a:t>[]);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execlp</a:t>
            </a:r>
            <a:r>
              <a:rPr lang="en-US" altLang="ko-KR" sz="1400" b="0" dirty="0"/>
              <a:t>(const char *filename, const char *arg0,.../*NULL*/ );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execvp</a:t>
            </a:r>
            <a:r>
              <a:rPr lang="en-US" altLang="ko-KR" sz="1400" b="0" dirty="0"/>
              <a:t>(const char *filename, char *const 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[]);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</a:t>
            </a:r>
          </a:p>
          <a:p>
            <a:pPr algn="r">
              <a:spcBef>
                <a:spcPct val="0"/>
              </a:spcBef>
            </a:pPr>
            <a:r>
              <a:rPr lang="en-US" altLang="ko-KR" sz="1400" b="0" dirty="0"/>
              <a:t>		    All six return: -1 on error, </a:t>
            </a:r>
            <a:r>
              <a:rPr lang="en-US" altLang="ko-KR" sz="1400" dirty="0">
                <a:solidFill>
                  <a:srgbClr val="FF0000"/>
                </a:solidFill>
              </a:rPr>
              <a:t>no return on success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11731" y="571480"/>
            <a:ext cx="421798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main(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argc</a:t>
            </a:r>
            <a:r>
              <a:rPr lang="en-US" altLang="ko-KR" b="0" dirty="0"/>
              <a:t>, char *</a:t>
            </a:r>
            <a:r>
              <a:rPr lang="en-US" altLang="ko-KR" b="0" dirty="0" err="1"/>
              <a:t>argv</a:t>
            </a:r>
            <a:r>
              <a:rPr lang="en-US" altLang="ko-KR" b="0" dirty="0"/>
              <a:t>[]);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exec</a:t>
            </a:r>
            <a:r>
              <a:rPr lang="en-US" altLang="ko-KR" dirty="0"/>
              <a:t> family(3/3)</a:t>
            </a:r>
            <a:endParaRPr/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letters in the function names help somewhat. </a:t>
            </a:r>
          </a:p>
          <a:p>
            <a:pPr lvl="1"/>
            <a:r>
              <a:rPr lang="en-US" altLang="ko-KR" sz="2000" dirty="0"/>
              <a:t>The letter </a:t>
            </a:r>
            <a:r>
              <a:rPr lang="en-US" altLang="ko-KR" sz="2000" b="0" dirty="0">
                <a:latin typeface="Courier New" pitchFamily="49" charset="0"/>
              </a:rPr>
              <a:t>p</a:t>
            </a:r>
            <a:r>
              <a:rPr lang="en-US" altLang="ko-KR" sz="2000" dirty="0"/>
              <a:t> means that the function takes a </a:t>
            </a:r>
            <a:r>
              <a:rPr lang="en-US" altLang="ko-KR" sz="2000" i="1" dirty="0"/>
              <a:t>filename</a:t>
            </a:r>
            <a:r>
              <a:rPr lang="en-US" altLang="ko-KR" sz="2000" dirty="0"/>
              <a:t> argument and uses the </a:t>
            </a:r>
            <a:r>
              <a:rPr lang="en-US" altLang="ko-KR" sz="2000" b="0" dirty="0">
                <a:latin typeface="Courier New" pitchFamily="49" charset="0"/>
              </a:rPr>
              <a:t>PATH</a:t>
            </a:r>
            <a:r>
              <a:rPr lang="en-US" altLang="ko-KR" sz="2000" dirty="0"/>
              <a:t> environment variable to find the executable file.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The letter </a:t>
            </a:r>
            <a:r>
              <a:rPr lang="en-US" altLang="ko-KR" sz="2000" b="0" dirty="0">
                <a:latin typeface="Courier New" pitchFamily="49" charset="0"/>
              </a:rPr>
              <a:t>l</a:t>
            </a:r>
            <a:r>
              <a:rPr lang="en-US" altLang="ko-KR" sz="2000" dirty="0"/>
              <a:t> means that the function takes a list of arguments and is mutually exclusive with the letter </a:t>
            </a:r>
            <a:r>
              <a:rPr lang="en-US" altLang="ko-KR" sz="2000" b="0" dirty="0">
                <a:latin typeface="Courier New" pitchFamily="49" charset="0"/>
              </a:rPr>
              <a:t>v</a:t>
            </a:r>
            <a:r>
              <a:rPr lang="en-US" altLang="ko-KR" sz="2000" dirty="0"/>
              <a:t>, which means that it takes an </a:t>
            </a:r>
            <a:r>
              <a:rPr lang="en-US" altLang="ko-KR" sz="2000" b="0" dirty="0" err="1">
                <a:latin typeface="Courier New" pitchFamily="49" charset="0"/>
              </a:rPr>
              <a:t>argv</a:t>
            </a:r>
            <a:r>
              <a:rPr lang="en-US" altLang="ko-KR" sz="2000" b="0" dirty="0">
                <a:latin typeface="Courier New" pitchFamily="49" charset="0"/>
              </a:rPr>
              <a:t>[]</a:t>
            </a:r>
            <a:r>
              <a:rPr lang="en-US" altLang="ko-KR" sz="2000" dirty="0"/>
              <a:t> vector. </a:t>
            </a:r>
          </a:p>
          <a:p>
            <a:pPr lvl="1"/>
            <a:r>
              <a:rPr lang="en-US" altLang="ko-KR" sz="2000" dirty="0"/>
              <a:t>Finally, the letter </a:t>
            </a:r>
            <a:r>
              <a:rPr lang="en-US" altLang="ko-KR" sz="2000" b="0" dirty="0">
                <a:latin typeface="Courier New" pitchFamily="49" charset="0"/>
              </a:rPr>
              <a:t>e</a:t>
            </a:r>
            <a:r>
              <a:rPr lang="en-US" altLang="ko-KR" sz="2000" dirty="0"/>
              <a:t> means that the function takes an </a:t>
            </a:r>
            <a:r>
              <a:rPr lang="en-US" altLang="ko-KR" sz="2000" b="0" dirty="0" err="1">
                <a:latin typeface="Courier New" pitchFamily="49" charset="0"/>
              </a:rPr>
              <a:t>envp</a:t>
            </a:r>
            <a:r>
              <a:rPr lang="en-US" altLang="ko-KR" sz="2000" b="0" dirty="0">
                <a:latin typeface="Courier New" pitchFamily="49" charset="0"/>
              </a:rPr>
              <a:t>[]</a:t>
            </a:r>
            <a:r>
              <a:rPr lang="en-US" altLang="ko-KR" sz="2000" dirty="0"/>
              <a:t> array instead of using the current environment.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588" y="2484442"/>
            <a:ext cx="7099300" cy="15875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Arial" charset="0"/>
              </a:rPr>
              <a:t>The </a:t>
            </a:r>
            <a:r>
              <a:rPr lang="en-US" altLang="ko-KR" b="0" dirty="0"/>
              <a:t>PATH</a:t>
            </a:r>
            <a:r>
              <a:rPr lang="en-US" altLang="ko-KR" dirty="0">
                <a:latin typeface="Arial" charset="0"/>
              </a:rPr>
              <a:t> variable contains a list of directories, called path prefixes, that are separated by colons. For example, the </a:t>
            </a:r>
            <a:r>
              <a:rPr lang="en-US" altLang="ko-KR" b="0" dirty="0"/>
              <a:t>name=value </a:t>
            </a:r>
            <a:r>
              <a:rPr lang="en-US" altLang="ko-KR" dirty="0">
                <a:latin typeface="Arial" charset="0"/>
              </a:rPr>
              <a:t>environment string</a:t>
            </a:r>
          </a:p>
          <a:p>
            <a:r>
              <a:rPr lang="en-US" altLang="ko-KR" b="0" dirty="0"/>
              <a:t>$ echo $PATH </a:t>
            </a:r>
            <a:endParaRPr lang="en-US" altLang="ko-KR" dirty="0"/>
          </a:p>
          <a:p>
            <a:r>
              <a:rPr lang="en-US" altLang="ko-KR" b="0" dirty="0"/>
              <a:t>PATH=/bin:/</a:t>
            </a:r>
            <a:r>
              <a:rPr lang="en-US" altLang="ko-KR" b="0" dirty="0" err="1"/>
              <a:t>usr</a:t>
            </a:r>
            <a:r>
              <a:rPr lang="en-US" altLang="ko-KR" b="0" dirty="0"/>
              <a:t>/bin:/</a:t>
            </a:r>
            <a:r>
              <a:rPr lang="en-US" altLang="ko-KR" b="0" dirty="0" err="1"/>
              <a:t>usr</a:t>
            </a:r>
            <a:r>
              <a:rPr lang="en-US" altLang="ko-KR" b="0" dirty="0"/>
              <a:t>/local/bin/:. 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.93 (126)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466725" y="1052513"/>
            <a:ext cx="8208963" cy="28813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/* </a:t>
            </a:r>
            <a:r>
              <a:rPr lang="en-US" altLang="ko-KR" sz="1400" b="0" dirty="0" err="1"/>
              <a:t>runls</a:t>
            </a:r>
            <a:r>
              <a:rPr lang="en-US" altLang="ko-KR" sz="1400" b="0" dirty="0"/>
              <a:t> -- </a:t>
            </a:r>
            <a:r>
              <a:rPr lang="en-US" altLang="ko-KR" sz="1400" b="0" dirty="0" err="1"/>
              <a:t>ls</a:t>
            </a:r>
            <a:r>
              <a:rPr lang="ko-KR" altLang="en-US" sz="1400" b="0" dirty="0"/>
              <a:t>를 수행하기 위해 “</a:t>
            </a:r>
            <a:r>
              <a:rPr lang="en-US" altLang="ko-KR" sz="1400" b="0" dirty="0" err="1"/>
              <a:t>execl</a:t>
            </a:r>
            <a:r>
              <a:rPr lang="en-US" altLang="ko-KR" sz="1400" b="0" dirty="0"/>
              <a:t>”</a:t>
            </a:r>
            <a:r>
              <a:rPr lang="ko-KR" altLang="en-US" sz="1400" b="0" dirty="0"/>
              <a:t>을 수행한다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unistd.h</a:t>
            </a:r>
            <a:r>
              <a:rPr lang="en-US" altLang="ko-KR" sz="1400" b="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main(){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("executing </a:t>
            </a:r>
            <a:r>
              <a:rPr lang="en-US" altLang="ko-KR" sz="1400" b="0" dirty="0" err="1"/>
              <a:t>ls</a:t>
            </a:r>
            <a:r>
              <a:rPr lang="en-US" altLang="ko-KR" sz="1400" b="0" dirty="0"/>
              <a:t>\n");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execl</a:t>
            </a:r>
            <a:r>
              <a:rPr lang="en-US" altLang="ko-KR" sz="1400" b="0" dirty="0"/>
              <a:t>("/bin/</a:t>
            </a:r>
            <a:r>
              <a:rPr lang="en-US" altLang="ko-KR" sz="1400" b="0" dirty="0" err="1"/>
              <a:t>ls</a:t>
            </a:r>
            <a:r>
              <a:rPr lang="en-US" altLang="ko-KR" sz="1400" b="0" dirty="0"/>
              <a:t>", "</a:t>
            </a:r>
            <a:r>
              <a:rPr lang="en-US" altLang="ko-KR" sz="1400" b="0" dirty="0" err="1"/>
              <a:t>ls</a:t>
            </a:r>
            <a:r>
              <a:rPr lang="en-US" altLang="ko-KR" sz="1400" b="0" dirty="0"/>
              <a:t>", "-l", (char *)0);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/* </a:t>
            </a:r>
            <a:r>
              <a:rPr lang="ko-KR" altLang="en-US" sz="1400" b="0" dirty="0"/>
              <a:t>만일 </a:t>
            </a:r>
            <a:r>
              <a:rPr lang="en-US" altLang="ko-KR" sz="1400" b="0" dirty="0" err="1"/>
              <a:t>execl</a:t>
            </a:r>
            <a:r>
              <a:rPr lang="ko-KR" altLang="en-US" sz="1400" b="0" dirty="0"/>
              <a:t>이 복귀하면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호출은 실패한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</a:t>
            </a:r>
            <a:r>
              <a:rPr lang="en-US" altLang="ko-KR" sz="1400" b="0" dirty="0"/>
              <a:t>...*/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execl</a:t>
            </a:r>
            <a:r>
              <a:rPr lang="en-US" altLang="ko-KR" sz="1400" b="0" dirty="0"/>
              <a:t> failed to run </a:t>
            </a:r>
            <a:r>
              <a:rPr lang="en-US" altLang="ko-KR" sz="1400" b="0" dirty="0" err="1"/>
              <a:t>ls</a:t>
            </a:r>
            <a:r>
              <a:rPr lang="en-US" altLang="ko-KR" sz="1400" b="0" dirty="0"/>
              <a:t>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exit(1);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/>
        </p:nvGraphicFramePr>
        <p:xfrm>
          <a:off x="827088" y="4000504"/>
          <a:ext cx="2262187" cy="914400"/>
        </p:xfrm>
        <a:graphic>
          <a:graphicData uri="http://schemas.openxmlformats.org/drawingml/2006/table">
            <a:tbl>
              <a:tblPr/>
              <a:tblGrid>
                <a:gridCol w="226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printf (…);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execl(“bin/ls”,…);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7999" name="Group 15"/>
          <p:cNvGraphicFramePr>
            <a:graphicFrameLocks noGrp="1"/>
          </p:cNvGraphicFramePr>
          <p:nvPr/>
        </p:nvGraphicFramePr>
        <p:xfrm>
          <a:off x="827088" y="5403866"/>
          <a:ext cx="2262187" cy="914400"/>
        </p:xfrm>
        <a:graphic>
          <a:graphicData uri="http://schemas.openxmlformats.org/drawingml/2006/table">
            <a:tbl>
              <a:tblPr/>
              <a:tblGrid>
                <a:gridCol w="226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6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/*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ls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의 첫 번째 줄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8009" name="Line 25"/>
          <p:cNvSpPr>
            <a:spLocks noChangeShapeType="1"/>
          </p:cNvSpPr>
          <p:nvPr/>
        </p:nvSpPr>
        <p:spPr bwMode="auto">
          <a:xfrm>
            <a:off x="179388" y="5187960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cxnSp>
        <p:nvCxnSpPr>
          <p:cNvPr id="298010" name="AutoShape 26"/>
          <p:cNvCxnSpPr>
            <a:cxnSpLocks noChangeShapeType="1"/>
          </p:cNvCxnSpPr>
          <p:nvPr/>
        </p:nvCxnSpPr>
        <p:spPr bwMode="auto">
          <a:xfrm rot="5400000">
            <a:off x="1683523" y="5166531"/>
            <a:ext cx="500066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8011" name="Text Box 27"/>
          <p:cNvSpPr txBox="1">
            <a:spLocks noChangeArrowheads="1"/>
          </p:cNvSpPr>
          <p:nvPr/>
        </p:nvSpPr>
        <p:spPr bwMode="auto">
          <a:xfrm>
            <a:off x="785786" y="4849829"/>
            <a:ext cx="68103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charset="0"/>
              </a:rPr>
              <a:t>runls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298012" name="Text Box 28"/>
          <p:cNvSpPr txBox="1">
            <a:spLocks noChangeArrowheads="1"/>
          </p:cNvSpPr>
          <p:nvPr/>
        </p:nvSpPr>
        <p:spPr bwMode="auto">
          <a:xfrm>
            <a:off x="3529013" y="4289429"/>
            <a:ext cx="4651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298013" name="AutoShape 29"/>
          <p:cNvCxnSpPr>
            <a:cxnSpLocks noChangeShapeType="1"/>
            <a:stCxn id="298012" idx="1"/>
          </p:cNvCxnSpPr>
          <p:nvPr/>
        </p:nvCxnSpPr>
        <p:spPr bwMode="auto">
          <a:xfrm flipH="1" flipV="1">
            <a:off x="3089275" y="4456116"/>
            <a:ext cx="43973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8014" name="Text Box 30"/>
          <p:cNvSpPr txBox="1">
            <a:spLocks noChangeArrowheads="1"/>
          </p:cNvSpPr>
          <p:nvPr/>
        </p:nvSpPr>
        <p:spPr bwMode="auto">
          <a:xfrm>
            <a:off x="3529013" y="5399102"/>
            <a:ext cx="4651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298015" name="AutoShape 31"/>
          <p:cNvCxnSpPr>
            <a:cxnSpLocks noChangeShapeType="1"/>
            <a:stCxn id="298014" idx="1"/>
          </p:cNvCxnSpPr>
          <p:nvPr/>
        </p:nvCxnSpPr>
        <p:spPr bwMode="auto">
          <a:xfrm flipH="1" flipV="1">
            <a:off x="3089275" y="5565789"/>
            <a:ext cx="43973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8016" name="Text Box 32"/>
          <p:cNvSpPr txBox="1">
            <a:spLocks noChangeArrowheads="1"/>
          </p:cNvSpPr>
          <p:nvPr/>
        </p:nvSpPr>
        <p:spPr bwMode="auto">
          <a:xfrm>
            <a:off x="7451725" y="4857760"/>
            <a:ext cx="8270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Before</a:t>
            </a:r>
          </a:p>
        </p:txBody>
      </p:sp>
      <p:sp>
        <p:nvSpPr>
          <p:cNvPr id="298017" name="Text Box 33"/>
          <p:cNvSpPr txBox="1">
            <a:spLocks noChangeArrowheads="1"/>
          </p:cNvSpPr>
          <p:nvPr/>
        </p:nvSpPr>
        <p:spPr bwMode="auto">
          <a:xfrm>
            <a:off x="7459687" y="5173672"/>
            <a:ext cx="658813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charset="0"/>
              </a:rPr>
              <a:t>After</a:t>
            </a:r>
          </a:p>
        </p:txBody>
      </p:sp>
      <p:sp>
        <p:nvSpPr>
          <p:cNvPr id="298018" name="Text Box 34"/>
          <p:cNvSpPr txBox="1">
            <a:spLocks noChangeArrowheads="1"/>
          </p:cNvSpPr>
          <p:nvPr/>
        </p:nvSpPr>
        <p:spPr bwMode="auto">
          <a:xfrm>
            <a:off x="2151063" y="5038736"/>
            <a:ext cx="635000" cy="3365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charset="0"/>
              </a:rPr>
              <a:t>exec</a:t>
            </a:r>
          </a:p>
        </p:txBody>
      </p:sp>
      <p:sp>
        <p:nvSpPr>
          <p:cNvPr id="298019" name="Text Box 35"/>
          <p:cNvSpPr txBox="1">
            <a:spLocks noChangeArrowheads="1"/>
          </p:cNvSpPr>
          <p:nvPr/>
        </p:nvSpPr>
        <p:spPr bwMode="auto">
          <a:xfrm>
            <a:off x="773095" y="6000768"/>
            <a:ext cx="1370013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charset="0"/>
              </a:rPr>
              <a:t>ls</a:t>
            </a:r>
            <a:r>
              <a:rPr lang="en-US" altLang="ko-KR" dirty="0">
                <a:latin typeface="Arial" charset="0"/>
              </a:rPr>
              <a:t> command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.95 (128)</a:t>
            </a:r>
            <a:endParaRPr lang="en-US" altLang="ko-KR" b="0" dirty="0">
              <a:latin typeface="Courier New" pitchFamily="49" charset="0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466725" y="1052513"/>
            <a:ext cx="8208963" cy="302418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/* runls2 -- </a:t>
            </a:r>
            <a:r>
              <a:rPr lang="en-US" altLang="ko-KR" sz="1400" b="0" dirty="0" err="1"/>
              <a:t>ls</a:t>
            </a:r>
            <a:r>
              <a:rPr lang="ko-KR" altLang="en-US" sz="1400" b="0" dirty="0"/>
              <a:t>를 수행하기 위해 </a:t>
            </a:r>
            <a:r>
              <a:rPr lang="en-US" altLang="ko-KR" sz="1400" b="0" dirty="0" err="1"/>
              <a:t>execv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  </a:t>
            </a:r>
            <a:r>
              <a:rPr lang="en-US" altLang="ko-KR" sz="1400" b="0" i="1" dirty="0"/>
              <a:t>p</a:t>
            </a:r>
            <a:r>
              <a:rPr lang="en-US" altLang="ko-KR" sz="1400" b="0" dirty="0"/>
              <a:t>.95 (128) */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unistd.h</a:t>
            </a:r>
            <a:r>
              <a:rPr lang="en-US" altLang="ko-KR" sz="1400" b="0" dirty="0"/>
              <a:t>&gt;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/>
              <a:t>main()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char *const </a:t>
            </a:r>
            <a:r>
              <a:rPr lang="en-US" altLang="ko-KR" sz="1400" b="0" dirty="0" err="1"/>
              <a:t>av</a:t>
            </a:r>
            <a:r>
              <a:rPr lang="en-US" altLang="ko-KR" sz="1400" b="0" dirty="0"/>
              <a:t>[]={"</a:t>
            </a:r>
            <a:r>
              <a:rPr lang="en-US" altLang="ko-KR" sz="1400" b="0" dirty="0" err="1"/>
              <a:t>ls</a:t>
            </a:r>
            <a:r>
              <a:rPr lang="en-US" altLang="ko-KR" sz="1400" b="0" dirty="0"/>
              <a:t>", "-l", (char *)0};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execv</a:t>
            </a:r>
            <a:r>
              <a:rPr lang="en-US" altLang="ko-KR" sz="1400" b="0" dirty="0"/>
              <a:t>("/bin/</a:t>
            </a:r>
            <a:r>
              <a:rPr lang="en-US" altLang="ko-KR" sz="1400" b="0" dirty="0" err="1"/>
              <a:t>ls</a:t>
            </a:r>
            <a:r>
              <a:rPr lang="en-US" altLang="ko-KR" sz="1400" b="0" dirty="0"/>
              <a:t>", </a:t>
            </a:r>
            <a:r>
              <a:rPr lang="en-US" altLang="ko-KR" sz="1400" b="0" dirty="0" err="1"/>
              <a:t>av</a:t>
            </a:r>
            <a:r>
              <a:rPr lang="en-US" altLang="ko-KR" sz="1400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/* </a:t>
            </a:r>
            <a:r>
              <a:rPr lang="ko-KR" altLang="en-US" sz="1400" b="0" dirty="0"/>
              <a:t>반복하거니와 여기까지 수행이 진행되면 오류를 의미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execv</a:t>
            </a:r>
            <a:r>
              <a:rPr lang="en-US" altLang="ko-KR" sz="1400" b="0" dirty="0"/>
              <a:t> failed");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exit(1);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.96 (130)</a:t>
            </a:r>
            <a:endParaRPr lang="en-US" altLang="ko-KR" b="0" dirty="0">
              <a:latin typeface="Courier New" pitchFamily="49" charset="0"/>
            </a:endParaRP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Accessing arguments passed with </a:t>
            </a:r>
            <a:r>
              <a:rPr lang="en-US" altLang="ko-KR" b="0" dirty="0">
                <a:latin typeface="Courier New" pitchFamily="49" charset="0"/>
              </a:rPr>
              <a:t>exec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466725" y="1609741"/>
            <a:ext cx="8208963" cy="143986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main() /* p.96 (130)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char * const </a:t>
            </a:r>
            <a:r>
              <a:rPr lang="en-US" altLang="ko-KR" sz="1400" b="0" dirty="0" err="1"/>
              <a:t>argain</a:t>
            </a:r>
            <a:r>
              <a:rPr lang="en-US" altLang="ko-KR" sz="1400" b="0" dirty="0"/>
              <a:t>[] = {"</a:t>
            </a:r>
            <a:r>
              <a:rPr lang="en-US" altLang="ko-KR" sz="1400" b="0" dirty="0" err="1"/>
              <a:t>myecho</a:t>
            </a:r>
            <a:r>
              <a:rPr lang="en-US" altLang="ko-KR" sz="1400" b="0" dirty="0"/>
              <a:t>", "hello", "world", (char *)0};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execvp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argin</a:t>
            </a:r>
            <a:r>
              <a:rPr lang="en-US" altLang="ko-KR" sz="1400" b="0" dirty="0"/>
              <a:t>[0],</a:t>
            </a:r>
            <a:r>
              <a:rPr lang="en-US" altLang="ko-KR" sz="1400" b="0" dirty="0" err="1"/>
              <a:t>argin</a:t>
            </a:r>
            <a:r>
              <a:rPr lang="en-US" altLang="ko-KR" sz="1400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466725" y="3265503"/>
            <a:ext cx="8208963" cy="18002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/* </a:t>
            </a:r>
            <a:r>
              <a:rPr lang="en-US" altLang="ko-KR" sz="1400" b="0" dirty="0" err="1"/>
              <a:t>myecho</a:t>
            </a:r>
            <a:r>
              <a:rPr lang="en-US" altLang="ko-KR" sz="1400" b="0" dirty="0"/>
              <a:t> -- </a:t>
            </a:r>
            <a:r>
              <a:rPr lang="ko-KR" altLang="en-US" sz="1400" b="0" dirty="0" err="1"/>
              <a:t>명령줄</a:t>
            </a:r>
            <a:r>
              <a:rPr lang="ko-KR" altLang="en-US" sz="1400" b="0" dirty="0"/>
              <a:t> 인수를 그대로 출력한다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main(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argc</a:t>
            </a:r>
            <a:r>
              <a:rPr lang="en-US" altLang="ko-KR" sz="1400" b="0" dirty="0"/>
              <a:t>, char** 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while( --</a:t>
            </a:r>
            <a:r>
              <a:rPr lang="en-US" altLang="ko-KR" sz="1400" b="0" dirty="0" err="1"/>
              <a:t>argc</a:t>
            </a:r>
            <a:r>
              <a:rPr lang="en-US" altLang="ko-KR" sz="1400" b="0" dirty="0"/>
              <a:t> &gt; 0)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	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(“%s ", *++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("\n");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466725" y="5354653"/>
            <a:ext cx="8208963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/>
              <a:t>$ myecho hello world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5.4 Using </a:t>
            </a:r>
            <a:r>
              <a:rPr lang="en-US" altLang="ko-KR" b="0">
                <a:latin typeface="Courier New" pitchFamily="49" charset="0"/>
              </a:rPr>
              <a:t>exec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fork</a:t>
            </a:r>
            <a:r>
              <a:rPr lang="en-US" altLang="ko-KR"/>
              <a:t> together</a:t>
            </a:r>
            <a:endParaRPr lang="ko-KR" altLang="en-US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.97(131) (1/2)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466725" y="1052513"/>
            <a:ext cx="8208963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/* runls3 -- </a:t>
            </a:r>
            <a:r>
              <a:rPr lang="ko-KR" altLang="en-US" sz="1400" b="0" dirty="0" err="1"/>
              <a:t>부프로세스에서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ls</a:t>
            </a:r>
            <a:r>
              <a:rPr lang="ko-KR" altLang="en-US" sz="1400" b="0" dirty="0"/>
              <a:t>를 수행한다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unistd.h</a:t>
            </a:r>
            <a:r>
              <a:rPr lang="en-US" altLang="ko-KR" sz="1400" b="0" dirty="0"/>
              <a:t>&gt;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fatal(char *s){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(s);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exit(1);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/>
              <a:t>main(){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switch (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 = fork()){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case -1: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fatal("fork failed");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case 0: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/*</a:t>
            </a:r>
            <a:r>
              <a:rPr lang="ko-KR" altLang="en-US" sz="1400" b="0" dirty="0"/>
              <a:t>자식이 </a:t>
            </a:r>
            <a:r>
              <a:rPr lang="en-US" altLang="ko-KR" sz="1400" b="0" dirty="0"/>
              <a:t>exec</a:t>
            </a:r>
            <a:r>
              <a:rPr lang="ko-KR" altLang="en-US" sz="1400" b="0" dirty="0"/>
              <a:t>을 호출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execl</a:t>
            </a:r>
            <a:r>
              <a:rPr lang="en-US" altLang="ko-KR" sz="1400" b="0" dirty="0"/>
              <a:t>("/bin/</a:t>
            </a:r>
            <a:r>
              <a:rPr lang="en-US" altLang="ko-KR" sz="1400" b="0" dirty="0" err="1"/>
              <a:t>ls</a:t>
            </a:r>
            <a:r>
              <a:rPr lang="en-US" altLang="ko-KR" sz="1400" b="0" dirty="0"/>
              <a:t>", "</a:t>
            </a:r>
            <a:r>
              <a:rPr lang="en-US" altLang="ko-KR" sz="1400" b="0" dirty="0" err="1"/>
              <a:t>ls</a:t>
            </a:r>
            <a:r>
              <a:rPr lang="en-US" altLang="ko-KR" sz="1400" b="0" dirty="0"/>
              <a:t>", "-l", (char*)0);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fatal("exec failed");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break;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default: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/* </a:t>
            </a:r>
            <a:r>
              <a:rPr lang="ko-KR" altLang="en-US" sz="1400" b="0" dirty="0"/>
              <a:t>부모가 자식이 끝날 때까지 수행이 일시 중단하기 위해 </a:t>
            </a:r>
            <a:r>
              <a:rPr lang="en-US" altLang="ko-KR" sz="1400" b="0" dirty="0"/>
              <a:t>wait</a:t>
            </a:r>
            <a:r>
              <a:rPr lang="ko-KR" altLang="en-US" sz="1400" b="0" dirty="0"/>
              <a:t>을 호출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wait((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*)0);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ls</a:t>
            </a:r>
            <a:r>
              <a:rPr lang="en-US" altLang="ko-KR" sz="1400" b="0" dirty="0"/>
              <a:t> completed\n");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exit(0);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}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18" name="Rectangle 94"/>
          <p:cNvSpPr>
            <a:spLocks noGrp="1" noChangeArrowheads="1"/>
          </p:cNvSpPr>
          <p:nvPr>
            <p:ph type="title"/>
          </p:nvPr>
        </p:nvSpPr>
        <p:spPr>
          <a:xfrm>
            <a:off x="446088" y="274638"/>
            <a:ext cx="8229600" cy="633412"/>
          </a:xfrm>
          <a:noFill/>
          <a:ln/>
        </p:spPr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.97(131) (2/2)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graphicFrame>
        <p:nvGraphicFramePr>
          <p:cNvPr id="308312" name="Group 88"/>
          <p:cNvGraphicFramePr>
            <a:graphicFrameLocks noGrp="1"/>
          </p:cNvGraphicFramePr>
          <p:nvPr/>
        </p:nvGraphicFramePr>
        <p:xfrm>
          <a:off x="1187450" y="1387493"/>
          <a:ext cx="2262188" cy="1170432"/>
        </p:xfrm>
        <a:graphic>
          <a:graphicData uri="http://schemas.openxmlformats.org/drawingml/2006/table">
            <a:tbl>
              <a:tblPr/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pid = fork();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8307" name="Group 83"/>
          <p:cNvGraphicFramePr>
            <a:graphicFrameLocks noGrp="1"/>
          </p:cNvGraphicFramePr>
          <p:nvPr/>
        </p:nvGraphicFramePr>
        <p:xfrm>
          <a:off x="1187450" y="3028968"/>
          <a:ext cx="2262188" cy="1170432"/>
        </p:xfrm>
        <a:graphic>
          <a:graphicData uri="http://schemas.openxmlformats.org/drawingml/2006/table">
            <a:tbl>
              <a:tblPr/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wait((int *)0);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8314" name="Group 90"/>
          <p:cNvGraphicFramePr>
            <a:graphicFrameLocks noGrp="1"/>
          </p:cNvGraphicFramePr>
          <p:nvPr/>
        </p:nvGraphicFramePr>
        <p:xfrm>
          <a:off x="4811713" y="3028968"/>
          <a:ext cx="2262187" cy="1170432"/>
        </p:xfrm>
        <a:graphic>
          <a:graphicData uri="http://schemas.openxmlformats.org/drawingml/2006/table">
            <a:tbl>
              <a:tblPr/>
              <a:tblGrid>
                <a:gridCol w="226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execl(“/bin/ls”,…);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258" name="Line 34"/>
          <p:cNvSpPr>
            <a:spLocks noChangeShapeType="1"/>
          </p:cNvSpPr>
          <p:nvPr/>
        </p:nvSpPr>
        <p:spPr bwMode="auto">
          <a:xfrm>
            <a:off x="539750" y="2798780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cxnSp>
        <p:nvCxnSpPr>
          <p:cNvPr id="308259" name="AutoShape 35"/>
          <p:cNvCxnSpPr>
            <a:cxnSpLocks noChangeShapeType="1"/>
          </p:cNvCxnSpPr>
          <p:nvPr/>
        </p:nvCxnSpPr>
        <p:spPr bwMode="auto">
          <a:xfrm>
            <a:off x="2319338" y="2552718"/>
            <a:ext cx="0" cy="476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8260" name="Text Box 36"/>
          <p:cNvSpPr txBox="1">
            <a:spLocks noChangeArrowheads="1"/>
          </p:cNvSpPr>
          <p:nvPr/>
        </p:nvSpPr>
        <p:spPr bwMode="auto">
          <a:xfrm>
            <a:off x="869950" y="2303480"/>
            <a:ext cx="3302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A</a:t>
            </a:r>
          </a:p>
        </p:txBody>
      </p:sp>
      <p:sp>
        <p:nvSpPr>
          <p:cNvPr id="308261" name="Text Box 37"/>
          <p:cNvSpPr txBox="1">
            <a:spLocks noChangeArrowheads="1"/>
          </p:cNvSpPr>
          <p:nvPr/>
        </p:nvSpPr>
        <p:spPr bwMode="auto">
          <a:xfrm>
            <a:off x="869950" y="3949718"/>
            <a:ext cx="3302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A</a:t>
            </a:r>
          </a:p>
        </p:txBody>
      </p:sp>
      <p:sp>
        <p:nvSpPr>
          <p:cNvPr id="308262" name="Text Box 38"/>
          <p:cNvSpPr txBox="1">
            <a:spLocks noChangeArrowheads="1"/>
          </p:cNvSpPr>
          <p:nvPr/>
        </p:nvSpPr>
        <p:spPr bwMode="auto">
          <a:xfrm>
            <a:off x="4479925" y="3949718"/>
            <a:ext cx="3302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B</a:t>
            </a:r>
          </a:p>
        </p:txBody>
      </p:sp>
      <p:sp>
        <p:nvSpPr>
          <p:cNvPr id="308263" name="Text Box 39"/>
          <p:cNvSpPr txBox="1">
            <a:spLocks noChangeArrowheads="1"/>
          </p:cNvSpPr>
          <p:nvPr/>
        </p:nvSpPr>
        <p:spPr bwMode="auto">
          <a:xfrm>
            <a:off x="3889375" y="1676418"/>
            <a:ext cx="46513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308264" name="AutoShape 40"/>
          <p:cNvCxnSpPr>
            <a:cxnSpLocks noChangeShapeType="1"/>
            <a:stCxn id="308263" idx="1"/>
          </p:cNvCxnSpPr>
          <p:nvPr/>
        </p:nvCxnSpPr>
        <p:spPr bwMode="auto">
          <a:xfrm flipH="1" flipV="1">
            <a:off x="3449638" y="1843105"/>
            <a:ext cx="43973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8265" name="Text Box 41"/>
          <p:cNvSpPr txBox="1">
            <a:spLocks noChangeArrowheads="1"/>
          </p:cNvSpPr>
          <p:nvPr/>
        </p:nvSpPr>
        <p:spPr bwMode="auto">
          <a:xfrm>
            <a:off x="3889375" y="3317893"/>
            <a:ext cx="46513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308266" name="AutoShape 42"/>
          <p:cNvCxnSpPr>
            <a:cxnSpLocks noChangeShapeType="1"/>
            <a:stCxn id="308265" idx="1"/>
          </p:cNvCxnSpPr>
          <p:nvPr/>
        </p:nvCxnSpPr>
        <p:spPr bwMode="auto">
          <a:xfrm flipH="1" flipV="1">
            <a:off x="3449638" y="3484580"/>
            <a:ext cx="43973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8267" name="Text Box 43"/>
          <p:cNvSpPr txBox="1">
            <a:spLocks noChangeArrowheads="1"/>
          </p:cNvSpPr>
          <p:nvPr/>
        </p:nvSpPr>
        <p:spPr bwMode="auto">
          <a:xfrm>
            <a:off x="7562850" y="3571893"/>
            <a:ext cx="46513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308268" name="AutoShape 44"/>
          <p:cNvCxnSpPr>
            <a:cxnSpLocks noChangeShapeType="1"/>
            <a:stCxn id="308267" idx="1"/>
          </p:cNvCxnSpPr>
          <p:nvPr/>
        </p:nvCxnSpPr>
        <p:spPr bwMode="auto">
          <a:xfrm flipH="1">
            <a:off x="7073900" y="3740168"/>
            <a:ext cx="4889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8269" name="Text Box 45"/>
          <p:cNvSpPr txBox="1">
            <a:spLocks noChangeArrowheads="1"/>
          </p:cNvSpPr>
          <p:nvPr/>
        </p:nvSpPr>
        <p:spPr bwMode="auto">
          <a:xfrm>
            <a:off x="7407275" y="2482868"/>
            <a:ext cx="13731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Before </a:t>
            </a:r>
            <a:r>
              <a:rPr lang="en-US" altLang="ko-KR" b="0"/>
              <a:t>fork</a:t>
            </a:r>
          </a:p>
        </p:txBody>
      </p:sp>
      <p:sp>
        <p:nvSpPr>
          <p:cNvPr id="308270" name="Text Box 46"/>
          <p:cNvSpPr txBox="1">
            <a:spLocks noChangeArrowheads="1"/>
          </p:cNvSpPr>
          <p:nvPr/>
        </p:nvSpPr>
        <p:spPr bwMode="auto">
          <a:xfrm>
            <a:off x="7564438" y="2798780"/>
            <a:ext cx="1204912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After </a:t>
            </a:r>
            <a:r>
              <a:rPr lang="en-US" altLang="ko-KR" b="0"/>
              <a:t>fork</a:t>
            </a:r>
          </a:p>
        </p:txBody>
      </p:sp>
      <p:sp>
        <p:nvSpPr>
          <p:cNvPr id="308271" name="Text Box 47"/>
          <p:cNvSpPr txBox="1">
            <a:spLocks noChangeArrowheads="1"/>
          </p:cNvSpPr>
          <p:nvPr/>
        </p:nvSpPr>
        <p:spPr bwMode="auto">
          <a:xfrm>
            <a:off x="2511425" y="2641618"/>
            <a:ext cx="568325" cy="3365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fork</a:t>
            </a:r>
          </a:p>
        </p:txBody>
      </p:sp>
      <p:graphicFrame>
        <p:nvGraphicFramePr>
          <p:cNvPr id="308311" name="Group 87"/>
          <p:cNvGraphicFramePr>
            <a:graphicFrameLocks noGrp="1"/>
          </p:cNvGraphicFramePr>
          <p:nvPr/>
        </p:nvGraphicFramePr>
        <p:xfrm>
          <a:off x="1187450" y="4672030"/>
          <a:ext cx="2262188" cy="1170432"/>
        </p:xfrm>
        <a:graphic>
          <a:graphicData uri="http://schemas.openxmlformats.org/drawingml/2006/table">
            <a:tbl>
              <a:tblPr/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wait((int *)0);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8317" name="Group 93"/>
          <p:cNvGraphicFramePr>
            <a:graphicFrameLocks noGrp="1"/>
          </p:cNvGraphicFramePr>
          <p:nvPr/>
        </p:nvGraphicFramePr>
        <p:xfrm>
          <a:off x="4811713" y="4672030"/>
          <a:ext cx="2262187" cy="1170432"/>
        </p:xfrm>
        <a:graphic>
          <a:graphicData uri="http://schemas.openxmlformats.org/drawingml/2006/table">
            <a:tbl>
              <a:tblPr/>
              <a:tblGrid>
                <a:gridCol w="226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/* 1</a:t>
                      </a:r>
                      <a:r>
                        <a:rPr kumimoji="1" lang="en-US" altLang="ko-K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line of ls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292" name="Line 68"/>
          <p:cNvSpPr>
            <a:spLocks noChangeShapeType="1"/>
          </p:cNvSpPr>
          <p:nvPr/>
        </p:nvSpPr>
        <p:spPr bwMode="auto">
          <a:xfrm>
            <a:off x="539750" y="4441843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8294" name="Text Box 70"/>
          <p:cNvSpPr txBox="1">
            <a:spLocks noChangeArrowheads="1"/>
          </p:cNvSpPr>
          <p:nvPr/>
        </p:nvSpPr>
        <p:spPr bwMode="auto">
          <a:xfrm>
            <a:off x="869950" y="5592780"/>
            <a:ext cx="3302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A</a:t>
            </a:r>
          </a:p>
        </p:txBody>
      </p:sp>
      <p:sp>
        <p:nvSpPr>
          <p:cNvPr id="308295" name="Text Box 71"/>
          <p:cNvSpPr txBox="1">
            <a:spLocks noChangeArrowheads="1"/>
          </p:cNvSpPr>
          <p:nvPr/>
        </p:nvSpPr>
        <p:spPr bwMode="auto">
          <a:xfrm>
            <a:off x="4479925" y="5592780"/>
            <a:ext cx="3302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B</a:t>
            </a:r>
          </a:p>
        </p:txBody>
      </p:sp>
      <p:sp>
        <p:nvSpPr>
          <p:cNvPr id="308296" name="Text Box 72"/>
          <p:cNvSpPr txBox="1">
            <a:spLocks noChangeArrowheads="1"/>
          </p:cNvSpPr>
          <p:nvPr/>
        </p:nvSpPr>
        <p:spPr bwMode="auto">
          <a:xfrm>
            <a:off x="3889375" y="4957780"/>
            <a:ext cx="46513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308297" name="AutoShape 73"/>
          <p:cNvCxnSpPr>
            <a:cxnSpLocks noChangeShapeType="1"/>
            <a:stCxn id="308296" idx="1"/>
          </p:cNvCxnSpPr>
          <p:nvPr/>
        </p:nvCxnSpPr>
        <p:spPr bwMode="auto">
          <a:xfrm flipH="1">
            <a:off x="3449638" y="5126055"/>
            <a:ext cx="43973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8298" name="Text Box 74"/>
          <p:cNvSpPr txBox="1">
            <a:spLocks noChangeArrowheads="1"/>
          </p:cNvSpPr>
          <p:nvPr/>
        </p:nvSpPr>
        <p:spPr bwMode="auto">
          <a:xfrm>
            <a:off x="7562850" y="4657743"/>
            <a:ext cx="46513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PC</a:t>
            </a:r>
          </a:p>
        </p:txBody>
      </p:sp>
      <p:cxnSp>
        <p:nvCxnSpPr>
          <p:cNvPr id="308299" name="AutoShape 75"/>
          <p:cNvCxnSpPr>
            <a:cxnSpLocks noChangeShapeType="1"/>
            <a:stCxn id="308298" idx="1"/>
          </p:cNvCxnSpPr>
          <p:nvPr/>
        </p:nvCxnSpPr>
        <p:spPr bwMode="auto">
          <a:xfrm flipH="1" flipV="1">
            <a:off x="7073900" y="4824430"/>
            <a:ext cx="48895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8301" name="Text Box 77"/>
          <p:cNvSpPr txBox="1">
            <a:spLocks noChangeArrowheads="1"/>
          </p:cNvSpPr>
          <p:nvPr/>
        </p:nvSpPr>
        <p:spPr bwMode="auto">
          <a:xfrm>
            <a:off x="7564438" y="4441843"/>
            <a:ext cx="1204912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After </a:t>
            </a:r>
            <a:r>
              <a:rPr lang="en-US" altLang="ko-KR" b="0"/>
              <a:t>exec</a:t>
            </a:r>
          </a:p>
        </p:txBody>
      </p:sp>
      <p:sp>
        <p:nvSpPr>
          <p:cNvPr id="308302" name="Text Box 78"/>
          <p:cNvSpPr txBox="1">
            <a:spLocks noChangeArrowheads="1"/>
          </p:cNvSpPr>
          <p:nvPr/>
        </p:nvSpPr>
        <p:spPr bwMode="auto">
          <a:xfrm>
            <a:off x="6084888" y="4284680"/>
            <a:ext cx="635000" cy="3365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exec</a:t>
            </a:r>
          </a:p>
        </p:txBody>
      </p:sp>
      <p:cxnSp>
        <p:nvCxnSpPr>
          <p:cNvPr id="308315" name="AutoShape 91"/>
          <p:cNvCxnSpPr>
            <a:cxnSpLocks noChangeShapeType="1"/>
          </p:cNvCxnSpPr>
          <p:nvPr/>
        </p:nvCxnSpPr>
        <p:spPr bwMode="auto">
          <a:xfrm>
            <a:off x="5943600" y="4194193"/>
            <a:ext cx="0" cy="477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" name="슬라이드 번호 개체 틀 7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docommand</a:t>
            </a:r>
            <a:r>
              <a:rPr lang="en-US" altLang="ko-KR"/>
              <a:t> example </a:t>
            </a:r>
            <a:r>
              <a:rPr lang="en-US" altLang="ko-KR" i="1"/>
              <a:t>p</a:t>
            </a:r>
            <a:r>
              <a:rPr lang="en-US" altLang="ko-KR"/>
              <a:t>.99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57788"/>
            <a:ext cx="8229600" cy="1152525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–c</a:t>
            </a:r>
            <a:r>
              <a:rPr lang="en-US" altLang="ko-KR" sz="2200" dirty="0">
                <a:latin typeface="Arial" charset="0"/>
                <a:cs typeface="Arial" charset="0"/>
              </a:rPr>
              <a:t> argument used in the invocation of the shell tells it to take commands from the next string argument, rather than standard input.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466725" y="1052513"/>
            <a:ext cx="8208963" cy="41052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/* </a:t>
            </a:r>
            <a:r>
              <a:rPr lang="en-US" altLang="ko-KR" sz="1400" b="0" dirty="0" err="1"/>
              <a:t>docommand</a:t>
            </a:r>
            <a:r>
              <a:rPr lang="en-US" altLang="ko-KR" sz="1400" b="0" dirty="0"/>
              <a:t> --run shell command, first version */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docommand</a:t>
            </a:r>
            <a:r>
              <a:rPr lang="en-US" altLang="ko-KR" sz="1400" b="0" dirty="0"/>
              <a:t>(char *command)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pit_t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if((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 = fork()) &lt; 0 )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	return (-1);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if(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==0) /* child */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	</a:t>
            </a:r>
            <a:r>
              <a:rPr lang="en-US" altLang="ko-KR" sz="1400" b="0" dirty="0" err="1"/>
              <a:t>execl</a:t>
            </a:r>
            <a:r>
              <a:rPr lang="en-US" altLang="ko-KR" sz="1400" b="0" dirty="0"/>
              <a:t>("/bin/</a:t>
            </a:r>
            <a:r>
              <a:rPr lang="en-US" altLang="ko-KR" sz="1400" b="0" dirty="0" err="1"/>
              <a:t>sh</a:t>
            </a:r>
            <a:r>
              <a:rPr lang="en-US" altLang="ko-KR" sz="1400" b="0" dirty="0"/>
              <a:t>", "</a:t>
            </a:r>
            <a:r>
              <a:rPr lang="en-US" altLang="ko-KR" sz="1400" b="0" dirty="0" err="1"/>
              <a:t>sh</a:t>
            </a:r>
            <a:r>
              <a:rPr lang="en-US" altLang="ko-KR" sz="1400" b="0" dirty="0"/>
              <a:t>", "-c", command, (char *)0);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	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execl</a:t>
            </a:r>
            <a:r>
              <a:rPr lang="en-US" altLang="ko-KR" sz="1400" b="0" dirty="0"/>
              <a:t>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	exit(1);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}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/* code for parent */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/* wait until child exits */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wait((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*)0);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return(0);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main</a:t>
            </a:r>
            <a:r>
              <a:rPr lang="en-US" altLang="ko-KR"/>
              <a:t> Function(1/3)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Main function’s prototype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b="0" dirty="0" err="1">
                <a:latin typeface="Courier New" pitchFamily="49" charset="0"/>
              </a:rPr>
              <a:t>argc</a:t>
            </a:r>
            <a:r>
              <a:rPr lang="en-US" altLang="ko-KR" sz="2000" dirty="0"/>
              <a:t> is the number of command-line arguments,</a:t>
            </a:r>
          </a:p>
          <a:p>
            <a:pPr lvl="1"/>
            <a:r>
              <a:rPr lang="en-US" altLang="ko-KR" sz="2000" b="0" dirty="0" err="1">
                <a:latin typeface="Courier New" pitchFamily="49" charset="0"/>
              </a:rPr>
              <a:t>argv</a:t>
            </a:r>
            <a:r>
              <a:rPr lang="en-US" altLang="ko-KR" sz="2000" dirty="0"/>
              <a:t> is an array of pointers to the arguments.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When a C program is executed by the kernel by one of the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exec</a:t>
            </a:r>
            <a:r>
              <a:rPr lang="en-US" altLang="ko-KR" sz="2200" dirty="0">
                <a:latin typeface="Arial" charset="0"/>
                <a:cs typeface="Arial" charset="0"/>
              </a:rPr>
              <a:t> functions, a special start-up routine is called before the main function is called 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The executable program file specifies this routine as the starting address for the program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This start-up routine takes values from the kernel</a:t>
            </a:r>
          </a:p>
          <a:p>
            <a:pPr lvl="1"/>
            <a:r>
              <a:rPr lang="en-US" altLang="ko-KR" sz="2000" dirty="0"/>
              <a:t>command-line arguments </a:t>
            </a:r>
          </a:p>
          <a:p>
            <a:pPr lvl="1"/>
            <a:r>
              <a:rPr lang="en-US" altLang="ko-KR" sz="2000" dirty="0"/>
              <a:t>environment and sets 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785813" y="1484313"/>
            <a:ext cx="421798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main(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argc</a:t>
            </a:r>
            <a:r>
              <a:rPr lang="en-US" altLang="ko-KR" b="0" dirty="0"/>
              <a:t>, char *</a:t>
            </a:r>
            <a:r>
              <a:rPr lang="en-US" altLang="ko-KR" b="0" dirty="0" err="1"/>
              <a:t>argv</a:t>
            </a:r>
            <a:r>
              <a:rPr lang="en-US" altLang="ko-KR" b="0" dirty="0"/>
              <a:t>[]);</a:t>
            </a:r>
          </a:p>
        </p:txBody>
      </p:sp>
      <p:sp>
        <p:nvSpPr>
          <p:cNvPr id="237573" name="Oval 5"/>
          <p:cNvSpPr>
            <a:spLocks noChangeArrowheads="1"/>
          </p:cNvSpPr>
          <p:nvPr/>
        </p:nvSpPr>
        <p:spPr bwMode="auto">
          <a:xfrm>
            <a:off x="4932363" y="5229225"/>
            <a:ext cx="792162" cy="79216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b="0"/>
              <a:t>user’s</a:t>
            </a:r>
            <a:br>
              <a:rPr lang="en-US" altLang="ko-KR" sz="1400" b="0"/>
            </a:br>
            <a:r>
              <a:rPr lang="en-US" altLang="ko-KR" sz="1400" b="0"/>
              <a:t>shell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6302375" y="5372100"/>
            <a:ext cx="1727200" cy="504825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/>
              <a:t>start up code</a:t>
            </a:r>
          </a:p>
          <a:p>
            <a:pPr>
              <a:spcBef>
                <a:spcPct val="0"/>
              </a:spcBef>
            </a:pPr>
            <a:r>
              <a:rPr lang="en-US" altLang="ko-KR" sz="1400" b="0"/>
              <a:t>exit(main(…));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6302375" y="5870575"/>
            <a:ext cx="1727200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/>
              <a:t>main()</a:t>
            </a:r>
          </a:p>
          <a:p>
            <a:pPr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sz="1400" b="0"/>
              <a:t>…</a:t>
            </a:r>
          </a:p>
          <a:p>
            <a:pPr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cxnSp>
        <p:nvCxnSpPr>
          <p:cNvPr id="237576" name="AutoShape 8"/>
          <p:cNvCxnSpPr>
            <a:cxnSpLocks noChangeShapeType="1"/>
            <a:stCxn id="237573" idx="6"/>
            <a:endCxn id="237574" idx="1"/>
          </p:cNvCxnSpPr>
          <p:nvPr/>
        </p:nvCxnSpPr>
        <p:spPr bwMode="auto">
          <a:xfrm flipV="1">
            <a:off x="5738813" y="5624513"/>
            <a:ext cx="549275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5.5 Inherited data and file descriptors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fork</a:t>
            </a:r>
            <a:r>
              <a:rPr lang="en-US" altLang="ko-KR"/>
              <a:t>, files and data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All the files open in the parent are also open in the child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ko-KR" sz="36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It is important that the parent and the child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share the same file offset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Parent’s offset be updated by the child when the child writes to standard out.</a:t>
            </a:r>
          </a:p>
        </p:txBody>
      </p:sp>
      <p:pic>
        <p:nvPicPr>
          <p:cNvPr id="3143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428737"/>
            <a:ext cx="6149064" cy="36433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6804025" y="549275"/>
            <a:ext cx="189547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ko-KR" b="0"/>
              <a:t>fork_filedes.c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.101 (136)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/* fork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"data"</a:t>
            </a:r>
            <a:r>
              <a:rPr lang="ko-KR" altLang="en-US" sz="1400" b="0" dirty="0"/>
              <a:t>가 최소한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문자 이상임을 가정한다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main(){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char </a:t>
            </a:r>
            <a:r>
              <a:rPr lang="en-US" altLang="ko-KR" sz="1400" b="0" dirty="0" err="1"/>
              <a:t>buf</a:t>
            </a:r>
            <a:r>
              <a:rPr lang="en-US" altLang="ko-KR" sz="1400" b="0" dirty="0"/>
              <a:t>[10];  /* </a:t>
            </a:r>
            <a:r>
              <a:rPr lang="ko-KR" altLang="en-US" sz="1400" b="0" dirty="0" err="1"/>
              <a:t>화일</a:t>
            </a:r>
            <a:r>
              <a:rPr lang="ko-KR" altLang="en-US" sz="1400" b="0" dirty="0"/>
              <a:t> 자료를 저장할 버퍼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if((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 = open("data", O_RDONLY)) == -1)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fatal("open failed");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read(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buf</a:t>
            </a:r>
            <a:r>
              <a:rPr lang="en-US" altLang="ko-KR" sz="1400" b="0" dirty="0"/>
              <a:t>, 10);   /*</a:t>
            </a:r>
            <a:r>
              <a:rPr lang="ko-KR" altLang="en-US" sz="1400" b="0" dirty="0" err="1"/>
              <a:t>화일</a:t>
            </a:r>
            <a:r>
              <a:rPr lang="ko-KR" altLang="en-US" sz="1400" b="0" dirty="0"/>
              <a:t> 포인터를 전진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printpos</a:t>
            </a:r>
            <a:r>
              <a:rPr lang="en-US" altLang="ko-KR" sz="1400" b="0" dirty="0"/>
              <a:t>("Before fork", 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switch(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 = fork()) 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case -1:    /* </a:t>
            </a:r>
            <a:r>
              <a:rPr lang="ko-KR" altLang="en-US" sz="1400" b="0" dirty="0"/>
              <a:t>오류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fatal("fork failed");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break;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case 0:     /* </a:t>
            </a:r>
            <a:r>
              <a:rPr lang="ko-KR" altLang="en-US" sz="1400" b="0" dirty="0"/>
              <a:t>자식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printpos</a:t>
            </a:r>
            <a:r>
              <a:rPr lang="en-US" altLang="ko-KR" sz="1400" b="0" dirty="0"/>
              <a:t>("Child before read", 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read(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buf</a:t>
            </a:r>
            <a:r>
              <a:rPr lang="en-US" altLang="ko-KR" sz="1400" b="0" dirty="0"/>
              <a:t>, 10);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printpos</a:t>
            </a:r>
            <a:r>
              <a:rPr lang="en-US" altLang="ko-KR" sz="1400" b="0" dirty="0"/>
              <a:t>("Child after read", 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break;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default:    /* </a:t>
            </a:r>
            <a:r>
              <a:rPr lang="ko-KR" altLang="en-US" sz="1400" b="0" dirty="0"/>
              <a:t>부모 *</a:t>
            </a:r>
            <a:r>
              <a:rPr lang="en-US" altLang="ko-KR" sz="1400" b="0" dirty="0"/>
              <a:t>/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wait((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*)0);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printpos</a:t>
            </a:r>
            <a:r>
              <a:rPr lang="en-US" altLang="ko-KR" sz="1400" b="0" dirty="0"/>
              <a:t>("Parent after wait", 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}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Inherited properties from parent process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Real user ID, real group ID, effective user ID, effective group ID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Supplementary group IDs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Process group ID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Session ID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Controlling terminal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The set-user-ID and set-group-ID flags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Current working directory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Root directory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File mode creation mask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Signal mask and dispositions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The close-on-exec flag for any open file descriptors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Environment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Attached shared memory segments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Memory mappings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Resource limits</a:t>
            </a:r>
            <a:endParaRPr lang="ko-KR" altLang="en-US" sz="2000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429388" y="1928802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cs typeface="Courier New" pitchFamily="49" charset="0"/>
              </a:rPr>
              <a:t>fork(2)</a:t>
            </a:r>
            <a:endParaRPr lang="ko-KR" altLang="en-US" sz="32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The difference between the parent and child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latin typeface="Arial" charset="0"/>
                <a:cs typeface="Arial" charset="0"/>
              </a:rPr>
              <a:t>The </a:t>
            </a:r>
            <a:r>
              <a:rPr lang="en-US" altLang="ko-K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return value from fork</a:t>
            </a:r>
            <a:br>
              <a:rPr lang="en-US" altLang="ko-KR" sz="2000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endParaRPr lang="en-US" altLang="ko-KR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r>
              <a:rPr lang="en-US" altLang="ko-KR" sz="2000" dirty="0">
                <a:latin typeface="Arial" charset="0"/>
                <a:cs typeface="Arial" charset="0"/>
              </a:rPr>
              <a:t>The process IDs are different</a:t>
            </a:r>
            <a:br>
              <a:rPr lang="en-US" altLang="ko-KR" sz="2000" dirty="0">
                <a:latin typeface="Arial" charset="0"/>
                <a:cs typeface="Arial" charset="0"/>
              </a:rPr>
            </a:br>
            <a:endParaRPr lang="en-US" altLang="ko-KR" sz="2000" dirty="0">
              <a:latin typeface="Arial" charset="0"/>
              <a:cs typeface="Arial" charset="0"/>
            </a:endParaRPr>
          </a:p>
          <a:p>
            <a:r>
              <a:rPr lang="en-US" altLang="ko-KR" sz="2000" dirty="0">
                <a:latin typeface="Arial" charset="0"/>
                <a:cs typeface="Arial" charset="0"/>
              </a:rPr>
              <a:t>The two processes have different parent process IDs: the parent process ID of the child is the parent; the parent process ID of the parent doesn't change</a:t>
            </a:r>
            <a:br>
              <a:rPr lang="en-US" altLang="ko-KR" sz="2000" dirty="0">
                <a:latin typeface="Arial" charset="0"/>
                <a:cs typeface="Arial" charset="0"/>
              </a:rPr>
            </a:br>
            <a:endParaRPr lang="en-US" altLang="ko-KR" sz="2000" dirty="0">
              <a:latin typeface="Arial" charset="0"/>
              <a:cs typeface="Arial" charset="0"/>
            </a:endParaRPr>
          </a:p>
          <a:p>
            <a:r>
              <a:rPr lang="en-US" altLang="ko-KR" sz="2000" dirty="0">
                <a:latin typeface="Arial" charset="0"/>
                <a:cs typeface="Arial" charset="0"/>
              </a:rPr>
              <a:t>The child's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tms_utime</a:t>
            </a:r>
            <a:r>
              <a:rPr lang="en-US" altLang="ko-KR" sz="2000" dirty="0">
                <a:latin typeface="Arial" charset="0"/>
                <a:cs typeface="Arial" charset="0"/>
              </a:rPr>
              <a:t>,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tms_stime</a:t>
            </a:r>
            <a:r>
              <a:rPr lang="en-US" altLang="ko-KR" sz="2000" dirty="0">
                <a:latin typeface="Arial" charset="0"/>
                <a:cs typeface="Arial" charset="0"/>
              </a:rPr>
              <a:t>,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tms_cutime</a:t>
            </a:r>
            <a:r>
              <a:rPr lang="en-US" altLang="ko-KR" sz="2000" dirty="0">
                <a:latin typeface="Arial" charset="0"/>
                <a:cs typeface="Arial" charset="0"/>
              </a:rPr>
              <a:t>, and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tms_cstime</a:t>
            </a:r>
            <a:r>
              <a:rPr lang="en-US" altLang="ko-KR" sz="2000" dirty="0">
                <a:latin typeface="Arial" charset="0"/>
                <a:cs typeface="Arial" charset="0"/>
              </a:rPr>
              <a:t> values are set to 0</a:t>
            </a:r>
            <a:br>
              <a:rPr lang="en-US" altLang="ko-KR" sz="2000" dirty="0">
                <a:latin typeface="Arial" charset="0"/>
                <a:cs typeface="Arial" charset="0"/>
              </a:rPr>
            </a:br>
            <a:endParaRPr lang="en-US" altLang="ko-KR" sz="2000" dirty="0">
              <a:latin typeface="Arial" charset="0"/>
              <a:cs typeface="Arial" charset="0"/>
            </a:endParaRPr>
          </a:p>
          <a:p>
            <a:r>
              <a:rPr lang="en-US" altLang="ko-KR" sz="2000" dirty="0">
                <a:latin typeface="Arial" charset="0"/>
                <a:cs typeface="Arial" charset="0"/>
              </a:rPr>
              <a:t>File locks set by the parent are not inherited by the child</a:t>
            </a:r>
            <a:br>
              <a:rPr lang="en-US" altLang="ko-KR" sz="2000" dirty="0">
                <a:latin typeface="Arial" charset="0"/>
                <a:cs typeface="Arial" charset="0"/>
              </a:rPr>
            </a:br>
            <a:endParaRPr lang="en-US" altLang="ko-KR" sz="2000" dirty="0">
              <a:latin typeface="Arial" charset="0"/>
              <a:cs typeface="Arial" charset="0"/>
            </a:endParaRPr>
          </a:p>
          <a:p>
            <a:r>
              <a:rPr lang="en-US" altLang="ko-KR" sz="2000" dirty="0">
                <a:latin typeface="Arial" charset="0"/>
                <a:cs typeface="Arial" charset="0"/>
              </a:rPr>
              <a:t>Pending alarms are cleared for the child</a:t>
            </a:r>
            <a:br>
              <a:rPr lang="en-US" altLang="ko-KR" sz="2000" dirty="0">
                <a:latin typeface="Arial" charset="0"/>
                <a:cs typeface="Arial" charset="0"/>
              </a:rPr>
            </a:br>
            <a:endParaRPr lang="en-US" altLang="ko-KR" sz="2000" dirty="0">
              <a:latin typeface="Arial" charset="0"/>
              <a:cs typeface="Arial" charset="0"/>
            </a:endParaRPr>
          </a:p>
          <a:p>
            <a:r>
              <a:rPr lang="en-US" altLang="ko-KR" sz="2000" dirty="0">
                <a:latin typeface="Arial" charset="0"/>
                <a:cs typeface="Arial" charset="0"/>
              </a:rPr>
              <a:t>The set of pending signals for the child is set to the empty set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exec</a:t>
            </a:r>
            <a:r>
              <a:rPr lang="en-US" altLang="ko-KR"/>
              <a:t> and open files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File open in the original program are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kept open</a:t>
            </a:r>
            <a:r>
              <a:rPr lang="en-US" altLang="ko-KR" sz="2200" dirty="0">
                <a:latin typeface="Arial" charset="0"/>
                <a:cs typeface="Arial" charset="0"/>
              </a:rPr>
              <a:t> when an entirely new program is started through exec.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Read-writer pointers (file offset) for such files are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unchanged by the </a:t>
            </a:r>
            <a:r>
              <a:rPr lang="en-US" altLang="ko-KR" sz="2200" b="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exec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 call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close-on-exec flag is on (the default is off), then the file fragment shows how the close-on-exec flag is enabled</a:t>
            </a:r>
            <a:endParaRPr lang="ko-KR" altLang="en-US" sz="2200" dirty="0">
              <a:latin typeface="Arial" charset="0"/>
              <a:cs typeface="Arial" charset="0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466725" y="3429001"/>
            <a:ext cx="8208963" cy="2857519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#</a:t>
            </a:r>
            <a:r>
              <a:rPr lang="en-US" altLang="ko-KR" sz="1400" b="0" dirty="0" err="1"/>
              <a:t>inlucde</a:t>
            </a:r>
            <a:r>
              <a:rPr lang="en-US" altLang="ko-KR" sz="1400" b="0" dirty="0"/>
              <a:t> &lt;</a:t>
            </a:r>
            <a:r>
              <a:rPr lang="en-US" altLang="ko-KR" sz="1400" b="0" dirty="0" err="1"/>
              <a:t>fcntl.h</a:t>
            </a:r>
            <a:r>
              <a:rPr lang="en-US" altLang="ko-KR" sz="1400" b="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fd</a:t>
            </a:r>
            <a:r>
              <a:rPr lang="en-US" altLang="ko-KR" sz="1400" b="0" dirty="0"/>
              <a:t> = open(“file”, O_RDONLY);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fcntl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, F_SETFD, 1);	</a:t>
            </a:r>
            <a:r>
              <a:rPr lang="en-US" altLang="ko-KR" b="0" dirty="0"/>
              <a:t>/* close-on-exec </a:t>
            </a:r>
            <a:r>
              <a:rPr lang="ko-KR" altLang="en-US" b="0" dirty="0"/>
              <a:t>플래그를 </a:t>
            </a:r>
            <a:r>
              <a:rPr lang="en-US" altLang="ko-KR" b="0" dirty="0"/>
              <a:t>on</a:t>
            </a:r>
            <a:r>
              <a:rPr lang="ko-KR" altLang="en-US" b="0" dirty="0"/>
              <a:t>으로 설정 *</a:t>
            </a:r>
            <a:r>
              <a:rPr lang="en-US" altLang="ko-KR" b="0" dirty="0"/>
              <a:t>/</a:t>
            </a:r>
            <a:br>
              <a:rPr lang="en-US" altLang="ko-KR" b="0" dirty="0"/>
            </a:b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fcntl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, F_SETFD, 0);	</a:t>
            </a:r>
            <a:r>
              <a:rPr lang="en-US" altLang="ko-KR" b="0" dirty="0"/>
              <a:t>/* close-on-exec </a:t>
            </a:r>
            <a:r>
              <a:rPr lang="ko-KR" altLang="en-US" b="0" dirty="0"/>
              <a:t>플래그를 </a:t>
            </a:r>
            <a:r>
              <a:rPr lang="en-US" altLang="ko-KR" b="0" dirty="0"/>
              <a:t>off</a:t>
            </a:r>
            <a:r>
              <a:rPr lang="ko-KR" altLang="en-US" b="0" dirty="0"/>
              <a:t>으로 설정 *</a:t>
            </a:r>
            <a:r>
              <a:rPr lang="en-US" altLang="ko-KR" b="0" dirty="0"/>
              <a:t>/</a:t>
            </a:r>
            <a:br>
              <a:rPr lang="en-US" altLang="ko-KR" b="0" dirty="0"/>
            </a:b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res = </a:t>
            </a:r>
            <a:r>
              <a:rPr lang="en-US" altLang="ko-KR" b="0" dirty="0" err="1"/>
              <a:t>fcntl</a:t>
            </a:r>
            <a:r>
              <a:rPr lang="en-US" altLang="ko-KR" b="0" dirty="0"/>
              <a:t>(</a:t>
            </a:r>
            <a:r>
              <a:rPr lang="en-US" altLang="ko-KR" b="0" dirty="0" err="1"/>
              <a:t>fd</a:t>
            </a:r>
            <a:r>
              <a:rPr lang="en-US" altLang="ko-KR" b="0" dirty="0"/>
              <a:t>, F_GETFD, 0);	/* res==1:on, res==0:off</a:t>
            </a:r>
            <a:r>
              <a:rPr lang="ko-KR" altLang="en-US" b="0" dirty="0"/>
              <a:t> *</a:t>
            </a:r>
            <a:r>
              <a:rPr lang="en-US" altLang="ko-KR" b="0" dirty="0"/>
              <a:t>/</a:t>
            </a:r>
            <a:endParaRPr lang="en-US" altLang="ko-KR" sz="1400" b="0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4070350" y="0"/>
            <a:ext cx="50736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ko-KR" b="0"/>
              <a:t>close_on_exec.c, close_off_exec.c exec.c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0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</a:p>
        </p:txBody>
      </p:sp>
      <p:sp>
        <p:nvSpPr>
          <p:cNvPr id="319510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438150" y="1052513"/>
            <a:ext cx="4105275" cy="52562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argc</a:t>
            </a:r>
            <a:r>
              <a:rPr lang="en-US" altLang="ko-KR" sz="1400" b="0" dirty="0"/>
              <a:t>, char** 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>
                <a:solidFill>
                  <a:srgbClr val="FF0000"/>
                </a:solidFill>
              </a:rPr>
              <a:t>fd</a:t>
            </a:r>
            <a:r>
              <a:rPr lang="en-US" altLang="ko-KR" sz="1400" b="0" dirty="0">
                <a:solidFill>
                  <a:srgbClr val="FF0000"/>
                </a:solidFill>
              </a:rPr>
              <a:t> = open(“test”, O_RDONLY);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 = fork();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if(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 == 0){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execl</a:t>
            </a:r>
            <a:r>
              <a:rPr lang="en-US" altLang="ko-KR" sz="1400" b="0" dirty="0"/>
              <a:t>(“exec",“child",0);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if(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&lt;0){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("MAIN PROCESS");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wait(NULL);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("MAIN PROCESS EXIT\n");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close(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);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return 0;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319511" name="Rectangle 23"/>
          <p:cNvSpPr>
            <a:spLocks noChangeArrowheads="1"/>
          </p:cNvSpPr>
          <p:nvPr/>
        </p:nvSpPr>
        <p:spPr bwMode="auto">
          <a:xfrm>
            <a:off x="4600575" y="1052513"/>
            <a:ext cx="4105275" cy="52562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/* </a:t>
            </a:r>
            <a:r>
              <a:rPr lang="en-US" altLang="ko-KR" sz="1400" b="0" dirty="0" err="1"/>
              <a:t>exec.c</a:t>
            </a:r>
            <a:r>
              <a:rPr lang="en-US" altLang="ko-KR" sz="1400" b="0" dirty="0"/>
              <a:t> */</a:t>
            </a:r>
            <a:endParaRPr lang="ko-KR" altLang="en-US" sz="1400" b="0" dirty="0"/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argc</a:t>
            </a:r>
            <a:r>
              <a:rPr lang="en-US" altLang="ko-KR" sz="1400" b="0" dirty="0"/>
              <a:t>, char** 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if( read(3, buff, 512) &lt; 0){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("EXEC PROCESS");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exit(1);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("EXEC PROCESS EXIT\n”);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return 0;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29642" cy="633412"/>
          </a:xfrm>
        </p:spPr>
        <p:txBody>
          <a:bodyPr/>
          <a:lstStyle/>
          <a:p>
            <a:r>
              <a:rPr lang="en-US" altLang="ko-KR" sz="3000" dirty="0"/>
              <a:t>Inherited properties from the calling process </a:t>
            </a:r>
            <a:endParaRPr sz="300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256212"/>
          </a:xfrm>
        </p:spPr>
        <p:txBody>
          <a:bodyPr/>
          <a:lstStyle/>
          <a:p>
            <a:r>
              <a:rPr lang="en-US" altLang="ko-KR" sz="2000" dirty="0">
                <a:latin typeface="Arial" charset="0"/>
                <a:cs typeface="Arial" charset="0"/>
              </a:rPr>
              <a:t>Real user ID and real group ID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Supplementary group IDs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Process group ID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Session ID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Controlling terminal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Time left until alarm clock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Current working directory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Root directory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File mode creation mask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File locks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Process signal mask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Pending signals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Resource limits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Values for 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tms_utime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tms_stime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tms_cutime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, and 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tms_cstime</a:t>
            </a:r>
            <a:endParaRPr lang="ko-KR" altLang="en-US" sz="20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6429388" y="1928802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cs typeface="Courier New" pitchFamily="49" charset="0"/>
              </a:rPr>
              <a:t>exec(2)</a:t>
            </a:r>
            <a:endParaRPr lang="ko-KR" altLang="en-US" sz="32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main</a:t>
            </a:r>
            <a:r>
              <a:rPr lang="en-US" altLang="ko-KR"/>
              <a:t> Function(2/3)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Command-Line Argument </a:t>
            </a:r>
          </a:p>
          <a:p>
            <a:pPr lvl="1"/>
            <a:r>
              <a:rPr lang="en-US" altLang="ko-KR" dirty="0"/>
              <a:t>When a program is executed, the process that does 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altLang="ko-KR" dirty="0"/>
              <a:t> can pass command-line arguments to the new program </a:t>
            </a:r>
            <a:endParaRPr lang="ko-KR" altLang="en-US" dirty="0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258888" y="2619375"/>
            <a:ext cx="3362325" cy="1314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0"/>
              <a:t>$ ./echoarg arg1 TEST foo </a:t>
            </a:r>
            <a:br>
              <a:rPr lang="en-US" altLang="ko-KR" b="0"/>
            </a:br>
            <a:r>
              <a:rPr lang="en-US" altLang="ko-KR" b="0"/>
              <a:t>argv[0]: ./echoarg </a:t>
            </a:r>
            <a:br>
              <a:rPr lang="en-US" altLang="ko-KR" b="0"/>
            </a:br>
            <a:r>
              <a:rPr lang="en-US" altLang="ko-KR" b="0"/>
              <a:t>argv[1]: arg1 </a:t>
            </a:r>
            <a:br>
              <a:rPr lang="en-US" altLang="ko-KR" b="0"/>
            </a:br>
            <a:r>
              <a:rPr lang="en-US" altLang="ko-KR" b="0"/>
              <a:t>argv[2]: TEST </a:t>
            </a:r>
            <a:br>
              <a:rPr lang="en-US" altLang="ko-KR" b="0"/>
            </a:br>
            <a:r>
              <a:rPr lang="en-US" altLang="ko-KR" b="0"/>
              <a:t>argv[3]: foo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95288" y="4000504"/>
            <a:ext cx="8208962" cy="23050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stdio.h</a:t>
            </a:r>
            <a:r>
              <a:rPr lang="en-US" altLang="ko-KR" sz="1400" b="0" dirty="0"/>
              <a:t>&gt;</a:t>
            </a:r>
          </a:p>
          <a:p>
            <a:pPr>
              <a:spcBef>
                <a:spcPct val="0"/>
              </a:spcBef>
            </a:pPr>
            <a:endParaRPr lang="en-US" altLang="ko-KR" sz="1400" b="0" dirty="0"/>
          </a:p>
          <a:p>
            <a:pPr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argc</a:t>
            </a:r>
            <a:r>
              <a:rPr lang="en-US" altLang="ko-KR" sz="1400" b="0" dirty="0"/>
              <a:t>, char *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[])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{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;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for (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 = 0;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 &lt; </a:t>
            </a:r>
            <a:r>
              <a:rPr lang="en-US" altLang="ko-KR" sz="1400" b="0" dirty="0" err="1"/>
              <a:t>argc</a:t>
            </a:r>
            <a:r>
              <a:rPr lang="en-US" altLang="ko-KR" sz="1400" b="0" dirty="0"/>
              <a:t>;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++) /* echo all command-line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*/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[%d]: %s\n",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argv</a:t>
            </a:r>
            <a:r>
              <a:rPr lang="en-US" altLang="ko-KR" sz="1400" b="0" dirty="0"/>
              <a:t>[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]);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   exit(0); </a:t>
            </a:r>
          </a:p>
          <a:p>
            <a:pPr>
              <a:spcBef>
                <a:spcPct val="0"/>
              </a:spcBef>
            </a:pPr>
            <a:r>
              <a:rPr lang="en-US" altLang="ko-KR" sz="1400" b="0" dirty="0"/>
              <a:t>}</a:t>
            </a:r>
            <a:r>
              <a:rPr lang="en-US" altLang="ko-KR" sz="1400" dirty="0"/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main</a:t>
            </a:r>
            <a:r>
              <a:rPr lang="en-US" altLang="ko-KR" dirty="0"/>
              <a:t> Function(3/3)</a:t>
            </a:r>
            <a:endParaRPr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Environment List</a:t>
            </a:r>
          </a:p>
          <a:p>
            <a:pPr lvl="1"/>
            <a:r>
              <a:rPr lang="en-US" altLang="ko-KR" sz="2000" dirty="0"/>
              <a:t>The environment list is an array of character pointers </a:t>
            </a:r>
          </a:p>
          <a:p>
            <a:pPr lvl="1"/>
            <a:r>
              <a:rPr lang="en-US" altLang="ko-KR" sz="2000" dirty="0"/>
              <a:t>Address of the array of pointers is contained in the global variable </a:t>
            </a:r>
            <a:r>
              <a:rPr lang="en-US" altLang="ko-KR" sz="2000" b="0" dirty="0">
                <a:latin typeface="Courier New" pitchFamily="49" charset="0"/>
              </a:rPr>
              <a:t>environ</a:t>
            </a:r>
            <a:r>
              <a:rPr lang="en-US" altLang="ko-KR" sz="2000" dirty="0"/>
              <a:t> 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sz="2000" dirty="0"/>
              <a:t>Most UNIX system have provided a third argument to the main function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28662" y="2571744"/>
            <a:ext cx="2995613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ko-KR" b="0" dirty="0"/>
              <a:t>extern char **environ;</a:t>
            </a:r>
            <a:r>
              <a:rPr lang="en-US" altLang="ko-KR" dirty="0"/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3214686"/>
            <a:ext cx="5467350" cy="2295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1908175" y="6113484"/>
            <a:ext cx="60515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main(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argc</a:t>
            </a:r>
            <a:r>
              <a:rPr lang="en-US" altLang="ko-KR" b="0" dirty="0"/>
              <a:t>, char *</a:t>
            </a:r>
            <a:r>
              <a:rPr lang="en-US" altLang="ko-KR" b="0" dirty="0" err="1"/>
              <a:t>argv</a:t>
            </a:r>
            <a:r>
              <a:rPr lang="en-US" altLang="ko-KR" b="0" dirty="0"/>
              <a:t>[], char *</a:t>
            </a:r>
            <a:r>
              <a:rPr lang="en-US" altLang="ko-KR" b="0" dirty="0" err="1"/>
              <a:t>envp</a:t>
            </a:r>
            <a:r>
              <a:rPr lang="en-US" altLang="ko-KR" b="0" dirty="0"/>
              <a:t>[]);</a:t>
            </a:r>
            <a:r>
              <a:rPr lang="en-US" altLang="ko-KR" dirty="0"/>
              <a:t> 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827088" y="4076700"/>
            <a:ext cx="3095625" cy="1155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Access to specific environment variables is normally through the </a:t>
            </a:r>
            <a:r>
              <a:rPr lang="en-US" altLang="ko-KR" sz="1400" b="0" dirty="0" err="1">
                <a:solidFill>
                  <a:schemeClr val="accent2"/>
                </a:solidFill>
              </a:rPr>
              <a:t>getenv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 and </a:t>
            </a:r>
            <a:r>
              <a:rPr lang="en-US" altLang="ko-KR" sz="1400" b="0" dirty="0" err="1">
                <a:solidFill>
                  <a:schemeClr val="accent2"/>
                </a:solidFill>
              </a:rPr>
              <a:t>putenv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 functions instead of through the </a:t>
            </a:r>
            <a:r>
              <a:rPr lang="en-US" altLang="ko-KR" sz="1400" b="0" dirty="0">
                <a:solidFill>
                  <a:schemeClr val="accent2"/>
                </a:solidFill>
              </a:rPr>
              <a:t>environ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 variable.</a:t>
            </a:r>
            <a:endParaRPr lang="ko-KR" altLang="en-US" sz="1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4356100" y="2235200"/>
            <a:ext cx="4598988" cy="8461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400" b="0" dirty="0"/>
              <a:t>extern char **environ;	/* </a:t>
            </a:r>
            <a:r>
              <a:rPr lang="en-US" altLang="ko-KR" sz="1400" b="0" dirty="0" err="1"/>
              <a:t>stdlib.h</a:t>
            </a:r>
            <a:r>
              <a:rPr lang="en-US" altLang="ko-KR" sz="1400" b="0" dirty="0"/>
              <a:t> */</a:t>
            </a:r>
          </a:p>
          <a:p>
            <a:r>
              <a:rPr lang="en-US" altLang="ko-KR" sz="1400" b="0" dirty="0"/>
              <a:t>for (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 = 0; environ[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];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++)</a:t>
            </a:r>
            <a:br>
              <a:rPr lang="en-US" altLang="ko-KR" sz="1400" b="0" dirty="0"/>
            </a:br>
            <a:r>
              <a:rPr lang="en-US" altLang="ko-KR" sz="1400" b="0" dirty="0"/>
              <a:t>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(“</a:t>
            </a:r>
            <a:r>
              <a:rPr lang="en-US" altLang="ko-KR" sz="1400" b="0" dirty="0" err="1"/>
              <a:t>env</a:t>
            </a:r>
            <a:r>
              <a:rPr lang="en-US" altLang="ko-KR" sz="1400" b="0" dirty="0"/>
              <a:t>[%d]: %s\n",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, environ[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]);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86446" y="226290"/>
            <a:ext cx="2857520" cy="7386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400" b="0" dirty="0"/>
              <a:t>$ </a:t>
            </a:r>
            <a:r>
              <a:rPr lang="en-US" altLang="ko-KR" sz="1400" b="0" dirty="0" err="1"/>
              <a:t>env</a:t>
            </a:r>
            <a:br>
              <a:rPr lang="en-US" altLang="ko-KR" sz="1400" b="0" dirty="0"/>
            </a:br>
            <a:r>
              <a:rPr lang="en-US" altLang="ko-KR" sz="1400" b="0" dirty="0"/>
              <a:t>$ echo $HOME</a:t>
            </a:r>
            <a:br>
              <a:rPr lang="en-US" altLang="ko-KR" sz="1400" b="0" dirty="0"/>
            </a:br>
            <a:r>
              <a:rPr lang="en-US" altLang="ko-KR" sz="1400" b="0" dirty="0"/>
              <a:t>(.profile, .login, .</a:t>
            </a:r>
            <a:r>
              <a:rPr lang="en-US" altLang="ko-KR" sz="1400" b="0" dirty="0" err="1"/>
              <a:t>cshrc</a:t>
            </a:r>
            <a:r>
              <a:rPr lang="en-US" altLang="ko-KR" sz="1400" b="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Layout a C Program(1/3)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C Program has been composed of</a:t>
            </a:r>
          </a:p>
          <a:p>
            <a:pPr lvl="1"/>
            <a:r>
              <a:rPr lang="en-US" altLang="ko-KR" sz="2000" b="1" dirty="0"/>
              <a:t>Text(Code) Segment : </a:t>
            </a:r>
          </a:p>
          <a:p>
            <a:pPr lvl="2"/>
            <a:r>
              <a:rPr lang="en-US" altLang="ko-KR" sz="1800" dirty="0"/>
              <a:t>program instructions to be executed (machine instruction)</a:t>
            </a:r>
          </a:p>
          <a:p>
            <a:pPr lvl="1"/>
            <a:r>
              <a:rPr lang="en-US" altLang="ko-KR" sz="2000" b="1" dirty="0"/>
              <a:t>Initialized data segment : </a:t>
            </a:r>
          </a:p>
          <a:p>
            <a:pPr lvl="2"/>
            <a:r>
              <a:rPr lang="en-US" altLang="ko-KR" sz="1800" dirty="0"/>
              <a:t>initialized global and static variables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sz="2000" b="1" dirty="0"/>
              <a:t>Uninitialized data segment (</a:t>
            </a:r>
            <a:r>
              <a:rPr lang="en-US" altLang="ko-KR" sz="2000" b="1" dirty="0" err="1"/>
              <a:t>bss</a:t>
            </a:r>
            <a:r>
              <a:rPr lang="en-US" altLang="ko-KR" sz="2000" b="1" dirty="0"/>
              <a:t>) :</a:t>
            </a:r>
          </a:p>
          <a:p>
            <a:pPr lvl="2"/>
            <a:r>
              <a:rPr lang="en-US" altLang="ko-KR" sz="1800" dirty="0"/>
              <a:t>uninitialized global and static variables.</a:t>
            </a:r>
          </a:p>
          <a:p>
            <a:pPr lvl="2"/>
            <a:r>
              <a:rPr lang="en-US" altLang="ko-KR" sz="1800" dirty="0"/>
              <a:t>Data in this segment is initialized by the kernel to arithmetic 0 or null pointers before the program starts executing </a:t>
            </a:r>
          </a:p>
          <a:p>
            <a:pPr lvl="1"/>
            <a:endParaRPr lang="en-US" altLang="ko-KR" sz="2000" b="1" dirty="0"/>
          </a:p>
          <a:p>
            <a:pPr lvl="1"/>
            <a:r>
              <a:rPr lang="en-US" altLang="ko-KR" sz="2000" b="1" dirty="0"/>
              <a:t>Stack :</a:t>
            </a:r>
          </a:p>
          <a:p>
            <a:pPr lvl="2"/>
            <a:r>
              <a:rPr lang="en-US" altLang="ko-KR" sz="1800" dirty="0"/>
              <a:t>stores variables that are local to functions</a:t>
            </a:r>
          </a:p>
          <a:p>
            <a:pPr lvl="2"/>
            <a:r>
              <a:rPr lang="en-US" altLang="ko-KR" sz="1800" dirty="0"/>
              <a:t>when a functions is called, its automatic variables are allocated on the top of the stack</a:t>
            </a:r>
          </a:p>
          <a:p>
            <a:pPr lvl="2"/>
            <a:r>
              <a:rPr lang="en-US" altLang="ko-KR" sz="1800" dirty="0"/>
              <a:t>when it ends its variables are de-allocated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733550" y="2857496"/>
            <a:ext cx="22621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maxcount</a:t>
            </a:r>
            <a:r>
              <a:rPr lang="en-US" altLang="ko-KR" b="0" dirty="0"/>
              <a:t> = 99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1733550" y="4521210"/>
            <a:ext cx="21399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ko-KR" b="0" dirty="0"/>
              <a:t>long sum[1000];</a:t>
            </a:r>
            <a:r>
              <a:rPr lang="en-US" altLang="ko-KR" dirty="0"/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Layout a C Program(2/3)</a:t>
            </a:r>
            <a:endParaRPr lang="ko-KR" alt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52513"/>
            <a:ext cx="4475163" cy="5073650"/>
          </a:xfrm>
        </p:spPr>
        <p:txBody>
          <a:bodyPr/>
          <a:lstStyle/>
          <a:p>
            <a:pPr lvl="1"/>
            <a:r>
              <a:rPr lang="en-US" altLang="ko-KR" sz="2200" b="1" dirty="0"/>
              <a:t>Heap :</a:t>
            </a:r>
          </a:p>
          <a:p>
            <a:pPr lvl="2"/>
            <a:r>
              <a:rPr lang="en-US" altLang="ko-KR" dirty="0"/>
              <a:t>Dynamic memory is allocated from the heap</a:t>
            </a:r>
          </a:p>
          <a:p>
            <a:pPr lvl="2"/>
            <a:endParaRPr lang="en-US" altLang="ko-KR" sz="16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Contents of the uninitialized data segment are not stored in the program file on disk.</a:t>
            </a:r>
          </a:p>
          <a:p>
            <a:endParaRPr lang="en-US" altLang="ko-KR" sz="16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The only portions of the program that need to be saved in the program file are the text segment and the initialized data.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endParaRPr lang="en-US" altLang="ko-KR" sz="2400" dirty="0">
              <a:latin typeface="Arial" charset="0"/>
              <a:cs typeface="Arial" charset="0"/>
            </a:endParaRPr>
          </a:p>
          <a:p>
            <a:pPr lvl="1"/>
            <a:endParaRPr lang="en-US" altLang="ko-KR" sz="1800" dirty="0"/>
          </a:p>
        </p:txBody>
      </p:sp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7900" y="1700213"/>
            <a:ext cx="3960813" cy="3565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1447800" y="5500702"/>
            <a:ext cx="6246813" cy="942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400" b="0" dirty="0"/>
              <a:t>$ size /</a:t>
            </a:r>
            <a:r>
              <a:rPr lang="en-US" altLang="ko-KR" sz="1400" b="0" dirty="0" err="1"/>
              <a:t>usr</a:t>
            </a:r>
            <a:r>
              <a:rPr lang="en-US" altLang="ko-KR" sz="1400" b="0" dirty="0"/>
              <a:t>/bin/cc /bin/</a:t>
            </a:r>
            <a:r>
              <a:rPr lang="en-US" altLang="ko-KR" sz="1400" b="0" dirty="0" err="1"/>
              <a:t>sh</a:t>
            </a:r>
            <a:br>
              <a:rPr lang="en-US" altLang="ko-KR" sz="1400" b="0" dirty="0"/>
            </a:br>
            <a:r>
              <a:rPr lang="en-US" altLang="ko-KR" sz="1400" b="0" dirty="0"/>
              <a:t>  text     data   </a:t>
            </a:r>
            <a:r>
              <a:rPr lang="en-US" altLang="ko-KR" sz="1400" b="0" dirty="0" err="1"/>
              <a:t>bss</a:t>
            </a:r>
            <a:r>
              <a:rPr lang="en-US" altLang="ko-KR" sz="1400" b="0" dirty="0"/>
              <a:t>     </a:t>
            </a:r>
            <a:r>
              <a:rPr lang="en-US" altLang="ko-KR" sz="1400" b="0" dirty="0" err="1"/>
              <a:t>dec</a:t>
            </a:r>
            <a:r>
              <a:rPr lang="en-US" altLang="ko-KR" sz="1400" b="0" dirty="0"/>
              <a:t>     hex   filename</a:t>
            </a:r>
            <a:br>
              <a:rPr lang="en-US" altLang="ko-KR" sz="1400" b="0" dirty="0"/>
            </a:br>
            <a:r>
              <a:rPr lang="en-US" altLang="ko-KR" sz="1400" b="0" dirty="0"/>
              <a:t> 79606     1536   916   82058   1408a   /</a:t>
            </a:r>
            <a:r>
              <a:rPr lang="en-US" altLang="ko-KR" sz="1400" b="0" dirty="0" err="1"/>
              <a:t>usr</a:t>
            </a:r>
            <a:r>
              <a:rPr lang="en-US" altLang="ko-KR" sz="1400" b="0" dirty="0"/>
              <a:t>/bin/cc</a:t>
            </a:r>
            <a:br>
              <a:rPr lang="en-US" altLang="ko-KR" sz="1400" b="0" dirty="0"/>
            </a:br>
            <a:r>
              <a:rPr lang="en-US" altLang="ko-KR" sz="1400" b="0" dirty="0"/>
              <a:t>619234    21120 18260  658614   a0cb6   /bin/</a:t>
            </a:r>
            <a:r>
              <a:rPr lang="en-US" altLang="ko-KR" sz="1400" b="0" dirty="0" err="1"/>
              <a:t>sh</a:t>
            </a:r>
            <a:endParaRPr lang="en-US" altLang="ko-KR" sz="1400" b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3DB70-26FB-482B-8A4C-C1440D90DFC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Layout a C Program(3/3)</a:t>
            </a:r>
            <a:endParaRPr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539750" y="1052513"/>
            <a:ext cx="4032250" cy="170973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0" dirty="0"/>
              <a:t>/* </a:t>
            </a:r>
            <a:r>
              <a:rPr lang="en-US" altLang="ko-KR" b="0" dirty="0" err="1"/>
              <a:t>init.c</a:t>
            </a:r>
            <a:r>
              <a:rPr lang="en-US" altLang="ko-KR" b="0" dirty="0"/>
              <a:t> */</a:t>
            </a:r>
          </a:p>
          <a:p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myarray</a:t>
            </a:r>
            <a:r>
              <a:rPr lang="en-US" altLang="ko-KR" b="0" dirty="0"/>
              <a:t>[50000]={0};</a:t>
            </a:r>
            <a:br>
              <a:rPr lang="en-US" altLang="ko-KR" b="0" dirty="0"/>
            </a:br>
            <a:r>
              <a:rPr lang="en-US" altLang="ko-KR" b="0" dirty="0" err="1"/>
              <a:t>int</a:t>
            </a:r>
            <a:r>
              <a:rPr lang="en-US" altLang="ko-KR" b="0" dirty="0"/>
              <a:t> main(){</a:t>
            </a:r>
          </a:p>
          <a:p>
            <a:r>
              <a:rPr lang="en-US" altLang="ko-KR" b="0" dirty="0"/>
              <a:t>   return 0;</a:t>
            </a:r>
          </a:p>
          <a:p>
            <a:r>
              <a:rPr lang="en-US" altLang="ko-KR" b="0" dirty="0"/>
              <a:t>}</a:t>
            </a:r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4787900" y="1052513"/>
            <a:ext cx="4032250" cy="170973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0" dirty="0"/>
              <a:t>/* </a:t>
            </a:r>
            <a:r>
              <a:rPr lang="en-US" altLang="ko-KR" b="0" dirty="0" err="1"/>
              <a:t>noninit.c</a:t>
            </a:r>
            <a:r>
              <a:rPr lang="en-US" altLang="ko-KR" b="0" dirty="0"/>
              <a:t> */</a:t>
            </a:r>
          </a:p>
          <a:p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myarray</a:t>
            </a:r>
            <a:r>
              <a:rPr lang="en-US" altLang="ko-KR" b="0" dirty="0"/>
              <a:t>[50000];</a:t>
            </a:r>
            <a:br>
              <a:rPr lang="en-US" altLang="ko-KR" b="0" dirty="0"/>
            </a:br>
            <a:r>
              <a:rPr lang="en-US" altLang="ko-KR" b="0" dirty="0" err="1"/>
              <a:t>int</a:t>
            </a:r>
            <a:r>
              <a:rPr lang="en-US" altLang="ko-KR" b="0" dirty="0"/>
              <a:t> main(){</a:t>
            </a:r>
          </a:p>
          <a:p>
            <a:r>
              <a:rPr lang="en-US" altLang="ko-KR" b="0" dirty="0"/>
              <a:t>   return 0;</a:t>
            </a:r>
          </a:p>
          <a:p>
            <a:r>
              <a:rPr lang="en-US" altLang="ko-KR" b="0" dirty="0"/>
              <a:t>}</a:t>
            </a:r>
          </a:p>
        </p:txBody>
      </p:sp>
      <p:sp>
        <p:nvSpPr>
          <p:cNvPr id="418822" name="Rectangle 6"/>
          <p:cNvSpPr>
            <a:spLocks noChangeArrowheads="1"/>
          </p:cNvSpPr>
          <p:nvPr/>
        </p:nvSpPr>
        <p:spPr bwMode="auto">
          <a:xfrm>
            <a:off x="423863" y="3213100"/>
            <a:ext cx="8294687" cy="255454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cc </a:t>
            </a:r>
            <a:r>
              <a:rPr lang="en-US" altLang="ko-KR" b="0" dirty="0" err="1"/>
              <a:t>noninit.c</a:t>
            </a:r>
            <a:r>
              <a:rPr lang="en-US" altLang="ko-KR" b="0" dirty="0"/>
              <a:t> -o </a:t>
            </a:r>
            <a:r>
              <a:rPr lang="en-US" altLang="ko-KR" b="0" dirty="0" err="1"/>
              <a:t>noninit</a:t>
            </a:r>
            <a:r>
              <a:rPr lang="en-US" altLang="ko-KR" b="0" dirty="0"/>
              <a:t> </a:t>
            </a:r>
            <a:br>
              <a:rPr lang="en-US" altLang="ko-KR" b="0" dirty="0"/>
            </a:br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cc </a:t>
            </a:r>
            <a:r>
              <a:rPr lang="en-US" altLang="ko-KR" b="0" dirty="0" err="1"/>
              <a:t>init.c</a:t>
            </a:r>
            <a:r>
              <a:rPr lang="en-US" altLang="ko-KR" b="0" dirty="0"/>
              <a:t> -o init</a:t>
            </a:r>
            <a:br>
              <a:rPr lang="en-US" altLang="ko-KR" b="0" dirty="0"/>
            </a:br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</a:t>
            </a:r>
            <a:r>
              <a:rPr lang="en-US" altLang="ko-KR" b="0" dirty="0" err="1"/>
              <a:t>ls</a:t>
            </a:r>
            <a:r>
              <a:rPr lang="en-US" altLang="ko-KR" b="0" dirty="0"/>
              <a:t> -l init </a:t>
            </a:r>
            <a:r>
              <a:rPr lang="en-US" altLang="ko-KR" b="0" dirty="0" err="1"/>
              <a:t>noninit</a:t>
            </a:r>
            <a:endParaRPr lang="en-US" altLang="ko-KR" b="0" dirty="0"/>
          </a:p>
          <a:p>
            <a:r>
              <a:rPr lang="en-US" altLang="ko-KR" b="0" dirty="0"/>
              <a:t>-</a:t>
            </a:r>
            <a:r>
              <a:rPr lang="en-US" altLang="ko-KR" b="0" dirty="0" err="1"/>
              <a:t>rwxr</a:t>
            </a:r>
            <a:r>
              <a:rPr lang="en-US" altLang="ko-KR" b="0" dirty="0"/>
              <a:t>-</a:t>
            </a:r>
            <a:r>
              <a:rPr lang="en-US" altLang="ko-KR" b="0" dirty="0" err="1"/>
              <a:t>xr</a:t>
            </a:r>
            <a:r>
              <a:rPr lang="en-US" altLang="ko-KR" b="0" dirty="0"/>
              <a:t>-x    1 root     </a:t>
            </a:r>
            <a:r>
              <a:rPr lang="en-US" altLang="ko-KR" b="0" dirty="0" err="1"/>
              <a:t>root</a:t>
            </a:r>
            <a:r>
              <a:rPr lang="en-US" altLang="ko-KR" b="0" dirty="0"/>
              <a:t>       214604  4</a:t>
            </a:r>
            <a:r>
              <a:rPr lang="ko-KR" altLang="en-US" b="0" dirty="0"/>
              <a:t>월  </a:t>
            </a:r>
            <a:r>
              <a:rPr lang="en-US" altLang="ko-KR" b="0" dirty="0"/>
              <a:t>7 17:00 init</a:t>
            </a:r>
            <a:br>
              <a:rPr lang="en-US" altLang="ko-KR" b="0" dirty="0"/>
            </a:br>
            <a:r>
              <a:rPr lang="en-US" altLang="ko-KR" b="0" dirty="0"/>
              <a:t>-</a:t>
            </a:r>
            <a:r>
              <a:rPr lang="en-US" altLang="ko-KR" b="0" dirty="0" err="1"/>
              <a:t>rwxr</a:t>
            </a:r>
            <a:r>
              <a:rPr lang="en-US" altLang="ko-KR" b="0" dirty="0"/>
              <a:t>-</a:t>
            </a:r>
            <a:r>
              <a:rPr lang="en-US" altLang="ko-KR" b="0" dirty="0" err="1"/>
              <a:t>xr</a:t>
            </a:r>
            <a:r>
              <a:rPr lang="en-US" altLang="ko-KR" b="0" dirty="0"/>
              <a:t>-x    1 root     </a:t>
            </a:r>
            <a:r>
              <a:rPr lang="en-US" altLang="ko-KR" b="0" dirty="0" err="1"/>
              <a:t>root</a:t>
            </a:r>
            <a:r>
              <a:rPr lang="en-US" altLang="ko-KR" b="0" dirty="0"/>
              <a:t>        14598  4</a:t>
            </a:r>
            <a:r>
              <a:rPr lang="ko-KR" altLang="en-US" b="0" dirty="0"/>
              <a:t>월  </a:t>
            </a:r>
            <a:r>
              <a:rPr lang="en-US" altLang="ko-KR" b="0" dirty="0"/>
              <a:t>7 17:00 </a:t>
            </a:r>
            <a:r>
              <a:rPr lang="en-US" altLang="ko-KR" b="0" dirty="0" err="1"/>
              <a:t>noninit</a:t>
            </a:r>
            <a:endParaRPr lang="en-US" altLang="ko-KR" b="0" dirty="0"/>
          </a:p>
          <a:p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size init </a:t>
            </a:r>
            <a:r>
              <a:rPr lang="en-US" altLang="ko-KR" b="0" dirty="0" err="1"/>
              <a:t>noninit</a:t>
            </a:r>
            <a:br>
              <a:rPr lang="en-US" altLang="ko-KR" b="0" dirty="0"/>
            </a:br>
            <a:r>
              <a:rPr lang="en-US" altLang="ko-KR" b="0" dirty="0"/>
              <a:t>   text    data     </a:t>
            </a:r>
            <a:r>
              <a:rPr lang="en-US" altLang="ko-KR" b="0" dirty="0" err="1"/>
              <a:t>bss</a:t>
            </a:r>
            <a:r>
              <a:rPr lang="en-US" altLang="ko-KR" b="0" dirty="0"/>
              <a:t>     </a:t>
            </a:r>
            <a:r>
              <a:rPr lang="en-US" altLang="ko-KR" b="0" dirty="0" err="1"/>
              <a:t>dec</a:t>
            </a:r>
            <a:r>
              <a:rPr lang="en-US" altLang="ko-KR" b="0" dirty="0"/>
              <a:t>     hex filename</a:t>
            </a:r>
            <a:br>
              <a:rPr lang="en-US" altLang="ko-KR" b="0" dirty="0"/>
            </a:br>
            <a:r>
              <a:rPr lang="en-US" altLang="ko-KR" b="0" dirty="0"/>
              <a:t>    706  200272       4  200982   31116 init</a:t>
            </a:r>
            <a:br>
              <a:rPr lang="en-US" altLang="ko-KR" b="0" dirty="0"/>
            </a:br>
            <a:r>
              <a:rPr lang="en-US" altLang="ko-KR" b="0" dirty="0"/>
              <a:t>    706     252  200032  200990   3111e </a:t>
            </a:r>
            <a:r>
              <a:rPr lang="en-US" altLang="ko-KR" b="0" dirty="0" err="1"/>
              <a:t>noninit</a:t>
            </a:r>
            <a:endParaRPr lang="en-US" altLang="ko-KR" b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5.1 Review of the notation of a process</a:t>
            </a: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CH01_BasicConcepts </Template>
  <TotalTime>15583</TotalTime>
  <Words>2997</Words>
  <Application>Microsoft Office PowerPoint</Application>
  <PresentationFormat>화면 슬라이드 쇼(4:3)</PresentationFormat>
  <Paragraphs>571</Paragraphs>
  <Slides>37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1" baseType="lpstr">
      <vt:lpstr>굴림</vt:lpstr>
      <vt:lpstr>맑은 고딕</vt:lpstr>
      <vt:lpstr>바탕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Wingdings</vt:lpstr>
      <vt:lpstr>mine</vt:lpstr>
      <vt:lpstr>CHAPTER 5</vt:lpstr>
      <vt:lpstr>5.0 Program Layout</vt:lpstr>
      <vt:lpstr>main Function(1/3)</vt:lpstr>
      <vt:lpstr>main Function(2/3)</vt:lpstr>
      <vt:lpstr>main Function(3/3)</vt:lpstr>
      <vt:lpstr>Memory Layout a C Program(1/3)</vt:lpstr>
      <vt:lpstr>Memory Layout a C Program(2/3)</vt:lpstr>
      <vt:lpstr>Memory Layout a C Program(3/3)</vt:lpstr>
      <vt:lpstr>5.1 Review of the notation of a process</vt:lpstr>
      <vt:lpstr>Process(1/2)</vt:lpstr>
      <vt:lpstr>Process(2/2)</vt:lpstr>
      <vt:lpstr>5.2 Creation process</vt:lpstr>
      <vt:lpstr>The getpid(2)and getppid(2)system call</vt:lpstr>
      <vt:lpstr>The fork(2) system call(1/4)</vt:lpstr>
      <vt:lpstr>The fork(2) system call(2/4)</vt:lpstr>
      <vt:lpstr>The fork(2) system call(3/4)</vt:lpstr>
      <vt:lpstr>The fork(2) system call(4/4)</vt:lpstr>
      <vt:lpstr>example p.91 (123)</vt:lpstr>
      <vt:lpstr>5.3 Running new program with exec</vt:lpstr>
      <vt:lpstr>The exec family(1/3)</vt:lpstr>
      <vt:lpstr>The exec family(2/3)</vt:lpstr>
      <vt:lpstr>The exec family(3/3)</vt:lpstr>
      <vt:lpstr>example p.93 (126)</vt:lpstr>
      <vt:lpstr>example p.95 (128)</vt:lpstr>
      <vt:lpstr>example p.96 (130)</vt:lpstr>
      <vt:lpstr>5.4 Using exec and fork together</vt:lpstr>
      <vt:lpstr>example p.97(131) (1/2)</vt:lpstr>
      <vt:lpstr>example p.97(131) (2/2)</vt:lpstr>
      <vt:lpstr>The docommand example p.99</vt:lpstr>
      <vt:lpstr>5.5 Inherited data and file descriptors</vt:lpstr>
      <vt:lpstr>fork, files and data</vt:lpstr>
      <vt:lpstr>example p.101 (136)</vt:lpstr>
      <vt:lpstr>Inherited properties from parent process</vt:lpstr>
      <vt:lpstr>The difference between the parent and child</vt:lpstr>
      <vt:lpstr>exec and open files</vt:lpstr>
      <vt:lpstr>example</vt:lpstr>
      <vt:lpstr>Inherited properties from the calling process 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강의 #2</dc:title>
  <dc:creator>lsj</dc:creator>
  <cp:lastModifiedBy>천성길</cp:lastModifiedBy>
  <cp:revision>382</cp:revision>
  <dcterms:created xsi:type="dcterms:W3CDTF">2003-09-04T07:58:09Z</dcterms:created>
  <dcterms:modified xsi:type="dcterms:W3CDTF">2018-09-03T06:35:53Z</dcterms:modified>
</cp:coreProperties>
</file>