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2"/>
  </p:notesMasterIdLst>
  <p:sldIdLst>
    <p:sldId id="464" r:id="rId2"/>
    <p:sldId id="465" r:id="rId3"/>
    <p:sldId id="466" r:id="rId4"/>
    <p:sldId id="467" r:id="rId5"/>
    <p:sldId id="468" r:id="rId6"/>
    <p:sldId id="469" r:id="rId7"/>
    <p:sldId id="470" r:id="rId8"/>
    <p:sldId id="541" r:id="rId9"/>
    <p:sldId id="480" r:id="rId10"/>
    <p:sldId id="542" r:id="rId11"/>
    <p:sldId id="481" r:id="rId12"/>
    <p:sldId id="482" r:id="rId13"/>
    <p:sldId id="483" r:id="rId14"/>
    <p:sldId id="484" r:id="rId15"/>
    <p:sldId id="485" r:id="rId16"/>
    <p:sldId id="487" r:id="rId17"/>
    <p:sldId id="488" r:id="rId18"/>
    <p:sldId id="489" r:id="rId19"/>
    <p:sldId id="502" r:id="rId20"/>
    <p:sldId id="492" r:id="rId21"/>
    <p:sldId id="543" r:id="rId22"/>
    <p:sldId id="491" r:id="rId23"/>
    <p:sldId id="544" r:id="rId24"/>
    <p:sldId id="493" r:id="rId25"/>
    <p:sldId id="494" r:id="rId26"/>
    <p:sldId id="534" r:id="rId27"/>
    <p:sldId id="540" r:id="rId28"/>
    <p:sldId id="495" r:id="rId29"/>
    <p:sldId id="496" r:id="rId30"/>
    <p:sldId id="497" r:id="rId31"/>
    <p:sldId id="499" r:id="rId32"/>
    <p:sldId id="498" r:id="rId33"/>
    <p:sldId id="500" r:id="rId34"/>
    <p:sldId id="545" r:id="rId35"/>
    <p:sldId id="546" r:id="rId36"/>
    <p:sldId id="547" r:id="rId37"/>
    <p:sldId id="548" r:id="rId38"/>
    <p:sldId id="549" r:id="rId39"/>
    <p:sldId id="550" r:id="rId40"/>
    <p:sldId id="551" r:id="rId41"/>
    <p:sldId id="552" r:id="rId42"/>
    <p:sldId id="553" r:id="rId43"/>
    <p:sldId id="554" r:id="rId44"/>
    <p:sldId id="555" r:id="rId45"/>
    <p:sldId id="560" r:id="rId46"/>
    <p:sldId id="561" r:id="rId47"/>
    <p:sldId id="562" r:id="rId48"/>
    <p:sldId id="563" r:id="rId49"/>
    <p:sldId id="564" r:id="rId50"/>
    <p:sldId id="565" r:id="rId51"/>
  </p:sldIdLst>
  <p:sldSz cx="9144000" cy="6858000" type="screen4x3"/>
  <p:notesSz cx="6858000" cy="9144000"/>
  <p:defaultTextStyle>
    <a:defPPr>
      <a:defRPr lang="ko-KR"/>
    </a:defPPr>
    <a:lvl1pPr algn="l"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1pPr>
    <a:lvl2pPr marL="457200" algn="l"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2pPr>
    <a:lvl3pPr marL="914400" algn="l"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3pPr>
    <a:lvl4pPr marL="1371600" algn="l"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4pPr>
    <a:lvl5pPr marL="1828800" algn="l" rtl="0" fontAlgn="base" latinLnBrk="1">
      <a:spcBef>
        <a:spcPct val="50000"/>
      </a:spcBef>
      <a:spcAft>
        <a:spcPct val="0"/>
      </a:spcAft>
      <a:defRPr kumimoji="1" sz="1600" b="1" kern="1200">
        <a:solidFill>
          <a:schemeClr val="tx1"/>
        </a:solidFill>
        <a:latin typeface="Courier New" pitchFamily="49" charset="0"/>
        <a:ea typeface="굴림" pitchFamily="50" charset="-127"/>
        <a:cs typeface="+mn-cs"/>
      </a:defRPr>
    </a:lvl5pPr>
    <a:lvl6pPr marL="2286000" algn="l" defTabSz="914400" rtl="0" eaLnBrk="1" latinLnBrk="1" hangingPunct="1">
      <a:defRPr kumimoji="1" sz="1600" b="1" kern="1200">
        <a:solidFill>
          <a:schemeClr val="tx1"/>
        </a:solidFill>
        <a:latin typeface="Courier New" pitchFamily="49" charset="0"/>
        <a:ea typeface="굴림" pitchFamily="50" charset="-127"/>
        <a:cs typeface="+mn-cs"/>
      </a:defRPr>
    </a:lvl6pPr>
    <a:lvl7pPr marL="2743200" algn="l" defTabSz="914400" rtl="0" eaLnBrk="1" latinLnBrk="1" hangingPunct="1">
      <a:defRPr kumimoji="1" sz="1600" b="1" kern="1200">
        <a:solidFill>
          <a:schemeClr val="tx1"/>
        </a:solidFill>
        <a:latin typeface="Courier New" pitchFamily="49" charset="0"/>
        <a:ea typeface="굴림" pitchFamily="50" charset="-127"/>
        <a:cs typeface="+mn-cs"/>
      </a:defRPr>
    </a:lvl7pPr>
    <a:lvl8pPr marL="3200400" algn="l" defTabSz="914400" rtl="0" eaLnBrk="1" latinLnBrk="1" hangingPunct="1">
      <a:defRPr kumimoji="1" sz="1600" b="1" kern="1200">
        <a:solidFill>
          <a:schemeClr val="tx1"/>
        </a:solidFill>
        <a:latin typeface="Courier New" pitchFamily="49" charset="0"/>
        <a:ea typeface="굴림" pitchFamily="50" charset="-127"/>
        <a:cs typeface="+mn-cs"/>
      </a:defRPr>
    </a:lvl8pPr>
    <a:lvl9pPr marL="3657600" algn="l" defTabSz="914400" rtl="0" eaLnBrk="1" latinLnBrk="1" hangingPunct="1">
      <a:defRPr kumimoji="1" sz="1600" b="1" kern="1200">
        <a:solidFill>
          <a:schemeClr val="tx1"/>
        </a:solidFill>
        <a:latin typeface="Courier New" pitchFamily="49"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F7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71" autoAdjust="0"/>
    <p:restoredTop sz="93317" autoAdjust="0"/>
  </p:normalViewPr>
  <p:slideViewPr>
    <p:cSldViewPr showGuides="1">
      <p:cViewPr varScale="1">
        <p:scale>
          <a:sx n="107" d="100"/>
          <a:sy n="107" d="100"/>
        </p:scale>
        <p:origin x="2220" y="96"/>
      </p:cViewPr>
      <p:guideLst>
        <p:guide orient="horz" pos="2160"/>
        <p:guide pos="2880"/>
      </p:guideLst>
    </p:cSldViewPr>
  </p:slideViewPr>
  <p:notesTextViewPr>
    <p:cViewPr>
      <p:scale>
        <a:sx n="100" d="100"/>
        <a:sy n="100" d="100"/>
      </p:scale>
      <p:origin x="0" y="0"/>
    </p:cViewPr>
  </p:notesTextViewPr>
  <p:notesViewPr>
    <p:cSldViewPr showGuides="1">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b="0">
                <a:latin typeface="굴림" pitchFamily="50" charset="-127"/>
              </a:defRPr>
            </a:lvl1pPr>
          </a:lstStyle>
          <a:p>
            <a:endParaRPr lang="en-US" altLang="ko-KR"/>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b="0">
                <a:latin typeface="굴림" pitchFamily="50" charset="-127"/>
              </a:defRPr>
            </a:lvl1pPr>
          </a:lstStyle>
          <a:p>
            <a:fld id="{8D2906A1-1BC0-4D38-B551-D1F169EF16C3}" type="datetimeFigureOut">
              <a:rPr lang="ko-KR" altLang="en-US"/>
              <a:pPr/>
              <a:t>2018-09-03</a:t>
            </a:fld>
            <a:endParaRPr lang="en-US" altLang="ko-KR"/>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b="0">
                <a:latin typeface="굴림" pitchFamily="50" charset="-127"/>
              </a:defRPr>
            </a:lvl1pPr>
          </a:lstStyle>
          <a:p>
            <a:endParaRPr lang="en-US" altLang="ko-K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b="0">
                <a:latin typeface="굴림" pitchFamily="50" charset="-127"/>
              </a:defRPr>
            </a:lvl1pPr>
          </a:lstStyle>
          <a:p>
            <a:fld id="{086A60BE-81D2-4371-A58F-1D3816082829}" type="slidenum">
              <a:rPr lang="ko-KR" altLang="en-US"/>
              <a:pPr/>
              <a:t>‹#›</a:t>
            </a:fld>
            <a:endParaRPr lang="en-US" altLang="ko-KR"/>
          </a:p>
        </p:txBody>
      </p:sp>
    </p:spTree>
    <p:extLst>
      <p:ext uri="{BB962C8B-B14F-4D97-AF65-F5344CB8AC3E}">
        <p14:creationId xmlns:p14="http://schemas.microsoft.com/office/powerpoint/2010/main" val="1064791293"/>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1pPr>
    <a:lvl2pPr marL="4572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2pPr>
    <a:lvl3pPr marL="9144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3pPr>
    <a:lvl4pPr marL="13716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4pPr>
    <a:lvl5pPr marL="1828800" algn="l" rtl="0" fontAlgn="base" latinLnBrk="1">
      <a:spcBef>
        <a:spcPct val="30000"/>
      </a:spcBef>
      <a:spcAft>
        <a:spcPct val="0"/>
      </a:spcAft>
      <a:defRPr sz="1200" kern="1200">
        <a:solidFill>
          <a:schemeClr val="tx1"/>
        </a:solidFill>
        <a:latin typeface="맑은 고딕" pitchFamily="50" charset="-127"/>
        <a:ea typeface="맑은 고딕"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1</a:t>
            </a:fld>
            <a:endParaRPr lang="en-US" altLang="ko-KR"/>
          </a:p>
        </p:txBody>
      </p:sp>
    </p:spTree>
    <p:extLst>
      <p:ext uri="{BB962C8B-B14F-4D97-AF65-F5344CB8AC3E}">
        <p14:creationId xmlns:p14="http://schemas.microsoft.com/office/powerpoint/2010/main" val="4056215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foreground :</a:t>
            </a:r>
            <a:r>
              <a:rPr lang="en-US" altLang="ko-KR" baseline="0" dirty="0"/>
              <a:t> </a:t>
            </a:r>
            <a:r>
              <a:rPr lang="ko-KR" altLang="en-US" baseline="0" dirty="0" err="1"/>
              <a:t>쉘이</a:t>
            </a:r>
            <a:r>
              <a:rPr lang="ko-KR" altLang="en-US" baseline="0" dirty="0"/>
              <a:t> 명령실행 시 처리 될 때까지 기다린다</a:t>
            </a:r>
            <a:r>
              <a:rPr lang="en-US" altLang="ko-KR" baseline="0" dirty="0"/>
              <a:t>.</a:t>
            </a:r>
          </a:p>
          <a:p>
            <a:r>
              <a:rPr lang="en-US" altLang="ko-KR" baseline="0" dirty="0"/>
              <a:t>background : </a:t>
            </a:r>
            <a:r>
              <a:rPr lang="ko-KR" altLang="en-US" baseline="0" dirty="0" err="1"/>
              <a:t>쉘은</a:t>
            </a:r>
            <a:r>
              <a:rPr lang="ko-KR" altLang="en-US" baseline="0" dirty="0"/>
              <a:t> 명령을 실행하고 곧바로 다른 명령을 처리할 수 있도록 대기한다</a:t>
            </a:r>
            <a:r>
              <a:rPr lang="en-US" altLang="ko-KR" baseline="0" dirty="0"/>
              <a:t>.</a:t>
            </a:r>
          </a:p>
          <a:p>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28</a:t>
            </a:fld>
            <a:endParaRPr lang="en-US" altLang="ko-KR"/>
          </a:p>
        </p:txBody>
      </p:sp>
    </p:spTree>
    <p:extLst>
      <p:ext uri="{BB962C8B-B14F-4D97-AF65-F5344CB8AC3E}">
        <p14:creationId xmlns:p14="http://schemas.microsoft.com/office/powerpoint/2010/main" val="47158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err="1"/>
              <a:t>userin</a:t>
            </a:r>
            <a:r>
              <a:rPr lang="en-US" altLang="ko-KR" dirty="0"/>
              <a:t>()</a:t>
            </a:r>
            <a:r>
              <a:rPr lang="ko-KR" altLang="en-US" dirty="0"/>
              <a:t>은</a:t>
            </a:r>
            <a:r>
              <a:rPr lang="en-US" altLang="ko-KR" dirty="0"/>
              <a:t> </a:t>
            </a:r>
            <a:r>
              <a:rPr lang="ko-KR" altLang="en-US" dirty="0"/>
              <a:t>새로운 명령 입력에 따라 </a:t>
            </a:r>
            <a:r>
              <a:rPr lang="en-US" altLang="ko-KR" dirty="0" err="1"/>
              <a:t>procline</a:t>
            </a:r>
            <a:r>
              <a:rPr lang="en-US" altLang="ko-KR" dirty="0"/>
              <a:t>()</a:t>
            </a:r>
            <a:r>
              <a:rPr lang="ko-KR" altLang="en-US" dirty="0"/>
              <a:t>처리시 </a:t>
            </a:r>
            <a:r>
              <a:rPr lang="en-US" altLang="ko-KR" dirty="0" err="1"/>
              <a:t>inpbuf</a:t>
            </a:r>
            <a:r>
              <a:rPr lang="ko-KR" altLang="en-US" dirty="0"/>
              <a:t>와 </a:t>
            </a:r>
            <a:r>
              <a:rPr lang="en-US" altLang="ko-KR" dirty="0" err="1"/>
              <a:t>tokbuf</a:t>
            </a:r>
            <a:r>
              <a:rPr lang="ko-KR" altLang="en-US" dirty="0"/>
              <a:t>을 조작하기 위한 </a:t>
            </a:r>
            <a:r>
              <a:rPr lang="en-US" altLang="ko-KR" dirty="0" err="1"/>
              <a:t>ptr</a:t>
            </a:r>
            <a:r>
              <a:rPr lang="ko-KR" altLang="en-US" dirty="0"/>
              <a:t>과 </a:t>
            </a:r>
            <a:r>
              <a:rPr lang="en-US" altLang="ko-KR" dirty="0" err="1"/>
              <a:t>tok</a:t>
            </a:r>
            <a:r>
              <a:rPr lang="ko-KR" altLang="en-US" dirty="0"/>
              <a:t>를 초기화한다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29</a:t>
            </a:fld>
            <a:endParaRPr lang="en-US" altLang="ko-KR"/>
          </a:p>
        </p:txBody>
      </p:sp>
    </p:spTree>
    <p:extLst>
      <p:ext uri="{BB962C8B-B14F-4D97-AF65-F5344CB8AC3E}">
        <p14:creationId xmlns:p14="http://schemas.microsoft.com/office/powerpoint/2010/main" val="286342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process</a:t>
            </a:r>
            <a:r>
              <a:rPr lang="en-US" altLang="ko-KR" baseline="0" dirty="0"/>
              <a:t> id 0</a:t>
            </a:r>
            <a:r>
              <a:rPr lang="ko-KR" altLang="en-US" baseline="0" dirty="0"/>
              <a:t>는 스케쥴러 프로세스이며</a:t>
            </a:r>
            <a:r>
              <a:rPr lang="en-US" altLang="ko-KR" baseline="0" dirty="0"/>
              <a:t>, </a:t>
            </a:r>
            <a:r>
              <a:rPr lang="ko-KR" altLang="en-US" baseline="0" dirty="0"/>
              <a:t>종종 </a:t>
            </a:r>
            <a:r>
              <a:rPr lang="en-US" altLang="ko-KR" baseline="0" dirty="0"/>
              <a:t>swapper</a:t>
            </a:r>
            <a:r>
              <a:rPr lang="ko-KR" altLang="en-US" baseline="0" dirty="0"/>
              <a:t>로서 알려져 있다</a:t>
            </a:r>
            <a:r>
              <a:rPr lang="en-US" altLang="ko-KR" baseline="0" dirty="0"/>
              <a:t>. </a:t>
            </a:r>
            <a:r>
              <a:rPr lang="ko-KR" altLang="en-US" baseline="0" dirty="0"/>
              <a:t>이 프로세스에 대응되는 프로그램은 디스크 상에 존재하지 않는다</a:t>
            </a:r>
            <a:r>
              <a:rPr lang="en-US" altLang="ko-KR" baseline="0" dirty="0"/>
              <a:t>.</a:t>
            </a:r>
            <a:r>
              <a:rPr lang="ko-KR" altLang="en-US" baseline="0" dirty="0"/>
              <a:t> 시스템 프로세스로 </a:t>
            </a:r>
            <a:r>
              <a:rPr lang="ko-KR" altLang="en-US" baseline="0" dirty="0" err="1"/>
              <a:t>커널의</a:t>
            </a:r>
            <a:r>
              <a:rPr lang="ko-KR" altLang="en-US" baseline="0" dirty="0"/>
              <a:t> 일부분이다</a:t>
            </a:r>
            <a:r>
              <a:rPr lang="en-US" altLang="ko-KR" baseline="0" dirty="0"/>
              <a:t>. </a:t>
            </a:r>
            <a:r>
              <a:rPr lang="ko-KR" altLang="en-US" baseline="0" dirty="0"/>
              <a:t>유닉스 시스템을 구동한다</a:t>
            </a:r>
            <a:r>
              <a:rPr lang="en-US" altLang="ko-KR" baseline="0" dirty="0"/>
              <a:t>. </a:t>
            </a:r>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36</a:t>
            </a:fld>
            <a:endParaRPr lang="en-US" altLang="ko-KR"/>
          </a:p>
        </p:txBody>
      </p:sp>
    </p:spTree>
    <p:extLst>
      <p:ext uri="{BB962C8B-B14F-4D97-AF65-F5344CB8AC3E}">
        <p14:creationId xmlns:p14="http://schemas.microsoft.com/office/powerpoint/2010/main" val="3869043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보통 프로세스의 </a:t>
            </a:r>
            <a:r>
              <a:rPr lang="en-US" altLang="ko-KR" dirty="0" err="1"/>
              <a:t>pgid</a:t>
            </a:r>
            <a:r>
              <a:rPr lang="ko-KR" altLang="en-US" dirty="0"/>
              <a:t>는 부모로부터 상속 받는다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39</a:t>
            </a:fld>
            <a:endParaRPr lang="en-US" altLang="ko-KR"/>
          </a:p>
        </p:txBody>
      </p:sp>
    </p:spTree>
    <p:extLst>
      <p:ext uri="{BB962C8B-B14F-4D97-AF65-F5344CB8AC3E}">
        <p14:creationId xmlns:p14="http://schemas.microsoft.com/office/powerpoint/2010/main" val="1157340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40</a:t>
            </a:fld>
            <a:endParaRPr lang="en-US" altLang="ko-KR"/>
          </a:p>
        </p:txBody>
      </p:sp>
    </p:spTree>
    <p:extLst>
      <p:ext uri="{BB962C8B-B14F-4D97-AF65-F5344CB8AC3E}">
        <p14:creationId xmlns:p14="http://schemas.microsoft.com/office/powerpoint/2010/main" val="4268624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41</a:t>
            </a:fld>
            <a:endParaRPr lang="en-US" altLang="ko-KR"/>
          </a:p>
        </p:txBody>
      </p:sp>
    </p:spTree>
    <p:extLst>
      <p:ext uri="{BB962C8B-B14F-4D97-AF65-F5344CB8AC3E}">
        <p14:creationId xmlns:p14="http://schemas.microsoft.com/office/powerpoint/2010/main" val="296938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한 프로세스 그룹의 프로세스들은 </a:t>
            </a:r>
            <a:r>
              <a:rPr lang="en-US" altLang="ko-KR" dirty="0"/>
              <a:t>pipe</a:t>
            </a:r>
            <a:r>
              <a:rPr lang="ko-KR" altLang="en-US" dirty="0"/>
              <a:t>로 연결되어 있음</a:t>
            </a:r>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42</a:t>
            </a:fld>
            <a:endParaRPr lang="en-US" altLang="ko-KR"/>
          </a:p>
        </p:txBody>
      </p:sp>
    </p:spTree>
    <p:extLst>
      <p:ext uri="{BB962C8B-B14F-4D97-AF65-F5344CB8AC3E}">
        <p14:creationId xmlns:p14="http://schemas.microsoft.com/office/powerpoint/2010/main" val="419504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프로세스 종료는 크게 </a:t>
            </a:r>
            <a:r>
              <a:rPr lang="en-US" altLang="ko-KR" dirty="0"/>
              <a:t>Normal </a:t>
            </a:r>
            <a:r>
              <a:rPr lang="ko-KR" altLang="en-US" dirty="0"/>
              <a:t>과 </a:t>
            </a:r>
            <a:r>
              <a:rPr lang="en-US" altLang="ko-KR" dirty="0"/>
              <a:t>Abnormal</a:t>
            </a:r>
            <a:r>
              <a:rPr lang="en-US" altLang="ko-KR" baseline="0" dirty="0"/>
              <a:t> termination</a:t>
            </a:r>
            <a:r>
              <a:rPr lang="ko-KR" altLang="en-US" baseline="0" dirty="0"/>
              <a:t>으로 나뉜다</a:t>
            </a:r>
            <a:r>
              <a:rPr lang="en-US" altLang="ko-KR" baseline="0" dirty="0"/>
              <a:t>. normal termination</a:t>
            </a:r>
            <a:r>
              <a:rPr lang="ko-KR" altLang="en-US" baseline="0" dirty="0"/>
              <a:t>은 최종적으로 </a:t>
            </a:r>
            <a:r>
              <a:rPr lang="en-US" altLang="ko-KR" baseline="0" dirty="0"/>
              <a:t>_exit()</a:t>
            </a:r>
            <a:r>
              <a:rPr lang="ko-KR" altLang="en-US" baseline="0" dirty="0"/>
              <a:t>함수를 호출한다</a:t>
            </a:r>
            <a:r>
              <a:rPr lang="en-US" altLang="ko-KR" baseline="0" dirty="0"/>
              <a:t>. Abnormal termination</a:t>
            </a:r>
            <a:r>
              <a:rPr lang="ko-KR" altLang="en-US" baseline="0" dirty="0"/>
              <a:t>은 </a:t>
            </a:r>
            <a:r>
              <a:rPr lang="en-US" altLang="ko-KR" baseline="0" dirty="0"/>
              <a:t>_exit()</a:t>
            </a:r>
            <a:r>
              <a:rPr lang="ko-KR" altLang="en-US" baseline="0" dirty="0"/>
              <a:t>에 의해서 종료되지 않는 경우를 말한다</a:t>
            </a:r>
            <a:r>
              <a:rPr lang="en-US" altLang="ko-KR" baseline="0" dirty="0"/>
              <a:t>. </a:t>
            </a:r>
            <a:r>
              <a:rPr lang="ko-KR" altLang="en-US" baseline="0" dirty="0"/>
              <a:t>주로 시그널과 관련된 종료로 볼 수 있다</a:t>
            </a:r>
            <a:r>
              <a:rPr lang="en-US" altLang="ko-KR" baseline="0" dirty="0"/>
              <a:t>.</a:t>
            </a:r>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2</a:t>
            </a:fld>
            <a:endParaRPr lang="en-US" altLang="ko-KR"/>
          </a:p>
        </p:txBody>
      </p:sp>
    </p:spTree>
    <p:extLst>
      <p:ext uri="{BB962C8B-B14F-4D97-AF65-F5344CB8AC3E}">
        <p14:creationId xmlns:p14="http://schemas.microsoft.com/office/powerpoint/2010/main" val="85962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5</a:t>
            </a:fld>
            <a:endParaRPr lang="en-US" altLang="ko-KR"/>
          </a:p>
        </p:txBody>
      </p:sp>
    </p:spTree>
    <p:extLst>
      <p:ext uri="{BB962C8B-B14F-4D97-AF65-F5344CB8AC3E}">
        <p14:creationId xmlns:p14="http://schemas.microsoft.com/office/powerpoint/2010/main" val="78643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6</a:t>
            </a:fld>
            <a:endParaRPr lang="en-US" altLang="ko-KR"/>
          </a:p>
        </p:txBody>
      </p:sp>
    </p:spTree>
    <p:extLst>
      <p:ext uri="{BB962C8B-B14F-4D97-AF65-F5344CB8AC3E}">
        <p14:creationId xmlns:p14="http://schemas.microsoft.com/office/powerpoint/2010/main" val="2271197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wait()</a:t>
            </a:r>
            <a:r>
              <a:rPr lang="ko-KR" altLang="en-US" dirty="0"/>
              <a:t>호출 시점에서 자식프로세스가 실행 중이면 호출 프로세스는 </a:t>
            </a:r>
            <a:r>
              <a:rPr lang="en-US" altLang="ko-KR" dirty="0"/>
              <a:t>blocking</a:t>
            </a:r>
            <a:r>
              <a:rPr lang="ko-KR" altLang="en-US" dirty="0"/>
              <a:t>된다</a:t>
            </a:r>
            <a:r>
              <a:rPr lang="en-US" altLang="ko-KR" dirty="0"/>
              <a:t>. </a:t>
            </a:r>
            <a:r>
              <a:rPr lang="ko-KR" altLang="en-US" dirty="0"/>
              <a:t>이때</a:t>
            </a:r>
            <a:r>
              <a:rPr lang="en-US" altLang="ko-KR" dirty="0"/>
              <a:t>, </a:t>
            </a:r>
            <a:r>
              <a:rPr lang="ko-KR" altLang="en-US" dirty="0"/>
              <a:t>자식프로세스가 종료되면 </a:t>
            </a:r>
            <a:r>
              <a:rPr lang="en-US" altLang="ko-KR" dirty="0"/>
              <a:t>blocking</a:t>
            </a:r>
            <a:r>
              <a:rPr lang="ko-KR" altLang="en-US" dirty="0"/>
              <a:t>되었던 </a:t>
            </a:r>
            <a:r>
              <a:rPr lang="en-US" altLang="ko-KR" dirty="0"/>
              <a:t>parent</a:t>
            </a:r>
            <a:r>
              <a:rPr lang="ko-KR" altLang="en-US" dirty="0"/>
              <a:t>프로세스는 재개된다</a:t>
            </a:r>
            <a:r>
              <a:rPr lang="en-US" altLang="ko-KR" dirty="0"/>
              <a:t>. </a:t>
            </a:r>
          </a:p>
          <a:p>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9</a:t>
            </a:fld>
            <a:endParaRPr lang="en-US" altLang="ko-KR"/>
          </a:p>
        </p:txBody>
      </p:sp>
    </p:spTree>
    <p:extLst>
      <p:ext uri="{BB962C8B-B14F-4D97-AF65-F5344CB8AC3E}">
        <p14:creationId xmlns:p14="http://schemas.microsoft.com/office/powerpoint/2010/main" val="1139079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a:t>wait()</a:t>
            </a:r>
            <a:r>
              <a:rPr lang="ko-KR" altLang="en-US" dirty="0"/>
              <a:t>은 좀더 정확히 말해서 자식프로세스의 상태변화를 확인하기 위한 시스템 콜이다</a:t>
            </a:r>
            <a:r>
              <a:rPr lang="en-US" altLang="ko-KR" dirty="0"/>
              <a:t>. process</a:t>
            </a:r>
            <a:r>
              <a:rPr lang="en-US" altLang="ko-KR" baseline="0" dirty="0"/>
              <a:t> job-scheduling</a:t>
            </a:r>
            <a:r>
              <a:rPr lang="ko-KR" altLang="en-US" baseline="0" dirty="0"/>
              <a:t>이 안되던 예전 시스템들은 방금 말한 내용이 적용되어 지지 않는다</a:t>
            </a:r>
            <a:r>
              <a:rPr lang="en-US" altLang="ko-KR" baseline="0" dirty="0"/>
              <a:t>. </a:t>
            </a:r>
            <a:r>
              <a:rPr lang="ko-KR" altLang="en-US" baseline="0" dirty="0"/>
              <a:t>즉</a:t>
            </a:r>
            <a:r>
              <a:rPr lang="en-US" altLang="ko-KR" baseline="0" dirty="0"/>
              <a:t>, </a:t>
            </a:r>
            <a:r>
              <a:rPr lang="ko-KR" altLang="en-US" baseline="0" dirty="0"/>
              <a:t>이전에 설명한 것처럼 </a:t>
            </a:r>
            <a:r>
              <a:rPr lang="en-US" altLang="ko-KR" baseline="0" dirty="0"/>
              <a:t>wait()</a:t>
            </a:r>
            <a:r>
              <a:rPr lang="ko-KR" altLang="en-US" baseline="0" dirty="0"/>
              <a:t>는 자식프로세스의 종료상태가 목적이다</a:t>
            </a:r>
            <a:r>
              <a:rPr lang="en-US" altLang="ko-KR" baseline="0" dirty="0"/>
              <a:t>. </a:t>
            </a:r>
            <a:r>
              <a:rPr lang="ko-KR" altLang="en-US" baseline="0" dirty="0"/>
              <a:t>최근 시스템들은 대부분 </a:t>
            </a:r>
            <a:r>
              <a:rPr lang="en-US" altLang="ko-KR" baseline="0" dirty="0"/>
              <a:t>process job-scheduling</a:t>
            </a:r>
            <a:r>
              <a:rPr lang="ko-KR" altLang="en-US" baseline="0" dirty="0"/>
              <a:t>이 지원됨으로 </a:t>
            </a:r>
            <a:r>
              <a:rPr lang="en-US" altLang="ko-KR" baseline="0" dirty="0"/>
              <a:t>wait()</a:t>
            </a:r>
            <a:r>
              <a:rPr lang="ko-KR" altLang="en-US" baseline="0" dirty="0"/>
              <a:t>는 자식프로세스의 상태변화를 확인하기 위한 시스템 콜로 봐도 무방할것이다</a:t>
            </a:r>
            <a:r>
              <a:rPr lang="en-US" altLang="ko-KR" baseline="0" dirty="0"/>
              <a:t>.</a:t>
            </a:r>
          </a:p>
          <a:p>
            <a:endParaRPr lang="en-US" altLang="ko-KR" baseline="0" dirty="0"/>
          </a:p>
          <a:p>
            <a:r>
              <a:rPr lang="en-US" altLang="ko-KR" baseline="0" dirty="0"/>
              <a:t>WCONTINUED – STOP</a:t>
            </a:r>
            <a:r>
              <a:rPr lang="ko-KR" altLang="en-US" baseline="0" dirty="0"/>
              <a:t>되었던 자식프로세스가 종료되었을 때</a:t>
            </a:r>
            <a:r>
              <a:rPr lang="en-US" altLang="ko-KR" baseline="0" dirty="0"/>
              <a:t>, </a:t>
            </a:r>
            <a:r>
              <a:rPr lang="ko-KR" altLang="en-US" baseline="0" dirty="0"/>
              <a:t>자식의 상태정보를 얻는다</a:t>
            </a:r>
            <a:r>
              <a:rPr lang="en-US" altLang="ko-KR" baseline="0" dirty="0"/>
              <a:t>.</a:t>
            </a:r>
          </a:p>
          <a:p>
            <a:r>
              <a:rPr lang="en-US" altLang="ko-KR" baseline="0" dirty="0"/>
              <a:t>WNOHANG – </a:t>
            </a:r>
            <a:r>
              <a:rPr lang="ko-KR" altLang="en-US" baseline="0" dirty="0"/>
              <a:t>자식이 종료될 때까지 </a:t>
            </a:r>
            <a:r>
              <a:rPr lang="en-US" altLang="ko-KR" baseline="0" dirty="0"/>
              <a:t>hang(</a:t>
            </a:r>
            <a:r>
              <a:rPr lang="ko-KR" altLang="en-US" baseline="0" dirty="0"/>
              <a:t>즉</a:t>
            </a:r>
            <a:r>
              <a:rPr lang="en-US" altLang="ko-KR" baseline="0" dirty="0"/>
              <a:t>, blocking)</a:t>
            </a:r>
            <a:r>
              <a:rPr lang="ko-KR" altLang="en-US" baseline="0" dirty="0"/>
              <a:t>이 걸리지 않음을 의미한다</a:t>
            </a:r>
            <a:r>
              <a:rPr lang="en-US" altLang="ko-KR" baseline="0" dirty="0"/>
              <a:t>.</a:t>
            </a:r>
          </a:p>
          <a:p>
            <a:r>
              <a:rPr lang="en-US" altLang="ko-KR" baseline="0" dirty="0"/>
              <a:t>WCONTINUED – </a:t>
            </a:r>
            <a:r>
              <a:rPr lang="ko-KR" altLang="en-US" baseline="0" dirty="0"/>
              <a:t>수행되던 자식프로세스가</a:t>
            </a:r>
            <a:r>
              <a:rPr lang="en-US" altLang="ko-KR" baseline="0" dirty="0"/>
              <a:t> STOP</a:t>
            </a:r>
            <a:r>
              <a:rPr lang="ko-KR" altLang="en-US" baseline="0" dirty="0"/>
              <a:t>되었을 때 자식의 상태정보를 얻는다</a:t>
            </a:r>
            <a:r>
              <a:rPr lang="en-US" altLang="ko-KR" baseline="0" dirty="0"/>
              <a:t>.</a:t>
            </a:r>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14</a:t>
            </a:fld>
            <a:endParaRPr lang="en-US" altLang="ko-KR"/>
          </a:p>
        </p:txBody>
      </p:sp>
    </p:spTree>
    <p:extLst>
      <p:ext uri="{BB962C8B-B14F-4D97-AF65-F5344CB8AC3E}">
        <p14:creationId xmlns:p14="http://schemas.microsoft.com/office/powerpoint/2010/main" val="359913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a:t>위 매크로들은 자식의 상태변화를 확인하기 위한 매크로들이다</a:t>
            </a:r>
            <a:r>
              <a:rPr lang="en-US" altLang="ko-KR" dirty="0"/>
              <a:t>. WIF</a:t>
            </a:r>
            <a:r>
              <a:rPr lang="ko-KR" altLang="en-US" dirty="0"/>
              <a:t>로 시작하는 매크로들은 어떠한 형태로 자식프로세스의 상태가 변경되었는지를 확인할 때 쓰인다</a:t>
            </a:r>
            <a:r>
              <a:rPr lang="en-US" altLang="ko-KR" dirty="0"/>
              <a:t>. </a:t>
            </a:r>
            <a:r>
              <a:rPr lang="ko-KR" altLang="en-US" dirty="0"/>
              <a:t>각 </a:t>
            </a:r>
            <a:r>
              <a:rPr lang="en-US" altLang="ko-KR" dirty="0"/>
              <a:t>WIF</a:t>
            </a:r>
            <a:r>
              <a:rPr lang="ko-KR" altLang="en-US" dirty="0"/>
              <a:t>카테고리 아래에 있는 매크로들은 각 상태에 따른 정보들을 확인할 때 사용된다</a:t>
            </a:r>
            <a:r>
              <a:rPr lang="en-US" altLang="ko-KR" dirty="0"/>
              <a:t>.</a:t>
            </a:r>
            <a:r>
              <a:rPr lang="ko-KR" altLang="en-US" dirty="0"/>
              <a:t> </a:t>
            </a:r>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17</a:t>
            </a:fld>
            <a:endParaRPr lang="en-US" altLang="ko-KR"/>
          </a:p>
        </p:txBody>
      </p:sp>
    </p:spTree>
    <p:extLst>
      <p:ext uri="{BB962C8B-B14F-4D97-AF65-F5344CB8AC3E}">
        <p14:creationId xmlns:p14="http://schemas.microsoft.com/office/powerpoint/2010/main" val="221055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err="1"/>
              <a:t>쉘의</a:t>
            </a:r>
            <a:r>
              <a:rPr lang="ko-KR" altLang="en-US" dirty="0"/>
              <a:t> 처리과정은 다음과 같다</a:t>
            </a:r>
            <a:r>
              <a:rPr lang="en-US" altLang="ko-KR" dirty="0"/>
              <a:t>.</a:t>
            </a:r>
          </a:p>
          <a:p>
            <a:pPr marL="228600" indent="-228600">
              <a:buAutoNum type="arabicPeriod"/>
            </a:pPr>
            <a:r>
              <a:rPr lang="ko-KR" altLang="en-US" dirty="0"/>
              <a:t>사용자입력을 받는다</a:t>
            </a:r>
            <a:r>
              <a:rPr lang="en-US" altLang="ko-KR" dirty="0"/>
              <a:t>.</a:t>
            </a:r>
          </a:p>
          <a:p>
            <a:pPr marL="228600" indent="-228600">
              <a:buAutoNum type="arabicPeriod"/>
            </a:pPr>
            <a:r>
              <a:rPr lang="ko-KR" altLang="en-US" dirty="0"/>
              <a:t>명령을 실을 프로세스를 생성한다</a:t>
            </a:r>
            <a:r>
              <a:rPr lang="en-US" altLang="ko-KR" dirty="0"/>
              <a:t>.(fork())</a:t>
            </a:r>
          </a:p>
          <a:p>
            <a:pPr marL="228600" indent="-228600">
              <a:buAutoNum type="arabicPeriod"/>
            </a:pPr>
            <a:r>
              <a:rPr lang="ko-KR" altLang="en-US" dirty="0"/>
              <a:t>새로 생성된 자식 프로세스는 입력 받은 문자열을 </a:t>
            </a:r>
            <a:r>
              <a:rPr lang="en-US" altLang="ko-KR" dirty="0"/>
              <a:t>exec</a:t>
            </a:r>
            <a:r>
              <a:rPr lang="ko-KR" altLang="en-US" dirty="0"/>
              <a:t>호출에 적합한 형태로 구성한다</a:t>
            </a:r>
            <a:r>
              <a:rPr lang="en-US" altLang="ko-KR" dirty="0"/>
              <a:t>.</a:t>
            </a:r>
          </a:p>
          <a:p>
            <a:pPr marL="228600" indent="-228600">
              <a:buAutoNum type="arabicPeriod"/>
            </a:pPr>
            <a:r>
              <a:rPr lang="en-US" altLang="ko-KR" dirty="0"/>
              <a:t>exec</a:t>
            </a:r>
            <a:r>
              <a:rPr lang="ko-KR" altLang="en-US" dirty="0"/>
              <a:t>호출을 한다</a:t>
            </a:r>
            <a:r>
              <a:rPr lang="en-US" altLang="ko-KR" dirty="0"/>
              <a:t>.</a:t>
            </a:r>
          </a:p>
          <a:p>
            <a:pPr marL="228600" indent="-228600">
              <a:buAutoNum type="arabicPeriod"/>
            </a:pPr>
            <a:endParaRPr lang="en-US" altLang="ko-KR" dirty="0"/>
          </a:p>
          <a:p>
            <a:pPr marL="228600" indent="-228600">
              <a:buNone/>
            </a:pPr>
            <a:r>
              <a:rPr lang="ko-KR" altLang="en-US" dirty="0"/>
              <a:t>이 </a:t>
            </a:r>
            <a:r>
              <a:rPr lang="en-US" altLang="ko-KR" dirty="0"/>
              <a:t>4 </a:t>
            </a:r>
            <a:r>
              <a:rPr lang="ko-KR" altLang="en-US" dirty="0"/>
              <a:t>단계를 계속적을 반복 하는 것이 </a:t>
            </a:r>
            <a:r>
              <a:rPr lang="ko-KR" altLang="en-US" dirty="0" err="1"/>
              <a:t>쉘이다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25</a:t>
            </a:fld>
            <a:endParaRPr lang="en-US" altLang="ko-KR"/>
          </a:p>
        </p:txBody>
      </p:sp>
    </p:spTree>
    <p:extLst>
      <p:ext uri="{BB962C8B-B14F-4D97-AF65-F5344CB8AC3E}">
        <p14:creationId xmlns:p14="http://schemas.microsoft.com/office/powerpoint/2010/main" val="3348942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fontScale="92500" lnSpcReduction="10000"/>
          </a:bodyPr>
          <a:lstStyle/>
          <a:p>
            <a:r>
              <a:rPr lang="en-US" altLang="ko-KR" dirty="0"/>
              <a:t>fork</a:t>
            </a:r>
          </a:p>
          <a:p>
            <a:r>
              <a:rPr lang="en-US" altLang="ko-KR" baseline="0" dirty="0"/>
              <a:t> - </a:t>
            </a:r>
            <a:r>
              <a:rPr lang="ko-KR" altLang="en-US" baseline="0" dirty="0"/>
              <a:t>새로 생성된 자식프로세스를 위한 </a:t>
            </a:r>
            <a:r>
              <a:rPr lang="en-US" altLang="ko-KR" baseline="0" dirty="0"/>
              <a:t>proc</a:t>
            </a:r>
            <a:r>
              <a:rPr lang="ko-KR" altLang="en-US" baseline="0" dirty="0"/>
              <a:t>테이블 </a:t>
            </a:r>
            <a:r>
              <a:rPr lang="ko-KR" altLang="en-US" baseline="0" dirty="0" err="1"/>
              <a:t>엔트리를</a:t>
            </a:r>
            <a:r>
              <a:rPr lang="ko-KR" altLang="en-US" baseline="0" dirty="0"/>
              <a:t> 할당</a:t>
            </a:r>
            <a:r>
              <a:rPr lang="en-US" altLang="ko-KR" baseline="0" dirty="0"/>
              <a:t>.</a:t>
            </a:r>
          </a:p>
          <a:p>
            <a:r>
              <a:rPr lang="en-US" altLang="ko-KR" baseline="0" dirty="0"/>
              <a:t> - </a:t>
            </a:r>
            <a:r>
              <a:rPr lang="ko-KR" altLang="en-US" baseline="0" dirty="0"/>
              <a:t>부모프로세스의 </a:t>
            </a:r>
            <a:r>
              <a:rPr lang="en-US" altLang="ko-KR" baseline="0" dirty="0"/>
              <a:t>proc</a:t>
            </a:r>
            <a:r>
              <a:rPr lang="ko-KR" altLang="en-US" baseline="0" dirty="0"/>
              <a:t>테이블 </a:t>
            </a:r>
            <a:r>
              <a:rPr lang="ko-KR" altLang="en-US" baseline="0" dirty="0" err="1"/>
              <a:t>엔트리를</a:t>
            </a:r>
            <a:r>
              <a:rPr lang="ko-KR" altLang="en-US" baseline="0" dirty="0"/>
              <a:t> 자식프로세스 </a:t>
            </a:r>
            <a:r>
              <a:rPr lang="en-US" altLang="ko-KR" baseline="0" dirty="0" err="1"/>
              <a:t>porc</a:t>
            </a:r>
            <a:r>
              <a:rPr lang="ko-KR" altLang="en-US" baseline="0" dirty="0"/>
              <a:t>테이블 </a:t>
            </a:r>
            <a:r>
              <a:rPr lang="ko-KR" altLang="en-US" baseline="0" dirty="0" err="1"/>
              <a:t>엔트리에</a:t>
            </a:r>
            <a:r>
              <a:rPr lang="ko-KR" altLang="en-US" baseline="0" dirty="0"/>
              <a:t> 복사</a:t>
            </a:r>
            <a:endParaRPr lang="en-US" altLang="ko-KR" baseline="0" dirty="0"/>
          </a:p>
          <a:p>
            <a:r>
              <a:rPr lang="en-US" altLang="ko-KR" baseline="0" dirty="0"/>
              <a:t> - </a:t>
            </a:r>
            <a:r>
              <a:rPr lang="ko-KR" altLang="en-US" baseline="0" dirty="0"/>
              <a:t>자식 프로세스를 위한 </a:t>
            </a:r>
            <a:r>
              <a:rPr lang="ko-KR" altLang="en-US" baseline="0" dirty="0" err="1"/>
              <a:t>스택과</a:t>
            </a:r>
            <a:r>
              <a:rPr lang="ko-KR" altLang="en-US" baseline="0" dirty="0"/>
              <a:t> 사용자 공간을 할당</a:t>
            </a:r>
            <a:r>
              <a:rPr lang="en-US" altLang="ko-KR" baseline="0" dirty="0"/>
              <a:t>.</a:t>
            </a:r>
          </a:p>
          <a:p>
            <a:r>
              <a:rPr lang="en-US" altLang="ko-KR" baseline="0" dirty="0"/>
              <a:t> - </a:t>
            </a:r>
            <a:r>
              <a:rPr lang="ko-KR" altLang="en-US" baseline="0" dirty="0"/>
              <a:t>자식 프로세스에게 새로운 </a:t>
            </a:r>
            <a:r>
              <a:rPr lang="en-US" altLang="ko-KR" baseline="0" dirty="0" err="1"/>
              <a:t>pid</a:t>
            </a:r>
            <a:r>
              <a:rPr lang="ko-KR" altLang="en-US" baseline="0" dirty="0"/>
              <a:t>번호를 할당</a:t>
            </a:r>
            <a:endParaRPr lang="en-US" altLang="ko-KR" baseline="0" dirty="0"/>
          </a:p>
          <a:p>
            <a:r>
              <a:rPr lang="en-US" altLang="ko-KR" baseline="0" dirty="0"/>
              <a:t> - </a:t>
            </a:r>
            <a:r>
              <a:rPr lang="ko-KR" altLang="en-US" baseline="0" dirty="0"/>
              <a:t>부모프로세스의 </a:t>
            </a:r>
            <a:r>
              <a:rPr lang="en-US" altLang="ko-KR" baseline="0" dirty="0"/>
              <a:t>text</a:t>
            </a:r>
            <a:r>
              <a:rPr lang="ko-KR" altLang="en-US" baseline="0" dirty="0"/>
              <a:t> 영역이 공유되도록 설정</a:t>
            </a:r>
            <a:r>
              <a:rPr lang="en-US" altLang="ko-KR" baseline="0" dirty="0"/>
              <a:t>.</a:t>
            </a:r>
          </a:p>
          <a:p>
            <a:r>
              <a:rPr lang="en-US" altLang="ko-KR" baseline="0" dirty="0"/>
              <a:t> - </a:t>
            </a:r>
            <a:r>
              <a:rPr lang="ko-KR" altLang="en-US" baseline="0" dirty="0"/>
              <a:t>데이터와 </a:t>
            </a:r>
            <a:r>
              <a:rPr lang="ko-KR" altLang="en-US" baseline="0" dirty="0" err="1"/>
              <a:t>스택영역을</a:t>
            </a:r>
            <a:r>
              <a:rPr lang="ko-KR" altLang="en-US" baseline="0" dirty="0"/>
              <a:t> 복사</a:t>
            </a:r>
            <a:endParaRPr lang="en-US" altLang="ko-KR" baseline="0" dirty="0"/>
          </a:p>
          <a:p>
            <a:r>
              <a:rPr lang="en-US" altLang="ko-KR" baseline="0" dirty="0"/>
              <a:t> - open</a:t>
            </a:r>
            <a:r>
              <a:rPr lang="ko-KR" altLang="en-US" baseline="0" dirty="0"/>
              <a:t>된 파일들이 공유될 수 있도록 설정</a:t>
            </a:r>
            <a:r>
              <a:rPr lang="en-US" altLang="ko-KR" baseline="0" dirty="0"/>
              <a:t>.</a:t>
            </a:r>
          </a:p>
          <a:p>
            <a:r>
              <a:rPr lang="en-US" altLang="ko-KR" baseline="0" dirty="0"/>
              <a:t> - </a:t>
            </a:r>
            <a:r>
              <a:rPr lang="ko-KR" altLang="en-US" baseline="0" dirty="0"/>
              <a:t>부모 프로세스의 레지스터 값들을 자식에게 복사</a:t>
            </a:r>
            <a:r>
              <a:rPr lang="en-US" altLang="ko-KR" baseline="0" dirty="0"/>
              <a:t>.</a:t>
            </a:r>
          </a:p>
          <a:p>
            <a:endParaRPr lang="en-US" altLang="ko-KR" baseline="0" dirty="0"/>
          </a:p>
          <a:p>
            <a:r>
              <a:rPr lang="en-US" altLang="ko-KR" baseline="0" dirty="0"/>
              <a:t>exec</a:t>
            </a:r>
          </a:p>
          <a:p>
            <a:r>
              <a:rPr lang="en-US" altLang="ko-KR" baseline="0" dirty="0"/>
              <a:t> - exec()</a:t>
            </a:r>
            <a:r>
              <a:rPr lang="ko-KR" altLang="en-US" baseline="0" dirty="0"/>
              <a:t>에</a:t>
            </a:r>
            <a:r>
              <a:rPr lang="en-US" altLang="ko-KR" baseline="0" dirty="0"/>
              <a:t> </a:t>
            </a:r>
            <a:r>
              <a:rPr lang="ko-KR" altLang="en-US" baseline="0" dirty="0"/>
              <a:t>주어진 실행파일을 검색</a:t>
            </a:r>
            <a:endParaRPr lang="en-US" altLang="ko-KR" baseline="0" dirty="0"/>
          </a:p>
          <a:p>
            <a:r>
              <a:rPr lang="en-US" altLang="ko-KR" baseline="0" dirty="0"/>
              <a:t> - </a:t>
            </a:r>
            <a:r>
              <a:rPr lang="ko-KR" altLang="en-US" baseline="0" dirty="0"/>
              <a:t>현재 프로세스가 해당 실행파일을 실행할 수 있는지 </a:t>
            </a:r>
            <a:r>
              <a:rPr lang="ko-KR" altLang="en-US" baseline="0" dirty="0" err="1"/>
              <a:t>퍼미션</a:t>
            </a:r>
            <a:r>
              <a:rPr lang="ko-KR" altLang="en-US" baseline="0" dirty="0"/>
              <a:t> 테스트</a:t>
            </a:r>
            <a:r>
              <a:rPr lang="en-US" altLang="ko-KR" baseline="0" dirty="0"/>
              <a:t>.</a:t>
            </a:r>
          </a:p>
          <a:p>
            <a:r>
              <a:rPr lang="en-US" altLang="ko-KR" baseline="0" dirty="0"/>
              <a:t> - </a:t>
            </a:r>
            <a:r>
              <a:rPr lang="ko-KR" altLang="en-US" baseline="0" dirty="0"/>
              <a:t>실행파일이 실행모듈인지 </a:t>
            </a:r>
            <a:r>
              <a:rPr lang="ko-KR" altLang="en-US" baseline="0" dirty="0" err="1"/>
              <a:t>쉘</a:t>
            </a:r>
            <a:r>
              <a:rPr lang="en-US" altLang="ko-KR" baseline="0" dirty="0"/>
              <a:t>-</a:t>
            </a:r>
            <a:r>
              <a:rPr lang="ko-KR" altLang="en-US" baseline="0" dirty="0"/>
              <a:t>스크립트인지를 구분하기 위해 파일의 </a:t>
            </a:r>
            <a:r>
              <a:rPr lang="en-US" altLang="ko-KR" baseline="0" dirty="0"/>
              <a:t>header</a:t>
            </a:r>
            <a:r>
              <a:rPr lang="ko-KR" altLang="en-US" baseline="0" dirty="0"/>
              <a:t>로부터 </a:t>
            </a:r>
            <a:r>
              <a:rPr lang="en-US" altLang="ko-KR" baseline="0" dirty="0"/>
              <a:t>magic number</a:t>
            </a:r>
            <a:r>
              <a:rPr lang="ko-KR" altLang="en-US" baseline="0" dirty="0"/>
              <a:t>를 읽음</a:t>
            </a:r>
            <a:r>
              <a:rPr lang="en-US" altLang="ko-KR" baseline="0" dirty="0"/>
              <a:t>.</a:t>
            </a:r>
          </a:p>
          <a:p>
            <a:r>
              <a:rPr lang="en-US" altLang="ko-KR" baseline="0" dirty="0"/>
              <a:t> - exec()</a:t>
            </a:r>
            <a:r>
              <a:rPr lang="ko-KR" altLang="en-US" baseline="0" dirty="0"/>
              <a:t>에 주어진 </a:t>
            </a:r>
            <a:r>
              <a:rPr lang="en-US" altLang="ko-KR" baseline="0" dirty="0" err="1"/>
              <a:t>argumets</a:t>
            </a:r>
            <a:r>
              <a:rPr lang="en-US" altLang="ko-KR" baseline="0" dirty="0"/>
              <a:t> </a:t>
            </a:r>
            <a:r>
              <a:rPr lang="ko-KR" altLang="en-US" baseline="0" dirty="0"/>
              <a:t>와 </a:t>
            </a:r>
            <a:r>
              <a:rPr lang="en-US" altLang="ko-KR" baseline="0" dirty="0"/>
              <a:t>environ </a:t>
            </a:r>
            <a:r>
              <a:rPr lang="ko-KR" altLang="en-US" baseline="0" dirty="0" err="1"/>
              <a:t>파라미터를</a:t>
            </a:r>
            <a:r>
              <a:rPr lang="ko-KR" altLang="en-US" baseline="0" dirty="0"/>
              <a:t> </a:t>
            </a:r>
            <a:r>
              <a:rPr lang="ko-KR" altLang="en-US" baseline="0" dirty="0" err="1"/>
              <a:t>커널로</a:t>
            </a:r>
            <a:r>
              <a:rPr lang="ko-KR" altLang="en-US" baseline="0" dirty="0"/>
              <a:t> 복사</a:t>
            </a:r>
            <a:r>
              <a:rPr lang="en-US" altLang="ko-KR" baseline="0" dirty="0"/>
              <a:t>.</a:t>
            </a:r>
          </a:p>
          <a:p>
            <a:r>
              <a:rPr lang="en-US" altLang="ko-KR" dirty="0"/>
              <a:t> - </a:t>
            </a:r>
            <a:r>
              <a:rPr lang="ko-KR" altLang="en-US" dirty="0"/>
              <a:t>새로운 프로그램 레이아웃으로 변경하기 위해 이전 </a:t>
            </a:r>
            <a:r>
              <a:rPr lang="ko-KR" altLang="en-US" dirty="0" err="1"/>
              <a:t>메모리레이웃을</a:t>
            </a:r>
            <a:r>
              <a:rPr lang="ko-KR" altLang="en-US" dirty="0"/>
              <a:t> 할당해제</a:t>
            </a:r>
            <a:r>
              <a:rPr lang="en-US" altLang="ko-KR" dirty="0"/>
              <a:t>.</a:t>
            </a:r>
          </a:p>
          <a:p>
            <a:r>
              <a:rPr lang="en-US" altLang="ko-KR" dirty="0"/>
              <a:t> - </a:t>
            </a:r>
            <a:r>
              <a:rPr lang="ko-KR" altLang="en-US" dirty="0"/>
              <a:t>새로운 메모리</a:t>
            </a:r>
            <a:r>
              <a:rPr lang="ko-KR" altLang="en-US" baseline="0" dirty="0"/>
              <a:t> 레이아웃 공간을 할당</a:t>
            </a:r>
            <a:r>
              <a:rPr lang="en-US" altLang="ko-KR" baseline="0" dirty="0"/>
              <a:t>.</a:t>
            </a:r>
          </a:p>
          <a:p>
            <a:r>
              <a:rPr lang="en-US" altLang="ko-KR" baseline="0" dirty="0"/>
              <a:t> - arguments</a:t>
            </a:r>
            <a:r>
              <a:rPr lang="ko-KR" altLang="en-US" baseline="0" dirty="0"/>
              <a:t>들과 </a:t>
            </a:r>
            <a:r>
              <a:rPr lang="en-US" altLang="ko-KR" baseline="0" dirty="0"/>
              <a:t>environ</a:t>
            </a:r>
            <a:r>
              <a:rPr lang="ko-KR" altLang="en-US" baseline="0" dirty="0"/>
              <a:t>을 커널로부터 얻어서 </a:t>
            </a:r>
            <a:r>
              <a:rPr lang="en-US" altLang="ko-KR" baseline="0" dirty="0"/>
              <a:t>main</a:t>
            </a:r>
            <a:r>
              <a:rPr lang="ko-KR" altLang="en-US" baseline="0" dirty="0"/>
              <a:t>함수로 넘김</a:t>
            </a:r>
            <a:r>
              <a:rPr lang="en-US" altLang="ko-KR" baseline="0" dirty="0"/>
              <a:t>.</a:t>
            </a:r>
          </a:p>
          <a:p>
            <a:r>
              <a:rPr lang="en-US" altLang="ko-KR" baseline="0" dirty="0"/>
              <a:t> - </a:t>
            </a:r>
            <a:r>
              <a:rPr lang="ko-KR" altLang="en-US" baseline="0" dirty="0"/>
              <a:t>현재 프로세스의 </a:t>
            </a:r>
            <a:r>
              <a:rPr lang="en-US" altLang="ko-KR" baseline="0" dirty="0"/>
              <a:t>signal</a:t>
            </a:r>
            <a:r>
              <a:rPr lang="ko-KR" altLang="en-US" baseline="0" dirty="0"/>
              <a:t>들과 레지스터들을 초기화</a:t>
            </a:r>
            <a:endParaRPr lang="en-US" altLang="ko-KR" baseline="0" dirty="0"/>
          </a:p>
          <a:p>
            <a:endParaRPr lang="en-US" altLang="ko-KR" baseline="0" dirty="0"/>
          </a:p>
        </p:txBody>
      </p:sp>
      <p:sp>
        <p:nvSpPr>
          <p:cNvPr id="4" name="슬라이드 번호 개체 틀 3"/>
          <p:cNvSpPr>
            <a:spLocks noGrp="1"/>
          </p:cNvSpPr>
          <p:nvPr>
            <p:ph type="sldNum" sz="quarter" idx="10"/>
          </p:nvPr>
        </p:nvSpPr>
        <p:spPr/>
        <p:txBody>
          <a:bodyPr/>
          <a:lstStyle/>
          <a:p>
            <a:fld id="{086A60BE-81D2-4371-A58F-1D3816082829}" type="slidenum">
              <a:rPr lang="ko-KR" altLang="en-US" smtClean="0"/>
              <a:pPr/>
              <a:t>26</a:t>
            </a:fld>
            <a:endParaRPr lang="en-US" altLang="ko-KR"/>
          </a:p>
        </p:txBody>
      </p:sp>
    </p:spTree>
    <p:extLst>
      <p:ext uri="{BB962C8B-B14F-4D97-AF65-F5344CB8AC3E}">
        <p14:creationId xmlns:p14="http://schemas.microsoft.com/office/powerpoint/2010/main" val="419964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
        <p:nvSpPr>
          <p:cNvPr id="4" name="슬라이드 번호 개체 틀 3"/>
          <p:cNvSpPr>
            <a:spLocks noGrp="1"/>
          </p:cNvSpPr>
          <p:nvPr>
            <p:ph type="sldNum" sz="quarter" idx="10"/>
          </p:nvPr>
        </p:nvSpPr>
        <p:spPr/>
        <p:txBody>
          <a:bodyPr/>
          <a:lstStyle>
            <a:lvl1pPr>
              <a:defRPr>
                <a:solidFill>
                  <a:schemeClr val="tx1"/>
                </a:solidFill>
              </a:defRPr>
            </a:lvl1pPr>
          </a:lstStyle>
          <a:p>
            <a:pPr>
              <a:defRPr/>
            </a:pPr>
            <a:fld id="{033CEFD8-8268-4626-A9E7-343D30CB01D6}" type="slidenum">
              <a:rPr lang="en-US" altLang="ko-KR" smtClean="0"/>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5"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34DBE995-6577-44E6-BDB0-6B4D97291431}" type="slidenum">
              <a:rPr lang="en-US" altLang="ko-KR" smtClean="0"/>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8"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179445FE-1EA2-4553-BE69-823E0B4645C8}" type="slidenum">
              <a:rPr lang="en-US" altLang="ko-KR" smtClean="0"/>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33412"/>
          </a:xfrm>
        </p:spPr>
        <p:txBody>
          <a:bodyPr/>
          <a:lstStyle/>
          <a:p>
            <a:r>
              <a:rPr lang="ko-KR" altLang="en-US"/>
              <a:t>마스터 제목 스타일 편집</a:t>
            </a:r>
          </a:p>
        </p:txBody>
      </p:sp>
      <p:sp>
        <p:nvSpPr>
          <p:cNvPr id="3" name="표 개체 틀 2"/>
          <p:cNvSpPr>
            <a:spLocks noGrp="1"/>
          </p:cNvSpPr>
          <p:nvPr>
            <p:ph type="tbl" idx="1"/>
          </p:nvPr>
        </p:nvSpPr>
        <p:spPr>
          <a:xfrm>
            <a:off x="457200" y="1052513"/>
            <a:ext cx="8229600" cy="5073650"/>
          </a:xfrm>
        </p:spPr>
        <p:txBody>
          <a:bodyPr/>
          <a:lstStyle/>
          <a:p>
            <a:endParaRPr lang="ko-KR" altLang="en-US"/>
          </a:p>
        </p:txBody>
      </p:sp>
      <p:sp>
        <p:nvSpPr>
          <p:cNvPr id="4" name="날짜 개체 틀 3"/>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ko-KR"/>
          </a:p>
        </p:txBody>
      </p:sp>
      <p:sp>
        <p:nvSpPr>
          <p:cNvPr id="5" name="바닥글 개체 틀 4"/>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ko-KR"/>
          </a:p>
        </p:txBody>
      </p:sp>
      <p:sp>
        <p:nvSpPr>
          <p:cNvPr id="6" name="슬라이드 번호 개체 틀 5"/>
          <p:cNvSpPr>
            <a:spLocks noGrp="1"/>
          </p:cNvSpPr>
          <p:nvPr>
            <p:ph type="sldNum" sz="quarter" idx="12"/>
          </p:nvPr>
        </p:nvSpPr>
        <p:spPr>
          <a:xfrm>
            <a:off x="6553200" y="6245225"/>
            <a:ext cx="2133600" cy="476250"/>
          </a:xfrm>
        </p:spPr>
        <p:txBody>
          <a:bodyPr/>
          <a:lstStyle>
            <a:lvl1pPr>
              <a:defRPr/>
            </a:lvl1pPr>
          </a:lstStyle>
          <a:p>
            <a:pPr>
              <a:defRPr/>
            </a:pPr>
            <a:fld id="{AFE66B2A-F2F8-498C-809E-41D15CB643AC}"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15"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2ED06A3C-559F-46D5-B6E7-F09C135BD2BB}" type="slidenum">
              <a:rPr lang="en-US" altLang="ko-KR" smtClean="0"/>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15"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5385163F-ED5D-45E2-80FA-7E97CF27BA39}" type="slidenum">
              <a:rPr lang="en-US" altLang="ko-KR" smtClean="0"/>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052513"/>
            <a:ext cx="4038600" cy="5073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6"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DAD3DB70-26FB-482B-8A4C-C1440D90DFC7}" type="slidenum">
              <a:rPr lang="en-US" altLang="ko-KR" smtClean="0"/>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8" name="Rectangle 6"/>
          <p:cNvSpPr>
            <a:spLocks noGrp="1" noChangeArrowheads="1"/>
          </p:cNvSpPr>
          <p:nvPr>
            <p:ph type="sldNum" sz="quarter" idx="10"/>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6C596716-E122-413F-B3B8-9308AD7E35A4}" type="slidenum">
              <a:rPr lang="en-US" altLang="ko-KR" smtClean="0"/>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14"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867671E8-7D4F-4703-BE8F-7C4BFBBA4052}" type="slidenum">
              <a:rPr lang="en-US" altLang="ko-KR" smtClean="0"/>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13"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4834AD82-69E1-4D9E-89CD-5623792236B2}" type="slidenum">
              <a:rPr lang="en-US" altLang="ko-KR" smtClean="0"/>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16"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EF6DA9C7-E454-492C-8D39-1D960E6972C0}" type="slidenum">
              <a:rPr lang="en-US" altLang="ko-KR" smtClean="0"/>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16"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44B24070-8788-4006-9464-E7D60A94CC08}" type="slidenum">
              <a:rPr lang="en-US" altLang="ko-KR" smtClean="0"/>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34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endParaRPr lang="en-US" altLang="ko-KR"/>
          </a:p>
        </p:txBody>
      </p:sp>
      <p:sp>
        <p:nvSpPr>
          <p:cNvPr id="1027" name="Rectangle 3"/>
          <p:cNvSpPr>
            <a:spLocks noGrp="1" noChangeArrowheads="1"/>
          </p:cNvSpPr>
          <p:nvPr>
            <p:ph type="body" idx="1"/>
          </p:nvPr>
        </p:nvSpPr>
        <p:spPr bwMode="auto">
          <a:xfrm>
            <a:off x="457200" y="1052513"/>
            <a:ext cx="8229600" cy="5073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altLang="ko-KR" dirty="0"/>
          </a:p>
        </p:txBody>
      </p:sp>
      <p:sp>
        <p:nvSpPr>
          <p:cNvPr id="1031"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8" name="Line 7"/>
          <p:cNvSpPr>
            <a:spLocks noChangeShapeType="1"/>
          </p:cNvSpPr>
          <p:nvPr/>
        </p:nvSpPr>
        <p:spPr bwMode="auto">
          <a:xfrm>
            <a:off x="395288" y="6473755"/>
            <a:ext cx="8353425" cy="0"/>
          </a:xfrm>
          <a:prstGeom prst="line">
            <a:avLst/>
          </a:prstGeom>
          <a:noFill/>
          <a:ln w="9525">
            <a:solidFill>
              <a:schemeClr val="tx1"/>
            </a:solidFill>
            <a:round/>
            <a:headEnd/>
            <a:tailEnd/>
          </a:ln>
          <a:effectLst/>
        </p:spPr>
        <p:txBody>
          <a:bodyPr/>
          <a:lstStyle/>
          <a:p>
            <a:endParaRPr lang="ko-KR" altLang="en-US"/>
          </a:p>
        </p:txBody>
      </p:sp>
      <p:sp>
        <p:nvSpPr>
          <p:cNvPr id="9" name="Line 7"/>
          <p:cNvSpPr>
            <a:spLocks noChangeShapeType="1"/>
          </p:cNvSpPr>
          <p:nvPr/>
        </p:nvSpPr>
        <p:spPr bwMode="auto">
          <a:xfrm>
            <a:off x="395288" y="6684006"/>
            <a:ext cx="8353425" cy="0"/>
          </a:xfrm>
          <a:prstGeom prst="line">
            <a:avLst/>
          </a:prstGeom>
          <a:noFill/>
          <a:ln w="9525">
            <a:solidFill>
              <a:schemeClr val="tx1"/>
            </a:solidFill>
            <a:round/>
            <a:headEnd/>
            <a:tailEnd/>
          </a:ln>
          <a:effectLst/>
        </p:spPr>
        <p:txBody>
          <a:bodyPr/>
          <a:lstStyle/>
          <a:p>
            <a:endParaRPr lang="ko-KR" altLang="en-US"/>
          </a:p>
        </p:txBody>
      </p:sp>
      <p:sp>
        <p:nvSpPr>
          <p:cNvPr id="10" name="TextBox 9"/>
          <p:cNvSpPr txBox="1"/>
          <p:nvPr/>
        </p:nvSpPr>
        <p:spPr>
          <a:xfrm>
            <a:off x="357158" y="6454563"/>
            <a:ext cx="1585690" cy="246221"/>
          </a:xfrm>
          <a:prstGeom prst="rect">
            <a:avLst/>
          </a:prstGeom>
          <a:noFill/>
        </p:spPr>
        <p:txBody>
          <a:bodyPr wrap="none" rtlCol="0">
            <a:spAutoFit/>
          </a:bodyPr>
          <a:lstStyle/>
          <a:p>
            <a:r>
              <a:rPr lang="en-US" altLang="ko-KR" sz="1000" b="1" i="1" dirty="0">
                <a:latin typeface="Georgia" pitchFamily="18" charset="0"/>
              </a:rPr>
              <a:t>IN319(Summer</a:t>
            </a:r>
            <a:r>
              <a:rPr lang="en-US" altLang="ko-KR" sz="1000" b="1" i="1" baseline="0" dirty="0">
                <a:latin typeface="Georgia" pitchFamily="18" charset="0"/>
              </a:rPr>
              <a:t> 2011)</a:t>
            </a:r>
            <a:endParaRPr lang="ko-KR" altLang="en-US" sz="1000" b="1" i="1" dirty="0">
              <a:latin typeface="Georgia" pitchFamily="18" charset="0"/>
            </a:endParaRPr>
          </a:p>
        </p:txBody>
      </p:sp>
      <p:sp>
        <p:nvSpPr>
          <p:cNvPr id="11" name="TextBox 10"/>
          <p:cNvSpPr txBox="1"/>
          <p:nvPr/>
        </p:nvSpPr>
        <p:spPr>
          <a:xfrm>
            <a:off x="6551578" y="6454563"/>
            <a:ext cx="2111476" cy="246221"/>
          </a:xfrm>
          <a:prstGeom prst="rect">
            <a:avLst/>
          </a:prstGeom>
          <a:noFill/>
        </p:spPr>
        <p:txBody>
          <a:bodyPr wrap="none" rtlCol="0">
            <a:spAutoFit/>
          </a:bodyPr>
          <a:lstStyle/>
          <a:p>
            <a:pPr algn="r"/>
            <a:r>
              <a:rPr lang="en-US" altLang="ko-KR" sz="1000" b="1" i="1" dirty="0">
                <a:latin typeface="Georgia" pitchFamily="18" charset="0"/>
              </a:rPr>
              <a:t>Data Science</a:t>
            </a:r>
            <a:r>
              <a:rPr lang="en-US" altLang="ko-KR" sz="1000" b="1" i="1" baseline="0" dirty="0">
                <a:latin typeface="Georgia" pitchFamily="18" charset="0"/>
              </a:rPr>
              <a:t> Lab,  </a:t>
            </a:r>
            <a:r>
              <a:rPr lang="en-US" altLang="ko-KR" sz="1000" b="1" i="1" baseline="0" dirty="0" err="1">
                <a:latin typeface="Georgia" pitchFamily="18" charset="0"/>
              </a:rPr>
              <a:t>Inha</a:t>
            </a:r>
            <a:r>
              <a:rPr lang="en-US" altLang="ko-KR" sz="1000" b="1" i="1" baseline="0" dirty="0">
                <a:latin typeface="Georgia" pitchFamily="18" charset="0"/>
              </a:rPr>
              <a:t> </a:t>
            </a:r>
            <a:r>
              <a:rPr lang="en-US" altLang="ko-KR" sz="1000" b="1" i="1" baseline="0" dirty="0" err="1">
                <a:latin typeface="Georgia" pitchFamily="18" charset="0"/>
              </a:rPr>
              <a:t>Univ</a:t>
            </a:r>
            <a:endParaRPr lang="ko-KR" altLang="en-US" sz="1000" b="1" i="1" dirty="0">
              <a:latin typeface="Georgia" pitchFamily="18" charset="0"/>
            </a:endParaRPr>
          </a:p>
        </p:txBody>
      </p:sp>
      <p:sp>
        <p:nvSpPr>
          <p:cNvPr id="12"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
        <p:nvSpPr>
          <p:cNvPr id="13" name="Rectangle 6"/>
          <p:cNvSpPr>
            <a:spLocks noGrp="1" noChangeArrowheads="1"/>
          </p:cNvSpPr>
          <p:nvPr>
            <p:ph type="sldNum" sz="quarter" idx="4"/>
          </p:nvPr>
        </p:nvSpPr>
        <p:spPr bwMode="auto">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i="1">
                <a:latin typeface="Georgia" pitchFamily="18" charset="0"/>
              </a:defRPr>
            </a:lvl1pPr>
          </a:lstStyle>
          <a:p>
            <a:pPr>
              <a:defRPr/>
            </a:pPr>
            <a:fld id="{033CEFD8-8268-4626-A9E7-343D30CB01D6}" type="slidenum">
              <a:rPr lang="en-US" altLang="ko-KR" smtClean="0"/>
              <a:pPr>
                <a:defRPr/>
              </a:pPr>
              <a:t>‹#›</a:t>
            </a:fld>
            <a:endParaRPr lang="en-US" altLang="ko-KR"/>
          </a:p>
        </p:txBody>
      </p:sp>
      <p:sp>
        <p:nvSpPr>
          <p:cNvPr id="14" name="Line 7"/>
          <p:cNvSpPr>
            <a:spLocks noChangeShapeType="1"/>
          </p:cNvSpPr>
          <p:nvPr/>
        </p:nvSpPr>
        <p:spPr bwMode="auto">
          <a:xfrm>
            <a:off x="395288" y="981075"/>
            <a:ext cx="8353425" cy="0"/>
          </a:xfrm>
          <a:prstGeom prst="line">
            <a:avLst/>
          </a:prstGeom>
          <a:noFill/>
          <a:ln w="9525">
            <a:solidFill>
              <a:schemeClr val="tx1"/>
            </a:solidFill>
            <a:round/>
            <a:headEnd/>
            <a:tailEnd/>
          </a:ln>
          <a:effectLst/>
        </p:spPr>
        <p:txBody>
          <a:bodyPr/>
          <a:lstStyle/>
          <a:p>
            <a:endParaRPr lang="ko-KR"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1" fontAlgn="base" latinLnBrk="1" hangingPunct="1">
        <a:spcBef>
          <a:spcPct val="0"/>
        </a:spcBef>
        <a:spcAft>
          <a:spcPct val="0"/>
        </a:spcAft>
        <a:defRPr kumimoji="1" sz="3200" b="1">
          <a:solidFill>
            <a:schemeClr val="tx2"/>
          </a:solidFill>
          <a:latin typeface="+mj-lt"/>
          <a:ea typeface="+mj-ea"/>
          <a:cs typeface="+mj-cs"/>
        </a:defRPr>
      </a:lvl1pPr>
      <a:lvl2pPr algn="l" rtl="0" eaLnBrk="1" fontAlgn="base" latinLnBrk="1" hangingPunct="1">
        <a:spcBef>
          <a:spcPct val="0"/>
        </a:spcBef>
        <a:spcAft>
          <a:spcPct val="0"/>
        </a:spcAft>
        <a:defRPr kumimoji="1" sz="3200" b="1">
          <a:solidFill>
            <a:schemeClr val="tx2"/>
          </a:solidFill>
          <a:latin typeface="Arial" charset="0"/>
          <a:ea typeface="굴림" pitchFamily="50" charset="-127"/>
        </a:defRPr>
      </a:lvl2pPr>
      <a:lvl3pPr algn="l" rtl="0" eaLnBrk="1" fontAlgn="base" latinLnBrk="1" hangingPunct="1">
        <a:spcBef>
          <a:spcPct val="0"/>
        </a:spcBef>
        <a:spcAft>
          <a:spcPct val="0"/>
        </a:spcAft>
        <a:defRPr kumimoji="1" sz="3200" b="1">
          <a:solidFill>
            <a:schemeClr val="tx2"/>
          </a:solidFill>
          <a:latin typeface="Arial" charset="0"/>
          <a:ea typeface="굴림" pitchFamily="50" charset="-127"/>
        </a:defRPr>
      </a:lvl3pPr>
      <a:lvl4pPr algn="l" rtl="0" eaLnBrk="1" fontAlgn="base" latinLnBrk="1" hangingPunct="1">
        <a:spcBef>
          <a:spcPct val="0"/>
        </a:spcBef>
        <a:spcAft>
          <a:spcPct val="0"/>
        </a:spcAft>
        <a:defRPr kumimoji="1" sz="3200" b="1">
          <a:solidFill>
            <a:schemeClr val="tx2"/>
          </a:solidFill>
          <a:latin typeface="Arial" charset="0"/>
          <a:ea typeface="굴림" pitchFamily="50" charset="-127"/>
        </a:defRPr>
      </a:lvl4pPr>
      <a:lvl5pPr algn="l" rtl="0" eaLnBrk="1" fontAlgn="base" latinLnBrk="1" hangingPunct="1">
        <a:spcBef>
          <a:spcPct val="0"/>
        </a:spcBef>
        <a:spcAft>
          <a:spcPct val="0"/>
        </a:spcAft>
        <a:defRPr kumimoji="1" sz="3200" b="1">
          <a:solidFill>
            <a:schemeClr val="tx2"/>
          </a:solidFill>
          <a:latin typeface="Arial" charset="0"/>
          <a:ea typeface="굴림" pitchFamily="50" charset="-127"/>
        </a:defRPr>
      </a:lvl5pPr>
      <a:lvl6pPr marL="457200" algn="l" rtl="0" eaLnBrk="1" fontAlgn="base" latinLnBrk="1" hangingPunct="1">
        <a:spcBef>
          <a:spcPct val="0"/>
        </a:spcBef>
        <a:spcAft>
          <a:spcPct val="0"/>
        </a:spcAft>
        <a:defRPr kumimoji="1" sz="3200" b="1">
          <a:solidFill>
            <a:schemeClr val="tx2"/>
          </a:solidFill>
          <a:latin typeface="Arial" charset="0"/>
          <a:ea typeface="굴림" pitchFamily="50" charset="-127"/>
        </a:defRPr>
      </a:lvl6pPr>
      <a:lvl7pPr marL="914400" algn="l" rtl="0" eaLnBrk="1" fontAlgn="base" latinLnBrk="1" hangingPunct="1">
        <a:spcBef>
          <a:spcPct val="0"/>
        </a:spcBef>
        <a:spcAft>
          <a:spcPct val="0"/>
        </a:spcAft>
        <a:defRPr kumimoji="1" sz="3200" b="1">
          <a:solidFill>
            <a:schemeClr val="tx2"/>
          </a:solidFill>
          <a:latin typeface="Arial" charset="0"/>
          <a:ea typeface="굴림" pitchFamily="50" charset="-127"/>
        </a:defRPr>
      </a:lvl7pPr>
      <a:lvl8pPr marL="1371600" algn="l" rtl="0" eaLnBrk="1" fontAlgn="base" latinLnBrk="1" hangingPunct="1">
        <a:spcBef>
          <a:spcPct val="0"/>
        </a:spcBef>
        <a:spcAft>
          <a:spcPct val="0"/>
        </a:spcAft>
        <a:defRPr kumimoji="1" sz="3200" b="1">
          <a:solidFill>
            <a:schemeClr val="tx2"/>
          </a:solidFill>
          <a:latin typeface="Arial" charset="0"/>
          <a:ea typeface="굴림" pitchFamily="50" charset="-127"/>
        </a:defRPr>
      </a:lvl8pPr>
      <a:lvl9pPr marL="1828800" algn="l" rtl="0" eaLnBrk="1" fontAlgn="base" latinLnBrk="1" hangingPunct="1">
        <a:spcBef>
          <a:spcPct val="0"/>
        </a:spcBef>
        <a:spcAft>
          <a:spcPct val="0"/>
        </a:spcAft>
        <a:defRPr kumimoji="1" sz="3200" b="1">
          <a:solidFill>
            <a:schemeClr val="tx2"/>
          </a:solidFill>
          <a:latin typeface="Arial" charset="0"/>
          <a:ea typeface="굴림" pitchFamily="50" charset="-127"/>
        </a:defRPr>
      </a:lvl9pPr>
    </p:titleStyle>
    <p:bodyStyle>
      <a:lvl1pPr marL="342900" indent="-342900" algn="l" rtl="0" eaLnBrk="1" fontAlgn="base" latinLnBrk="0" hangingPunct="1">
        <a:spcBef>
          <a:spcPct val="20000"/>
        </a:spcBef>
        <a:spcAft>
          <a:spcPct val="0"/>
        </a:spcAft>
        <a:buChar char="•"/>
        <a:defRPr kumimoji="1" sz="2600" b="1">
          <a:solidFill>
            <a:schemeClr val="tx1"/>
          </a:solidFill>
          <a:latin typeface="+mn-lt"/>
          <a:ea typeface="+mn-ea"/>
          <a:cs typeface="+mn-cs"/>
        </a:defRPr>
      </a:lvl1pPr>
      <a:lvl2pPr marL="742950" indent="-285750" algn="l" rtl="0" eaLnBrk="1" fontAlgn="base" latinLnBrk="0" hangingPunct="1">
        <a:spcBef>
          <a:spcPct val="20000"/>
        </a:spcBef>
        <a:spcAft>
          <a:spcPct val="0"/>
        </a:spcAft>
        <a:buChar char="–"/>
        <a:defRPr kumimoji="1" sz="2400" b="0">
          <a:solidFill>
            <a:schemeClr val="tx1"/>
          </a:solidFill>
          <a:latin typeface="Book Antiqua" pitchFamily="18" charset="0"/>
          <a:ea typeface="+mn-ea"/>
        </a:defRPr>
      </a:lvl2pPr>
      <a:lvl3pPr marL="1143000" indent="-228600" algn="l" rtl="0" eaLnBrk="1" fontAlgn="base" latinLnBrk="0" hangingPunct="1">
        <a:spcBef>
          <a:spcPct val="20000"/>
        </a:spcBef>
        <a:spcAft>
          <a:spcPct val="0"/>
        </a:spcAft>
        <a:buChar char="•"/>
        <a:defRPr kumimoji="1" sz="2200" b="0">
          <a:solidFill>
            <a:schemeClr val="tx1"/>
          </a:solidFill>
          <a:latin typeface="Book Antiqua" pitchFamily="18" charset="0"/>
          <a:ea typeface="+mn-ea"/>
        </a:defRPr>
      </a:lvl3pPr>
      <a:lvl4pPr marL="1600200" indent="-228600" algn="l" rtl="0" eaLnBrk="1" fontAlgn="base" latinLnBrk="0" hangingPunct="1">
        <a:spcBef>
          <a:spcPct val="20000"/>
        </a:spcBef>
        <a:spcAft>
          <a:spcPct val="0"/>
        </a:spcAft>
        <a:buChar char="–"/>
        <a:defRPr kumimoji="1" sz="2200" b="0">
          <a:solidFill>
            <a:schemeClr val="tx1"/>
          </a:solidFill>
          <a:latin typeface="Book Antiqua" pitchFamily="18" charset="0"/>
          <a:ea typeface="+mn-ea"/>
        </a:defRPr>
      </a:lvl4pPr>
      <a:lvl5pPr marL="2057400" indent="-228600" algn="l" rtl="0" eaLnBrk="1" fontAlgn="base" latinLnBrk="0" hangingPunct="1">
        <a:spcBef>
          <a:spcPct val="20000"/>
        </a:spcBef>
        <a:spcAft>
          <a:spcPct val="0"/>
        </a:spcAft>
        <a:buChar char="»"/>
        <a:defRPr kumimoji="1" sz="2200" b="0">
          <a:solidFill>
            <a:schemeClr val="tx1"/>
          </a:solidFill>
          <a:latin typeface="Book Antiqua" pitchFamily="18" charset="0"/>
          <a:ea typeface="+mn-ea"/>
        </a:defRPr>
      </a:lvl5pPr>
      <a:lvl6pPr marL="25146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6pPr>
      <a:lvl7pPr marL="29718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7pPr>
      <a:lvl8pPr marL="34290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8pPr>
      <a:lvl9pPr marL="3886200" indent="-228600" algn="l" rtl="0" eaLnBrk="1" fontAlgn="base" latinLnBrk="1" hangingPunct="1">
        <a:spcBef>
          <a:spcPct val="20000"/>
        </a:spcBef>
        <a:spcAft>
          <a:spcPct val="0"/>
        </a:spcAft>
        <a:buChar char="»"/>
        <a:defRPr kumimoji="1" sz="2200" b="1">
          <a:solidFill>
            <a:schemeClr val="tx1"/>
          </a:solidFill>
          <a:latin typeface="Garamond" pitchFamily="18"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0" name="Rectangle 4"/>
          <p:cNvSpPr>
            <a:spLocks noGrp="1" noChangeArrowheads="1"/>
          </p:cNvSpPr>
          <p:nvPr>
            <p:ph type="ctrTitle"/>
          </p:nvPr>
        </p:nvSpPr>
        <p:spPr/>
        <p:txBody>
          <a:bodyPr/>
          <a:lstStyle/>
          <a:p>
            <a:r>
              <a:rPr lang="en-US" altLang="ko-KR"/>
              <a:t>5.6 Terminating processes with the </a:t>
            </a:r>
            <a:r>
              <a:rPr lang="en-US" altLang="ko-KR" b="0">
                <a:latin typeface="Courier New" pitchFamily="49" charset="0"/>
              </a:rPr>
              <a:t>exit</a:t>
            </a:r>
            <a:r>
              <a:rPr lang="en-US" altLang="ko-KR"/>
              <a:t> system call</a:t>
            </a:r>
          </a:p>
        </p:txBody>
      </p:sp>
      <p:sp>
        <p:nvSpPr>
          <p:cNvPr id="331781" name="Rectangle 5"/>
          <p:cNvSpPr>
            <a:spLocks noGrp="1" noChangeArrowheads="1"/>
          </p:cNvSpPr>
          <p:nvPr>
            <p:ph type="subTitle" idx="1"/>
          </p:nvPr>
        </p:nvSpPr>
        <p:spPr/>
        <p:txBody>
          <a:bodyPr/>
          <a:lstStyle/>
          <a:p>
            <a:endParaRPr lang="ko-KR" altLang="en-US" dirty="0">
              <a:latin typeface="Arial" charset="0"/>
              <a:cs typeface="Arial" charset="0"/>
            </a:endParaRPr>
          </a:p>
        </p:txBody>
      </p:sp>
      <p:sp>
        <p:nvSpPr>
          <p:cNvPr id="4" name="슬라이드 번호 개체 틀 3"/>
          <p:cNvSpPr>
            <a:spLocks noGrp="1"/>
          </p:cNvSpPr>
          <p:nvPr>
            <p:ph type="sldNum" sz="quarter" idx="10"/>
          </p:nvPr>
        </p:nvSpPr>
        <p:spPr/>
        <p:txBody>
          <a:bodyPr/>
          <a:lstStyle/>
          <a:p>
            <a:pPr>
              <a:defRPr/>
            </a:pPr>
            <a:r>
              <a:rPr lang="en-US" altLang="ko-KR"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0" dirty="0">
                <a:latin typeface="Courier New" pitchFamily="49" charset="0"/>
              </a:rPr>
              <a:t>wait(2)</a:t>
            </a:r>
            <a:r>
              <a:rPr lang="en-US" altLang="ko-KR" dirty="0"/>
              <a:t> system call (2/2)</a:t>
            </a:r>
            <a:endParaRPr lang="ko-KR" altLang="en-US" dirty="0"/>
          </a:p>
        </p:txBody>
      </p:sp>
      <p:sp>
        <p:nvSpPr>
          <p:cNvPr id="3" name="내용 개체 틀 2"/>
          <p:cNvSpPr>
            <a:spLocks noGrp="1"/>
          </p:cNvSpPr>
          <p:nvPr>
            <p:ph idx="1"/>
          </p:nvPr>
        </p:nvSpPr>
        <p:spPr/>
        <p:txBody>
          <a:bodyPr/>
          <a:lstStyle/>
          <a:p>
            <a:pPr>
              <a:buNone/>
            </a:pPr>
            <a:r>
              <a:rPr lang="en-US" altLang="ko-KR" dirty="0" err="1">
                <a:latin typeface="Courier New" pitchFamily="49" charset="0"/>
                <a:cs typeface="Courier New" pitchFamily="49" charset="0"/>
              </a:rPr>
              <a:t>int</a:t>
            </a:r>
            <a:r>
              <a:rPr lang="en-US" altLang="ko-KR" dirty="0">
                <a:latin typeface="Courier New" pitchFamily="49" charset="0"/>
                <a:cs typeface="Courier New" pitchFamily="49" charset="0"/>
              </a:rPr>
              <a:t> stat;</a:t>
            </a:r>
          </a:p>
          <a:p>
            <a:pPr>
              <a:buNone/>
            </a:pPr>
            <a:r>
              <a:rPr lang="en-US" altLang="ko-KR" dirty="0">
                <a:latin typeface="Courier New" pitchFamily="49" charset="0"/>
                <a:cs typeface="Courier New" pitchFamily="49" charset="0"/>
              </a:rPr>
              <a:t>for(</a:t>
            </a:r>
            <a:r>
              <a:rPr lang="en-US" altLang="ko-KR" dirty="0" err="1">
                <a:latin typeface="Courier New" pitchFamily="49" charset="0"/>
                <a:cs typeface="Courier New" pitchFamily="49" charset="0"/>
              </a:rPr>
              <a:t>int</a:t>
            </a:r>
            <a:r>
              <a:rPr lang="en-US" altLang="ko-KR" dirty="0">
                <a:latin typeface="Courier New" pitchFamily="49" charset="0"/>
                <a:cs typeface="Courier New" pitchFamily="49" charset="0"/>
              </a:rPr>
              <a:t> </a:t>
            </a:r>
            <a:r>
              <a:rPr lang="en-US" altLang="ko-KR" dirty="0" err="1">
                <a:latin typeface="Courier New" pitchFamily="49" charset="0"/>
                <a:cs typeface="Courier New" pitchFamily="49" charset="0"/>
              </a:rPr>
              <a:t>i</a:t>
            </a:r>
            <a:r>
              <a:rPr lang="en-US" altLang="ko-KR" dirty="0">
                <a:latin typeface="Courier New" pitchFamily="49" charset="0"/>
                <a:cs typeface="Courier New" pitchFamily="49" charset="0"/>
              </a:rPr>
              <a:t>=0; </a:t>
            </a:r>
            <a:r>
              <a:rPr lang="en-US" altLang="ko-KR" dirty="0" err="1">
                <a:latin typeface="Courier New" pitchFamily="49" charset="0"/>
                <a:cs typeface="Courier New" pitchFamily="49" charset="0"/>
              </a:rPr>
              <a:t>i</a:t>
            </a:r>
            <a:r>
              <a:rPr lang="en-US" altLang="ko-KR" dirty="0">
                <a:latin typeface="Courier New" pitchFamily="49" charset="0"/>
                <a:cs typeface="Courier New" pitchFamily="49" charset="0"/>
              </a:rPr>
              <a:t>&lt;3; </a:t>
            </a:r>
            <a:r>
              <a:rPr lang="en-US" altLang="ko-KR" dirty="0" err="1">
                <a:latin typeface="Courier New" pitchFamily="49" charset="0"/>
                <a:cs typeface="Courier New" pitchFamily="49" charset="0"/>
              </a:rPr>
              <a:t>i</a:t>
            </a:r>
            <a:r>
              <a:rPr lang="en-US" altLang="ko-KR" dirty="0">
                <a:latin typeface="Courier New" pitchFamily="49" charset="0"/>
                <a:cs typeface="Courier New" pitchFamily="49" charset="0"/>
              </a:rPr>
              <a:t>++){</a:t>
            </a:r>
          </a:p>
          <a:p>
            <a:pPr>
              <a:buNone/>
            </a:pPr>
            <a:r>
              <a:rPr lang="en-US" altLang="ko-KR" dirty="0">
                <a:latin typeface="Courier New" pitchFamily="49" charset="0"/>
                <a:cs typeface="Courier New" pitchFamily="49" charset="0"/>
              </a:rPr>
              <a:t> 	if(fork()==0) {</a:t>
            </a:r>
          </a:p>
          <a:p>
            <a:pPr>
              <a:buNone/>
            </a:pPr>
            <a:r>
              <a:rPr lang="en-US" altLang="ko-KR" dirty="0">
                <a:latin typeface="Courier New" pitchFamily="49" charset="0"/>
                <a:cs typeface="Courier New" pitchFamily="49" charset="0"/>
              </a:rPr>
              <a:t>    	sleep(rand()%100);</a:t>
            </a:r>
          </a:p>
          <a:p>
            <a:pPr>
              <a:buNone/>
            </a:pPr>
            <a:r>
              <a:rPr lang="en-US" altLang="ko-KR" dirty="0">
                <a:latin typeface="Courier New" pitchFamily="49" charset="0"/>
                <a:cs typeface="Courier New" pitchFamily="49" charset="0"/>
              </a:rPr>
              <a:t>		exit(</a:t>
            </a:r>
            <a:r>
              <a:rPr lang="en-US" altLang="ko-KR" dirty="0" err="1">
                <a:latin typeface="Courier New" pitchFamily="49" charset="0"/>
                <a:cs typeface="Courier New" pitchFamily="49" charset="0"/>
              </a:rPr>
              <a:t>i</a:t>
            </a:r>
            <a:r>
              <a:rPr lang="en-US" altLang="ko-KR" dirty="0">
                <a:latin typeface="Courier New" pitchFamily="49" charset="0"/>
                <a:cs typeface="Courier New" pitchFamily="49" charset="0"/>
              </a:rPr>
              <a:t>);</a:t>
            </a:r>
          </a:p>
          <a:p>
            <a:pPr>
              <a:buNone/>
            </a:pPr>
            <a:r>
              <a:rPr lang="en-US" altLang="ko-KR" dirty="0">
                <a:latin typeface="Courier New" pitchFamily="49" charset="0"/>
                <a:cs typeface="Courier New" pitchFamily="49" charset="0"/>
              </a:rPr>
              <a:t>  }</a:t>
            </a:r>
          </a:p>
          <a:p>
            <a:pPr>
              <a:buNone/>
            </a:pPr>
            <a:r>
              <a:rPr lang="en-US" altLang="ko-KR" dirty="0">
                <a:latin typeface="Courier New" pitchFamily="49" charset="0"/>
                <a:cs typeface="Courier New" pitchFamily="49" charset="0"/>
              </a:rPr>
              <a:t>}</a:t>
            </a:r>
          </a:p>
          <a:p>
            <a:pPr>
              <a:buNone/>
            </a:pPr>
            <a:endParaRPr lang="en-US" altLang="ko-KR" dirty="0">
              <a:latin typeface="Courier New" pitchFamily="49" charset="0"/>
              <a:cs typeface="Courier New" pitchFamily="49" charset="0"/>
            </a:endParaRPr>
          </a:p>
          <a:p>
            <a:pPr>
              <a:buNone/>
            </a:pPr>
            <a:r>
              <a:rPr lang="en-US" altLang="ko-KR" dirty="0">
                <a:latin typeface="Courier New" pitchFamily="49" charset="0"/>
                <a:cs typeface="Courier New" pitchFamily="49" charset="0"/>
              </a:rPr>
              <a:t> wait(&amp;stat);</a:t>
            </a:r>
          </a:p>
          <a:p>
            <a:pPr>
              <a:buNone/>
            </a:pPr>
            <a:r>
              <a:rPr lang="en-US" altLang="ko-KR" dirty="0">
                <a:latin typeface="Courier New" pitchFamily="49" charset="0"/>
                <a:cs typeface="Courier New" pitchFamily="49" charset="0"/>
              </a:rPr>
              <a:t> wait(&amp;stat);</a:t>
            </a:r>
          </a:p>
          <a:p>
            <a:pPr>
              <a:buNone/>
            </a:pPr>
            <a:r>
              <a:rPr lang="en-US" altLang="ko-KR" dirty="0">
                <a:latin typeface="Courier New" pitchFamily="49" charset="0"/>
                <a:cs typeface="Courier New" pitchFamily="49" charset="0"/>
              </a:rPr>
              <a:t> wait(&amp;stat);</a:t>
            </a:r>
            <a:endParaRPr lang="ko-KR" altLang="en-US" dirty="0">
              <a:latin typeface="Courier New" pitchFamily="49" charset="0"/>
              <a:cs typeface="Courier New" pitchFamily="49" charset="0"/>
            </a:endParaRPr>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10</a:t>
            </a:fld>
            <a:endParaRPr lang="en-US" altLang="ko-KR"/>
          </a:p>
        </p:txBody>
      </p:sp>
      <p:sp>
        <p:nvSpPr>
          <p:cNvPr id="5" name="타원 4"/>
          <p:cNvSpPr/>
          <p:nvPr/>
        </p:nvSpPr>
        <p:spPr bwMode="auto">
          <a:xfrm>
            <a:off x="6643702" y="2000240"/>
            <a:ext cx="714380" cy="714380"/>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a:ln>
                  <a:noFill/>
                </a:ln>
                <a:solidFill>
                  <a:schemeClr val="tx1"/>
                </a:solidFill>
                <a:effectLst/>
                <a:cs typeface="Courier New" pitchFamily="49" charset="0"/>
              </a:rPr>
              <a:t>p</a:t>
            </a:r>
            <a:endParaRPr kumimoji="1" lang="ko-KR" altLang="en-US" b="0" i="0" u="none" strike="noStrike" cap="none" normalizeH="0" baseline="0" dirty="0">
              <a:ln>
                <a:noFill/>
              </a:ln>
              <a:solidFill>
                <a:schemeClr val="tx1"/>
              </a:solidFill>
              <a:effectLst/>
              <a:cs typeface="Courier New" pitchFamily="49" charset="0"/>
            </a:endParaRPr>
          </a:p>
        </p:txBody>
      </p:sp>
      <p:sp>
        <p:nvSpPr>
          <p:cNvPr id="6" name="타원 5"/>
          <p:cNvSpPr/>
          <p:nvPr/>
        </p:nvSpPr>
        <p:spPr bwMode="auto">
          <a:xfrm>
            <a:off x="6643702" y="3071810"/>
            <a:ext cx="714380" cy="714380"/>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a:ln>
                  <a:noFill/>
                </a:ln>
                <a:solidFill>
                  <a:schemeClr val="tx1"/>
                </a:solidFill>
                <a:effectLst/>
                <a:cs typeface="Courier New" pitchFamily="49" charset="0"/>
              </a:rPr>
              <a:t>c1</a:t>
            </a:r>
            <a:endParaRPr kumimoji="1" lang="ko-KR" altLang="en-US" b="0" i="0" u="none" strike="noStrike" cap="none" normalizeH="0" baseline="0" dirty="0">
              <a:ln>
                <a:noFill/>
              </a:ln>
              <a:solidFill>
                <a:schemeClr val="tx1"/>
              </a:solidFill>
              <a:effectLst/>
              <a:cs typeface="Courier New" pitchFamily="49" charset="0"/>
            </a:endParaRPr>
          </a:p>
        </p:txBody>
      </p:sp>
      <p:sp>
        <p:nvSpPr>
          <p:cNvPr id="7" name="타원 6"/>
          <p:cNvSpPr/>
          <p:nvPr/>
        </p:nvSpPr>
        <p:spPr bwMode="auto">
          <a:xfrm>
            <a:off x="5429256" y="3071810"/>
            <a:ext cx="714380" cy="714380"/>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a:ln>
                  <a:noFill/>
                </a:ln>
                <a:solidFill>
                  <a:schemeClr val="tx1"/>
                </a:solidFill>
                <a:effectLst/>
                <a:cs typeface="Courier New" pitchFamily="49" charset="0"/>
              </a:rPr>
              <a:t>c0</a:t>
            </a:r>
            <a:endParaRPr kumimoji="1" lang="ko-KR" altLang="en-US" b="0" i="0" u="none" strike="noStrike" cap="none" normalizeH="0" baseline="0" dirty="0">
              <a:ln>
                <a:noFill/>
              </a:ln>
              <a:solidFill>
                <a:schemeClr val="tx1"/>
              </a:solidFill>
              <a:effectLst/>
              <a:cs typeface="Courier New" pitchFamily="49" charset="0"/>
            </a:endParaRPr>
          </a:p>
        </p:txBody>
      </p:sp>
      <p:sp>
        <p:nvSpPr>
          <p:cNvPr id="8" name="타원 7"/>
          <p:cNvSpPr/>
          <p:nvPr/>
        </p:nvSpPr>
        <p:spPr bwMode="auto">
          <a:xfrm>
            <a:off x="7858148" y="3071810"/>
            <a:ext cx="714380" cy="714380"/>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a:ln>
                  <a:noFill/>
                </a:ln>
                <a:solidFill>
                  <a:schemeClr val="tx1"/>
                </a:solidFill>
                <a:effectLst/>
                <a:cs typeface="Courier New" pitchFamily="49" charset="0"/>
              </a:rPr>
              <a:t>c2</a:t>
            </a:r>
            <a:endParaRPr kumimoji="1" lang="ko-KR" altLang="en-US" b="0" i="0" u="none" strike="noStrike" cap="none" normalizeH="0" baseline="0" dirty="0">
              <a:ln>
                <a:noFill/>
              </a:ln>
              <a:solidFill>
                <a:schemeClr val="tx1"/>
              </a:solidFill>
              <a:effectLst/>
              <a:cs typeface="Courier New" pitchFamily="49" charset="0"/>
            </a:endParaRPr>
          </a:p>
        </p:txBody>
      </p:sp>
      <p:cxnSp>
        <p:nvCxnSpPr>
          <p:cNvPr id="10" name="직선 화살표 연결선 9"/>
          <p:cNvCxnSpPr>
            <a:stCxn id="5" idx="3"/>
            <a:endCxn id="7" idx="0"/>
          </p:cNvCxnSpPr>
          <p:nvPr/>
        </p:nvCxnSpPr>
        <p:spPr bwMode="auto">
          <a:xfrm rot="5400000">
            <a:off x="6036480" y="2359969"/>
            <a:ext cx="461808" cy="961875"/>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2" name="직선 화살표 연결선 11"/>
          <p:cNvCxnSpPr>
            <a:stCxn id="5" idx="4"/>
            <a:endCxn id="6" idx="0"/>
          </p:cNvCxnSpPr>
          <p:nvPr/>
        </p:nvCxnSpPr>
        <p:spPr bwMode="auto">
          <a:xfrm rot="5400000">
            <a:off x="6822297" y="2893215"/>
            <a:ext cx="357190" cy="1588"/>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4" name="직선 화살표 연결선 13"/>
          <p:cNvCxnSpPr>
            <a:stCxn id="5" idx="5"/>
            <a:endCxn id="8" idx="0"/>
          </p:cNvCxnSpPr>
          <p:nvPr/>
        </p:nvCxnSpPr>
        <p:spPr bwMode="auto">
          <a:xfrm rot="16200000" flipH="1">
            <a:off x="7503496" y="2359968"/>
            <a:ext cx="461808" cy="961875"/>
          </a:xfrm>
          <a:prstGeom prst="straightConnector1">
            <a:avLst/>
          </a:prstGeom>
          <a:noFill/>
          <a:ln w="9525" cap="flat" cmpd="sng" algn="ctr">
            <a:solidFill>
              <a:schemeClr val="tx1"/>
            </a:solidFill>
            <a:prstDash val="solid"/>
            <a:round/>
            <a:headEnd type="none" w="med" len="med"/>
            <a:tailEnd type="triangle" w="med" len="med"/>
          </a:ln>
          <a:effectLst/>
        </p:spPr>
      </p:cxnSp>
      <p:sp>
        <p:nvSpPr>
          <p:cNvPr id="16" name="TextBox 15"/>
          <p:cNvSpPr txBox="1"/>
          <p:nvPr/>
        </p:nvSpPr>
        <p:spPr>
          <a:xfrm>
            <a:off x="5143504" y="3929066"/>
            <a:ext cx="1048685" cy="338554"/>
          </a:xfrm>
          <a:prstGeom prst="rect">
            <a:avLst/>
          </a:prstGeom>
          <a:noFill/>
        </p:spPr>
        <p:txBody>
          <a:bodyPr wrap="none" rtlCol="0">
            <a:spAutoFit/>
          </a:bodyPr>
          <a:lstStyle/>
          <a:p>
            <a:r>
              <a:rPr lang="en-US" altLang="ko-KR" dirty="0"/>
              <a:t>exit(0)</a:t>
            </a:r>
            <a:endParaRPr lang="ko-KR" altLang="en-US" dirty="0"/>
          </a:p>
        </p:txBody>
      </p:sp>
      <p:sp>
        <p:nvSpPr>
          <p:cNvPr id="17" name="TextBox 16"/>
          <p:cNvSpPr txBox="1"/>
          <p:nvPr/>
        </p:nvSpPr>
        <p:spPr>
          <a:xfrm>
            <a:off x="6500826" y="3929066"/>
            <a:ext cx="1048685" cy="338554"/>
          </a:xfrm>
          <a:prstGeom prst="rect">
            <a:avLst/>
          </a:prstGeom>
          <a:noFill/>
        </p:spPr>
        <p:txBody>
          <a:bodyPr wrap="none" rtlCol="0">
            <a:spAutoFit/>
          </a:bodyPr>
          <a:lstStyle/>
          <a:p>
            <a:r>
              <a:rPr lang="en-US" altLang="ko-KR" dirty="0"/>
              <a:t>exit(1)</a:t>
            </a:r>
            <a:endParaRPr lang="ko-KR" altLang="en-US" dirty="0"/>
          </a:p>
        </p:txBody>
      </p:sp>
      <p:sp>
        <p:nvSpPr>
          <p:cNvPr id="18" name="TextBox 17"/>
          <p:cNvSpPr txBox="1"/>
          <p:nvPr/>
        </p:nvSpPr>
        <p:spPr>
          <a:xfrm>
            <a:off x="7786710" y="3929066"/>
            <a:ext cx="1048685" cy="338554"/>
          </a:xfrm>
          <a:prstGeom prst="rect">
            <a:avLst/>
          </a:prstGeom>
          <a:noFill/>
        </p:spPr>
        <p:txBody>
          <a:bodyPr wrap="none" rtlCol="0">
            <a:spAutoFit/>
          </a:bodyPr>
          <a:lstStyle/>
          <a:p>
            <a:r>
              <a:rPr lang="en-US" altLang="ko-KR" dirty="0"/>
              <a:t>exit(2)</a:t>
            </a:r>
            <a:endParaRPr lang="ko-KR" altLang="en-US" dirty="0"/>
          </a:p>
        </p:txBody>
      </p:sp>
      <p:sp>
        <p:nvSpPr>
          <p:cNvPr id="15" name="TextBox 14"/>
          <p:cNvSpPr txBox="1"/>
          <p:nvPr/>
        </p:nvSpPr>
        <p:spPr>
          <a:xfrm>
            <a:off x="3456954" y="5143512"/>
            <a:ext cx="5615640" cy="584775"/>
          </a:xfrm>
          <a:prstGeom prst="rect">
            <a:avLst/>
          </a:prstGeom>
          <a:noFill/>
        </p:spPr>
        <p:txBody>
          <a:bodyPr wrap="none" rtlCol="0">
            <a:spAutoFit/>
          </a:bodyPr>
          <a:lstStyle/>
          <a:p>
            <a:r>
              <a:rPr lang="en-US" altLang="ko-KR" sz="3200" dirty="0"/>
              <a:t>while(wait(NULL)!=-1);</a:t>
            </a:r>
            <a:endParaRPr lang="ko-KR" altLang="en-US" sz="3200" dirty="0"/>
          </a:p>
        </p:txBody>
      </p:sp>
      <p:sp>
        <p:nvSpPr>
          <p:cNvPr id="19" name="TextBox 18"/>
          <p:cNvSpPr txBox="1"/>
          <p:nvPr/>
        </p:nvSpPr>
        <p:spPr>
          <a:xfrm>
            <a:off x="7358082" y="2143116"/>
            <a:ext cx="1542410" cy="338554"/>
          </a:xfrm>
          <a:prstGeom prst="rect">
            <a:avLst/>
          </a:prstGeom>
          <a:noFill/>
        </p:spPr>
        <p:txBody>
          <a:bodyPr wrap="none" rtlCol="0">
            <a:spAutoFit/>
          </a:bodyPr>
          <a:lstStyle/>
          <a:p>
            <a:r>
              <a:rPr lang="en-US" altLang="ko-KR" dirty="0"/>
              <a:t>wait(&amp;stat)</a:t>
            </a:r>
            <a:endParaRPr lang="ko-KR"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ltLang="ko-KR" i="1"/>
              <a:t>example p</a:t>
            </a:r>
            <a:r>
              <a:rPr lang="en-US" altLang="ko-KR"/>
              <a:t>.104(140)</a:t>
            </a:r>
            <a:endParaRPr/>
          </a:p>
        </p:txBody>
      </p:sp>
      <p:sp>
        <p:nvSpPr>
          <p:cNvPr id="351235" name="Rectangle 3"/>
          <p:cNvSpPr>
            <a:spLocks noGrp="1" noChangeArrowheads="1"/>
          </p:cNvSpPr>
          <p:nvPr>
            <p:ph idx="1"/>
          </p:nvPr>
        </p:nvSpPr>
        <p:spPr>
          <a:xfrm>
            <a:off x="457200" y="5772150"/>
            <a:ext cx="8229600" cy="896938"/>
          </a:xfrm>
        </p:spPr>
        <p:txBody>
          <a:bodyPr/>
          <a:lstStyle/>
          <a:p>
            <a:r>
              <a:rPr lang="en-US" altLang="ko-KR" sz="2200" dirty="0">
                <a:latin typeface="Arial" charset="0"/>
                <a:cs typeface="Arial" charset="0"/>
              </a:rPr>
              <a:t>Normally </a:t>
            </a:r>
            <a:r>
              <a:rPr lang="en-US" altLang="ko-KR" sz="2200" b="0" dirty="0">
                <a:latin typeface="Courier New" pitchFamily="49" charset="0"/>
                <a:cs typeface="Arial" charset="0"/>
              </a:rPr>
              <a:t>status</a:t>
            </a:r>
            <a:r>
              <a:rPr lang="en-US" altLang="ko-KR" sz="2200" dirty="0">
                <a:latin typeface="Arial" charset="0"/>
                <a:cs typeface="Arial" charset="0"/>
              </a:rPr>
              <a:t> information will be the exit-status of the child passed through </a:t>
            </a:r>
            <a:r>
              <a:rPr lang="en-US" altLang="ko-KR" sz="2200" b="0" dirty="0">
                <a:latin typeface="Courier New" pitchFamily="49" charset="0"/>
                <a:cs typeface="Arial" charset="0"/>
              </a:rPr>
              <a:t>exit</a:t>
            </a:r>
          </a:p>
        </p:txBody>
      </p:sp>
      <p:sp>
        <p:nvSpPr>
          <p:cNvPr id="351236" name="Rectangle 4"/>
          <p:cNvSpPr>
            <a:spLocks noChangeArrowheads="1"/>
          </p:cNvSpPr>
          <p:nvPr/>
        </p:nvSpPr>
        <p:spPr bwMode="auto">
          <a:xfrm>
            <a:off x="466725" y="1052513"/>
            <a:ext cx="8208963" cy="4681537"/>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b="0"/>
              <a:t>int status;</a:t>
            </a:r>
          </a:p>
          <a:p>
            <a:pPr>
              <a:spcBef>
                <a:spcPct val="0"/>
              </a:spcBef>
            </a:pPr>
            <a:r>
              <a:rPr lang="en-US" altLang="ko-KR" b="0"/>
              <a:t>pid_cpid;</a:t>
            </a:r>
          </a:p>
          <a:p>
            <a:pPr>
              <a:spcBef>
                <a:spcPct val="0"/>
              </a:spcBef>
            </a:pPr>
            <a:endParaRPr lang="en-US" altLang="ko-KR" b="0"/>
          </a:p>
          <a:p>
            <a:pPr>
              <a:spcBef>
                <a:spcPct val="0"/>
              </a:spcBef>
            </a:pPr>
            <a:r>
              <a:rPr lang="en-US" altLang="ko-KR" b="0"/>
              <a:t>cpid = fork();  /* create new process */</a:t>
            </a:r>
          </a:p>
          <a:p>
            <a:pPr>
              <a:spcBef>
                <a:spcPct val="0"/>
              </a:spcBef>
            </a:pPr>
            <a:r>
              <a:rPr lang="en-US" altLang="ko-KR" b="0"/>
              <a:t>if(cpid ==0){</a:t>
            </a:r>
          </a:p>
          <a:p>
            <a:pPr>
              <a:spcBef>
                <a:spcPct val="0"/>
              </a:spcBef>
            </a:pPr>
            <a:r>
              <a:rPr lang="en-US" altLang="ko-KR" b="0"/>
              <a:t>   /* child */</a:t>
            </a:r>
          </a:p>
          <a:p>
            <a:pPr>
              <a:spcBef>
                <a:spcPct val="0"/>
              </a:spcBef>
            </a:pPr>
            <a:r>
              <a:rPr lang="en-US" altLang="ko-KR" b="0"/>
              <a:t>   /* do something ... */</a:t>
            </a:r>
          </a:p>
          <a:p>
            <a:pPr>
              <a:spcBef>
                <a:spcPct val="0"/>
              </a:spcBef>
            </a:pPr>
            <a:r>
              <a:rPr lang="en-US" altLang="ko-KR" b="0"/>
              <a:t>} else {</a:t>
            </a:r>
          </a:p>
          <a:p>
            <a:pPr>
              <a:spcBef>
                <a:spcPct val="0"/>
              </a:spcBef>
            </a:pPr>
            <a:r>
              <a:rPr lang="en-US" altLang="ko-KR" b="0"/>
              <a:t>   /* parent, so wait for child */</a:t>
            </a:r>
            <a:br>
              <a:rPr lang="en-US" altLang="ko-KR" b="0"/>
            </a:br>
            <a:r>
              <a:rPr lang="en-US" altLang="ko-KR" b="0"/>
              <a:t>   cpid = wait(&amp;status);</a:t>
            </a:r>
          </a:p>
          <a:p>
            <a:pPr>
              <a:spcBef>
                <a:spcPct val="0"/>
              </a:spcBef>
            </a:pPr>
            <a:r>
              <a:rPr lang="en-US" altLang="ko-KR" b="0"/>
              <a:t>   printf(“The child %d is dead\n”, cpid);</a:t>
            </a:r>
          </a:p>
          <a:p>
            <a:pPr>
              <a:spcBef>
                <a:spcPct val="0"/>
              </a:spcBef>
            </a:pPr>
            <a:r>
              <a:rPr lang="en-US" altLang="ko-KR" b="0"/>
              <a:t>}</a:t>
            </a:r>
          </a:p>
          <a:p>
            <a:pPr>
              <a:spcBef>
                <a:spcPct val="0"/>
              </a:spcBef>
            </a:pPr>
            <a:r>
              <a:rPr lang="en-US" altLang="ko-KR" b="0"/>
              <a:t>------------------------------------------------------------------</a:t>
            </a:r>
          </a:p>
          <a:p>
            <a:pPr>
              <a:spcBef>
                <a:spcPct val="0"/>
              </a:spcBef>
            </a:pPr>
            <a:r>
              <a:rPr lang="en-US" altLang="ko-KR" b="0"/>
              <a:t>pid_t pid;</a:t>
            </a:r>
          </a:p>
          <a:p>
            <a:pPr>
              <a:spcBef>
                <a:spcPct val="0"/>
              </a:spcBef>
            </a:pPr>
            <a:r>
              <a:rPr lang="en-US" altLang="ko-KR" b="0"/>
              <a:t>int status;</a:t>
            </a:r>
          </a:p>
          <a:p>
            <a:pPr>
              <a:spcBef>
                <a:spcPct val="0"/>
              </a:spcBef>
            </a:pPr>
            <a:endParaRPr lang="en-US" altLang="ko-KR" b="0"/>
          </a:p>
          <a:p>
            <a:pPr>
              <a:spcBef>
                <a:spcPct val="0"/>
              </a:spcBef>
            </a:pPr>
            <a:r>
              <a:rPr lang="en-US" altLang="ko-KR" b="0"/>
              <a:t>pid = wait(NULL)      /* ignore status information */</a:t>
            </a:r>
          </a:p>
          <a:p>
            <a:pPr>
              <a:spcBef>
                <a:spcPct val="0"/>
              </a:spcBef>
            </a:pPr>
            <a:endParaRPr lang="en-US" altLang="ko-KR" b="0"/>
          </a:p>
          <a:p>
            <a:pPr>
              <a:spcBef>
                <a:spcPct val="0"/>
              </a:spcBef>
            </a:pPr>
            <a:r>
              <a:rPr lang="en-US" altLang="ko-KR" b="0"/>
              <a:t>pid = wait(&amp;status);  /* status will contain status information */</a:t>
            </a:r>
            <a:endParaRPr lang="en-US" altLang="ko-KR" sz="1300" b="0"/>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11</a:t>
            </a:fld>
            <a:endParaRPr lang="en-US" altLang="ko-K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ko-KR" i="1"/>
              <a:t>example p</a:t>
            </a:r>
            <a:r>
              <a:rPr lang="en-US" altLang="ko-KR"/>
              <a:t>.105(141)</a:t>
            </a:r>
          </a:p>
        </p:txBody>
      </p:sp>
      <p:sp>
        <p:nvSpPr>
          <p:cNvPr id="352259" name="Rectangle 3"/>
          <p:cNvSpPr>
            <a:spLocks noGrp="1" noChangeArrowheads="1"/>
          </p:cNvSpPr>
          <p:nvPr>
            <p:ph idx="1"/>
          </p:nvPr>
        </p:nvSpPr>
        <p:spPr/>
        <p:txBody>
          <a:bodyPr/>
          <a:lstStyle/>
          <a:p>
            <a:endParaRPr lang="ko-KR" altLang="en-US">
              <a:latin typeface="Arial" charset="0"/>
              <a:cs typeface="Arial" charset="0"/>
            </a:endParaRPr>
          </a:p>
        </p:txBody>
      </p:sp>
      <p:sp>
        <p:nvSpPr>
          <p:cNvPr id="352260" name="Rectangle 4"/>
          <p:cNvSpPr>
            <a:spLocks noChangeArrowheads="1"/>
          </p:cNvSpPr>
          <p:nvPr/>
        </p:nvSpPr>
        <p:spPr bwMode="auto">
          <a:xfrm>
            <a:off x="466725" y="1052063"/>
            <a:ext cx="8208963" cy="5347459"/>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a:t>main(){	 /* status -- </a:t>
            </a:r>
            <a:r>
              <a:rPr lang="ko-KR" altLang="en-US" sz="1400" b="0" dirty="0"/>
              <a:t>자식의 퇴장</a:t>
            </a:r>
            <a:r>
              <a:rPr lang="en-US" altLang="ko-KR" sz="1400" b="0" dirty="0"/>
              <a:t>(exit) </a:t>
            </a:r>
            <a:r>
              <a:rPr lang="ko-KR" altLang="en-US" sz="1400" b="0" dirty="0"/>
              <a:t>상태를 어떻게 알아내는지 보여준다 *</a:t>
            </a:r>
            <a:r>
              <a:rPr lang="en-US" altLang="ko-KR" sz="1400" b="0" dirty="0"/>
              <a:t>/</a:t>
            </a:r>
          </a:p>
          <a:p>
            <a:pPr>
              <a:spcBef>
                <a:spcPct val="0"/>
              </a:spcBef>
            </a:pPr>
            <a:r>
              <a:rPr lang="en-US" altLang="ko-KR" sz="1400" b="0" dirty="0"/>
              <a:t>   </a:t>
            </a:r>
            <a:r>
              <a:rPr lang="en-US" altLang="ko-KR" sz="1400" b="0" dirty="0" err="1"/>
              <a:t>pid_t</a:t>
            </a:r>
            <a:r>
              <a:rPr lang="en-US" altLang="ko-KR" sz="1400" b="0" dirty="0"/>
              <a:t> </a:t>
            </a:r>
            <a:r>
              <a:rPr lang="en-US" altLang="ko-KR" sz="1400" b="0" dirty="0" err="1"/>
              <a:t>pid</a:t>
            </a:r>
            <a:r>
              <a:rPr lang="en-US" altLang="ko-KR" sz="1400" b="0" dirty="0"/>
              <a:t>;</a:t>
            </a:r>
          </a:p>
          <a:p>
            <a:pPr>
              <a:spcBef>
                <a:spcPct val="0"/>
              </a:spcBef>
            </a:pPr>
            <a:r>
              <a:rPr lang="en-US" altLang="ko-KR" sz="1400" b="0" dirty="0"/>
              <a:t>   </a:t>
            </a:r>
            <a:r>
              <a:rPr lang="en-US" altLang="ko-KR" sz="1400" b="0" dirty="0" err="1"/>
              <a:t>int</a:t>
            </a:r>
            <a:r>
              <a:rPr lang="en-US" altLang="ko-KR" sz="1400" b="0" dirty="0"/>
              <a:t> status, </a:t>
            </a:r>
            <a:r>
              <a:rPr lang="en-US" altLang="ko-KR" sz="1400" b="0" dirty="0" err="1"/>
              <a:t>exit_status</a:t>
            </a:r>
            <a:r>
              <a:rPr lang="en-US" altLang="ko-KR" sz="1400" b="0" dirty="0"/>
              <a:t>;</a:t>
            </a:r>
          </a:p>
          <a:p>
            <a:pPr>
              <a:spcBef>
                <a:spcPct val="0"/>
              </a:spcBef>
            </a:pPr>
            <a:r>
              <a:rPr lang="en-US" altLang="ko-KR" sz="1400" b="0" dirty="0"/>
              <a:t>   </a:t>
            </a:r>
          </a:p>
          <a:p>
            <a:pPr>
              <a:spcBef>
                <a:spcPct val="0"/>
              </a:spcBef>
            </a:pPr>
            <a:r>
              <a:rPr lang="en-US" altLang="ko-KR" sz="1400" b="0" dirty="0"/>
              <a:t>   if((</a:t>
            </a:r>
            <a:r>
              <a:rPr lang="en-US" altLang="ko-KR" sz="1400" b="0" dirty="0" err="1"/>
              <a:t>pid</a:t>
            </a:r>
            <a:r>
              <a:rPr lang="en-US" altLang="ko-KR" sz="1400" b="0" dirty="0"/>
              <a:t>=fork()) &lt; 0) fatal("fork failed");</a:t>
            </a:r>
          </a:p>
          <a:p>
            <a:pPr>
              <a:spcBef>
                <a:spcPct val="0"/>
              </a:spcBef>
            </a:pPr>
            <a:r>
              <a:rPr lang="en-US" altLang="ko-KR" sz="1400" b="0" dirty="0"/>
              <a:t>   </a:t>
            </a:r>
          </a:p>
          <a:p>
            <a:pPr>
              <a:spcBef>
                <a:spcPct val="0"/>
              </a:spcBef>
            </a:pPr>
            <a:r>
              <a:rPr lang="en-US" altLang="ko-KR" sz="1400" b="0" dirty="0"/>
              <a:t>   if(</a:t>
            </a:r>
            <a:r>
              <a:rPr lang="en-US" altLang="ko-KR" sz="1400" b="0" dirty="0" err="1"/>
              <a:t>pid</a:t>
            </a:r>
            <a:r>
              <a:rPr lang="en-US" altLang="ko-KR" sz="1400" b="0" dirty="0"/>
              <a:t>==0){	/*</a:t>
            </a:r>
            <a:r>
              <a:rPr lang="ko-KR" altLang="en-US" sz="1400" b="0" dirty="0"/>
              <a:t>자식*</a:t>
            </a:r>
            <a:r>
              <a:rPr lang="en-US" altLang="ko-KR" sz="1400" b="0" dirty="0"/>
              <a:t>/</a:t>
            </a:r>
          </a:p>
          <a:p>
            <a:pPr>
              <a:spcBef>
                <a:spcPct val="0"/>
              </a:spcBef>
            </a:pPr>
            <a:r>
              <a:rPr lang="en-US" altLang="ko-KR" sz="1400" b="0" dirty="0"/>
              <a:t>      /* </a:t>
            </a:r>
            <a:r>
              <a:rPr lang="ko-KR" altLang="en-US" sz="1400" b="0" dirty="0"/>
              <a:t>이제 수행을 </a:t>
            </a:r>
            <a:r>
              <a:rPr lang="en-US" altLang="ko-KR" sz="1400" b="0" dirty="0"/>
              <a:t>4</a:t>
            </a:r>
            <a:r>
              <a:rPr lang="ko-KR" altLang="en-US" sz="1400" b="0" dirty="0" err="1"/>
              <a:t>초동안</a:t>
            </a:r>
            <a:r>
              <a:rPr lang="ko-KR" altLang="en-US" sz="1400" b="0" dirty="0"/>
              <a:t> 중단시키기 위해 라이브러리 루틴 </a:t>
            </a:r>
            <a:r>
              <a:rPr lang="en-US" altLang="ko-KR" sz="1400" b="0" dirty="0"/>
              <a:t>sleep</a:t>
            </a:r>
            <a:r>
              <a:rPr lang="ko-KR" altLang="en-US" sz="1400" b="0" dirty="0"/>
              <a:t>을 호출 한다 *</a:t>
            </a:r>
            <a:r>
              <a:rPr lang="en-US" altLang="ko-KR" sz="1400" b="0" dirty="0"/>
              <a:t>/</a:t>
            </a:r>
          </a:p>
          <a:p>
            <a:pPr>
              <a:spcBef>
                <a:spcPct val="0"/>
              </a:spcBef>
            </a:pPr>
            <a:r>
              <a:rPr lang="en-US" altLang="ko-KR" sz="1400" b="0" dirty="0"/>
              <a:t>      sleep(4);</a:t>
            </a:r>
          </a:p>
          <a:p>
            <a:pPr>
              <a:spcBef>
                <a:spcPct val="0"/>
              </a:spcBef>
            </a:pPr>
            <a:r>
              <a:rPr lang="en-US" altLang="ko-KR" sz="1400" b="0" dirty="0"/>
              <a:t>      exit(5); /* 0</a:t>
            </a:r>
            <a:r>
              <a:rPr lang="ko-KR" altLang="en-US" sz="1400" b="0" dirty="0"/>
              <a:t>이 아닌값을 가지고 퇴장 *</a:t>
            </a:r>
            <a:r>
              <a:rPr lang="en-US" altLang="ko-KR" sz="1400" b="0" dirty="0"/>
              <a:t>/</a:t>
            </a:r>
          </a:p>
          <a:p>
            <a:pPr>
              <a:spcBef>
                <a:spcPct val="0"/>
              </a:spcBef>
            </a:pPr>
            <a:r>
              <a:rPr lang="en-US" altLang="ko-KR" sz="1400" b="0" dirty="0"/>
              <a:t>   }</a:t>
            </a:r>
          </a:p>
          <a:p>
            <a:pPr>
              <a:spcBef>
                <a:spcPct val="0"/>
              </a:spcBef>
            </a:pPr>
            <a:r>
              <a:rPr lang="en-US" altLang="ko-KR" sz="1400" b="0" dirty="0"/>
              <a:t>   </a:t>
            </a:r>
          </a:p>
          <a:p>
            <a:pPr>
              <a:spcBef>
                <a:spcPct val="0"/>
              </a:spcBef>
            </a:pPr>
            <a:r>
              <a:rPr lang="en-US" altLang="ko-KR" sz="1400" b="0" dirty="0"/>
              <a:t>   /* </a:t>
            </a:r>
            <a:r>
              <a:rPr lang="ko-KR" altLang="en-US" sz="1400" b="0" dirty="0"/>
              <a:t>여기까지 수행이 진전된 바 이것은 부모임</a:t>
            </a:r>
            <a:r>
              <a:rPr lang="en-US" altLang="ko-KR" sz="1400" b="0" dirty="0"/>
              <a:t>.</a:t>
            </a:r>
            <a:r>
              <a:rPr lang="ko-KR" altLang="en-US" sz="1400" b="0" dirty="0"/>
              <a:t> 자식을 기다린다</a:t>
            </a:r>
            <a:r>
              <a:rPr lang="en-US" altLang="ko-KR" sz="1400" b="0" dirty="0"/>
              <a:t>. */</a:t>
            </a:r>
          </a:p>
          <a:p>
            <a:pPr>
              <a:spcBef>
                <a:spcPct val="0"/>
              </a:spcBef>
            </a:pPr>
            <a:r>
              <a:rPr lang="en-US" altLang="ko-KR" sz="1400" b="0" dirty="0"/>
              <a:t>   if((</a:t>
            </a:r>
            <a:r>
              <a:rPr lang="en-US" altLang="ko-KR" sz="1400" b="0" dirty="0" err="1"/>
              <a:t>pid</a:t>
            </a:r>
            <a:r>
              <a:rPr lang="en-US" altLang="ko-KR" sz="1400" b="0" dirty="0"/>
              <a:t>=wait(&amp;status)) == -1){</a:t>
            </a:r>
          </a:p>
          <a:p>
            <a:pPr>
              <a:spcBef>
                <a:spcPct val="0"/>
              </a:spcBef>
            </a:pPr>
            <a:r>
              <a:rPr lang="en-US" altLang="ko-KR" sz="1400" b="0" dirty="0"/>
              <a:t>      </a:t>
            </a:r>
            <a:r>
              <a:rPr lang="en-US" altLang="ko-KR" sz="1400" b="0" dirty="0" err="1"/>
              <a:t>perror</a:t>
            </a:r>
            <a:r>
              <a:rPr lang="en-US" altLang="ko-KR" sz="1400" b="0" dirty="0"/>
              <a:t>("wait failed");</a:t>
            </a:r>
          </a:p>
          <a:p>
            <a:pPr>
              <a:spcBef>
                <a:spcPct val="0"/>
              </a:spcBef>
            </a:pPr>
            <a:r>
              <a:rPr lang="en-US" altLang="ko-KR" sz="1400" b="0" dirty="0"/>
              <a:t>      exit(2);</a:t>
            </a:r>
          </a:p>
          <a:p>
            <a:pPr>
              <a:spcBef>
                <a:spcPct val="0"/>
              </a:spcBef>
            </a:pPr>
            <a:r>
              <a:rPr lang="en-US" altLang="ko-KR" sz="1400" b="0" dirty="0"/>
              <a:t>   }</a:t>
            </a:r>
          </a:p>
          <a:p>
            <a:pPr>
              <a:spcBef>
                <a:spcPct val="0"/>
              </a:spcBef>
            </a:pPr>
            <a:endParaRPr lang="en-US" altLang="ko-KR" sz="1400" b="0" dirty="0"/>
          </a:p>
          <a:p>
            <a:pPr>
              <a:spcBef>
                <a:spcPct val="0"/>
              </a:spcBef>
            </a:pPr>
            <a:r>
              <a:rPr lang="en-US" altLang="ko-KR" sz="1400" b="0" dirty="0"/>
              <a:t>   /* </a:t>
            </a:r>
            <a:r>
              <a:rPr lang="ko-KR" altLang="en-US" sz="1400" b="0" dirty="0"/>
              <a:t>자식이 어떻게 죽었는지 알기 위해 테스트한다 *</a:t>
            </a:r>
            <a:r>
              <a:rPr lang="en-US" altLang="ko-KR" sz="1400" b="0" dirty="0"/>
              <a:t>/</a:t>
            </a:r>
          </a:p>
          <a:p>
            <a:pPr>
              <a:spcBef>
                <a:spcPct val="0"/>
              </a:spcBef>
            </a:pPr>
            <a:r>
              <a:rPr lang="en-US" altLang="ko-KR" sz="1400" b="0" dirty="0"/>
              <a:t>   if (WIFEXITED(status)){</a:t>
            </a:r>
          </a:p>
          <a:p>
            <a:pPr>
              <a:spcBef>
                <a:spcPct val="0"/>
              </a:spcBef>
            </a:pPr>
            <a:r>
              <a:rPr lang="en-US" altLang="ko-KR" sz="1400" b="0" dirty="0"/>
              <a:t>      </a:t>
            </a:r>
            <a:r>
              <a:rPr lang="en-US" altLang="ko-KR" sz="1400" b="0" dirty="0" err="1"/>
              <a:t>exit_status</a:t>
            </a:r>
            <a:r>
              <a:rPr lang="en-US" altLang="ko-KR" sz="1400" b="0" dirty="0"/>
              <a:t> = WEXITSTATUS(status);</a:t>
            </a:r>
          </a:p>
          <a:p>
            <a:pPr>
              <a:spcBef>
                <a:spcPct val="0"/>
              </a:spcBef>
            </a:pPr>
            <a:r>
              <a:rPr lang="en-US" altLang="ko-KR" sz="1400" b="0" dirty="0"/>
              <a:t>      </a:t>
            </a:r>
            <a:r>
              <a:rPr lang="en-US" altLang="ko-KR" sz="1400" b="0" dirty="0" err="1"/>
              <a:t>printf</a:t>
            </a:r>
            <a:r>
              <a:rPr lang="en-US" altLang="ko-KR" sz="1400" b="0" dirty="0"/>
              <a:t>("Exit status from %d was %d\n", </a:t>
            </a:r>
            <a:r>
              <a:rPr lang="en-US" altLang="ko-KR" sz="1400" b="0" dirty="0" err="1"/>
              <a:t>pid,exit_status</a:t>
            </a:r>
            <a:r>
              <a:rPr lang="en-US" altLang="ko-KR" sz="1400" b="0" dirty="0"/>
              <a:t>);</a:t>
            </a:r>
          </a:p>
          <a:p>
            <a:pPr>
              <a:spcBef>
                <a:spcPct val="0"/>
              </a:spcBef>
            </a:pPr>
            <a:r>
              <a:rPr lang="en-US" altLang="ko-KR" sz="1400" b="0" dirty="0"/>
              <a:t>   }</a:t>
            </a:r>
          </a:p>
          <a:p>
            <a:pPr>
              <a:spcBef>
                <a:spcPct val="0"/>
              </a:spcBef>
            </a:pPr>
            <a:r>
              <a:rPr lang="en-US" altLang="ko-KR" sz="1400" b="0" dirty="0"/>
              <a:t>   exit(0);</a:t>
            </a:r>
          </a:p>
          <a:p>
            <a:pPr>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12</a:t>
            </a:fld>
            <a:endParaRPr lang="en-US" altLang="ko-K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ko-KR" dirty="0"/>
              <a:t>The </a:t>
            </a:r>
            <a:r>
              <a:rPr lang="en-US" altLang="ko-KR" b="0" dirty="0" err="1">
                <a:latin typeface="Courier New" pitchFamily="49" charset="0"/>
              </a:rPr>
              <a:t>waitpid</a:t>
            </a:r>
            <a:r>
              <a:rPr lang="en-US" altLang="ko-KR" b="0" dirty="0">
                <a:latin typeface="Courier New" pitchFamily="49" charset="0"/>
              </a:rPr>
              <a:t>(2)</a:t>
            </a:r>
            <a:r>
              <a:rPr lang="en-US" altLang="ko-KR" dirty="0"/>
              <a:t> system call(1/2)</a:t>
            </a:r>
          </a:p>
        </p:txBody>
      </p:sp>
      <p:sp>
        <p:nvSpPr>
          <p:cNvPr id="353283" name="Rectangle 3"/>
          <p:cNvSpPr>
            <a:spLocks noGrp="1" noChangeArrowheads="1"/>
          </p:cNvSpPr>
          <p:nvPr>
            <p:ph idx="1"/>
          </p:nvPr>
        </p:nvSpPr>
        <p:spPr>
          <a:xfrm>
            <a:off x="457200" y="2636838"/>
            <a:ext cx="8686800" cy="3816350"/>
          </a:xfrm>
        </p:spPr>
        <p:txBody>
          <a:bodyPr/>
          <a:lstStyle/>
          <a:p>
            <a:r>
              <a:rPr lang="en-US" altLang="ko-KR" sz="2200" dirty="0">
                <a:latin typeface="Arial" charset="0"/>
                <a:cs typeface="Arial" charset="0"/>
              </a:rPr>
              <a:t>As we mentioned, if we have more than one child, </a:t>
            </a:r>
            <a:r>
              <a:rPr lang="en-US" altLang="ko-KR" sz="2200" b="0" dirty="0">
                <a:latin typeface="Courier New" pitchFamily="49" charset="0"/>
                <a:cs typeface="Courier New" pitchFamily="49" charset="0"/>
              </a:rPr>
              <a:t>wait</a:t>
            </a:r>
            <a:r>
              <a:rPr lang="en-US" altLang="ko-KR" sz="2200" dirty="0">
                <a:latin typeface="Arial" charset="0"/>
                <a:cs typeface="Arial" charset="0"/>
              </a:rPr>
              <a:t> returns on termination of any of the children. </a:t>
            </a:r>
          </a:p>
          <a:p>
            <a:r>
              <a:rPr lang="en-US" altLang="ko-KR" sz="2200" dirty="0">
                <a:latin typeface="Arial" charset="0"/>
                <a:cs typeface="Arial" charset="0"/>
              </a:rPr>
              <a:t>Argument</a:t>
            </a:r>
          </a:p>
          <a:p>
            <a:pPr lvl="1"/>
            <a:r>
              <a:rPr lang="en-US" altLang="ko-KR" sz="2000" dirty="0" err="1">
                <a:latin typeface="Courier New" pitchFamily="49" charset="0"/>
                <a:cs typeface="Courier New" pitchFamily="49" charset="0"/>
              </a:rPr>
              <a:t>pid</a:t>
            </a:r>
            <a:endParaRPr lang="en-US" altLang="ko-KR" sz="2000" dirty="0">
              <a:latin typeface="Courier New" pitchFamily="49" charset="0"/>
              <a:cs typeface="Courier New" pitchFamily="49" charset="0"/>
            </a:endParaRPr>
          </a:p>
        </p:txBody>
      </p:sp>
      <p:sp>
        <p:nvSpPr>
          <p:cNvPr id="353284" name="Rectangle 4"/>
          <p:cNvSpPr>
            <a:spLocks noChangeArrowheads="1"/>
          </p:cNvSpPr>
          <p:nvPr/>
        </p:nvSpPr>
        <p:spPr bwMode="auto">
          <a:xfrm>
            <a:off x="395288" y="1125538"/>
            <a:ext cx="8353425" cy="1511300"/>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en-US" altLang="ko-KR" b="0"/>
              <a:t>#include &lt;sys/wait.h&gt;</a:t>
            </a:r>
          </a:p>
          <a:p>
            <a:pPr>
              <a:spcBef>
                <a:spcPct val="0"/>
              </a:spcBef>
            </a:pPr>
            <a:endParaRPr lang="en-US" altLang="ko-KR" b="0"/>
          </a:p>
          <a:p>
            <a:pPr>
              <a:spcBef>
                <a:spcPct val="0"/>
              </a:spcBef>
            </a:pPr>
            <a:r>
              <a:rPr lang="en-US" altLang="ko-KR" b="0"/>
              <a:t>pid_t waitpid(pid_t pid, int *statloc, int options);</a:t>
            </a:r>
            <a:r>
              <a:rPr lang="en-US" altLang="ko-KR"/>
              <a:t> </a:t>
            </a:r>
            <a:endParaRPr lang="en-US" altLang="ko-KR" b="0"/>
          </a:p>
          <a:p>
            <a:pPr>
              <a:spcBef>
                <a:spcPct val="0"/>
              </a:spcBef>
            </a:pPr>
            <a:endParaRPr lang="en-US" altLang="ko-KR" b="0"/>
          </a:p>
          <a:p>
            <a:pPr>
              <a:spcBef>
                <a:spcPct val="0"/>
              </a:spcBef>
            </a:pPr>
            <a:r>
              <a:rPr lang="en-US" altLang="ko-KR" b="0"/>
              <a:t>      Return: child process ID if OK, 0 (see later), or -1 on error</a:t>
            </a:r>
          </a:p>
        </p:txBody>
      </p:sp>
      <p:graphicFrame>
        <p:nvGraphicFramePr>
          <p:cNvPr id="353330" name="Group 50"/>
          <p:cNvGraphicFramePr>
            <a:graphicFrameLocks noGrp="1"/>
          </p:cNvGraphicFramePr>
          <p:nvPr/>
        </p:nvGraphicFramePr>
        <p:xfrm>
          <a:off x="1822450" y="3875088"/>
          <a:ext cx="6432550" cy="2316480"/>
        </p:xfrm>
        <a:graphic>
          <a:graphicData uri="http://schemas.openxmlformats.org/drawingml/2006/table">
            <a:tbl>
              <a:tblPr/>
              <a:tblGrid>
                <a:gridCol w="1162050">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err="1">
                          <a:ln>
                            <a:noFill/>
                          </a:ln>
                          <a:solidFill>
                            <a:schemeClr val="tx1"/>
                          </a:solidFill>
                          <a:effectLst/>
                          <a:latin typeface="Courier New" pitchFamily="49" charset="0"/>
                          <a:ea typeface="굴림" pitchFamily="50" charset="-127"/>
                          <a:cs typeface="Arial" charset="0"/>
                        </a:rPr>
                        <a:t>pid</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Waits for any child process. In this respect, </a:t>
                      </a:r>
                      <a:r>
                        <a:rPr kumimoji="1" lang="en-US" altLang="ko-KR" sz="1600" b="0" i="0" u="none" strike="noStrike" cap="none" normalizeH="0" baseline="0" dirty="0" err="1">
                          <a:ln>
                            <a:noFill/>
                          </a:ln>
                          <a:solidFill>
                            <a:schemeClr val="tx1"/>
                          </a:solidFill>
                          <a:effectLst/>
                          <a:latin typeface="Courier New" pitchFamily="49" charset="0"/>
                          <a:ea typeface="굴림" pitchFamily="50" charset="-127"/>
                          <a:cs typeface="Arial" charset="0"/>
                        </a:rPr>
                        <a:t>waitpid</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 is equivalent to wait</a:t>
                      </a:r>
                      <a:endParaRPr kumimoji="1" lang="ko-KR" altLang="en-US" sz="16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 typeface="Wingdings" pitchFamily="2" charset="2"/>
                        <a:buNone/>
                        <a:tabLst/>
                      </a:pPr>
                      <a:r>
                        <a:rPr kumimoji="1" lang="en-US" altLang="ko-KR" sz="1600" b="0" i="0" u="none" strike="noStrike" cap="none" normalizeH="0" baseline="0">
                          <a:ln>
                            <a:noFill/>
                          </a:ln>
                          <a:solidFill>
                            <a:schemeClr val="tx1"/>
                          </a:solidFill>
                          <a:effectLst/>
                          <a:latin typeface="Courier New" pitchFamily="49" charset="0"/>
                          <a:ea typeface="굴림" pitchFamily="50" charset="-127"/>
                          <a:cs typeface="Arial" charset="0"/>
                        </a:rPr>
                        <a:t>pid &gt;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Waits for the child whose process ID equals </a:t>
                      </a:r>
                      <a:r>
                        <a:rPr kumimoji="1" lang="en-US" altLang="ko-KR" sz="1600" b="0" i="0" u="none" strike="noStrike" cap="none" normalizeH="0" baseline="0" dirty="0" err="1">
                          <a:ln>
                            <a:noFill/>
                          </a:ln>
                          <a:solidFill>
                            <a:schemeClr val="tx1"/>
                          </a:solidFill>
                          <a:effectLst/>
                          <a:latin typeface="Courier New" pitchFamily="49" charset="0"/>
                          <a:ea typeface="굴림" pitchFamily="50" charset="-127"/>
                          <a:cs typeface="Arial" charset="0"/>
                        </a:rPr>
                        <a:t>pid</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a:t>
                      </a:r>
                      <a:endParaRPr kumimoji="1" lang="ko-KR" altLang="en-US" sz="16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Courier New" pitchFamily="49" charset="0"/>
                          <a:ea typeface="굴림" pitchFamily="50" charset="-127"/>
                          <a:cs typeface="Arial" charset="0"/>
                        </a:rPr>
                        <a:t>pid ==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Waits for any child whose process group ID equals that of the calling process.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Courier New" pitchFamily="49" charset="0"/>
                          <a:ea typeface="굴림" pitchFamily="50" charset="-127"/>
                          <a:cs typeface="Arial" charset="0"/>
                        </a:rPr>
                        <a:t>pid &lt;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Waits for any child whose process group ID equals the absolute value of </a:t>
                      </a:r>
                      <a:r>
                        <a:rPr kumimoji="1" lang="en-US" altLang="ko-KR" sz="1600" b="0" i="0" u="none" strike="noStrike" cap="none" normalizeH="0" baseline="0" dirty="0" err="1">
                          <a:ln>
                            <a:noFill/>
                          </a:ln>
                          <a:solidFill>
                            <a:schemeClr val="tx1"/>
                          </a:solidFill>
                          <a:effectLst/>
                          <a:latin typeface="Courier New" pitchFamily="49" charset="0"/>
                          <a:ea typeface="굴림" pitchFamily="50" charset="-127"/>
                          <a:cs typeface="Arial" charset="0"/>
                        </a:rPr>
                        <a:t>pid</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a:t>
                      </a:r>
                      <a:endParaRPr kumimoji="1" lang="ko-KR" altLang="en-US" sz="16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 name="슬라이드 번호 개체 틀 21"/>
          <p:cNvSpPr>
            <a:spLocks noGrp="1"/>
          </p:cNvSpPr>
          <p:nvPr>
            <p:ph type="sldNum" sz="quarter" idx="4"/>
          </p:nvPr>
        </p:nvSpPr>
        <p:spPr/>
        <p:txBody>
          <a:bodyPr/>
          <a:lstStyle/>
          <a:p>
            <a:pPr>
              <a:defRPr/>
            </a:pPr>
            <a:fld id="{2ED06A3C-559F-46D5-B6E7-F09C135BD2BB}" type="slidenum">
              <a:rPr lang="en-US" altLang="ko-KR" smtClean="0"/>
              <a:pPr>
                <a:defRPr/>
              </a:pPr>
              <a:t>13</a:t>
            </a:fld>
            <a:endParaRPr lang="en-US" altLang="ko-K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69" name="Rectangle 41"/>
          <p:cNvSpPr>
            <a:spLocks noGrp="1" noChangeArrowheads="1"/>
          </p:cNvSpPr>
          <p:nvPr>
            <p:ph type="title"/>
          </p:nvPr>
        </p:nvSpPr>
        <p:spPr>
          <a:noFill/>
          <a:ln/>
        </p:spPr>
        <p:txBody>
          <a:bodyPr/>
          <a:lstStyle/>
          <a:p>
            <a:r>
              <a:rPr lang="en-US" altLang="ko-KR"/>
              <a:t>The </a:t>
            </a:r>
            <a:r>
              <a:rPr lang="en-US" altLang="ko-KR" b="0">
                <a:latin typeface="Courier New" pitchFamily="49" charset="0"/>
              </a:rPr>
              <a:t>waitpid(2)</a:t>
            </a:r>
            <a:r>
              <a:rPr lang="en-US" altLang="ko-KR"/>
              <a:t> system call(2/2)</a:t>
            </a:r>
          </a:p>
        </p:txBody>
      </p:sp>
      <p:sp>
        <p:nvSpPr>
          <p:cNvPr id="355331" name="Rectangle 3"/>
          <p:cNvSpPr>
            <a:spLocks noGrp="1" noChangeArrowheads="1"/>
          </p:cNvSpPr>
          <p:nvPr>
            <p:ph idx="1"/>
          </p:nvPr>
        </p:nvSpPr>
        <p:spPr/>
        <p:txBody>
          <a:bodyPr/>
          <a:lstStyle/>
          <a:p>
            <a:pPr lvl="1"/>
            <a:r>
              <a:rPr lang="en-US" altLang="ko-KR" sz="2000" dirty="0">
                <a:latin typeface="Courier New" pitchFamily="49" charset="0"/>
                <a:cs typeface="Courier New" pitchFamily="49" charset="0"/>
              </a:rPr>
              <a:t>option</a:t>
            </a:r>
          </a:p>
        </p:txBody>
      </p:sp>
      <p:graphicFrame>
        <p:nvGraphicFramePr>
          <p:cNvPr id="355352" name="Group 24"/>
          <p:cNvGraphicFramePr>
            <a:graphicFrameLocks noGrp="1"/>
          </p:cNvGraphicFramePr>
          <p:nvPr>
            <p:extLst>
              <p:ext uri="{D42A27DB-BD31-4B8C-83A1-F6EECF244321}">
                <p14:modId xmlns:p14="http://schemas.microsoft.com/office/powerpoint/2010/main" val="2579244987"/>
              </p:ext>
            </p:extLst>
          </p:nvPr>
        </p:nvGraphicFramePr>
        <p:xfrm>
          <a:off x="1042988" y="1493838"/>
          <a:ext cx="7488237" cy="3169920"/>
        </p:xfrm>
        <a:graphic>
          <a:graphicData uri="http://schemas.openxmlformats.org/drawingml/2006/table">
            <a:tbl>
              <a:tblPr/>
              <a:tblGrid>
                <a:gridCol w="1247775">
                  <a:extLst>
                    <a:ext uri="{9D8B030D-6E8A-4147-A177-3AD203B41FA5}">
                      <a16:colId xmlns:a16="http://schemas.microsoft.com/office/drawing/2014/main" val="20000"/>
                    </a:ext>
                  </a:extLst>
                </a:gridCol>
                <a:gridCol w="6240462">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1" i="0" u="none" strike="noStrike" cap="none" normalizeH="0" baseline="0" dirty="0">
                          <a:ln>
                            <a:noFill/>
                          </a:ln>
                          <a:solidFill>
                            <a:schemeClr val="tx1"/>
                          </a:solidFill>
                          <a:effectLst/>
                          <a:latin typeface="Arial" charset="0"/>
                          <a:ea typeface="굴림" pitchFamily="50" charset="-127"/>
                          <a:cs typeface="Arial" charset="0"/>
                        </a:rPr>
                        <a:t>Constant</a:t>
                      </a:r>
                      <a:endParaRPr kumimoji="1" lang="ko-KR" altLang="en-US" sz="1600" b="1"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1" i="0" u="none" strike="noStrike" cap="none" normalizeH="0" baseline="0">
                          <a:ln>
                            <a:noFill/>
                          </a:ln>
                          <a:solidFill>
                            <a:schemeClr val="tx1"/>
                          </a:solidFill>
                          <a:effectLst/>
                          <a:latin typeface="Arial" charset="0"/>
                          <a:ea typeface="굴림" pitchFamily="50" charset="-127"/>
                          <a:cs typeface="Arial" charset="0"/>
                        </a:rPr>
                        <a:t>Description</a:t>
                      </a:r>
                      <a:endParaRPr kumimoji="1" lang="ko-KR" altLang="en-US" sz="16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Courier New" pitchFamily="49" charset="0"/>
                          <a:ea typeface="굴림" pitchFamily="50" charset="-127"/>
                          <a:cs typeface="Arial" charset="0"/>
                        </a:rPr>
                        <a:t>WCONTINUED</a:t>
                      </a:r>
                    </a:p>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4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en-US" sz="1400" b="0" i="0" u="none" strike="noStrike" cap="none" normalizeH="0" baseline="0">
                          <a:ln>
                            <a:noFill/>
                          </a:ln>
                          <a:solidFill>
                            <a:schemeClr val="tx1"/>
                          </a:solidFill>
                          <a:effectLst/>
                          <a:latin typeface="Courier New" pitchFamily="49" charset="0"/>
                          <a:ea typeface="굴림" pitchFamily="50" charset="-127"/>
                          <a:cs typeface="Arial" charset="0"/>
                        </a:rPr>
                        <a:t>If the implementation supports job control, the status of any child specified by pid that has been continued after being stopped, but whose status has not yet been reported, is returned (XSI extension to POSIX.1).</a:t>
                      </a:r>
                      <a:endParaRPr kumimoji="1" lang="ko-KR" altLang="en-US" sz="14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5313">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1" i="0" u="none" strike="noStrike" cap="none" normalizeH="0" baseline="0" dirty="0">
                          <a:ln>
                            <a:noFill/>
                          </a:ln>
                          <a:solidFill>
                            <a:srgbClr val="FF0000"/>
                          </a:solidFill>
                          <a:effectLst/>
                          <a:latin typeface="Courier New" pitchFamily="49" charset="0"/>
                          <a:ea typeface="굴림" pitchFamily="50" charset="-127"/>
                          <a:cs typeface="Arial" charset="0"/>
                        </a:rPr>
                        <a:t>WNOHANG</a:t>
                      </a:r>
                    </a:p>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4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rgbClr val="FF0000"/>
                          </a:solidFill>
                          <a:effectLst/>
                          <a:latin typeface="Courier New" pitchFamily="49" charset="0"/>
                          <a:ea typeface="굴림" pitchFamily="50" charset="-127"/>
                          <a:cs typeface="Arial" charset="0"/>
                        </a:rPr>
                        <a:t>The </a:t>
                      </a:r>
                      <a:r>
                        <a:rPr kumimoji="1" lang="en-US" altLang="ko-KR" sz="1400" b="0" i="0" u="none" strike="noStrike" cap="none" normalizeH="0" baseline="0" dirty="0" err="1">
                          <a:ln>
                            <a:noFill/>
                          </a:ln>
                          <a:solidFill>
                            <a:srgbClr val="FF0000"/>
                          </a:solidFill>
                          <a:effectLst/>
                          <a:latin typeface="Courier New" pitchFamily="49" charset="0"/>
                          <a:ea typeface="굴림" pitchFamily="50" charset="-127"/>
                          <a:cs typeface="Arial" charset="0"/>
                        </a:rPr>
                        <a:t>waitpid</a:t>
                      </a:r>
                      <a:r>
                        <a:rPr kumimoji="1" lang="en-US" altLang="ko-KR" sz="1400" b="0" i="0" u="none" strike="noStrike" cap="none" normalizeH="0" baseline="0" dirty="0">
                          <a:ln>
                            <a:noFill/>
                          </a:ln>
                          <a:solidFill>
                            <a:srgbClr val="FF0000"/>
                          </a:solidFill>
                          <a:effectLst/>
                          <a:latin typeface="Courier New" pitchFamily="49" charset="0"/>
                          <a:ea typeface="굴림" pitchFamily="50" charset="-127"/>
                          <a:cs typeface="Arial" charset="0"/>
                        </a:rPr>
                        <a:t> function will not block if a child specified by </a:t>
                      </a:r>
                      <a:r>
                        <a:rPr kumimoji="1" lang="en-US" altLang="ko-KR" sz="1400" b="0" i="0" u="none" strike="noStrike" cap="none" normalizeH="0" baseline="0" dirty="0" err="1">
                          <a:ln>
                            <a:noFill/>
                          </a:ln>
                          <a:solidFill>
                            <a:srgbClr val="FF0000"/>
                          </a:solidFill>
                          <a:effectLst/>
                          <a:latin typeface="Courier New" pitchFamily="49" charset="0"/>
                          <a:ea typeface="굴림" pitchFamily="50" charset="-127"/>
                          <a:cs typeface="Arial" charset="0"/>
                        </a:rPr>
                        <a:t>pid</a:t>
                      </a:r>
                      <a:r>
                        <a:rPr kumimoji="1" lang="en-US" altLang="ko-KR" sz="1400" b="0" i="0" u="none" strike="noStrike" cap="none" normalizeH="0" baseline="0" dirty="0">
                          <a:ln>
                            <a:noFill/>
                          </a:ln>
                          <a:solidFill>
                            <a:srgbClr val="FF0000"/>
                          </a:solidFill>
                          <a:effectLst/>
                          <a:latin typeface="Courier New" pitchFamily="49" charset="0"/>
                          <a:ea typeface="굴림" pitchFamily="50" charset="-127"/>
                          <a:cs typeface="Arial" charset="0"/>
                        </a:rPr>
                        <a:t> is not immediately available. In this case, the return value is 0.</a:t>
                      </a:r>
                      <a:endParaRPr kumimoji="1" lang="ko-KR" altLang="en-US" sz="1400" b="0" i="0" u="none" strike="noStrike" cap="none" normalizeH="0" baseline="0" dirty="0">
                        <a:ln>
                          <a:noFill/>
                        </a:ln>
                        <a:solidFill>
                          <a:srgbClr val="FF0000"/>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WUNTRACED</a:t>
                      </a:r>
                    </a:p>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4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If the implementation supports job control, the status of any child specified by </a:t>
                      </a:r>
                      <a:r>
                        <a:rPr kumimoji="1" lang="en-US" altLang="ko-KR" sz="1400" b="0" i="0" u="none" strike="noStrike" cap="none" normalizeH="0" baseline="0" dirty="0" err="1">
                          <a:ln>
                            <a:noFill/>
                          </a:ln>
                          <a:solidFill>
                            <a:schemeClr val="tx1"/>
                          </a:solidFill>
                          <a:effectLst/>
                          <a:latin typeface="Courier New" pitchFamily="49" charset="0"/>
                          <a:ea typeface="굴림" pitchFamily="50" charset="-127"/>
                          <a:cs typeface="Arial" charset="0"/>
                        </a:rPr>
                        <a:t>pid</a:t>
                      </a:r>
                      <a:r>
                        <a:rPr kumimoji="1" lang="en-US" altLang="ko-KR" sz="1400" b="0" i="0" u="none" strike="noStrike" cap="none" normalizeH="0" baseline="0" dirty="0">
                          <a:ln>
                            <a:noFill/>
                          </a:ln>
                          <a:solidFill>
                            <a:schemeClr val="tx1"/>
                          </a:solidFill>
                          <a:effectLst/>
                          <a:latin typeface="Courier New" pitchFamily="49" charset="0"/>
                          <a:ea typeface="굴림" pitchFamily="50" charset="-127"/>
                          <a:cs typeface="Arial" charset="0"/>
                        </a:rPr>
                        <a:t> that has stopped, and whose status has not been reported since it has stopped, is returned. The WIFSTOPPED macro determines whether the return value corresponds to a stopped child process.</a:t>
                      </a:r>
                      <a:endParaRPr kumimoji="1" lang="ko-KR" altLang="en-US" sz="14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55371" name="Text Box 43"/>
          <p:cNvSpPr txBox="1">
            <a:spLocks noChangeArrowheads="1"/>
          </p:cNvSpPr>
          <p:nvPr/>
        </p:nvSpPr>
        <p:spPr bwMode="auto">
          <a:xfrm>
            <a:off x="1600200" y="5218113"/>
            <a:ext cx="4706938" cy="703262"/>
          </a:xfrm>
          <a:prstGeom prst="rect">
            <a:avLst/>
          </a:prstGeom>
          <a:noFill/>
          <a:ln w="28575" algn="ctr">
            <a:noFill/>
            <a:miter lim="800000"/>
            <a:headEnd/>
            <a:tailEnd/>
          </a:ln>
          <a:effectLst/>
        </p:spPr>
        <p:txBody>
          <a:bodyPr wrap="none">
            <a:spAutoFit/>
          </a:bodyPr>
          <a:lstStyle/>
          <a:p>
            <a:r>
              <a:rPr lang="en-US" altLang="ko-KR" dirty="0" err="1"/>
              <a:t>waitpid</a:t>
            </a:r>
            <a:r>
              <a:rPr lang="en-US" altLang="ko-KR" dirty="0"/>
              <a:t>(</a:t>
            </a:r>
            <a:r>
              <a:rPr lang="en-US" altLang="ko-KR" dirty="0" err="1"/>
              <a:t>chidpid</a:t>
            </a:r>
            <a:r>
              <a:rPr lang="en-US" altLang="ko-KR" dirty="0"/>
              <a:t>, &amp;status, WCONTINUED)</a:t>
            </a:r>
          </a:p>
          <a:p>
            <a:r>
              <a:rPr lang="en-US" altLang="ko-KR" dirty="0" err="1"/>
              <a:t>waitpid</a:t>
            </a:r>
            <a:r>
              <a:rPr lang="en-US" altLang="ko-KR" dirty="0"/>
              <a:t>(</a:t>
            </a:r>
            <a:r>
              <a:rPr lang="en-US" altLang="ko-KR" dirty="0" err="1"/>
              <a:t>chidpid</a:t>
            </a:r>
            <a:r>
              <a:rPr lang="en-US" altLang="ko-KR" dirty="0"/>
              <a:t>, &amp;status, WUNTRACED) </a:t>
            </a:r>
          </a:p>
        </p:txBody>
      </p:sp>
      <p:sp>
        <p:nvSpPr>
          <p:cNvPr id="22" name="슬라이드 번호 개체 틀 21"/>
          <p:cNvSpPr>
            <a:spLocks noGrp="1"/>
          </p:cNvSpPr>
          <p:nvPr>
            <p:ph type="sldNum" sz="quarter" idx="4"/>
          </p:nvPr>
        </p:nvSpPr>
        <p:spPr/>
        <p:txBody>
          <a:bodyPr/>
          <a:lstStyle/>
          <a:p>
            <a:pPr>
              <a:defRPr/>
            </a:pPr>
            <a:fld id="{2ED06A3C-559F-46D5-B6E7-F09C135BD2BB}" type="slidenum">
              <a:rPr lang="en-US" altLang="ko-KR" smtClean="0"/>
              <a:pPr>
                <a:defRPr/>
              </a:pPr>
              <a:t>14</a:t>
            </a:fld>
            <a:endParaRPr lang="en-US" altLang="ko-KR"/>
          </a:p>
        </p:txBody>
      </p:sp>
      <p:sp>
        <p:nvSpPr>
          <p:cNvPr id="7" name="TextBox 6"/>
          <p:cNvSpPr txBox="1"/>
          <p:nvPr/>
        </p:nvSpPr>
        <p:spPr>
          <a:xfrm>
            <a:off x="1160898" y="4725144"/>
            <a:ext cx="7316426" cy="338554"/>
          </a:xfrm>
          <a:prstGeom prst="rect">
            <a:avLst/>
          </a:prstGeom>
          <a:noFill/>
        </p:spPr>
        <p:txBody>
          <a:bodyPr wrap="none" rtlCol="0">
            <a:spAutoFit/>
          </a:bodyPr>
          <a:lstStyle/>
          <a:p>
            <a:r>
              <a:rPr lang="en-US" altLang="ko-KR" i="1" dirty="0">
                <a:latin typeface="Book Antiqua" pitchFamily="18" charset="0"/>
              </a:rPr>
              <a:t>This argument is either 0 or is constructed from the bitwise OR of constants.</a:t>
            </a:r>
            <a:endParaRPr lang="ko-KR" altLang="en-US" i="1" dirty="0">
              <a:latin typeface="Book Antiqu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ko-KR" i="1"/>
              <a:t>example p</a:t>
            </a:r>
            <a:r>
              <a:rPr lang="en-US" altLang="ko-KR"/>
              <a:t>.107(144)</a:t>
            </a:r>
          </a:p>
        </p:txBody>
      </p:sp>
      <p:sp>
        <p:nvSpPr>
          <p:cNvPr id="357379" name="Rectangle 3"/>
          <p:cNvSpPr>
            <a:spLocks noGrp="1" noChangeArrowheads="1"/>
          </p:cNvSpPr>
          <p:nvPr>
            <p:ph idx="1"/>
          </p:nvPr>
        </p:nvSpPr>
        <p:spPr/>
        <p:txBody>
          <a:bodyPr/>
          <a:lstStyle/>
          <a:p>
            <a:endParaRPr lang="ko-KR" altLang="en-US">
              <a:latin typeface="Arial" charset="0"/>
              <a:cs typeface="Arial" charset="0"/>
            </a:endParaRPr>
          </a:p>
        </p:txBody>
      </p:sp>
      <p:sp>
        <p:nvSpPr>
          <p:cNvPr id="357380" name="Rectangle 4"/>
          <p:cNvSpPr>
            <a:spLocks noChangeArrowheads="1"/>
          </p:cNvSpPr>
          <p:nvPr/>
        </p:nvSpPr>
        <p:spPr bwMode="auto">
          <a:xfrm>
            <a:off x="466725" y="1050763"/>
            <a:ext cx="8208963" cy="5357851"/>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a:t>main(){/*status2--</a:t>
            </a:r>
            <a:r>
              <a:rPr lang="en-US" altLang="ko-KR" sz="1400" b="0" dirty="0" err="1"/>
              <a:t>waitpid</a:t>
            </a:r>
            <a:r>
              <a:rPr lang="ko-KR" altLang="en-US" sz="1400" b="0" dirty="0"/>
              <a:t>를 사용하여 자식의 퇴장상태를 어떻게 얻는지 본다*</a:t>
            </a:r>
            <a:r>
              <a:rPr lang="en-US" altLang="ko-KR" sz="1400" b="0" dirty="0"/>
              <a:t>/</a:t>
            </a:r>
          </a:p>
          <a:p>
            <a:pPr>
              <a:spcBef>
                <a:spcPct val="0"/>
              </a:spcBef>
            </a:pPr>
            <a:r>
              <a:rPr lang="en-US" altLang="ko-KR" sz="1400" b="0" dirty="0"/>
              <a:t>   </a:t>
            </a:r>
            <a:r>
              <a:rPr lang="en-US" altLang="ko-KR" sz="1400" b="0" dirty="0" err="1"/>
              <a:t>pit_t</a:t>
            </a:r>
            <a:r>
              <a:rPr lang="en-US" altLang="ko-KR" sz="1400" b="0" dirty="0"/>
              <a:t> </a:t>
            </a:r>
            <a:r>
              <a:rPr lang="en-US" altLang="ko-KR" sz="1400" b="0" dirty="0" err="1"/>
              <a:t>pid</a:t>
            </a:r>
            <a:r>
              <a:rPr lang="en-US" altLang="ko-KR" sz="1400" b="0" dirty="0"/>
              <a:t>;</a:t>
            </a:r>
          </a:p>
          <a:p>
            <a:pPr>
              <a:spcBef>
                <a:spcPct val="0"/>
              </a:spcBef>
            </a:pPr>
            <a:r>
              <a:rPr lang="en-US" altLang="ko-KR" sz="1400" b="0" dirty="0"/>
              <a:t>   </a:t>
            </a:r>
            <a:r>
              <a:rPr lang="en-US" altLang="ko-KR" sz="1400" b="0" dirty="0" err="1"/>
              <a:t>int</a:t>
            </a:r>
            <a:r>
              <a:rPr lang="en-US" altLang="ko-KR" sz="1400" b="0" dirty="0"/>
              <a:t> status, </a:t>
            </a:r>
            <a:r>
              <a:rPr lang="en-US" altLang="ko-KR" sz="1400" b="0" dirty="0" err="1"/>
              <a:t>exit_status</a:t>
            </a:r>
            <a:r>
              <a:rPr lang="en-US" altLang="ko-KR" sz="1400" b="0" dirty="0"/>
              <a:t>;</a:t>
            </a:r>
          </a:p>
          <a:p>
            <a:pPr>
              <a:spcBef>
                <a:spcPct val="0"/>
              </a:spcBef>
            </a:pPr>
            <a:r>
              <a:rPr lang="en-US" altLang="ko-KR" sz="1400" b="0" dirty="0"/>
              <a:t>   </a:t>
            </a:r>
          </a:p>
          <a:p>
            <a:pPr>
              <a:spcBef>
                <a:spcPct val="0"/>
              </a:spcBef>
            </a:pPr>
            <a:r>
              <a:rPr lang="en-US" altLang="ko-KR" sz="1400" b="0" dirty="0"/>
              <a:t>   if((</a:t>
            </a:r>
            <a:r>
              <a:rPr lang="en-US" altLang="ko-KR" sz="1400" b="0" dirty="0" err="1"/>
              <a:t>pid</a:t>
            </a:r>
            <a:r>
              <a:rPr lang="en-US" altLang="ko-KR" sz="1400" b="0" dirty="0"/>
              <a:t>=fork()) &lt; 0) fatal("fork failed");</a:t>
            </a:r>
          </a:p>
          <a:p>
            <a:pPr>
              <a:spcBef>
                <a:spcPct val="0"/>
              </a:spcBef>
            </a:pPr>
            <a:r>
              <a:rPr lang="en-US" altLang="ko-KR" sz="1400" b="0" dirty="0"/>
              <a:t>   </a:t>
            </a:r>
          </a:p>
          <a:p>
            <a:pPr>
              <a:spcBef>
                <a:spcPct val="0"/>
              </a:spcBef>
            </a:pPr>
            <a:r>
              <a:rPr lang="en-US" altLang="ko-KR" sz="1400" b="0" dirty="0"/>
              <a:t>   if(</a:t>
            </a:r>
            <a:r>
              <a:rPr lang="en-US" altLang="ko-KR" sz="1400" b="0" dirty="0" err="1"/>
              <a:t>pid</a:t>
            </a:r>
            <a:r>
              <a:rPr lang="en-US" altLang="ko-KR" sz="1400" b="0" dirty="0"/>
              <a:t>==0){  /* </a:t>
            </a:r>
            <a:r>
              <a:rPr lang="ko-KR" altLang="en-US" sz="1400" b="0" dirty="0"/>
              <a:t>자식 *</a:t>
            </a:r>
            <a:r>
              <a:rPr lang="en-US" altLang="ko-KR" sz="1400" b="0" dirty="0"/>
              <a:t>/</a:t>
            </a:r>
          </a:p>
          <a:p>
            <a:pPr>
              <a:spcBef>
                <a:spcPct val="0"/>
              </a:spcBef>
            </a:pPr>
            <a:r>
              <a:rPr lang="en-US" altLang="ko-KR" sz="1400" b="0" dirty="0"/>
              <a:t>      /* </a:t>
            </a:r>
            <a:r>
              <a:rPr lang="ko-KR" altLang="en-US" sz="1400" b="0" dirty="0"/>
              <a:t>이제 </a:t>
            </a:r>
            <a:r>
              <a:rPr lang="en-US" altLang="ko-KR" sz="1400" b="0" dirty="0"/>
              <a:t>4</a:t>
            </a:r>
            <a:r>
              <a:rPr lang="ko-KR" altLang="en-US" sz="1400" b="0" dirty="0" err="1"/>
              <a:t>초동안</a:t>
            </a:r>
            <a:r>
              <a:rPr lang="ko-KR" altLang="en-US" sz="1400" b="0" dirty="0"/>
              <a:t> 중단시키기 위해 라이브러리 루틴 </a:t>
            </a:r>
            <a:r>
              <a:rPr lang="en-US" altLang="ko-KR" sz="1400" b="0" dirty="0"/>
              <a:t>sleep</a:t>
            </a:r>
            <a:r>
              <a:rPr lang="ko-KR" altLang="en-US" sz="1400" b="0" dirty="0"/>
              <a:t>을 호출한다 *</a:t>
            </a:r>
            <a:r>
              <a:rPr lang="en-US" altLang="ko-KR" sz="1400" b="0" dirty="0"/>
              <a:t>/</a:t>
            </a:r>
          </a:p>
          <a:p>
            <a:pPr>
              <a:spcBef>
                <a:spcPct val="0"/>
              </a:spcBef>
            </a:pPr>
            <a:r>
              <a:rPr lang="en-US" altLang="ko-KR" sz="1400" b="0" dirty="0"/>
              <a:t>      sleep(4);</a:t>
            </a:r>
          </a:p>
          <a:p>
            <a:pPr>
              <a:spcBef>
                <a:spcPct val="0"/>
              </a:spcBef>
            </a:pPr>
            <a:r>
              <a:rPr lang="en-US" altLang="ko-KR" sz="1400" b="0" dirty="0"/>
              <a:t>      exit(5);  /* 0</a:t>
            </a:r>
            <a:r>
              <a:rPr lang="ko-KR" altLang="en-US" sz="1400" b="0" dirty="0"/>
              <a:t>이 아닌 값을 가지고 퇴장한다 *</a:t>
            </a:r>
            <a:r>
              <a:rPr lang="en-US" altLang="ko-KR" sz="1400" b="0" dirty="0"/>
              <a:t>/</a:t>
            </a:r>
          </a:p>
          <a:p>
            <a:pPr>
              <a:spcBef>
                <a:spcPct val="0"/>
              </a:spcBef>
            </a:pPr>
            <a:r>
              <a:rPr lang="en-US" altLang="ko-KR" sz="1400" b="0" dirty="0"/>
              <a:t>   }</a:t>
            </a:r>
          </a:p>
          <a:p>
            <a:pPr>
              <a:spcBef>
                <a:spcPct val="0"/>
              </a:spcBef>
            </a:pPr>
            <a:r>
              <a:rPr lang="en-US" altLang="ko-KR" sz="1400" b="0" dirty="0"/>
              <a:t>   /* </a:t>
            </a:r>
            <a:r>
              <a:rPr lang="ko-KR" altLang="en-US" sz="1400" b="0" dirty="0"/>
              <a:t>여기까지 수행이 진전된 바 이것은 부모임</a:t>
            </a:r>
            <a:r>
              <a:rPr lang="en-US" altLang="ko-KR" sz="1400" b="0" dirty="0"/>
              <a:t>. </a:t>
            </a:r>
            <a:r>
              <a:rPr lang="ko-KR" altLang="en-US" sz="1400" b="0" dirty="0"/>
              <a:t>따라서 자식이 퇴장했는지 확인한다</a:t>
            </a:r>
            <a:r>
              <a:rPr lang="en-US" altLang="ko-KR" sz="1400" b="0" dirty="0"/>
              <a:t>.</a:t>
            </a:r>
          </a:p>
          <a:p>
            <a:pPr>
              <a:spcBef>
                <a:spcPct val="0"/>
              </a:spcBef>
            </a:pPr>
            <a:r>
              <a:rPr lang="en-US" altLang="ko-KR" sz="1400" b="0" dirty="0"/>
              <a:t>      </a:t>
            </a:r>
            <a:r>
              <a:rPr lang="ko-KR" altLang="en-US" sz="1400" b="0" dirty="0"/>
              <a:t>퇴장하지 않았으면</a:t>
            </a:r>
            <a:r>
              <a:rPr lang="en-US" altLang="ko-KR" sz="1400" b="0" dirty="0"/>
              <a:t>, 1</a:t>
            </a:r>
            <a:r>
              <a:rPr lang="ko-KR" altLang="en-US" sz="1400" b="0" dirty="0"/>
              <a:t>초 동안 수면한 후 다시 검사한다</a:t>
            </a:r>
            <a:r>
              <a:rPr lang="en-US" altLang="ko-KR" sz="1400" b="0" dirty="0"/>
              <a:t>. */</a:t>
            </a:r>
          </a:p>
          <a:p>
            <a:pPr>
              <a:spcBef>
                <a:spcPct val="0"/>
              </a:spcBef>
            </a:pPr>
            <a:r>
              <a:rPr lang="en-US" altLang="ko-KR" sz="1400" b="0" dirty="0"/>
              <a:t>   while(</a:t>
            </a:r>
            <a:r>
              <a:rPr lang="en-US" altLang="ko-KR" sz="1400" b="0" dirty="0" err="1"/>
              <a:t>waitpid</a:t>
            </a:r>
            <a:r>
              <a:rPr lang="en-US" altLang="ko-KR" sz="1400" b="0" dirty="0"/>
              <a:t>(</a:t>
            </a:r>
            <a:r>
              <a:rPr lang="en-US" altLang="ko-KR" sz="1400" b="0" dirty="0" err="1"/>
              <a:t>pid</a:t>
            </a:r>
            <a:r>
              <a:rPr lang="en-US" altLang="ko-KR" sz="1400" b="0" dirty="0"/>
              <a:t>, &amp;status, WNOHANG) == 0){  </a:t>
            </a:r>
          </a:p>
          <a:p>
            <a:pPr>
              <a:spcBef>
                <a:spcPct val="0"/>
              </a:spcBef>
            </a:pPr>
            <a:r>
              <a:rPr lang="en-US" altLang="ko-KR" sz="1400" b="0" dirty="0"/>
              <a:t>      </a:t>
            </a:r>
            <a:r>
              <a:rPr lang="en-US" altLang="ko-KR" sz="1400" b="0" dirty="0" err="1"/>
              <a:t>printf</a:t>
            </a:r>
            <a:r>
              <a:rPr lang="en-US" altLang="ko-KR" sz="1400" b="0" dirty="0"/>
              <a:t>("Still waiting... \n");</a:t>
            </a:r>
          </a:p>
          <a:p>
            <a:pPr>
              <a:spcBef>
                <a:spcPct val="0"/>
              </a:spcBef>
            </a:pPr>
            <a:r>
              <a:rPr lang="en-US" altLang="ko-KR" sz="1400" b="0" dirty="0"/>
              <a:t>      sleep(1);</a:t>
            </a:r>
          </a:p>
          <a:p>
            <a:pPr>
              <a:spcBef>
                <a:spcPct val="0"/>
              </a:spcBef>
            </a:pPr>
            <a:r>
              <a:rPr lang="en-US" altLang="ko-KR" sz="1400" b="0" dirty="0"/>
              <a:t>   }</a:t>
            </a:r>
          </a:p>
          <a:p>
            <a:pPr>
              <a:spcBef>
                <a:spcPct val="0"/>
              </a:spcBef>
            </a:pPr>
            <a:endParaRPr lang="en-US" altLang="ko-KR" sz="1400" b="0" dirty="0"/>
          </a:p>
          <a:p>
            <a:pPr>
              <a:spcBef>
                <a:spcPct val="0"/>
              </a:spcBef>
            </a:pPr>
            <a:r>
              <a:rPr lang="en-US" altLang="ko-KR" sz="1400" b="0" dirty="0"/>
              <a:t>   /* </a:t>
            </a:r>
            <a:r>
              <a:rPr lang="ko-KR" altLang="en-US" sz="1400" b="0" dirty="0"/>
              <a:t>자식이 어떻게 죽었는지 알기 위해 테스트한다 *</a:t>
            </a:r>
            <a:r>
              <a:rPr lang="en-US" altLang="ko-KR" sz="1400" b="0" dirty="0"/>
              <a:t>/</a:t>
            </a:r>
          </a:p>
          <a:p>
            <a:pPr>
              <a:spcBef>
                <a:spcPct val="0"/>
              </a:spcBef>
            </a:pPr>
            <a:r>
              <a:rPr lang="en-US" altLang="ko-KR" sz="1400" b="0" dirty="0"/>
              <a:t>   if (WIFEXITED(status)){</a:t>
            </a:r>
          </a:p>
          <a:p>
            <a:pPr>
              <a:spcBef>
                <a:spcPct val="0"/>
              </a:spcBef>
            </a:pPr>
            <a:r>
              <a:rPr lang="en-US" altLang="ko-KR" sz="1400" b="0" dirty="0"/>
              <a:t>      </a:t>
            </a:r>
            <a:r>
              <a:rPr lang="en-US" altLang="ko-KR" sz="1400" b="0" dirty="0" err="1"/>
              <a:t>exit_status</a:t>
            </a:r>
            <a:r>
              <a:rPr lang="en-US" altLang="ko-KR" sz="1400" b="0" dirty="0"/>
              <a:t> = WEXITSTATUS(status);</a:t>
            </a:r>
          </a:p>
          <a:p>
            <a:pPr>
              <a:spcBef>
                <a:spcPct val="0"/>
              </a:spcBef>
            </a:pPr>
            <a:r>
              <a:rPr lang="en-US" altLang="ko-KR" sz="1400" b="0" dirty="0"/>
              <a:t>      </a:t>
            </a:r>
            <a:r>
              <a:rPr lang="en-US" altLang="ko-KR" sz="1400" b="0" dirty="0" err="1"/>
              <a:t>printf</a:t>
            </a:r>
            <a:r>
              <a:rPr lang="en-US" altLang="ko-KR" sz="1400" b="0" dirty="0"/>
              <a:t>("Exit status from %d was %d\n", </a:t>
            </a:r>
            <a:r>
              <a:rPr lang="en-US" altLang="ko-KR" sz="1400" b="0" dirty="0" err="1"/>
              <a:t>pid,exit_status</a:t>
            </a:r>
            <a:r>
              <a:rPr lang="en-US" altLang="ko-KR" sz="1400" b="0" dirty="0"/>
              <a:t>);</a:t>
            </a:r>
          </a:p>
          <a:p>
            <a:pPr>
              <a:spcBef>
                <a:spcPct val="0"/>
              </a:spcBef>
            </a:pPr>
            <a:r>
              <a:rPr lang="en-US" altLang="ko-KR" sz="1400" b="0" dirty="0"/>
              <a:t>   }</a:t>
            </a:r>
          </a:p>
          <a:p>
            <a:pPr>
              <a:spcBef>
                <a:spcPct val="0"/>
              </a:spcBef>
            </a:pPr>
            <a:r>
              <a:rPr lang="en-US" altLang="ko-KR" sz="1400" b="0" dirty="0"/>
              <a:t>   exit(0);</a:t>
            </a:r>
          </a:p>
          <a:p>
            <a:pPr>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15</a:t>
            </a:fld>
            <a:endParaRPr lang="en-US" altLang="ko-K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ltLang="ko-KR" b="0">
                <a:latin typeface="Courier New" pitchFamily="49" charset="0"/>
              </a:rPr>
              <a:t>wait(2)</a:t>
            </a:r>
            <a:r>
              <a:rPr lang="en-US" altLang="ko-KR"/>
              <a:t> &amp; </a:t>
            </a:r>
            <a:r>
              <a:rPr lang="en-US" altLang="ko-KR" b="0">
                <a:latin typeface="Courier New" pitchFamily="49" charset="0"/>
              </a:rPr>
              <a:t>waitpid(2)</a:t>
            </a:r>
            <a:r>
              <a:rPr lang="en-US" altLang="ko-KR"/>
              <a:t> Functions</a:t>
            </a:r>
            <a:endParaRPr/>
          </a:p>
        </p:txBody>
      </p:sp>
      <p:sp>
        <p:nvSpPr>
          <p:cNvPr id="359427" name="Rectangle 3"/>
          <p:cNvSpPr>
            <a:spLocks noGrp="1" noChangeArrowheads="1"/>
          </p:cNvSpPr>
          <p:nvPr>
            <p:ph idx="1"/>
          </p:nvPr>
        </p:nvSpPr>
        <p:spPr/>
        <p:txBody>
          <a:bodyPr/>
          <a:lstStyle/>
          <a:p>
            <a:pPr>
              <a:lnSpc>
                <a:spcPct val="90000"/>
              </a:lnSpc>
            </a:pPr>
            <a:r>
              <a:rPr lang="en-US" altLang="ko-KR" dirty="0">
                <a:latin typeface="Arial" charset="0"/>
                <a:cs typeface="Arial" charset="0"/>
              </a:rPr>
              <a:t>Differences between these two functions </a:t>
            </a:r>
          </a:p>
          <a:p>
            <a:pPr lvl="1">
              <a:lnSpc>
                <a:spcPct val="90000"/>
              </a:lnSpc>
            </a:pPr>
            <a:r>
              <a:rPr lang="en-US" altLang="ko-KR" dirty="0"/>
              <a:t>The </a:t>
            </a:r>
            <a:r>
              <a:rPr lang="en-US" altLang="ko-KR" b="0" dirty="0">
                <a:latin typeface="Courier New" pitchFamily="49" charset="0"/>
              </a:rPr>
              <a:t>wait</a:t>
            </a:r>
            <a:r>
              <a:rPr lang="en-US" altLang="ko-KR" dirty="0"/>
              <a:t> function can block the caller until a child process terminates, whereas </a:t>
            </a:r>
            <a:r>
              <a:rPr lang="en-US" altLang="ko-KR" b="0" dirty="0" err="1">
                <a:latin typeface="Courier New" pitchFamily="49" charset="0"/>
              </a:rPr>
              <a:t>waitpid</a:t>
            </a:r>
            <a:r>
              <a:rPr lang="en-US" altLang="ko-KR" dirty="0"/>
              <a:t> has an option that prevents it from blocking(</a:t>
            </a:r>
            <a:r>
              <a:rPr lang="en-US" altLang="ko-KR" dirty="0">
                <a:latin typeface="Courier New" pitchFamily="49" charset="0"/>
                <a:cs typeface="Courier New" pitchFamily="49" charset="0"/>
              </a:rPr>
              <a:t>WNOHANG</a:t>
            </a:r>
            <a:r>
              <a:rPr lang="en-US" altLang="ko-KR" dirty="0"/>
              <a:t>).</a:t>
            </a:r>
          </a:p>
          <a:p>
            <a:pPr lvl="1">
              <a:lnSpc>
                <a:spcPct val="90000"/>
              </a:lnSpc>
            </a:pPr>
            <a:r>
              <a:rPr lang="en-US" altLang="ko-KR" dirty="0"/>
              <a:t>The </a:t>
            </a:r>
            <a:r>
              <a:rPr lang="en-US" altLang="ko-KR" b="0" dirty="0" err="1">
                <a:latin typeface="Courier New" pitchFamily="49" charset="0"/>
              </a:rPr>
              <a:t>waitpid</a:t>
            </a:r>
            <a:r>
              <a:rPr lang="en-US" altLang="ko-KR" dirty="0"/>
              <a:t> function doesn't wait for the child that terminates first; it has a number of options that control which process it waits for</a:t>
            </a:r>
            <a:endParaRPr lang="ko-KR" altLang="en-US" dirty="0"/>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16</a:t>
            </a:fld>
            <a:endParaRPr lang="en-US" altLang="ko-K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ko-KR" dirty="0"/>
              <a:t>Confirm the </a:t>
            </a:r>
            <a:r>
              <a:rPr lang="en-US" altLang="ko-KR" b="0" dirty="0">
                <a:latin typeface="Courier New" pitchFamily="49" charset="0"/>
                <a:cs typeface="Courier New" pitchFamily="49" charset="0"/>
              </a:rPr>
              <a:t>exit</a:t>
            </a:r>
            <a:r>
              <a:rPr lang="en-US" altLang="ko-KR" dirty="0"/>
              <a:t> status (1/2)</a:t>
            </a:r>
          </a:p>
        </p:txBody>
      </p:sp>
      <p:graphicFrame>
        <p:nvGraphicFramePr>
          <p:cNvPr id="361475" name="Group 3"/>
          <p:cNvGraphicFramePr>
            <a:graphicFrameLocks noGrp="1"/>
          </p:cNvGraphicFramePr>
          <p:nvPr>
            <p:ph type="tbl" idx="1"/>
          </p:nvPr>
        </p:nvGraphicFramePr>
        <p:xfrm>
          <a:off x="427494" y="1072609"/>
          <a:ext cx="8287910" cy="5252085"/>
        </p:xfrm>
        <a:graphic>
          <a:graphicData uri="http://schemas.openxmlformats.org/drawingml/2006/table">
            <a:tbl>
              <a:tblPr/>
              <a:tblGrid>
                <a:gridCol w="2715746">
                  <a:extLst>
                    <a:ext uri="{9D8B030D-6E8A-4147-A177-3AD203B41FA5}">
                      <a16:colId xmlns:a16="http://schemas.microsoft.com/office/drawing/2014/main" val="20000"/>
                    </a:ext>
                  </a:extLst>
                </a:gridCol>
                <a:gridCol w="5572164">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1" i="0" u="none" strike="noStrike" cap="none" normalizeH="0" baseline="0" dirty="0">
                          <a:ln>
                            <a:noFill/>
                          </a:ln>
                          <a:solidFill>
                            <a:schemeClr val="tx1"/>
                          </a:solidFill>
                          <a:effectLst/>
                          <a:latin typeface="Arial" charset="0"/>
                          <a:ea typeface="굴림" pitchFamily="50" charset="-127"/>
                          <a:cs typeface="Arial" charset="0"/>
                        </a:rPr>
                        <a:t>Macro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400" b="1" i="0" u="none" strike="noStrike" cap="none" normalizeH="0" baseline="0">
                          <a:ln>
                            <a:noFill/>
                          </a:ln>
                          <a:solidFill>
                            <a:schemeClr val="tx1"/>
                          </a:solidFill>
                          <a:effectLst/>
                          <a:latin typeface="Arial" charset="0"/>
                          <a:ea typeface="굴림" pitchFamily="50" charset="-127"/>
                          <a:cs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37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rgbClr val="FF0000"/>
                          </a:solidFill>
                          <a:effectLst/>
                          <a:latin typeface="Courier New" pitchFamily="49" charset="0"/>
                          <a:ea typeface="굴림" pitchFamily="50" charset="-127"/>
                          <a:cs typeface="Arial" charset="0"/>
                        </a:rPr>
                        <a:t>WIF</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EXITED(status)</a:t>
                      </a:r>
                      <a:b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b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WEXITSTATUS(status)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evaluates to a nonzero value when the child terminates normally. If WIFEXITED evaluates to a nonzero value, then WEXITSTATUS evaluates to the low-order 8 bits returned by the child through _exit(), exit() or return from main.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9938">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rgbClr val="FF0000"/>
                          </a:solidFill>
                          <a:effectLst/>
                          <a:latin typeface="Courier New" pitchFamily="49" charset="0"/>
                          <a:ea typeface="굴림" pitchFamily="50" charset="-127"/>
                          <a:cs typeface="Arial" charset="0"/>
                        </a:rPr>
                        <a:t>WIF</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SIGNALED(status)</a:t>
                      </a:r>
                      <a:b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b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WTERMSIG(status)</a:t>
                      </a:r>
                    </a:p>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WCOREDUMP(status)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Courier New" pitchFamily="49" charset="0"/>
                          <a:ea typeface="굴림" pitchFamily="50" charset="-127"/>
                          <a:cs typeface="Arial" charset="0"/>
                        </a:rPr>
                        <a:t>evaluates to a nonzero value when the child terminates because of an uncaught signal. If WIFSIGNALED evaluates to a nonzero value, then WTERMSIG evaluates to the number of the signal that caused the termination.</a:t>
                      </a:r>
                      <a:endParaRPr kumimoji="1" lang="ko-KR" altLang="en-US" sz="16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5663">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rgbClr val="FF0000"/>
                          </a:solidFill>
                          <a:effectLst/>
                          <a:latin typeface="Courier New" pitchFamily="49" charset="0"/>
                          <a:ea typeface="굴림" pitchFamily="50" charset="-127"/>
                          <a:cs typeface="Arial" charset="0"/>
                        </a:rPr>
                        <a:t>WIF</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STOPPED(status)</a:t>
                      </a:r>
                      <a:b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b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WSTOPSIG(status)</a:t>
                      </a:r>
                    </a:p>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Courier New" pitchFamily="49" charset="0"/>
                          <a:ea typeface="굴림" pitchFamily="50" charset="-127"/>
                          <a:cs typeface="Arial" charset="0"/>
                        </a:rPr>
                        <a:t>evaluates to a nonzero value if a child is currently stopped. If WIFSTOPPED evaluates to a nonzero value, then WSTOPSIG evaluates to the number of the signal that caused the child process to stop.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152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rgbClr val="FF0000"/>
                          </a:solidFill>
                          <a:effectLst/>
                          <a:latin typeface="Courier New" pitchFamily="49" charset="0"/>
                          <a:ea typeface="굴림" pitchFamily="50" charset="-127"/>
                          <a:cs typeface="Arial" charset="0"/>
                        </a:rPr>
                        <a:t>WIF</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CONTINUED(status)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evaluates to a nonzero value if a child is currently continued.</a:t>
                      </a:r>
                      <a:endParaRPr kumimoji="1" lang="ko-KR" altLang="en-US" sz="16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슬라이드 번호 개체 틀 3"/>
          <p:cNvSpPr>
            <a:spLocks noGrp="1"/>
          </p:cNvSpPr>
          <p:nvPr>
            <p:ph type="sldNum" sz="quarter" idx="4294967295"/>
          </p:nvPr>
        </p:nvSpPr>
        <p:spPr>
          <a:xfrm>
            <a:off x="3501055" y="6429396"/>
            <a:ext cx="2133600" cy="285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defRPr/>
            </a:pPr>
            <a:fld id="{2ED06A3C-559F-46D5-B6E7-F09C135BD2BB}" type="slidenum">
              <a:rPr lang="en-US" altLang="ko-KR" sz="1000" i="1" smtClean="0">
                <a:latin typeface="Georgia" pitchFamily="18" charset="0"/>
              </a:rPr>
              <a:pPr algn="ctr">
                <a:defRPr/>
              </a:pPr>
              <a:t>17</a:t>
            </a:fld>
            <a:endParaRPr lang="en-US" altLang="ko-KR" sz="1000" i="1" dirty="0">
              <a:latin typeface="Georg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Confirm the </a:t>
            </a:r>
            <a:r>
              <a:rPr lang="en-US" altLang="ko-KR" b="0" dirty="0">
                <a:latin typeface="Courier New" pitchFamily="49" charset="0"/>
                <a:cs typeface="Courier New" pitchFamily="49" charset="0"/>
              </a:rPr>
              <a:t>exit</a:t>
            </a:r>
            <a:r>
              <a:rPr lang="en-US" altLang="ko-KR" dirty="0"/>
              <a:t> status (2/2)</a:t>
            </a:r>
            <a:endParaRPr lang="ko-KR" altLang="en-US" dirty="0"/>
          </a:p>
        </p:txBody>
      </p:sp>
      <p:sp>
        <p:nvSpPr>
          <p:cNvPr id="3" name="세로 텍스트 개체 틀 2"/>
          <p:cNvSpPr>
            <a:spLocks noGrp="1"/>
          </p:cNvSpPr>
          <p:nvPr>
            <p:ph type="body" orient="vert" idx="1"/>
          </p:nvPr>
        </p:nvSpPr>
        <p:spPr/>
        <p:txBody>
          <a:bodyPr/>
          <a:lstStyle/>
          <a:p>
            <a:endParaRPr lang="ko-KR" altLang="en-US"/>
          </a:p>
        </p:txBody>
      </p:sp>
      <p:sp>
        <p:nvSpPr>
          <p:cNvPr id="6" name="슬라이드 번호 개체 틀 5"/>
          <p:cNvSpPr>
            <a:spLocks noGrp="1"/>
          </p:cNvSpPr>
          <p:nvPr>
            <p:ph type="sldNum" sz="quarter" idx="4"/>
          </p:nvPr>
        </p:nvSpPr>
        <p:spPr/>
        <p:txBody>
          <a:bodyPr/>
          <a:lstStyle/>
          <a:p>
            <a:pPr>
              <a:defRPr/>
            </a:pPr>
            <a:fld id="{2ED06A3C-559F-46D5-B6E7-F09C135BD2BB}" type="slidenum">
              <a:rPr lang="en-US" altLang="ko-KR" smtClean="0"/>
              <a:pPr>
                <a:defRPr/>
              </a:pPr>
              <a:t>18</a:t>
            </a:fld>
            <a:endParaRPr lang="en-US" altLang="ko-KR"/>
          </a:p>
        </p:txBody>
      </p:sp>
      <p:sp>
        <p:nvSpPr>
          <p:cNvPr id="362501" name="Rectangle 5"/>
          <p:cNvSpPr>
            <a:spLocks noChangeArrowheads="1"/>
          </p:cNvSpPr>
          <p:nvPr/>
        </p:nvSpPr>
        <p:spPr bwMode="auto">
          <a:xfrm>
            <a:off x="466725" y="1023938"/>
            <a:ext cx="8208963" cy="4679725"/>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b="0" dirty="0"/>
              <a:t>#include &lt;sys/</a:t>
            </a:r>
            <a:r>
              <a:rPr lang="en-US" altLang="ko-KR" b="0" dirty="0" err="1"/>
              <a:t>wait.h</a:t>
            </a:r>
            <a:r>
              <a:rPr lang="en-US" altLang="ko-KR" b="0" dirty="0"/>
              <a:t>&gt;</a:t>
            </a:r>
          </a:p>
          <a:p>
            <a:pPr>
              <a:spcBef>
                <a:spcPct val="0"/>
              </a:spcBef>
            </a:pPr>
            <a:endParaRPr lang="en-US" altLang="ko-KR" b="0" dirty="0"/>
          </a:p>
          <a:p>
            <a:pPr>
              <a:spcBef>
                <a:spcPct val="0"/>
              </a:spcBef>
            </a:pPr>
            <a:r>
              <a:rPr lang="en-US" altLang="ko-KR" b="0" dirty="0"/>
              <a:t>void </a:t>
            </a:r>
            <a:r>
              <a:rPr lang="en-US" altLang="ko-KR" b="0" dirty="0" err="1"/>
              <a:t>pr_exit</a:t>
            </a:r>
            <a:r>
              <a:rPr lang="en-US" altLang="ko-KR" b="0" dirty="0"/>
              <a:t>(</a:t>
            </a:r>
            <a:r>
              <a:rPr lang="en-US" altLang="ko-KR" b="0" dirty="0" err="1"/>
              <a:t>int</a:t>
            </a:r>
            <a:r>
              <a:rPr lang="en-US" altLang="ko-KR" b="0" dirty="0"/>
              <a:t> status)</a:t>
            </a:r>
          </a:p>
          <a:p>
            <a:pPr>
              <a:spcBef>
                <a:spcPct val="0"/>
              </a:spcBef>
            </a:pPr>
            <a:r>
              <a:rPr lang="en-US" altLang="ko-KR" b="0" dirty="0"/>
              <a:t>{</a:t>
            </a:r>
          </a:p>
          <a:p>
            <a:pPr>
              <a:spcBef>
                <a:spcPct val="0"/>
              </a:spcBef>
            </a:pPr>
            <a:r>
              <a:rPr lang="en-US" altLang="ko-KR" b="0" dirty="0"/>
              <a:t>   if (WIFEXITED(status))</a:t>
            </a:r>
          </a:p>
          <a:p>
            <a:pPr>
              <a:spcBef>
                <a:spcPct val="0"/>
              </a:spcBef>
            </a:pPr>
            <a:r>
              <a:rPr lang="en-US" altLang="ko-KR" b="0" dirty="0"/>
              <a:t>      </a:t>
            </a:r>
            <a:r>
              <a:rPr lang="en-US" altLang="ko-KR" b="0" dirty="0" err="1"/>
              <a:t>printf</a:t>
            </a:r>
            <a:r>
              <a:rPr lang="en-US" altLang="ko-KR" b="0" dirty="0"/>
              <a:t>("normal termination, exit status = %d\n",</a:t>
            </a:r>
          </a:p>
          <a:p>
            <a:pPr>
              <a:spcBef>
                <a:spcPct val="0"/>
              </a:spcBef>
            </a:pPr>
            <a:r>
              <a:rPr lang="en-US" altLang="ko-KR" b="0" dirty="0"/>
              <a:t>         WEXITSTATUS(status));</a:t>
            </a:r>
          </a:p>
          <a:p>
            <a:pPr>
              <a:spcBef>
                <a:spcPct val="0"/>
              </a:spcBef>
            </a:pPr>
            <a:r>
              <a:rPr lang="en-US" altLang="ko-KR" b="0" dirty="0"/>
              <a:t>   else if (WIFSIGNALED(status))</a:t>
            </a:r>
          </a:p>
          <a:p>
            <a:pPr>
              <a:spcBef>
                <a:spcPct val="0"/>
              </a:spcBef>
            </a:pPr>
            <a:r>
              <a:rPr lang="en-US" altLang="ko-KR" b="0" dirty="0"/>
              <a:t>      </a:t>
            </a:r>
            <a:r>
              <a:rPr lang="en-US" altLang="ko-KR" b="0" dirty="0" err="1"/>
              <a:t>printf</a:t>
            </a:r>
            <a:r>
              <a:rPr lang="en-US" altLang="ko-KR" b="0" dirty="0"/>
              <a:t>("abnormal termination, signal number = %</a:t>
            </a:r>
            <a:r>
              <a:rPr lang="en-US" altLang="ko-KR" b="0" dirty="0" err="1"/>
              <a:t>d%s</a:t>
            </a:r>
            <a:r>
              <a:rPr lang="en-US" altLang="ko-KR" b="0" dirty="0"/>
              <a:t>\n",</a:t>
            </a:r>
          </a:p>
          <a:p>
            <a:pPr>
              <a:spcBef>
                <a:spcPct val="0"/>
              </a:spcBef>
            </a:pPr>
            <a:r>
              <a:rPr lang="en-US" altLang="ko-KR" b="0" dirty="0"/>
              <a:t>         WTERMSIG(status),</a:t>
            </a:r>
          </a:p>
          <a:p>
            <a:pPr>
              <a:spcBef>
                <a:spcPct val="0"/>
              </a:spcBef>
            </a:pPr>
            <a:r>
              <a:rPr lang="en-US" altLang="ko-KR" b="0" dirty="0"/>
              <a:t>#</a:t>
            </a:r>
            <a:r>
              <a:rPr lang="en-US" altLang="ko-KR" b="0" dirty="0" err="1"/>
              <a:t>ifdef</a:t>
            </a:r>
            <a:r>
              <a:rPr lang="en-US" altLang="ko-KR" b="0" dirty="0"/>
              <a:t>  WCOREDUMP</a:t>
            </a:r>
          </a:p>
          <a:p>
            <a:pPr>
              <a:spcBef>
                <a:spcPct val="0"/>
              </a:spcBef>
            </a:pPr>
            <a:r>
              <a:rPr lang="en-US" altLang="ko-KR" b="0" dirty="0"/>
              <a:t>         WCOREDUMP(status) ? " (core file generated)" : "");</a:t>
            </a:r>
          </a:p>
          <a:p>
            <a:pPr>
              <a:spcBef>
                <a:spcPct val="0"/>
              </a:spcBef>
            </a:pPr>
            <a:r>
              <a:rPr lang="en-US" altLang="ko-KR" b="0" dirty="0"/>
              <a:t>#else</a:t>
            </a:r>
          </a:p>
          <a:p>
            <a:pPr>
              <a:spcBef>
                <a:spcPct val="0"/>
              </a:spcBef>
            </a:pPr>
            <a:r>
              <a:rPr lang="en-US" altLang="ko-KR" b="0" dirty="0"/>
              <a:t>         "");</a:t>
            </a:r>
          </a:p>
          <a:p>
            <a:pPr>
              <a:spcBef>
                <a:spcPct val="0"/>
              </a:spcBef>
            </a:pPr>
            <a:r>
              <a:rPr lang="en-US" altLang="ko-KR" b="0" dirty="0"/>
              <a:t>#</a:t>
            </a:r>
            <a:r>
              <a:rPr lang="en-US" altLang="ko-KR" b="0" dirty="0" err="1"/>
              <a:t>endif</a:t>
            </a:r>
            <a:endParaRPr lang="en-US" altLang="ko-KR" b="0" dirty="0"/>
          </a:p>
          <a:p>
            <a:pPr>
              <a:spcBef>
                <a:spcPct val="0"/>
              </a:spcBef>
            </a:pPr>
            <a:r>
              <a:rPr lang="en-US" altLang="ko-KR" b="0" dirty="0"/>
              <a:t>   else if (WIFSTOPPED(status))</a:t>
            </a:r>
          </a:p>
          <a:p>
            <a:pPr>
              <a:spcBef>
                <a:spcPct val="0"/>
              </a:spcBef>
            </a:pPr>
            <a:r>
              <a:rPr lang="en-US" altLang="ko-KR" b="0" dirty="0"/>
              <a:t>      </a:t>
            </a:r>
            <a:r>
              <a:rPr lang="en-US" altLang="ko-KR" b="0" dirty="0" err="1"/>
              <a:t>printf</a:t>
            </a:r>
            <a:r>
              <a:rPr lang="en-US" altLang="ko-KR" b="0" dirty="0"/>
              <a:t>("child stopped, signal number = %d\n",</a:t>
            </a:r>
          </a:p>
          <a:p>
            <a:pPr>
              <a:spcBef>
                <a:spcPct val="0"/>
              </a:spcBef>
            </a:pPr>
            <a:r>
              <a:rPr lang="en-US" altLang="ko-KR" b="0" dirty="0"/>
              <a:t>         WSTOPSIG(status));</a:t>
            </a:r>
          </a:p>
          <a:p>
            <a:pPr>
              <a:spcBef>
                <a:spcPct val="0"/>
              </a:spcBef>
            </a:pPr>
            <a:r>
              <a:rPr lang="en-US" altLang="ko-KR" b="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Grp="1" noChangeArrowheads="1"/>
          </p:cNvSpPr>
          <p:nvPr>
            <p:ph type="ctrTitle"/>
          </p:nvPr>
        </p:nvSpPr>
        <p:spPr/>
        <p:txBody>
          <a:bodyPr/>
          <a:lstStyle/>
          <a:p>
            <a:r>
              <a:rPr lang="en-US" altLang="ko-KR" dirty="0"/>
              <a:t>5.8 Zombie and premature exits</a:t>
            </a:r>
            <a:endParaRPr lang="ko-KR" altLang="en-US" dirty="0"/>
          </a:p>
        </p:txBody>
      </p:sp>
      <p:sp>
        <p:nvSpPr>
          <p:cNvPr id="381957" name="Rectangle 5"/>
          <p:cNvSpPr>
            <a:spLocks noGrp="1" noChangeArrowheads="1"/>
          </p:cNvSpPr>
          <p:nvPr>
            <p:ph type="subTitle" idx="1"/>
          </p:nvPr>
        </p:nvSpPr>
        <p:spPr/>
        <p:txBody>
          <a:bodyPr/>
          <a:lstStyle/>
          <a:p>
            <a:endParaRPr lang="ko-KR" altLang="en-US">
              <a:latin typeface="Arial" charset="0"/>
              <a:cs typeface="Arial" charset="0"/>
            </a:endParaRPr>
          </a:p>
        </p:txBody>
      </p:sp>
      <p:sp>
        <p:nvSpPr>
          <p:cNvPr id="4" name="슬라이드 번호 개체 틀 3"/>
          <p:cNvSpPr>
            <a:spLocks noGrp="1"/>
          </p:cNvSpPr>
          <p:nvPr>
            <p:ph type="sldNum" sz="quarter" idx="10"/>
          </p:nvPr>
        </p:nvSpPr>
        <p:spPr/>
        <p:txBody>
          <a:bodyPr/>
          <a:lstStyle/>
          <a:p>
            <a:pPr>
              <a:defRPr/>
            </a:pPr>
            <a:fld id="{033CEFD8-8268-4626-A9E7-343D30CB01D6}" type="slidenum">
              <a:rPr lang="en-US" altLang="ko-KR" smtClean="0"/>
              <a:pPr>
                <a:defRPr/>
              </a:pPr>
              <a:t>19</a:t>
            </a:fld>
            <a:endParaRPr lang="en-US"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ltLang="ko-KR"/>
              <a:t>Process Termination</a:t>
            </a:r>
          </a:p>
        </p:txBody>
      </p:sp>
      <p:sp>
        <p:nvSpPr>
          <p:cNvPr id="333827" name="Rectangle 3"/>
          <p:cNvSpPr>
            <a:spLocks noGrp="1" noChangeArrowheads="1"/>
          </p:cNvSpPr>
          <p:nvPr>
            <p:ph idx="1"/>
          </p:nvPr>
        </p:nvSpPr>
        <p:spPr/>
        <p:txBody>
          <a:bodyPr/>
          <a:lstStyle/>
          <a:p>
            <a:r>
              <a:rPr lang="en-US" altLang="ko-KR" sz="2200" dirty="0">
                <a:latin typeface="Arial" charset="0"/>
                <a:cs typeface="Arial" charset="0"/>
              </a:rPr>
              <a:t>There are eight ways for a process to terminate. </a:t>
            </a:r>
          </a:p>
          <a:p>
            <a:endParaRPr lang="en-US" altLang="ko-KR" sz="2200" dirty="0">
              <a:solidFill>
                <a:srgbClr val="FF0000"/>
              </a:solidFill>
              <a:latin typeface="Arial" charset="0"/>
              <a:cs typeface="Arial" charset="0"/>
            </a:endParaRPr>
          </a:p>
          <a:p>
            <a:r>
              <a:rPr lang="en-US" altLang="ko-KR" sz="2200" dirty="0">
                <a:solidFill>
                  <a:srgbClr val="FF0000"/>
                </a:solidFill>
                <a:latin typeface="Arial" charset="0"/>
                <a:cs typeface="Arial" charset="0"/>
              </a:rPr>
              <a:t>Normal termination</a:t>
            </a:r>
            <a:r>
              <a:rPr lang="en-US" altLang="ko-KR" sz="2200" dirty="0">
                <a:latin typeface="Arial" charset="0"/>
                <a:cs typeface="Arial" charset="0"/>
              </a:rPr>
              <a:t> occurs in five ways:</a:t>
            </a:r>
          </a:p>
          <a:p>
            <a:pPr lvl="1"/>
            <a:r>
              <a:rPr lang="en-US" altLang="ko-KR" sz="2000" dirty="0"/>
              <a:t>Return from main</a:t>
            </a:r>
          </a:p>
          <a:p>
            <a:pPr lvl="1"/>
            <a:r>
              <a:rPr lang="en-US" altLang="ko-KR" sz="2000" dirty="0"/>
              <a:t>Calling </a:t>
            </a:r>
            <a:r>
              <a:rPr lang="en-US" altLang="ko-KR" sz="2000" b="0" dirty="0">
                <a:latin typeface="Courier New" pitchFamily="49" charset="0"/>
              </a:rPr>
              <a:t>exit</a:t>
            </a:r>
          </a:p>
          <a:p>
            <a:pPr lvl="1"/>
            <a:r>
              <a:rPr lang="en-US" altLang="ko-KR" sz="2000" dirty="0"/>
              <a:t>Calling </a:t>
            </a:r>
            <a:r>
              <a:rPr lang="en-US" altLang="ko-KR" sz="2000" b="0" dirty="0">
                <a:latin typeface="Courier New" pitchFamily="49" charset="0"/>
              </a:rPr>
              <a:t>_exit</a:t>
            </a:r>
            <a:r>
              <a:rPr lang="en-US" altLang="ko-KR" sz="2000" dirty="0"/>
              <a:t> or </a:t>
            </a:r>
            <a:r>
              <a:rPr lang="en-US" altLang="ko-KR" sz="2000" b="0" dirty="0">
                <a:latin typeface="Courier New" pitchFamily="49" charset="0"/>
              </a:rPr>
              <a:t>_Exit</a:t>
            </a:r>
          </a:p>
          <a:p>
            <a:pPr lvl="1"/>
            <a:r>
              <a:rPr lang="en-US" altLang="ko-KR" sz="2000" dirty="0"/>
              <a:t>Return of the last thread from its start routine</a:t>
            </a:r>
          </a:p>
          <a:p>
            <a:pPr lvl="1"/>
            <a:r>
              <a:rPr lang="en-US" altLang="ko-KR" sz="2000" dirty="0"/>
              <a:t>Calling </a:t>
            </a:r>
            <a:r>
              <a:rPr lang="en-US" altLang="ko-KR" sz="2000" dirty="0" err="1"/>
              <a:t>pthread</a:t>
            </a:r>
            <a:r>
              <a:rPr lang="en-US" altLang="ko-KR" sz="2000" dirty="0"/>
              <a:t> </a:t>
            </a:r>
            <a:r>
              <a:rPr lang="en-US" altLang="ko-KR" sz="2000" dirty="0">
                <a:latin typeface="Courier New" pitchFamily="49" charset="0"/>
              </a:rPr>
              <a:t>_exit</a:t>
            </a:r>
            <a:r>
              <a:rPr lang="en-US" altLang="ko-KR" sz="2000" dirty="0"/>
              <a:t> from the last thread</a:t>
            </a:r>
          </a:p>
          <a:p>
            <a:endParaRPr lang="en-US" altLang="ko-KR" dirty="0">
              <a:latin typeface="Arial" charset="0"/>
              <a:cs typeface="Arial" charset="0"/>
            </a:endParaRPr>
          </a:p>
          <a:p>
            <a:r>
              <a:rPr lang="en-US" altLang="ko-KR" sz="2200" dirty="0">
                <a:solidFill>
                  <a:srgbClr val="FF0000"/>
                </a:solidFill>
                <a:latin typeface="Arial" charset="0"/>
                <a:cs typeface="Arial" charset="0"/>
              </a:rPr>
              <a:t>Abnormal termination</a:t>
            </a:r>
            <a:r>
              <a:rPr lang="en-US" altLang="ko-KR" sz="2200" dirty="0">
                <a:latin typeface="Arial" charset="0"/>
                <a:cs typeface="Arial" charset="0"/>
              </a:rPr>
              <a:t> occurs in three ways:</a:t>
            </a:r>
          </a:p>
          <a:p>
            <a:pPr lvl="1"/>
            <a:r>
              <a:rPr lang="en-US" altLang="ko-KR" sz="2000" dirty="0"/>
              <a:t>Calling </a:t>
            </a:r>
            <a:r>
              <a:rPr lang="en-US" altLang="ko-KR" sz="2000" b="0" dirty="0">
                <a:latin typeface="Courier New" pitchFamily="49" charset="0"/>
              </a:rPr>
              <a:t>abort</a:t>
            </a:r>
          </a:p>
          <a:p>
            <a:pPr lvl="1"/>
            <a:r>
              <a:rPr lang="en-US" altLang="ko-KR" sz="2000" dirty="0"/>
              <a:t>Receipt of a signal</a:t>
            </a:r>
          </a:p>
          <a:p>
            <a:pPr lvl="1"/>
            <a:r>
              <a:rPr lang="en-US" altLang="ko-KR" sz="2000" dirty="0"/>
              <a:t>Response of the last thread to a cancellation request</a:t>
            </a:r>
            <a:endParaRPr lang="ko-KR" altLang="en-US" sz="2000" dirty="0"/>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2</a:t>
            </a:fld>
            <a:endParaRPr lang="en-US" altLang="ko-K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ko-KR" dirty="0"/>
              <a:t>Zombie Process (</a:t>
            </a:r>
            <a:r>
              <a:rPr lang="en-US" dirty="0"/>
              <a:t>defunct process) (1/2)</a:t>
            </a:r>
            <a:endParaRPr lang="en-US" altLang="ko-KR" dirty="0"/>
          </a:p>
        </p:txBody>
      </p:sp>
      <p:sp>
        <p:nvSpPr>
          <p:cNvPr id="365571" name="Rectangle 3"/>
          <p:cNvSpPr>
            <a:spLocks noGrp="1" noChangeArrowheads="1"/>
          </p:cNvSpPr>
          <p:nvPr>
            <p:ph idx="1"/>
          </p:nvPr>
        </p:nvSpPr>
        <p:spPr/>
        <p:txBody>
          <a:bodyPr/>
          <a:lstStyle/>
          <a:p>
            <a:r>
              <a:rPr lang="en-US" altLang="ko-KR" sz="2200" dirty="0">
                <a:latin typeface="Arial" charset="0"/>
                <a:cs typeface="Arial" charset="0"/>
              </a:rPr>
              <a:t>If parent doesn’t </a:t>
            </a:r>
            <a:r>
              <a:rPr lang="en-US" altLang="ko-KR" sz="2200" b="0" dirty="0">
                <a:latin typeface="Courier New" pitchFamily="49" charset="0"/>
                <a:cs typeface="Arial" charset="0"/>
              </a:rPr>
              <a:t>wait()</a:t>
            </a:r>
            <a:r>
              <a:rPr lang="en-US" altLang="ko-KR" sz="2200" dirty="0">
                <a:latin typeface="Arial" charset="0"/>
                <a:cs typeface="Arial" charset="0"/>
              </a:rPr>
              <a:t>on the child that has terminated, it becomes a zombie (status </a:t>
            </a:r>
            <a:r>
              <a:rPr lang="en-US" altLang="ko-KR" sz="2200" b="0" dirty="0">
                <a:latin typeface="Courier New" pitchFamily="49" charset="0"/>
                <a:cs typeface="Courier New" pitchFamily="49" charset="0"/>
              </a:rPr>
              <a:t>“Z”</a:t>
            </a:r>
            <a:r>
              <a:rPr lang="en-US" altLang="ko-KR" sz="2200" dirty="0">
                <a:latin typeface="Arial" charset="0"/>
                <a:cs typeface="Arial" charset="0"/>
              </a:rPr>
              <a:t> seen with </a:t>
            </a:r>
            <a:r>
              <a:rPr lang="en-US" altLang="ko-KR" sz="2200" b="0" dirty="0" err="1">
                <a:latin typeface="Courier New" pitchFamily="49" charset="0"/>
                <a:cs typeface="Courier New" pitchFamily="49" charset="0"/>
              </a:rPr>
              <a:t>ps</a:t>
            </a:r>
            <a:r>
              <a:rPr lang="en-US" altLang="ko-KR" sz="2200" dirty="0">
                <a:latin typeface="Arial" charset="0"/>
                <a:cs typeface="Arial" charset="0"/>
              </a:rPr>
              <a:t>). </a:t>
            </a:r>
          </a:p>
          <a:p>
            <a:r>
              <a:rPr lang="en-US" altLang="ko-KR" sz="2200" dirty="0">
                <a:latin typeface="Arial" charset="0"/>
                <a:cs typeface="Arial" charset="0"/>
              </a:rPr>
              <a:t>Zombies hang around till parent calls </a:t>
            </a:r>
            <a:r>
              <a:rPr lang="en-US" altLang="ko-KR" sz="2200" b="0" dirty="0">
                <a:latin typeface="Courier New" pitchFamily="49" charset="0"/>
                <a:cs typeface="Arial" charset="0"/>
              </a:rPr>
              <a:t>wait()</a:t>
            </a:r>
            <a:r>
              <a:rPr lang="en-US" altLang="ko-KR" sz="2200" dirty="0">
                <a:latin typeface="Arial" charset="0"/>
                <a:cs typeface="Arial" charset="0"/>
              </a:rPr>
              <a:t>or </a:t>
            </a:r>
            <a:r>
              <a:rPr lang="en-US" altLang="ko-KR" sz="2200" b="0" dirty="0" err="1">
                <a:latin typeface="Courier New" pitchFamily="49" charset="0"/>
                <a:cs typeface="Arial" charset="0"/>
              </a:rPr>
              <a:t>waitpid</a:t>
            </a:r>
            <a:r>
              <a:rPr lang="en-US" altLang="ko-KR" sz="2200" b="0" dirty="0">
                <a:latin typeface="Courier New" pitchFamily="49" charset="0"/>
                <a:cs typeface="Arial" charset="0"/>
              </a:rPr>
              <a:t>()</a:t>
            </a:r>
            <a:r>
              <a:rPr lang="en-US" altLang="ko-KR" sz="2200" b="0" dirty="0">
                <a:latin typeface="Arial" charset="0"/>
                <a:cs typeface="Arial" charset="0"/>
              </a:rPr>
              <a:t>.</a:t>
            </a:r>
            <a:endParaRPr lang="en-US" altLang="ko-KR" sz="2200" b="0" dirty="0">
              <a:latin typeface="Courier New" pitchFamily="49" charset="0"/>
              <a:cs typeface="Arial" charset="0"/>
            </a:endParaRPr>
          </a:p>
          <a:p>
            <a:r>
              <a:rPr lang="en-US" altLang="ko-KR" sz="2200" dirty="0">
                <a:latin typeface="Arial" charset="0"/>
                <a:cs typeface="Arial" charset="0"/>
              </a:rPr>
              <a:t>It is a process that has completed execution but still has an entry in the process table.</a:t>
            </a:r>
            <a:r>
              <a:rPr lang="en-US" altLang="ko-KR" sz="2200" dirty="0">
                <a:latin typeface="Arial" charset="0"/>
                <a:cs typeface="Arial" charset="0"/>
                <a:sym typeface="Wingdings" pitchFamily="2" charset="2"/>
              </a:rPr>
              <a:t> </a:t>
            </a:r>
            <a:r>
              <a:rPr lang="en-US" altLang="ko-KR" sz="2200" i="1" dirty="0">
                <a:latin typeface="Arial" charset="0"/>
                <a:cs typeface="Arial" charset="0"/>
                <a:sym typeface="Wingdings" pitchFamily="2" charset="2"/>
              </a:rPr>
              <a:t>p.8</a:t>
            </a:r>
            <a:endParaRPr lang="en-US" altLang="ko-KR" sz="2200" i="1" dirty="0">
              <a:latin typeface="Arial" charset="0"/>
              <a:cs typeface="Arial" charset="0"/>
            </a:endParaRPr>
          </a:p>
          <a:p>
            <a:endParaRPr lang="ko-KR" altLang="en-US" sz="2200" dirty="0">
              <a:latin typeface="Arial" charset="0"/>
              <a:cs typeface="Arial" charset="0"/>
            </a:endParaRPr>
          </a:p>
        </p:txBody>
      </p:sp>
      <p:sp>
        <p:nvSpPr>
          <p:cNvPr id="365572" name="Rectangle 4"/>
          <p:cNvSpPr>
            <a:spLocks noChangeArrowheads="1"/>
          </p:cNvSpPr>
          <p:nvPr/>
        </p:nvSpPr>
        <p:spPr bwMode="auto">
          <a:xfrm>
            <a:off x="466725" y="3286124"/>
            <a:ext cx="8208963" cy="3114676"/>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a:t>while(</a:t>
            </a:r>
            <a:r>
              <a:rPr lang="en-US" altLang="ko-KR" sz="1400" b="0" dirty="0" err="1"/>
              <a:t>pid</a:t>
            </a:r>
            <a:r>
              <a:rPr lang="en-US" altLang="ko-KR" sz="1400" b="0" dirty="0"/>
              <a:t>=fork()){</a:t>
            </a:r>
          </a:p>
          <a:p>
            <a:pPr>
              <a:spcBef>
                <a:spcPct val="0"/>
              </a:spcBef>
            </a:pPr>
            <a:r>
              <a:rPr lang="en-US" altLang="ko-KR" sz="1400" b="0" dirty="0"/>
              <a:t>   if(++count==3) break;</a:t>
            </a:r>
          </a:p>
          <a:p>
            <a:pPr>
              <a:spcBef>
                <a:spcPct val="0"/>
              </a:spcBef>
            </a:pPr>
            <a:r>
              <a:rPr lang="en-US" altLang="ko-KR" sz="1400" b="0" dirty="0"/>
              <a:t>}</a:t>
            </a:r>
          </a:p>
          <a:p>
            <a:pPr>
              <a:spcBef>
                <a:spcPct val="0"/>
              </a:spcBef>
            </a:pPr>
            <a:r>
              <a:rPr lang="en-US" altLang="ko-KR" sz="1400" b="0" dirty="0"/>
              <a:t>    </a:t>
            </a:r>
          </a:p>
          <a:p>
            <a:pPr>
              <a:spcBef>
                <a:spcPct val="0"/>
              </a:spcBef>
            </a:pPr>
            <a:r>
              <a:rPr lang="en-US" altLang="ko-KR" sz="1400" b="0" dirty="0"/>
              <a:t>if (</a:t>
            </a:r>
            <a:r>
              <a:rPr lang="en-US" altLang="ko-KR" sz="1400" b="0" dirty="0" err="1"/>
              <a:t>pid</a:t>
            </a:r>
            <a:r>
              <a:rPr lang="en-US" altLang="ko-KR" sz="1400" b="0" dirty="0"/>
              <a:t> == 0){</a:t>
            </a:r>
          </a:p>
          <a:p>
            <a:pPr>
              <a:spcBef>
                <a:spcPct val="0"/>
              </a:spcBef>
            </a:pPr>
            <a:r>
              <a:rPr lang="en-US" altLang="ko-KR" sz="1400" b="0" dirty="0"/>
              <a:t>   sleep(5);</a:t>
            </a:r>
          </a:p>
          <a:p>
            <a:pPr>
              <a:spcBef>
                <a:spcPct val="0"/>
              </a:spcBef>
            </a:pPr>
            <a:r>
              <a:rPr lang="en-US" altLang="ko-KR" sz="1400" b="0" dirty="0"/>
              <a:t>   </a:t>
            </a:r>
            <a:r>
              <a:rPr lang="en-US" altLang="ko-KR" sz="1400" b="0" dirty="0" err="1"/>
              <a:t>printf</a:t>
            </a:r>
            <a:r>
              <a:rPr lang="en-US" altLang="ko-KR" sz="1400" b="0" dirty="0"/>
              <a:t>("I will be back %d\n", </a:t>
            </a:r>
            <a:r>
              <a:rPr lang="en-US" altLang="ko-KR" sz="1400" b="0" dirty="0" err="1"/>
              <a:t>getpid</a:t>
            </a:r>
            <a:r>
              <a:rPr lang="en-US" altLang="ko-KR" sz="1400" b="0" dirty="0"/>
              <a:t>());</a:t>
            </a:r>
          </a:p>
          <a:p>
            <a:pPr>
              <a:spcBef>
                <a:spcPct val="0"/>
              </a:spcBef>
            </a:pPr>
            <a:r>
              <a:rPr lang="en-US" altLang="ko-KR" sz="1400" b="0" dirty="0"/>
              <a:t>   exit(0);	/* </a:t>
            </a:r>
            <a:r>
              <a:rPr lang="ko-KR" altLang="en-US" sz="1400" b="0" dirty="0"/>
              <a:t>자식은 먼저 죽는다 *</a:t>
            </a:r>
            <a:r>
              <a:rPr lang="en-US" altLang="ko-KR" sz="1400" b="0" dirty="0"/>
              <a:t>/</a:t>
            </a:r>
          </a:p>
          <a:p>
            <a:pPr>
              <a:spcBef>
                <a:spcPct val="0"/>
              </a:spcBef>
            </a:pPr>
            <a:r>
              <a:rPr lang="en-US" altLang="ko-KR" sz="1400" b="0" dirty="0"/>
              <a:t>}</a:t>
            </a:r>
          </a:p>
          <a:p>
            <a:pPr>
              <a:spcBef>
                <a:spcPct val="0"/>
              </a:spcBef>
            </a:pPr>
            <a:r>
              <a:rPr lang="en-US" altLang="ko-KR" sz="1400" b="0" dirty="0"/>
              <a:t>else if(</a:t>
            </a:r>
            <a:r>
              <a:rPr lang="en-US" altLang="ko-KR" sz="1400" b="0" dirty="0" err="1"/>
              <a:t>pid</a:t>
            </a:r>
            <a:r>
              <a:rPr lang="en-US" altLang="ko-KR" sz="1400" b="0" dirty="0"/>
              <a:t> &gt; 0){</a:t>
            </a:r>
          </a:p>
          <a:p>
            <a:pPr>
              <a:spcBef>
                <a:spcPct val="0"/>
              </a:spcBef>
            </a:pPr>
            <a:r>
              <a:rPr lang="en-US" altLang="ko-KR" sz="1400" b="0" dirty="0"/>
              <a:t>   </a:t>
            </a:r>
            <a:r>
              <a:rPr lang="en-US" altLang="ko-KR" sz="1400" b="0" dirty="0" err="1"/>
              <a:t>printf</a:t>
            </a:r>
            <a:r>
              <a:rPr lang="en-US" altLang="ko-KR" sz="1400" b="0" dirty="0"/>
              <a:t>("</a:t>
            </a:r>
            <a:r>
              <a:rPr lang="en-US" altLang="ko-KR" sz="1400" b="0" dirty="0" err="1"/>
              <a:t>Im</a:t>
            </a:r>
            <a:r>
              <a:rPr lang="en-US" altLang="ko-KR" sz="1400" b="0" dirty="0"/>
              <a:t> parent %d\n", </a:t>
            </a:r>
            <a:r>
              <a:rPr lang="en-US" altLang="ko-KR" sz="1400" b="0" dirty="0" err="1"/>
              <a:t>getpid</a:t>
            </a:r>
            <a:r>
              <a:rPr lang="en-US" altLang="ko-KR" sz="1400" b="0" dirty="0"/>
              <a:t>());</a:t>
            </a:r>
          </a:p>
          <a:p>
            <a:pPr>
              <a:spcBef>
                <a:spcPct val="0"/>
              </a:spcBef>
            </a:pPr>
            <a:r>
              <a:rPr lang="en-US" altLang="ko-KR" sz="1400" b="0" dirty="0"/>
              <a:t>   </a:t>
            </a:r>
            <a:r>
              <a:rPr lang="en-US" altLang="ko-KR" sz="1400" b="0" dirty="0" err="1"/>
              <a:t>printf</a:t>
            </a:r>
            <a:r>
              <a:rPr lang="en-US" altLang="ko-KR" sz="1400" b="0" dirty="0"/>
              <a:t>("Press any key\n");</a:t>
            </a:r>
          </a:p>
          <a:p>
            <a:pPr>
              <a:spcBef>
                <a:spcPct val="0"/>
              </a:spcBef>
            </a:pPr>
            <a:r>
              <a:rPr lang="en-US" altLang="ko-KR" sz="1400" b="0" dirty="0"/>
              <a:t>   </a:t>
            </a:r>
            <a:r>
              <a:rPr lang="en-US" altLang="ko-KR" sz="1400" b="0" dirty="0" err="1"/>
              <a:t>getchar</a:t>
            </a:r>
            <a:r>
              <a:rPr lang="en-US" altLang="ko-KR" sz="1400" b="0" dirty="0"/>
              <a:t>();	/* </a:t>
            </a:r>
            <a:r>
              <a:rPr lang="ko-KR" altLang="en-US" sz="1400" b="0" dirty="0"/>
              <a:t>자식이 죽을 때까지 기다린다 *</a:t>
            </a:r>
            <a:r>
              <a:rPr lang="en-US" altLang="ko-KR" sz="1400" b="0" dirty="0"/>
              <a:t>/</a:t>
            </a:r>
          </a:p>
          <a:p>
            <a:pPr>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20</a:t>
            </a:fld>
            <a:endParaRPr lang="en-US" altLang="ko-K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Zombie Process (</a:t>
            </a:r>
            <a:r>
              <a:rPr lang="en-US" dirty="0"/>
              <a:t>defunct process) (2/2)</a:t>
            </a:r>
            <a:endParaRPr lang="ko-KR" altLang="en-US" dirty="0"/>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21</a:t>
            </a:fld>
            <a:endParaRPr lang="en-US" altLang="ko-KR"/>
          </a:p>
        </p:txBody>
      </p:sp>
      <p:sp>
        <p:nvSpPr>
          <p:cNvPr id="5" name="타원 4"/>
          <p:cNvSpPr/>
          <p:nvPr/>
        </p:nvSpPr>
        <p:spPr bwMode="auto">
          <a:xfrm>
            <a:off x="2217868" y="1500174"/>
            <a:ext cx="714380" cy="714380"/>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a:ln>
                  <a:noFill/>
                </a:ln>
                <a:solidFill>
                  <a:schemeClr val="tx1"/>
                </a:solidFill>
                <a:effectLst/>
                <a:cs typeface="Courier New" pitchFamily="49" charset="0"/>
              </a:rPr>
              <a:t>p</a:t>
            </a:r>
            <a:endParaRPr kumimoji="1" lang="ko-KR" altLang="en-US" b="0" i="0" u="none" strike="noStrike" cap="none" normalizeH="0" baseline="0" dirty="0">
              <a:ln>
                <a:noFill/>
              </a:ln>
              <a:solidFill>
                <a:schemeClr val="tx1"/>
              </a:solidFill>
              <a:effectLst/>
              <a:cs typeface="Courier New" pitchFamily="49" charset="0"/>
            </a:endParaRPr>
          </a:p>
        </p:txBody>
      </p:sp>
      <p:cxnSp>
        <p:nvCxnSpPr>
          <p:cNvPr id="6" name="직선 화살표 연결선 5"/>
          <p:cNvCxnSpPr>
            <a:stCxn id="5" idx="4"/>
          </p:cNvCxnSpPr>
          <p:nvPr/>
        </p:nvCxnSpPr>
        <p:spPr bwMode="auto">
          <a:xfrm rot="5400000">
            <a:off x="896265" y="3893347"/>
            <a:ext cx="3357586" cy="1588"/>
          </a:xfrm>
          <a:prstGeom prst="straightConnector1">
            <a:avLst/>
          </a:prstGeom>
          <a:noFill/>
          <a:ln w="9525" cap="flat" cmpd="sng" algn="ctr">
            <a:solidFill>
              <a:schemeClr val="tx1"/>
            </a:solidFill>
            <a:prstDash val="solid"/>
            <a:round/>
            <a:headEnd type="none" w="med" len="med"/>
            <a:tailEnd type="triangle" w="med" len="med"/>
          </a:ln>
          <a:effectLst/>
        </p:spPr>
      </p:cxnSp>
      <p:sp>
        <p:nvSpPr>
          <p:cNvPr id="10" name="TextBox 9"/>
          <p:cNvSpPr txBox="1"/>
          <p:nvPr/>
        </p:nvSpPr>
        <p:spPr>
          <a:xfrm>
            <a:off x="1721243" y="2326257"/>
            <a:ext cx="925253" cy="338554"/>
          </a:xfrm>
          <a:prstGeom prst="rect">
            <a:avLst/>
          </a:prstGeom>
          <a:noFill/>
        </p:spPr>
        <p:txBody>
          <a:bodyPr wrap="none" rtlCol="0">
            <a:spAutoFit/>
          </a:bodyPr>
          <a:lstStyle/>
          <a:p>
            <a:r>
              <a:rPr lang="en-US" altLang="ko-KR" dirty="0"/>
              <a:t>fork()</a:t>
            </a:r>
            <a:endParaRPr lang="ko-KR" altLang="en-US" dirty="0"/>
          </a:p>
        </p:txBody>
      </p:sp>
      <p:sp>
        <p:nvSpPr>
          <p:cNvPr id="12" name="타원 11"/>
          <p:cNvSpPr/>
          <p:nvPr/>
        </p:nvSpPr>
        <p:spPr bwMode="auto">
          <a:xfrm>
            <a:off x="6289834" y="2143116"/>
            <a:ext cx="714380" cy="714380"/>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a:ln>
                  <a:noFill/>
                </a:ln>
                <a:solidFill>
                  <a:schemeClr val="tx1"/>
                </a:solidFill>
                <a:effectLst/>
                <a:cs typeface="Courier New" pitchFamily="49" charset="0"/>
              </a:rPr>
              <a:t>c</a:t>
            </a:r>
            <a:endParaRPr kumimoji="1" lang="ko-KR" altLang="en-US" b="0" i="0" u="none" strike="noStrike" cap="none" normalizeH="0" baseline="0" dirty="0">
              <a:ln>
                <a:noFill/>
              </a:ln>
              <a:solidFill>
                <a:schemeClr val="tx1"/>
              </a:solidFill>
              <a:effectLst/>
              <a:cs typeface="Courier New" pitchFamily="49" charset="0"/>
            </a:endParaRPr>
          </a:p>
        </p:txBody>
      </p:sp>
      <p:cxnSp>
        <p:nvCxnSpPr>
          <p:cNvPr id="14" name="직선 화살표 연결선 13"/>
          <p:cNvCxnSpPr/>
          <p:nvPr/>
        </p:nvCxnSpPr>
        <p:spPr bwMode="auto">
          <a:xfrm>
            <a:off x="2575058" y="2500306"/>
            <a:ext cx="3714776" cy="1588"/>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5" name="직선 화살표 연결선 14"/>
          <p:cNvCxnSpPr>
            <a:stCxn id="12" idx="4"/>
          </p:cNvCxnSpPr>
          <p:nvPr/>
        </p:nvCxnSpPr>
        <p:spPr bwMode="auto">
          <a:xfrm rot="5400000">
            <a:off x="5703393" y="3801127"/>
            <a:ext cx="1887262" cy="1588"/>
          </a:xfrm>
          <a:prstGeom prst="straightConnector1">
            <a:avLst/>
          </a:prstGeom>
          <a:noFill/>
          <a:ln w="9525" cap="flat" cmpd="sng" algn="ctr">
            <a:solidFill>
              <a:schemeClr val="tx1"/>
            </a:solidFill>
            <a:prstDash val="solid"/>
            <a:round/>
            <a:headEnd type="none" w="med" len="med"/>
            <a:tailEnd type="triangle" w="med" len="med"/>
          </a:ln>
          <a:effectLst/>
        </p:spPr>
      </p:cxnSp>
      <p:sp>
        <p:nvSpPr>
          <p:cNvPr id="22" name="TextBox 21"/>
          <p:cNvSpPr txBox="1"/>
          <p:nvPr/>
        </p:nvSpPr>
        <p:spPr>
          <a:xfrm>
            <a:off x="6606759" y="3539856"/>
            <a:ext cx="1665841" cy="338554"/>
          </a:xfrm>
          <a:prstGeom prst="rect">
            <a:avLst/>
          </a:prstGeom>
          <a:noFill/>
        </p:spPr>
        <p:txBody>
          <a:bodyPr wrap="none" rtlCol="0">
            <a:spAutoFit/>
          </a:bodyPr>
          <a:lstStyle/>
          <a:p>
            <a:r>
              <a:rPr lang="en-US" altLang="ko-KR" dirty="0"/>
              <a:t>exit(</a:t>
            </a:r>
            <a:r>
              <a:rPr lang="en-US" altLang="ko-KR" i="1" dirty="0"/>
              <a:t>status</a:t>
            </a:r>
            <a:r>
              <a:rPr lang="en-US" altLang="ko-KR" dirty="0"/>
              <a:t>)</a:t>
            </a:r>
            <a:endParaRPr lang="ko-KR" altLang="en-US" dirty="0"/>
          </a:p>
        </p:txBody>
      </p:sp>
      <p:cxnSp>
        <p:nvCxnSpPr>
          <p:cNvPr id="24" name="직선 화살표 연결선 23"/>
          <p:cNvCxnSpPr/>
          <p:nvPr/>
        </p:nvCxnSpPr>
        <p:spPr bwMode="auto">
          <a:xfrm rot="10800000">
            <a:off x="2575058" y="3714752"/>
            <a:ext cx="4071966" cy="1"/>
          </a:xfrm>
          <a:prstGeom prst="straightConnector1">
            <a:avLst/>
          </a:prstGeom>
          <a:noFill/>
          <a:ln w="9525" cap="flat" cmpd="sng" algn="ctr">
            <a:solidFill>
              <a:schemeClr val="tx1"/>
            </a:solidFill>
            <a:prstDash val="solid"/>
            <a:round/>
            <a:headEnd type="none" w="med" len="med"/>
            <a:tailEnd type="triangle" w="med" len="med"/>
          </a:ln>
          <a:effectLst/>
        </p:spPr>
      </p:cxnSp>
      <p:sp>
        <p:nvSpPr>
          <p:cNvPr id="26" name="TextBox 25"/>
          <p:cNvSpPr txBox="1"/>
          <p:nvPr/>
        </p:nvSpPr>
        <p:spPr>
          <a:xfrm>
            <a:off x="4003818" y="3427701"/>
            <a:ext cx="1048685" cy="338554"/>
          </a:xfrm>
          <a:prstGeom prst="rect">
            <a:avLst/>
          </a:prstGeom>
          <a:noFill/>
        </p:spPr>
        <p:txBody>
          <a:bodyPr wrap="none" rtlCol="0">
            <a:spAutoFit/>
          </a:bodyPr>
          <a:lstStyle/>
          <a:p>
            <a:r>
              <a:rPr lang="en-US" altLang="ko-KR" dirty="0"/>
              <a:t>SIGCHLD</a:t>
            </a:r>
            <a:endParaRPr lang="ko-KR" altLang="en-US" dirty="0"/>
          </a:p>
        </p:txBody>
      </p:sp>
      <p:sp>
        <p:nvSpPr>
          <p:cNvPr id="27" name="TextBox 26"/>
          <p:cNvSpPr txBox="1"/>
          <p:nvPr/>
        </p:nvSpPr>
        <p:spPr>
          <a:xfrm>
            <a:off x="857224" y="4572008"/>
            <a:ext cx="1789272" cy="338554"/>
          </a:xfrm>
          <a:prstGeom prst="rect">
            <a:avLst/>
          </a:prstGeom>
          <a:noFill/>
        </p:spPr>
        <p:txBody>
          <a:bodyPr wrap="none" rtlCol="0">
            <a:spAutoFit/>
          </a:bodyPr>
          <a:lstStyle/>
          <a:p>
            <a:r>
              <a:rPr lang="en-US" altLang="ko-KR" dirty="0"/>
              <a:t>wait(&amp;</a:t>
            </a:r>
            <a:r>
              <a:rPr lang="en-US" altLang="ko-KR" i="1" dirty="0"/>
              <a:t>status</a:t>
            </a:r>
            <a:r>
              <a:rPr lang="en-US" altLang="ko-KR" dirty="0"/>
              <a:t>)</a:t>
            </a:r>
            <a:endParaRPr lang="ko-KR" altLang="en-US" dirty="0"/>
          </a:p>
        </p:txBody>
      </p:sp>
      <p:cxnSp>
        <p:nvCxnSpPr>
          <p:cNvPr id="30" name="직선 화살표 연결선 29"/>
          <p:cNvCxnSpPr/>
          <p:nvPr/>
        </p:nvCxnSpPr>
        <p:spPr bwMode="auto">
          <a:xfrm rot="10800000">
            <a:off x="2575058" y="4740855"/>
            <a:ext cx="4071966" cy="1"/>
          </a:xfrm>
          <a:prstGeom prst="straightConnector1">
            <a:avLst/>
          </a:prstGeom>
          <a:noFill/>
          <a:ln w="9525" cap="flat" cmpd="sng" algn="ctr">
            <a:solidFill>
              <a:schemeClr val="tx1"/>
            </a:solidFill>
            <a:prstDash val="dash"/>
            <a:round/>
            <a:headEnd type="none" w="med" len="med"/>
            <a:tailEnd type="none" w="med" len="med"/>
          </a:ln>
          <a:effectLst/>
        </p:spPr>
      </p:cxnSp>
      <p:sp>
        <p:nvSpPr>
          <p:cNvPr id="31" name="오른쪽 중괄호 30"/>
          <p:cNvSpPr/>
          <p:nvPr/>
        </p:nvSpPr>
        <p:spPr bwMode="auto">
          <a:xfrm>
            <a:off x="6718462" y="3847237"/>
            <a:ext cx="142876" cy="857256"/>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33" name="TextBox 32"/>
          <p:cNvSpPr txBox="1"/>
          <p:nvPr/>
        </p:nvSpPr>
        <p:spPr>
          <a:xfrm>
            <a:off x="6871729" y="4113506"/>
            <a:ext cx="925253" cy="338554"/>
          </a:xfrm>
          <a:prstGeom prst="rect">
            <a:avLst/>
          </a:prstGeom>
          <a:noFill/>
        </p:spPr>
        <p:txBody>
          <a:bodyPr wrap="none" rtlCol="0">
            <a:spAutoFit/>
          </a:bodyPr>
          <a:lstStyle/>
          <a:p>
            <a:r>
              <a:rPr lang="en-US" altLang="ko-KR" dirty="0"/>
              <a:t>zombie</a:t>
            </a:r>
            <a:endParaRPr lang="ko-KR"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ko-KR" dirty="0"/>
              <a:t>Orphan  Process (1/2)</a:t>
            </a:r>
            <a:endParaRPr/>
          </a:p>
        </p:txBody>
      </p:sp>
      <p:sp>
        <p:nvSpPr>
          <p:cNvPr id="364547" name="Rectangle 3"/>
          <p:cNvSpPr>
            <a:spLocks noGrp="1" noChangeArrowheads="1"/>
          </p:cNvSpPr>
          <p:nvPr>
            <p:ph idx="1"/>
          </p:nvPr>
        </p:nvSpPr>
        <p:spPr>
          <a:ln/>
        </p:spPr>
        <p:txBody>
          <a:bodyPr/>
          <a:lstStyle/>
          <a:p>
            <a:r>
              <a:rPr lang="en-US" altLang="ko-KR" sz="2200" dirty="0">
                <a:latin typeface="Arial" charset="0"/>
                <a:cs typeface="Arial" charset="0"/>
              </a:rPr>
              <a:t>When a parent process dies, child process becomes an orphan process.</a:t>
            </a:r>
          </a:p>
          <a:p>
            <a:r>
              <a:rPr lang="en-US" altLang="ko-KR" sz="2200" dirty="0">
                <a:latin typeface="Arial" charset="0"/>
                <a:cs typeface="Arial" charset="0"/>
              </a:rPr>
              <a:t>The init process (</a:t>
            </a:r>
            <a:r>
              <a:rPr lang="en-US" altLang="ko-KR" sz="2200" b="0" dirty="0" err="1">
                <a:latin typeface="Courier New" pitchFamily="49" charset="0"/>
                <a:cs typeface="Courier New" pitchFamily="49" charset="0"/>
              </a:rPr>
              <a:t>pid</a:t>
            </a:r>
            <a:r>
              <a:rPr lang="en-US" altLang="ko-KR" sz="2200" b="0" dirty="0">
                <a:latin typeface="Courier New" pitchFamily="49" charset="0"/>
                <a:cs typeface="Courier New" pitchFamily="49" charset="0"/>
              </a:rPr>
              <a:t> = 1</a:t>
            </a:r>
            <a:r>
              <a:rPr lang="en-US" altLang="ko-KR" sz="2200" dirty="0">
                <a:latin typeface="Arial" charset="0"/>
                <a:cs typeface="Arial" charset="0"/>
              </a:rPr>
              <a:t>) becomes the parent of orphan processes.</a:t>
            </a:r>
          </a:p>
          <a:p>
            <a:r>
              <a:rPr lang="en-US" sz="2400" dirty="0"/>
              <a:t>The init process periodically waits for children, so eventually orphaned zombies are removed.</a:t>
            </a:r>
            <a:endParaRPr lang="ko-KR" altLang="en-US" sz="2200" dirty="0">
              <a:solidFill>
                <a:srgbClr val="FF0000"/>
              </a:solidFill>
              <a:latin typeface="Arial" charset="0"/>
              <a:cs typeface="Arial" charset="0"/>
            </a:endParaRPr>
          </a:p>
        </p:txBody>
      </p:sp>
      <p:sp>
        <p:nvSpPr>
          <p:cNvPr id="364548" name="Rectangle 4"/>
          <p:cNvSpPr>
            <a:spLocks noChangeArrowheads="1"/>
          </p:cNvSpPr>
          <p:nvPr/>
        </p:nvSpPr>
        <p:spPr bwMode="auto">
          <a:xfrm>
            <a:off x="466725" y="3388735"/>
            <a:ext cx="8208963" cy="3000396"/>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a:t>while(</a:t>
            </a:r>
            <a:r>
              <a:rPr lang="en-US" altLang="ko-KR" sz="1400" b="0" dirty="0" err="1"/>
              <a:t>pid</a:t>
            </a:r>
            <a:r>
              <a:rPr lang="en-US" altLang="ko-KR" sz="1400" b="0" dirty="0"/>
              <a:t>=fork()){</a:t>
            </a:r>
          </a:p>
          <a:p>
            <a:pPr>
              <a:spcBef>
                <a:spcPct val="0"/>
              </a:spcBef>
            </a:pPr>
            <a:r>
              <a:rPr lang="en-US" altLang="ko-KR" sz="1400" b="0" dirty="0"/>
              <a:t>   if(++count==3) break;</a:t>
            </a:r>
          </a:p>
          <a:p>
            <a:pPr>
              <a:spcBef>
                <a:spcPct val="0"/>
              </a:spcBef>
            </a:pPr>
            <a:r>
              <a:rPr lang="en-US" altLang="ko-KR" sz="1400" b="0" dirty="0"/>
              <a:t>}</a:t>
            </a:r>
          </a:p>
          <a:p>
            <a:pPr>
              <a:spcBef>
                <a:spcPct val="0"/>
              </a:spcBef>
            </a:pPr>
            <a:r>
              <a:rPr lang="en-US" altLang="ko-KR" sz="1400" b="0" dirty="0"/>
              <a:t>    </a:t>
            </a:r>
          </a:p>
          <a:p>
            <a:pPr>
              <a:spcBef>
                <a:spcPct val="0"/>
              </a:spcBef>
            </a:pPr>
            <a:r>
              <a:rPr lang="en-US" altLang="ko-KR" sz="1400" b="0" dirty="0"/>
              <a:t>if (</a:t>
            </a:r>
            <a:r>
              <a:rPr lang="en-US" altLang="ko-KR" sz="1400" b="0" dirty="0" err="1"/>
              <a:t>pid</a:t>
            </a:r>
            <a:r>
              <a:rPr lang="en-US" altLang="ko-KR" sz="1400" b="0" dirty="0"/>
              <a:t> == 0){</a:t>
            </a:r>
          </a:p>
          <a:p>
            <a:pPr>
              <a:spcBef>
                <a:spcPct val="0"/>
              </a:spcBef>
            </a:pPr>
            <a:r>
              <a:rPr lang="en-US" altLang="ko-KR" sz="1400" b="0" dirty="0"/>
              <a:t>   </a:t>
            </a:r>
            <a:r>
              <a:rPr lang="en-US" altLang="ko-KR" sz="1400" b="0" dirty="0" err="1"/>
              <a:t>printf</a:t>
            </a:r>
            <a:r>
              <a:rPr lang="en-US" altLang="ko-KR" sz="1400" b="0" dirty="0"/>
              <a:t>("I will be back %d\n", </a:t>
            </a:r>
            <a:r>
              <a:rPr lang="en-US" altLang="ko-KR" sz="1400" b="0" dirty="0" err="1"/>
              <a:t>getpid</a:t>
            </a:r>
            <a:r>
              <a:rPr lang="en-US" altLang="ko-KR" sz="1400" b="0" dirty="0"/>
              <a:t>());</a:t>
            </a:r>
          </a:p>
          <a:p>
            <a:pPr>
              <a:spcBef>
                <a:spcPct val="0"/>
              </a:spcBef>
            </a:pPr>
            <a:r>
              <a:rPr lang="en-US" altLang="ko-KR" sz="1400" b="0" dirty="0"/>
              <a:t>   sleep(500);</a:t>
            </a:r>
          </a:p>
          <a:p>
            <a:pPr>
              <a:spcBef>
                <a:spcPct val="0"/>
              </a:spcBef>
            </a:pPr>
            <a:r>
              <a:rPr lang="en-US" altLang="ko-KR" sz="1400" b="0" dirty="0"/>
              <a:t>   exit(0);</a:t>
            </a:r>
          </a:p>
          <a:p>
            <a:pPr>
              <a:spcBef>
                <a:spcPct val="0"/>
              </a:spcBef>
            </a:pPr>
            <a:r>
              <a:rPr lang="en-US" altLang="ko-KR" sz="1400" b="0" dirty="0"/>
              <a:t>}</a:t>
            </a:r>
          </a:p>
          <a:p>
            <a:pPr>
              <a:spcBef>
                <a:spcPct val="0"/>
              </a:spcBef>
            </a:pPr>
            <a:r>
              <a:rPr lang="en-US" altLang="ko-KR" sz="1400" b="0" dirty="0"/>
              <a:t>else if(</a:t>
            </a:r>
            <a:r>
              <a:rPr lang="en-US" altLang="ko-KR" sz="1400" b="0" dirty="0" err="1"/>
              <a:t>pid</a:t>
            </a:r>
            <a:r>
              <a:rPr lang="en-US" altLang="ko-KR" sz="1400" b="0" dirty="0"/>
              <a:t> &gt; 0){</a:t>
            </a:r>
          </a:p>
          <a:p>
            <a:pPr>
              <a:spcBef>
                <a:spcPct val="0"/>
              </a:spcBef>
            </a:pPr>
            <a:r>
              <a:rPr lang="en-US" altLang="ko-KR" sz="1400" b="0" dirty="0"/>
              <a:t>   </a:t>
            </a:r>
            <a:r>
              <a:rPr lang="en-US" altLang="ko-KR" sz="1400" b="0" dirty="0" err="1"/>
              <a:t>printf</a:t>
            </a:r>
            <a:r>
              <a:rPr lang="en-US" altLang="ko-KR" sz="1400" b="0" dirty="0"/>
              <a:t>("</a:t>
            </a:r>
            <a:r>
              <a:rPr lang="en-US" altLang="ko-KR" sz="1400" b="0" dirty="0" err="1"/>
              <a:t>Im</a:t>
            </a:r>
            <a:r>
              <a:rPr lang="en-US" altLang="ko-KR" sz="1400" b="0" dirty="0"/>
              <a:t> parent %d\n", </a:t>
            </a:r>
            <a:r>
              <a:rPr lang="en-US" altLang="ko-KR" sz="1400" b="0" dirty="0" err="1"/>
              <a:t>getpid</a:t>
            </a:r>
            <a:r>
              <a:rPr lang="en-US" altLang="ko-KR" sz="1400" b="0" dirty="0"/>
              <a:t>());</a:t>
            </a:r>
          </a:p>
          <a:p>
            <a:pPr>
              <a:spcBef>
                <a:spcPct val="0"/>
              </a:spcBef>
            </a:pPr>
            <a:r>
              <a:rPr lang="en-US" altLang="ko-KR" sz="1400" b="0" dirty="0"/>
              <a:t>   </a:t>
            </a:r>
            <a:r>
              <a:rPr lang="en-US" altLang="ko-KR" sz="1400" b="0" dirty="0" err="1"/>
              <a:t>printf</a:t>
            </a:r>
            <a:r>
              <a:rPr lang="en-US" altLang="ko-KR" sz="1400" b="0" dirty="0"/>
              <a:t>("Press any key\n");</a:t>
            </a:r>
          </a:p>
          <a:p>
            <a:pPr>
              <a:spcBef>
                <a:spcPct val="0"/>
              </a:spcBef>
            </a:pPr>
            <a:r>
              <a:rPr lang="en-US" altLang="ko-KR" sz="1400" b="0" dirty="0"/>
              <a:t>   </a:t>
            </a:r>
            <a:r>
              <a:rPr lang="en-US" altLang="ko-KR" sz="1400" b="0" dirty="0" err="1"/>
              <a:t>getchar</a:t>
            </a:r>
            <a:r>
              <a:rPr lang="en-US" altLang="ko-KR" sz="1400" b="0" dirty="0"/>
              <a:t>();	/* </a:t>
            </a:r>
            <a:r>
              <a:rPr lang="ko-KR" altLang="en-US" sz="1400" b="0" dirty="0"/>
              <a:t>먼저 </a:t>
            </a:r>
            <a:r>
              <a:rPr lang="ko-KR" altLang="en-US" sz="1400" b="0" dirty="0" err="1"/>
              <a:t>엔터를</a:t>
            </a:r>
            <a:r>
              <a:rPr lang="ko-KR" altLang="en-US" sz="1400" b="0" dirty="0"/>
              <a:t> 치고 부모는 종료한다 *</a:t>
            </a:r>
            <a:r>
              <a:rPr lang="en-US" altLang="ko-KR" sz="1400" b="0" dirty="0"/>
              <a:t>/</a:t>
            </a:r>
          </a:p>
          <a:p>
            <a:pPr>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22</a:t>
            </a:fld>
            <a:endParaRPr lang="en-US" altLang="ko-K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Orphan  Process (2/2)</a:t>
            </a:r>
            <a:endParaRPr lang="ko-KR" altLang="en-US" dirty="0"/>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23</a:t>
            </a:fld>
            <a:endParaRPr lang="en-US" altLang="ko-KR"/>
          </a:p>
        </p:txBody>
      </p:sp>
      <p:sp>
        <p:nvSpPr>
          <p:cNvPr id="5" name="타원 4"/>
          <p:cNvSpPr/>
          <p:nvPr/>
        </p:nvSpPr>
        <p:spPr bwMode="auto">
          <a:xfrm>
            <a:off x="3857620" y="1071546"/>
            <a:ext cx="714380" cy="714380"/>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a:ln>
                  <a:noFill/>
                </a:ln>
                <a:solidFill>
                  <a:schemeClr val="tx1"/>
                </a:solidFill>
                <a:effectLst/>
                <a:cs typeface="Courier New" pitchFamily="49" charset="0"/>
              </a:rPr>
              <a:t>p</a:t>
            </a:r>
            <a:endParaRPr kumimoji="1" lang="ko-KR" altLang="en-US" b="0" i="0" u="none" strike="noStrike" cap="none" normalizeH="0" baseline="0" dirty="0">
              <a:ln>
                <a:noFill/>
              </a:ln>
              <a:solidFill>
                <a:schemeClr val="tx1"/>
              </a:solidFill>
              <a:effectLst/>
              <a:cs typeface="Courier New" pitchFamily="49" charset="0"/>
            </a:endParaRPr>
          </a:p>
        </p:txBody>
      </p:sp>
      <p:cxnSp>
        <p:nvCxnSpPr>
          <p:cNvPr id="6" name="직선 화살표 연결선 5"/>
          <p:cNvCxnSpPr>
            <a:stCxn id="5" idx="4"/>
          </p:cNvCxnSpPr>
          <p:nvPr/>
        </p:nvCxnSpPr>
        <p:spPr bwMode="auto">
          <a:xfrm rot="5400000">
            <a:off x="3581610" y="2419126"/>
            <a:ext cx="1266401" cy="1588"/>
          </a:xfrm>
          <a:prstGeom prst="straightConnector1">
            <a:avLst/>
          </a:prstGeom>
          <a:noFill/>
          <a:ln w="9525" cap="flat" cmpd="sng" algn="ctr">
            <a:solidFill>
              <a:schemeClr val="tx1"/>
            </a:solidFill>
            <a:prstDash val="solid"/>
            <a:round/>
            <a:headEnd type="none" w="med" len="med"/>
            <a:tailEnd type="triangle" w="med" len="med"/>
          </a:ln>
          <a:effectLst/>
        </p:spPr>
      </p:cxnSp>
      <p:sp>
        <p:nvSpPr>
          <p:cNvPr id="10" name="TextBox 9"/>
          <p:cNvSpPr txBox="1"/>
          <p:nvPr/>
        </p:nvSpPr>
        <p:spPr>
          <a:xfrm>
            <a:off x="3379635" y="1897629"/>
            <a:ext cx="925253" cy="338554"/>
          </a:xfrm>
          <a:prstGeom prst="rect">
            <a:avLst/>
          </a:prstGeom>
          <a:noFill/>
        </p:spPr>
        <p:txBody>
          <a:bodyPr wrap="none" rtlCol="0">
            <a:spAutoFit/>
          </a:bodyPr>
          <a:lstStyle/>
          <a:p>
            <a:r>
              <a:rPr lang="en-US" altLang="ko-KR" dirty="0"/>
              <a:t>fork()</a:t>
            </a:r>
            <a:endParaRPr lang="ko-KR" altLang="en-US" dirty="0"/>
          </a:p>
        </p:txBody>
      </p:sp>
      <p:sp>
        <p:nvSpPr>
          <p:cNvPr id="12" name="타원 11"/>
          <p:cNvSpPr/>
          <p:nvPr/>
        </p:nvSpPr>
        <p:spPr bwMode="auto">
          <a:xfrm>
            <a:off x="7004214" y="1714488"/>
            <a:ext cx="714380" cy="714380"/>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kumimoji="1" lang="en-US" altLang="ko-KR" b="0" i="0" u="none" strike="noStrike" cap="none" normalizeH="0" baseline="0" dirty="0">
                <a:ln>
                  <a:noFill/>
                </a:ln>
                <a:solidFill>
                  <a:schemeClr val="tx1"/>
                </a:solidFill>
                <a:effectLst/>
                <a:cs typeface="Courier New" pitchFamily="49" charset="0"/>
              </a:rPr>
              <a:t>c</a:t>
            </a:r>
            <a:endParaRPr kumimoji="1" lang="ko-KR" altLang="en-US" b="0" i="0" u="none" strike="noStrike" cap="none" normalizeH="0" baseline="0" dirty="0">
              <a:ln>
                <a:noFill/>
              </a:ln>
              <a:solidFill>
                <a:schemeClr val="tx1"/>
              </a:solidFill>
              <a:effectLst/>
              <a:cs typeface="Courier New" pitchFamily="49" charset="0"/>
            </a:endParaRPr>
          </a:p>
        </p:txBody>
      </p:sp>
      <p:cxnSp>
        <p:nvCxnSpPr>
          <p:cNvPr id="14" name="직선 화살표 연결선 13"/>
          <p:cNvCxnSpPr>
            <a:endCxn id="12" idx="2"/>
          </p:cNvCxnSpPr>
          <p:nvPr/>
        </p:nvCxnSpPr>
        <p:spPr bwMode="auto">
          <a:xfrm>
            <a:off x="4216116" y="2067791"/>
            <a:ext cx="2788098" cy="3887"/>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5" name="직선 화살표 연결선 14"/>
          <p:cNvCxnSpPr>
            <a:stCxn id="12" idx="4"/>
          </p:cNvCxnSpPr>
          <p:nvPr/>
        </p:nvCxnSpPr>
        <p:spPr bwMode="auto">
          <a:xfrm rot="5400000">
            <a:off x="5502355" y="4284595"/>
            <a:ext cx="3714776" cy="3322"/>
          </a:xfrm>
          <a:prstGeom prst="straightConnector1">
            <a:avLst/>
          </a:prstGeom>
          <a:noFill/>
          <a:ln w="9525" cap="flat" cmpd="sng" algn="ctr">
            <a:solidFill>
              <a:schemeClr val="tx1"/>
            </a:solidFill>
            <a:prstDash val="solid"/>
            <a:round/>
            <a:headEnd type="none" w="med" len="med"/>
            <a:tailEnd type="triangle" w="med" len="med"/>
          </a:ln>
          <a:effectLst/>
        </p:spPr>
      </p:cxnSp>
      <p:sp>
        <p:nvSpPr>
          <p:cNvPr id="22" name="TextBox 21"/>
          <p:cNvSpPr txBox="1"/>
          <p:nvPr/>
        </p:nvSpPr>
        <p:spPr>
          <a:xfrm>
            <a:off x="7358082" y="4662082"/>
            <a:ext cx="1665841" cy="338554"/>
          </a:xfrm>
          <a:prstGeom prst="rect">
            <a:avLst/>
          </a:prstGeom>
          <a:noFill/>
        </p:spPr>
        <p:txBody>
          <a:bodyPr wrap="none" rtlCol="0">
            <a:spAutoFit/>
          </a:bodyPr>
          <a:lstStyle/>
          <a:p>
            <a:r>
              <a:rPr lang="en-US" altLang="ko-KR" dirty="0"/>
              <a:t>exit(</a:t>
            </a:r>
            <a:r>
              <a:rPr lang="en-US" altLang="ko-KR" i="1" dirty="0"/>
              <a:t>status</a:t>
            </a:r>
            <a:r>
              <a:rPr lang="en-US" altLang="ko-KR" dirty="0"/>
              <a:t>)</a:t>
            </a:r>
            <a:endParaRPr lang="ko-KR" altLang="en-US" dirty="0"/>
          </a:p>
        </p:txBody>
      </p:sp>
      <p:cxnSp>
        <p:nvCxnSpPr>
          <p:cNvPr id="24" name="직선 화살표 연결선 23"/>
          <p:cNvCxnSpPr/>
          <p:nvPr/>
        </p:nvCxnSpPr>
        <p:spPr bwMode="auto">
          <a:xfrm rot="10800000">
            <a:off x="1714480" y="4857760"/>
            <a:ext cx="5646924" cy="1588"/>
          </a:xfrm>
          <a:prstGeom prst="straightConnector1">
            <a:avLst/>
          </a:prstGeom>
          <a:noFill/>
          <a:ln w="9525" cap="flat" cmpd="sng" algn="ctr">
            <a:solidFill>
              <a:schemeClr val="tx1"/>
            </a:solidFill>
            <a:prstDash val="solid"/>
            <a:round/>
            <a:headEnd type="none" w="med" len="med"/>
            <a:tailEnd type="triangle" w="med" len="med"/>
          </a:ln>
          <a:effectLst/>
        </p:spPr>
      </p:cxnSp>
      <p:sp>
        <p:nvSpPr>
          <p:cNvPr id="27" name="TextBox 26"/>
          <p:cNvSpPr txBox="1"/>
          <p:nvPr/>
        </p:nvSpPr>
        <p:spPr>
          <a:xfrm>
            <a:off x="3379635" y="2860634"/>
            <a:ext cx="925253" cy="338554"/>
          </a:xfrm>
          <a:prstGeom prst="rect">
            <a:avLst/>
          </a:prstGeom>
          <a:noFill/>
        </p:spPr>
        <p:txBody>
          <a:bodyPr wrap="none" rtlCol="0">
            <a:spAutoFit/>
          </a:bodyPr>
          <a:lstStyle/>
          <a:p>
            <a:r>
              <a:rPr lang="en-US" altLang="ko-KR" dirty="0"/>
              <a:t>exit()</a:t>
            </a:r>
            <a:endParaRPr lang="ko-KR" altLang="en-US" dirty="0"/>
          </a:p>
        </p:txBody>
      </p:sp>
      <p:cxnSp>
        <p:nvCxnSpPr>
          <p:cNvPr id="21" name="직선 화살표 연결선 20"/>
          <p:cNvCxnSpPr/>
          <p:nvPr/>
        </p:nvCxnSpPr>
        <p:spPr bwMode="auto">
          <a:xfrm rot="10800000" flipV="1">
            <a:off x="1714480" y="3070510"/>
            <a:ext cx="5626144" cy="1299"/>
          </a:xfrm>
          <a:prstGeom prst="straightConnector1">
            <a:avLst/>
          </a:prstGeom>
          <a:noFill/>
          <a:ln w="9525" cap="flat" cmpd="sng" algn="ctr">
            <a:solidFill>
              <a:schemeClr val="tx1"/>
            </a:solidFill>
            <a:prstDash val="dash"/>
            <a:round/>
            <a:headEnd type="none" w="med" len="med"/>
            <a:tailEnd type="none" w="med" len="med"/>
          </a:ln>
          <a:effectLst/>
        </p:spPr>
      </p:cxnSp>
      <p:sp>
        <p:nvSpPr>
          <p:cNvPr id="28" name="타원 27"/>
          <p:cNvSpPr/>
          <p:nvPr/>
        </p:nvSpPr>
        <p:spPr bwMode="auto">
          <a:xfrm>
            <a:off x="1357290" y="1071545"/>
            <a:ext cx="714380" cy="714380"/>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b="0" dirty="0">
                <a:cs typeface="Courier New" pitchFamily="49" charset="0"/>
              </a:rPr>
              <a:t>init</a:t>
            </a:r>
            <a:endParaRPr kumimoji="1" lang="ko-KR" altLang="en-US" b="0" i="0" u="none" strike="noStrike" cap="none" normalizeH="0" baseline="0" dirty="0">
              <a:ln>
                <a:noFill/>
              </a:ln>
              <a:solidFill>
                <a:schemeClr val="tx1"/>
              </a:solidFill>
              <a:effectLst/>
              <a:cs typeface="Courier New" pitchFamily="49" charset="0"/>
            </a:endParaRPr>
          </a:p>
        </p:txBody>
      </p:sp>
      <p:sp>
        <p:nvSpPr>
          <p:cNvPr id="34" name="오른쪽 중괄호 33"/>
          <p:cNvSpPr/>
          <p:nvPr/>
        </p:nvSpPr>
        <p:spPr bwMode="auto">
          <a:xfrm>
            <a:off x="7429520" y="3143248"/>
            <a:ext cx="214314" cy="1571636"/>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36" name="TextBox 35"/>
          <p:cNvSpPr txBox="1"/>
          <p:nvPr/>
        </p:nvSpPr>
        <p:spPr>
          <a:xfrm>
            <a:off x="7643834" y="3786190"/>
            <a:ext cx="925253" cy="338554"/>
          </a:xfrm>
          <a:prstGeom prst="rect">
            <a:avLst/>
          </a:prstGeom>
          <a:noFill/>
        </p:spPr>
        <p:txBody>
          <a:bodyPr wrap="none" rtlCol="0">
            <a:spAutoFit/>
          </a:bodyPr>
          <a:lstStyle/>
          <a:p>
            <a:r>
              <a:rPr lang="en-US" altLang="ko-KR" dirty="0"/>
              <a:t>orphan</a:t>
            </a:r>
            <a:endParaRPr lang="ko-KR" altLang="en-US" dirty="0"/>
          </a:p>
        </p:txBody>
      </p:sp>
      <p:cxnSp>
        <p:nvCxnSpPr>
          <p:cNvPr id="37" name="직선 화살표 연결선 36"/>
          <p:cNvCxnSpPr/>
          <p:nvPr/>
        </p:nvCxnSpPr>
        <p:spPr bwMode="auto">
          <a:xfrm rot="5400000">
            <a:off x="-583166" y="4081578"/>
            <a:ext cx="4594095" cy="2791"/>
          </a:xfrm>
          <a:prstGeom prst="straightConnector1">
            <a:avLst/>
          </a:prstGeom>
          <a:noFill/>
          <a:ln w="9525" cap="flat" cmpd="sng" algn="ctr">
            <a:solidFill>
              <a:schemeClr val="tx1"/>
            </a:solidFill>
            <a:prstDash val="solid"/>
            <a:round/>
            <a:headEnd type="none" w="med" len="med"/>
            <a:tailEnd type="triangle" w="med" len="med"/>
          </a:ln>
          <a:effectLst/>
        </p:spPr>
      </p:cxnSp>
      <p:sp>
        <p:nvSpPr>
          <p:cNvPr id="40" name="TextBox 39"/>
          <p:cNvSpPr txBox="1"/>
          <p:nvPr/>
        </p:nvSpPr>
        <p:spPr>
          <a:xfrm>
            <a:off x="4047657" y="4572008"/>
            <a:ext cx="1048685" cy="338554"/>
          </a:xfrm>
          <a:prstGeom prst="rect">
            <a:avLst/>
          </a:prstGeom>
          <a:noFill/>
        </p:spPr>
        <p:txBody>
          <a:bodyPr wrap="none" rtlCol="0">
            <a:spAutoFit/>
          </a:bodyPr>
          <a:lstStyle/>
          <a:p>
            <a:r>
              <a:rPr lang="en-US" altLang="ko-KR" dirty="0"/>
              <a:t>SIGCHLD</a:t>
            </a:r>
            <a:endParaRPr lang="ko-KR" altLang="en-US" dirty="0"/>
          </a:p>
        </p:txBody>
      </p:sp>
      <p:sp>
        <p:nvSpPr>
          <p:cNvPr id="41" name="TextBox 40"/>
          <p:cNvSpPr txBox="1"/>
          <p:nvPr/>
        </p:nvSpPr>
        <p:spPr>
          <a:xfrm>
            <a:off x="-3354" y="5857892"/>
            <a:ext cx="1789272" cy="338554"/>
          </a:xfrm>
          <a:prstGeom prst="rect">
            <a:avLst/>
          </a:prstGeom>
          <a:noFill/>
        </p:spPr>
        <p:txBody>
          <a:bodyPr wrap="none" rtlCol="0">
            <a:spAutoFit/>
          </a:bodyPr>
          <a:lstStyle/>
          <a:p>
            <a:r>
              <a:rPr lang="en-US" altLang="ko-KR" dirty="0"/>
              <a:t>wait(&amp;</a:t>
            </a:r>
            <a:r>
              <a:rPr lang="en-US" altLang="ko-KR" i="1" dirty="0"/>
              <a:t>status</a:t>
            </a:r>
            <a:r>
              <a:rPr lang="en-US" altLang="ko-KR" dirty="0"/>
              <a:t>)</a:t>
            </a:r>
            <a:endParaRPr lang="ko-KR" altLang="en-US" dirty="0"/>
          </a:p>
        </p:txBody>
      </p:sp>
      <p:sp>
        <p:nvSpPr>
          <p:cNvPr id="23" name="오른쪽 중괄호 22"/>
          <p:cNvSpPr/>
          <p:nvPr/>
        </p:nvSpPr>
        <p:spPr bwMode="auto">
          <a:xfrm>
            <a:off x="7429520" y="5000636"/>
            <a:ext cx="214314" cy="1143008"/>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3200" b="0" i="0" u="none" strike="noStrike" cap="none" normalizeH="0" baseline="0">
              <a:ln>
                <a:noFill/>
              </a:ln>
              <a:solidFill>
                <a:schemeClr val="tx1"/>
              </a:solidFill>
              <a:effectLst/>
              <a:latin typeface="Comic Sans MS" pitchFamily="66" charset="0"/>
              <a:ea typeface="굴림" pitchFamily="50" charset="-127"/>
            </a:endParaRPr>
          </a:p>
        </p:txBody>
      </p:sp>
      <p:sp>
        <p:nvSpPr>
          <p:cNvPr id="25" name="TextBox 24"/>
          <p:cNvSpPr txBox="1"/>
          <p:nvPr/>
        </p:nvSpPr>
        <p:spPr>
          <a:xfrm>
            <a:off x="7643834" y="5414024"/>
            <a:ext cx="925253" cy="338554"/>
          </a:xfrm>
          <a:prstGeom prst="rect">
            <a:avLst/>
          </a:prstGeom>
          <a:noFill/>
        </p:spPr>
        <p:txBody>
          <a:bodyPr wrap="none" rtlCol="0">
            <a:spAutoFit/>
          </a:bodyPr>
          <a:lstStyle/>
          <a:p>
            <a:r>
              <a:rPr lang="en-US" altLang="ko-KR" dirty="0"/>
              <a:t>zombie</a:t>
            </a:r>
            <a:endParaRPr lang="ko-KR" altLang="en-US" dirty="0"/>
          </a:p>
        </p:txBody>
      </p:sp>
      <p:cxnSp>
        <p:nvCxnSpPr>
          <p:cNvPr id="26" name="직선 화살표 연결선 25"/>
          <p:cNvCxnSpPr/>
          <p:nvPr/>
        </p:nvCxnSpPr>
        <p:spPr bwMode="auto">
          <a:xfrm rot="10800000" flipV="1">
            <a:off x="1714480" y="6143644"/>
            <a:ext cx="5626144" cy="1299"/>
          </a:xfrm>
          <a:prstGeom prst="straightConnector1">
            <a:avLst/>
          </a:prstGeom>
          <a:noFill/>
          <a:ln w="9525" cap="flat" cmpd="sng" algn="ctr">
            <a:solidFill>
              <a:schemeClr val="tx1"/>
            </a:solidFill>
            <a:prstDash val="dash"/>
            <a:round/>
            <a:headEnd type="none" w="med" len="med"/>
            <a:tailEnd type="none" w="med" len="med"/>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4"/>
          <p:cNvSpPr>
            <a:spLocks noGrp="1" noChangeArrowheads="1"/>
          </p:cNvSpPr>
          <p:nvPr>
            <p:ph type="ctrTitle"/>
          </p:nvPr>
        </p:nvSpPr>
        <p:spPr/>
        <p:txBody>
          <a:bodyPr/>
          <a:lstStyle/>
          <a:p>
            <a:r>
              <a:rPr lang="en-US" altLang="ko-KR"/>
              <a:t>5.9 </a:t>
            </a:r>
            <a:r>
              <a:rPr lang="en-US" altLang="ko-KR" b="0">
                <a:latin typeface="Courier New" pitchFamily="49" charset="0"/>
              </a:rPr>
              <a:t>smallsh</a:t>
            </a:r>
            <a:r>
              <a:rPr lang="en-US" altLang="ko-KR"/>
              <a:t>: a command processor</a:t>
            </a:r>
            <a:endParaRPr lang="ko-KR" altLang="en-US"/>
          </a:p>
        </p:txBody>
      </p:sp>
      <p:sp>
        <p:nvSpPr>
          <p:cNvPr id="366597" name="Rectangle 5"/>
          <p:cNvSpPr>
            <a:spLocks noGrp="1" noChangeArrowheads="1"/>
          </p:cNvSpPr>
          <p:nvPr>
            <p:ph type="subTitle" idx="1"/>
          </p:nvPr>
        </p:nvSpPr>
        <p:spPr/>
        <p:txBody>
          <a:bodyPr/>
          <a:lstStyle/>
          <a:p>
            <a:endParaRPr lang="ko-KR" altLang="en-US">
              <a:latin typeface="Arial" charset="0"/>
              <a:cs typeface="Arial" charset="0"/>
            </a:endParaRPr>
          </a:p>
        </p:txBody>
      </p:sp>
      <p:sp>
        <p:nvSpPr>
          <p:cNvPr id="4" name="슬라이드 번호 개체 틀 3"/>
          <p:cNvSpPr>
            <a:spLocks noGrp="1"/>
          </p:cNvSpPr>
          <p:nvPr>
            <p:ph type="sldNum" sz="quarter" idx="10"/>
          </p:nvPr>
        </p:nvSpPr>
        <p:spPr/>
        <p:txBody>
          <a:bodyPr/>
          <a:lstStyle/>
          <a:p>
            <a:pPr>
              <a:defRPr/>
            </a:pPr>
            <a:fld id="{033CEFD8-8268-4626-A9E7-343D30CB01D6}" type="slidenum">
              <a:rPr lang="en-US" altLang="ko-KR" smtClean="0"/>
              <a:pPr>
                <a:defRPr/>
              </a:pPr>
              <a:t>24</a:t>
            </a:fld>
            <a:endParaRPr lang="en-US" altLang="ko-K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ko-KR" dirty="0"/>
              <a:t>Basic logic of command processor</a:t>
            </a:r>
          </a:p>
        </p:txBody>
      </p:sp>
      <p:sp>
        <p:nvSpPr>
          <p:cNvPr id="368643" name="Rectangle 3"/>
          <p:cNvSpPr>
            <a:spLocks noGrp="1" noChangeArrowheads="1"/>
          </p:cNvSpPr>
          <p:nvPr>
            <p:ph idx="1"/>
          </p:nvPr>
        </p:nvSpPr>
        <p:spPr>
          <a:xfrm>
            <a:off x="457200" y="1052513"/>
            <a:ext cx="8829708" cy="5073650"/>
          </a:xfrm>
        </p:spPr>
        <p:txBody>
          <a:bodyPr/>
          <a:lstStyle/>
          <a:p>
            <a:pPr>
              <a:buFontTx/>
              <a:buNone/>
            </a:pPr>
            <a:r>
              <a:rPr lang="en-US" altLang="ko-KR" sz="2500" i="1" dirty="0">
                <a:latin typeface="Arial" charset="0"/>
                <a:cs typeface="Arial" charset="0"/>
              </a:rPr>
              <a:t>while(EOF not typed)</a:t>
            </a:r>
          </a:p>
          <a:p>
            <a:pPr>
              <a:buFontTx/>
              <a:buNone/>
            </a:pPr>
            <a:r>
              <a:rPr lang="en-US" altLang="ko-KR" sz="2500" dirty="0">
                <a:latin typeface="Arial" charset="0"/>
                <a:cs typeface="Arial" charset="0"/>
              </a:rPr>
              <a:t>{</a:t>
            </a:r>
          </a:p>
          <a:p>
            <a:pPr>
              <a:buFontTx/>
              <a:buNone/>
            </a:pPr>
            <a:endParaRPr lang="en-US" altLang="ko-KR" sz="2500" dirty="0">
              <a:latin typeface="Arial" charset="0"/>
              <a:cs typeface="Arial" charset="0"/>
            </a:endParaRPr>
          </a:p>
          <a:p>
            <a:pPr>
              <a:buFontTx/>
              <a:buNone/>
            </a:pPr>
            <a:r>
              <a:rPr lang="en-US" altLang="ko-KR" sz="2500" i="1" dirty="0">
                <a:latin typeface="Arial" charset="0"/>
                <a:cs typeface="Arial" charset="0"/>
              </a:rPr>
              <a:t>	Get command line from user</a:t>
            </a:r>
            <a:r>
              <a:rPr lang="en-US" altLang="ko-KR" sz="2500" dirty="0">
                <a:latin typeface="Arial" charset="0"/>
                <a:cs typeface="Arial" charset="0"/>
              </a:rPr>
              <a:t>  </a:t>
            </a:r>
            <a:r>
              <a:rPr lang="en-US" altLang="ko-KR" sz="2500" dirty="0">
                <a:latin typeface="Arial" charset="0"/>
                <a:cs typeface="Arial" charset="0"/>
                <a:sym typeface="Wingdings" pitchFamily="2" charset="2"/>
              </a:rPr>
              <a:t> </a:t>
            </a:r>
            <a:r>
              <a:rPr lang="en-US" altLang="ko-KR" sz="2500" b="0" dirty="0" err="1">
                <a:latin typeface="Courier New" pitchFamily="49" charset="0"/>
                <a:cs typeface="Arial" charset="0"/>
              </a:rPr>
              <a:t>userin</a:t>
            </a:r>
            <a:r>
              <a:rPr lang="en-US" altLang="ko-KR" sz="2500" b="0" dirty="0">
                <a:latin typeface="Courier New" pitchFamily="49" charset="0"/>
                <a:cs typeface="Arial" charset="0"/>
              </a:rPr>
              <a:t>()</a:t>
            </a:r>
          </a:p>
          <a:p>
            <a:pPr>
              <a:buFontTx/>
              <a:buNone/>
            </a:pPr>
            <a:endParaRPr lang="en-US" altLang="ko-KR" sz="2500" i="1" dirty="0">
              <a:latin typeface="Arial" charset="0"/>
              <a:cs typeface="Arial" charset="0"/>
            </a:endParaRPr>
          </a:p>
          <a:p>
            <a:pPr>
              <a:buFontTx/>
              <a:buNone/>
            </a:pPr>
            <a:r>
              <a:rPr lang="en-US" altLang="ko-KR" sz="2500" i="1" dirty="0">
                <a:latin typeface="Arial" charset="0"/>
                <a:cs typeface="Arial" charset="0"/>
              </a:rPr>
              <a:t>	Assemble command </a:t>
            </a:r>
            <a:r>
              <a:rPr lang="en-US" altLang="ko-KR" sz="2500" i="1" dirty="0" err="1">
                <a:latin typeface="Arial" charset="0"/>
                <a:cs typeface="Arial" charset="0"/>
              </a:rPr>
              <a:t>args</a:t>
            </a:r>
            <a:r>
              <a:rPr lang="en-US" altLang="ko-KR" sz="2500" i="1" dirty="0">
                <a:latin typeface="Arial" charset="0"/>
                <a:cs typeface="Arial" charset="0"/>
              </a:rPr>
              <a:t> and execute </a:t>
            </a:r>
            <a:r>
              <a:rPr lang="en-US" altLang="ko-KR" sz="2500" dirty="0">
                <a:latin typeface="Arial" charset="0"/>
                <a:cs typeface="Arial" charset="0"/>
                <a:sym typeface="Wingdings" pitchFamily="2" charset="2"/>
              </a:rPr>
              <a:t></a:t>
            </a:r>
            <a:r>
              <a:rPr lang="en-US" altLang="ko-KR" sz="2500" i="1" dirty="0">
                <a:latin typeface="Arial" charset="0"/>
                <a:cs typeface="Arial" charset="0"/>
                <a:sym typeface="Wingdings" pitchFamily="2" charset="2"/>
              </a:rPr>
              <a:t> </a:t>
            </a:r>
            <a:r>
              <a:rPr lang="en-US" altLang="ko-KR" sz="2500" b="0" dirty="0" err="1">
                <a:latin typeface="Courier New" pitchFamily="49" charset="0"/>
                <a:cs typeface="Arial" charset="0"/>
                <a:sym typeface="Wingdings" pitchFamily="2" charset="2"/>
              </a:rPr>
              <a:t>procline</a:t>
            </a:r>
            <a:r>
              <a:rPr lang="en-US" altLang="ko-KR" sz="2500" b="0" dirty="0">
                <a:latin typeface="Courier New" pitchFamily="49" charset="0"/>
                <a:cs typeface="Arial" charset="0"/>
                <a:sym typeface="Wingdings" pitchFamily="2" charset="2"/>
              </a:rPr>
              <a:t>()</a:t>
            </a:r>
            <a:endParaRPr lang="en-US" altLang="ko-KR" sz="2500" b="0" i="1" dirty="0">
              <a:latin typeface="Courier New" pitchFamily="49" charset="0"/>
              <a:cs typeface="Arial" charset="0"/>
            </a:endParaRPr>
          </a:p>
          <a:p>
            <a:pPr>
              <a:buFontTx/>
              <a:buNone/>
            </a:pPr>
            <a:endParaRPr lang="en-US" altLang="ko-KR" sz="2500" i="1" dirty="0">
              <a:latin typeface="Arial" charset="0"/>
              <a:cs typeface="Arial" charset="0"/>
            </a:endParaRPr>
          </a:p>
          <a:p>
            <a:pPr>
              <a:buFontTx/>
              <a:buNone/>
            </a:pPr>
            <a:r>
              <a:rPr lang="en-US" altLang="ko-KR" sz="2500" i="1" dirty="0">
                <a:latin typeface="Arial" charset="0"/>
                <a:cs typeface="Arial" charset="0"/>
              </a:rPr>
              <a:t>    Wait for child</a:t>
            </a:r>
          </a:p>
          <a:p>
            <a:pPr>
              <a:buFontTx/>
              <a:buNone/>
            </a:pPr>
            <a:endParaRPr lang="en-US" altLang="ko-KR" sz="2500" dirty="0">
              <a:latin typeface="Arial" charset="0"/>
              <a:cs typeface="Arial" charset="0"/>
            </a:endParaRPr>
          </a:p>
          <a:p>
            <a:pPr>
              <a:buFontTx/>
              <a:buNone/>
            </a:pPr>
            <a:r>
              <a:rPr lang="en-US" altLang="ko-KR" sz="2500" dirty="0">
                <a:latin typeface="Arial" charset="0"/>
                <a:cs typeface="Arial" charset="0"/>
              </a:rPr>
              <a:t>}</a:t>
            </a:r>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25</a:t>
            </a:fld>
            <a:endParaRPr lang="en-US" altLang="ko-K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a:t>
            </a:r>
            <a:endParaRPr lang="ko-KR" altLang="en-US" dirty="0"/>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26</a:t>
            </a:fld>
            <a:endParaRPr lang="en-US" altLang="ko-KR"/>
          </a:p>
        </p:txBody>
      </p:sp>
      <p:pic>
        <p:nvPicPr>
          <p:cNvPr id="5" name="그림 4"/>
          <p:cNvPicPr/>
          <p:nvPr/>
        </p:nvPicPr>
        <p:blipFill>
          <a:blip r:embed="rId3" cstate="print"/>
          <a:srcRect/>
          <a:stretch>
            <a:fillRect/>
          </a:stretch>
        </p:blipFill>
        <p:spPr bwMode="auto">
          <a:xfrm>
            <a:off x="500034" y="1071546"/>
            <a:ext cx="8215370" cy="5072098"/>
          </a:xfrm>
          <a:prstGeom prst="rect">
            <a:avLst/>
          </a:prstGeom>
          <a:noFill/>
          <a:ln w="9525">
            <a:noFill/>
            <a:miter lim="800000"/>
            <a:headEnd/>
            <a:tailEnd/>
          </a:ln>
        </p:spPr>
      </p:pic>
      <p:sp>
        <p:nvSpPr>
          <p:cNvPr id="8" name="제목 1"/>
          <p:cNvSpPr txBox="1">
            <a:spLocks/>
          </p:cNvSpPr>
          <p:nvPr/>
        </p:nvSpPr>
        <p:spPr bwMode="auto">
          <a:xfrm>
            <a:off x="457200" y="273600"/>
            <a:ext cx="8229600" cy="6334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sz="3200" b="1" i="0" u="none" strike="noStrike" kern="0" cap="none" spc="0" normalizeH="0" baseline="0" noProof="0" dirty="0">
                <a:ln>
                  <a:noFill/>
                </a:ln>
                <a:solidFill>
                  <a:schemeClr val="tx2"/>
                </a:solidFill>
                <a:effectLst/>
                <a:uLnTx/>
                <a:uFillTx/>
                <a:latin typeface="+mj-lt"/>
                <a:ea typeface="+mj-ea"/>
                <a:cs typeface="+mj-cs"/>
              </a:rPr>
              <a:t>The steps in executing the </a:t>
            </a:r>
            <a:r>
              <a:rPr kumimoji="1" lang="en-US" sz="3200" b="0" i="0" u="none" strike="noStrike" kern="0" cap="none" spc="0" normalizeH="0" baseline="0" noProof="0" dirty="0" err="1">
                <a:ln>
                  <a:noFill/>
                </a:ln>
                <a:solidFill>
                  <a:schemeClr val="tx2"/>
                </a:solidFill>
                <a:effectLst/>
                <a:uLnTx/>
                <a:uFillTx/>
                <a:latin typeface="Courier New" pitchFamily="49" charset="0"/>
                <a:ea typeface="+mj-ea"/>
                <a:cs typeface="Courier New" pitchFamily="49" charset="0"/>
              </a:rPr>
              <a:t>ls</a:t>
            </a:r>
            <a:r>
              <a:rPr kumimoji="1" lang="en-US" sz="3200" b="1" i="1" u="none" strike="noStrike" kern="0" cap="none" spc="0" normalizeH="0" baseline="0" noProof="0" dirty="0">
                <a:ln>
                  <a:noFill/>
                </a:ln>
                <a:solidFill>
                  <a:schemeClr val="tx2"/>
                </a:solidFill>
                <a:effectLst/>
                <a:uLnTx/>
                <a:uFillTx/>
                <a:latin typeface="+mj-lt"/>
                <a:ea typeface="+mj-ea"/>
                <a:cs typeface="+mj-cs"/>
              </a:rPr>
              <a:t> </a:t>
            </a:r>
            <a:r>
              <a:rPr kumimoji="1" lang="en-US" sz="3200" b="1" i="0" u="none" strike="noStrike" kern="0" cap="none" spc="0" normalizeH="0" baseline="0" noProof="0" dirty="0">
                <a:ln>
                  <a:noFill/>
                </a:ln>
                <a:solidFill>
                  <a:schemeClr val="tx2"/>
                </a:solidFill>
                <a:effectLst/>
                <a:uLnTx/>
                <a:uFillTx/>
                <a:latin typeface="+mj-lt"/>
                <a:ea typeface="+mj-ea"/>
                <a:cs typeface="+mj-cs"/>
              </a:rPr>
              <a:t>(1/2)</a:t>
            </a:r>
            <a:endParaRPr kumimoji="1" lang="ko-KR" altLang="en-US" sz="32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The steps in executing the </a:t>
            </a:r>
            <a:r>
              <a:rPr lang="en-US" b="0" dirty="0" err="1">
                <a:latin typeface="Courier New" pitchFamily="49" charset="0"/>
                <a:cs typeface="Courier New" pitchFamily="49" charset="0"/>
              </a:rPr>
              <a:t>ls</a:t>
            </a:r>
            <a:r>
              <a:rPr lang="en-US" i="1" dirty="0"/>
              <a:t> </a:t>
            </a:r>
            <a:r>
              <a:rPr lang="en-US" dirty="0"/>
              <a:t>(2/2)</a:t>
            </a:r>
            <a:endParaRPr lang="ko-KR" altLang="en-US" dirty="0"/>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27</a:t>
            </a:fld>
            <a:endParaRPr lang="en-US" altLang="ko-KR"/>
          </a:p>
        </p:txBody>
      </p:sp>
      <p:pic>
        <p:nvPicPr>
          <p:cNvPr id="1026" name="Picture 2"/>
          <p:cNvPicPr>
            <a:picLocks noChangeAspect="1" noChangeArrowheads="1"/>
          </p:cNvPicPr>
          <p:nvPr/>
        </p:nvPicPr>
        <p:blipFill>
          <a:blip r:embed="rId2" cstate="print"/>
          <a:srcRect/>
          <a:stretch>
            <a:fillRect/>
          </a:stretch>
        </p:blipFill>
        <p:spPr bwMode="auto">
          <a:xfrm>
            <a:off x="453584" y="1714488"/>
            <a:ext cx="8081879" cy="36433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ko-KR" dirty="0" err="1"/>
              <a:t>smallsh</a:t>
            </a:r>
            <a:r>
              <a:rPr lang="en-US" altLang="ko-KR" dirty="0"/>
              <a:t> – Header &amp; global variables </a:t>
            </a:r>
          </a:p>
        </p:txBody>
      </p:sp>
      <p:sp>
        <p:nvSpPr>
          <p:cNvPr id="369667" name="Rectangle 3"/>
          <p:cNvSpPr>
            <a:spLocks noGrp="1" noChangeArrowheads="1"/>
          </p:cNvSpPr>
          <p:nvPr>
            <p:ph idx="1"/>
          </p:nvPr>
        </p:nvSpPr>
        <p:spPr/>
        <p:txBody>
          <a:bodyPr/>
          <a:lstStyle/>
          <a:p>
            <a:endParaRPr lang="ko-KR" altLang="en-US" dirty="0">
              <a:latin typeface="Arial" charset="0"/>
              <a:cs typeface="Arial" charset="0"/>
            </a:endParaRPr>
          </a:p>
        </p:txBody>
      </p:sp>
      <p:sp>
        <p:nvSpPr>
          <p:cNvPr id="369668" name="Rectangle 4"/>
          <p:cNvSpPr>
            <a:spLocks noChangeArrowheads="1"/>
          </p:cNvSpPr>
          <p:nvPr/>
        </p:nvSpPr>
        <p:spPr bwMode="auto">
          <a:xfrm>
            <a:off x="466725" y="1125538"/>
            <a:ext cx="8208963" cy="3743325"/>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b="0" dirty="0"/>
              <a:t>/* </a:t>
            </a:r>
            <a:r>
              <a:rPr lang="en-US" altLang="ko-KR" b="0" dirty="0" err="1"/>
              <a:t>smallsh.h</a:t>
            </a:r>
            <a:r>
              <a:rPr lang="en-US" altLang="ko-KR" b="0" dirty="0"/>
              <a:t> –</a:t>
            </a:r>
            <a:r>
              <a:rPr lang="en-US" altLang="ko-KR" b="0" dirty="0" err="1"/>
              <a:t>smallsh</a:t>
            </a:r>
            <a:r>
              <a:rPr lang="ko-KR" altLang="en-US" b="0" dirty="0"/>
              <a:t>명령 처리기를 위한 정의들 *</a:t>
            </a:r>
            <a:r>
              <a:rPr lang="en-US" altLang="ko-KR" b="0" dirty="0"/>
              <a:t>/</a:t>
            </a:r>
          </a:p>
          <a:p>
            <a:pPr>
              <a:spcBef>
                <a:spcPct val="0"/>
              </a:spcBef>
            </a:pPr>
            <a:r>
              <a:rPr lang="en-US" altLang="ko-KR" b="0" dirty="0"/>
              <a:t>#include &lt;</a:t>
            </a:r>
            <a:r>
              <a:rPr lang="en-US" altLang="ko-KR" b="0" dirty="0" err="1"/>
              <a:t>unistd.h</a:t>
            </a:r>
            <a:r>
              <a:rPr lang="en-US" altLang="ko-KR" b="0" dirty="0"/>
              <a:t>&gt;</a:t>
            </a:r>
          </a:p>
          <a:p>
            <a:pPr>
              <a:spcBef>
                <a:spcPct val="0"/>
              </a:spcBef>
            </a:pPr>
            <a:r>
              <a:rPr lang="en-US" altLang="ko-KR" b="0" dirty="0"/>
              <a:t>#include &lt;</a:t>
            </a:r>
            <a:r>
              <a:rPr lang="en-US" altLang="ko-KR" b="0" dirty="0" err="1"/>
              <a:t>stdio.h</a:t>
            </a:r>
            <a:r>
              <a:rPr lang="en-US" altLang="ko-KR" b="0" dirty="0"/>
              <a:t>&gt;</a:t>
            </a:r>
          </a:p>
          <a:p>
            <a:pPr>
              <a:spcBef>
                <a:spcPct val="0"/>
              </a:spcBef>
            </a:pPr>
            <a:r>
              <a:rPr lang="en-US" altLang="ko-KR" b="0" dirty="0"/>
              <a:t>#include &lt;sys/</a:t>
            </a:r>
            <a:r>
              <a:rPr lang="en-US" altLang="ko-KR" b="0" dirty="0" err="1"/>
              <a:t>wait.h</a:t>
            </a:r>
            <a:r>
              <a:rPr lang="en-US" altLang="ko-KR" b="0" dirty="0"/>
              <a:t>&gt;</a:t>
            </a:r>
          </a:p>
          <a:p>
            <a:pPr>
              <a:spcBef>
                <a:spcPct val="0"/>
              </a:spcBef>
            </a:pPr>
            <a:endParaRPr lang="en-US" altLang="ko-KR" b="0" dirty="0"/>
          </a:p>
          <a:p>
            <a:pPr>
              <a:spcBef>
                <a:spcPct val="0"/>
              </a:spcBef>
            </a:pPr>
            <a:r>
              <a:rPr lang="en-US" altLang="ko-KR" b="0" dirty="0"/>
              <a:t>#define EOL		1</a:t>
            </a:r>
          </a:p>
          <a:p>
            <a:pPr>
              <a:spcBef>
                <a:spcPct val="0"/>
              </a:spcBef>
            </a:pPr>
            <a:r>
              <a:rPr lang="en-US" altLang="ko-KR" b="0" dirty="0"/>
              <a:t>#define ARG		2</a:t>
            </a:r>
          </a:p>
          <a:p>
            <a:pPr>
              <a:spcBef>
                <a:spcPct val="0"/>
              </a:spcBef>
            </a:pPr>
            <a:r>
              <a:rPr lang="en-US" altLang="ko-KR" b="0" dirty="0"/>
              <a:t>#define AMPERSAND	3</a:t>
            </a:r>
          </a:p>
          <a:p>
            <a:pPr>
              <a:spcBef>
                <a:spcPct val="0"/>
              </a:spcBef>
            </a:pPr>
            <a:r>
              <a:rPr lang="en-US" altLang="ko-KR" b="0" dirty="0"/>
              <a:t>#define SEMICOLON	4</a:t>
            </a:r>
          </a:p>
          <a:p>
            <a:pPr>
              <a:spcBef>
                <a:spcPct val="0"/>
              </a:spcBef>
            </a:pPr>
            <a:endParaRPr lang="en-US" altLang="ko-KR" b="0" dirty="0"/>
          </a:p>
          <a:p>
            <a:pPr>
              <a:spcBef>
                <a:spcPct val="0"/>
              </a:spcBef>
            </a:pPr>
            <a:r>
              <a:rPr lang="en-US" altLang="ko-KR" b="0" dirty="0"/>
              <a:t>#define MAXARG 512</a:t>
            </a:r>
          </a:p>
          <a:p>
            <a:pPr>
              <a:spcBef>
                <a:spcPct val="0"/>
              </a:spcBef>
            </a:pPr>
            <a:r>
              <a:rPr lang="en-US" altLang="ko-KR" b="0" dirty="0"/>
              <a:t>#define MAXBUF 512</a:t>
            </a:r>
          </a:p>
          <a:p>
            <a:pPr>
              <a:spcBef>
                <a:spcPct val="0"/>
              </a:spcBef>
            </a:pPr>
            <a:endParaRPr lang="en-US" altLang="ko-KR" b="0" dirty="0"/>
          </a:p>
          <a:p>
            <a:pPr>
              <a:spcBef>
                <a:spcPct val="0"/>
              </a:spcBef>
            </a:pPr>
            <a:r>
              <a:rPr lang="en-US" altLang="ko-KR" b="0" dirty="0"/>
              <a:t>#define FOREGROUND 0</a:t>
            </a:r>
          </a:p>
          <a:p>
            <a:pPr>
              <a:spcBef>
                <a:spcPct val="0"/>
              </a:spcBef>
            </a:pPr>
            <a:r>
              <a:rPr lang="en-US" altLang="ko-KR" b="0" dirty="0"/>
              <a:t>#define BACKGROUND 1</a:t>
            </a:r>
          </a:p>
        </p:txBody>
      </p:sp>
      <p:sp>
        <p:nvSpPr>
          <p:cNvPr id="369669" name="Rectangle 5"/>
          <p:cNvSpPr>
            <a:spLocks noChangeArrowheads="1"/>
          </p:cNvSpPr>
          <p:nvPr/>
        </p:nvSpPr>
        <p:spPr bwMode="auto">
          <a:xfrm>
            <a:off x="466725" y="5084763"/>
            <a:ext cx="8208963" cy="1273195"/>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b="0"/>
              <a:t>/* </a:t>
            </a:r>
            <a:r>
              <a:rPr lang="ko-KR" altLang="en-US" b="0"/>
              <a:t>프로그램 버퍼 및 작업용 포인터들 *</a:t>
            </a:r>
            <a:r>
              <a:rPr lang="en-US" altLang="ko-KR" b="0"/>
              <a:t>/</a:t>
            </a:r>
          </a:p>
          <a:p>
            <a:pPr>
              <a:spcBef>
                <a:spcPct val="0"/>
              </a:spcBef>
            </a:pPr>
            <a:r>
              <a:rPr lang="en-US" altLang="ko-KR" b="0"/>
              <a:t>static char inbuf[MAXBUF], tokbuf[2*MAXBUF], </a:t>
            </a:r>
          </a:p>
          <a:p>
            <a:pPr>
              <a:spcBef>
                <a:spcPct val="0"/>
              </a:spcBef>
            </a:pPr>
            <a:r>
              <a:rPr lang="en-US" altLang="ko-KR" b="0"/>
              <a:t>            *ptr = inbuf, *tok=tokbuf;</a:t>
            </a:r>
            <a:endParaRPr lang="ko-KR" altLang="en-US" b="0"/>
          </a:p>
        </p:txBody>
      </p:sp>
      <p:sp>
        <p:nvSpPr>
          <p:cNvPr id="6" name="슬라이드 번호 개체 틀 5"/>
          <p:cNvSpPr>
            <a:spLocks noGrp="1"/>
          </p:cNvSpPr>
          <p:nvPr>
            <p:ph type="sldNum" sz="quarter" idx="4"/>
          </p:nvPr>
        </p:nvSpPr>
        <p:spPr/>
        <p:txBody>
          <a:bodyPr/>
          <a:lstStyle/>
          <a:p>
            <a:pPr>
              <a:defRPr/>
            </a:pPr>
            <a:fld id="{2ED06A3C-559F-46D5-B6E7-F09C135BD2BB}" type="slidenum">
              <a:rPr lang="en-US" altLang="ko-KR" smtClean="0"/>
              <a:pPr>
                <a:defRPr/>
              </a:pPr>
              <a:t>28</a:t>
            </a:fld>
            <a:endParaRPr lang="en-US" altLang="ko-K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ko-KR" dirty="0" err="1"/>
              <a:t>smallsh</a:t>
            </a:r>
            <a:r>
              <a:rPr lang="en-US" altLang="ko-KR" dirty="0"/>
              <a:t> – </a:t>
            </a:r>
            <a:r>
              <a:rPr lang="en-US" altLang="ko-KR" b="0" dirty="0" err="1">
                <a:latin typeface="Courier New" pitchFamily="49" charset="0"/>
                <a:cs typeface="Courier New" pitchFamily="49" charset="0"/>
              </a:rPr>
              <a:t>userin</a:t>
            </a:r>
            <a:r>
              <a:rPr lang="en-US" altLang="ko-KR" b="0" dirty="0">
                <a:latin typeface="Courier New" pitchFamily="49" charset="0"/>
                <a:cs typeface="Courier New" pitchFamily="49" charset="0"/>
              </a:rPr>
              <a:t>()</a:t>
            </a:r>
          </a:p>
        </p:txBody>
      </p:sp>
      <p:sp>
        <p:nvSpPr>
          <p:cNvPr id="370691" name="Rectangle 3"/>
          <p:cNvSpPr>
            <a:spLocks noGrp="1" noChangeArrowheads="1"/>
          </p:cNvSpPr>
          <p:nvPr>
            <p:ph idx="1"/>
          </p:nvPr>
        </p:nvSpPr>
        <p:spPr/>
        <p:txBody>
          <a:bodyPr/>
          <a:lstStyle/>
          <a:p>
            <a:endParaRPr lang="ko-KR" altLang="en-US">
              <a:latin typeface="Arial" charset="0"/>
              <a:cs typeface="Arial" charset="0"/>
            </a:endParaRPr>
          </a:p>
        </p:txBody>
      </p:sp>
      <p:sp>
        <p:nvSpPr>
          <p:cNvPr id="370692" name="Rectangle 4"/>
          <p:cNvSpPr>
            <a:spLocks noChangeArrowheads="1"/>
          </p:cNvSpPr>
          <p:nvPr/>
        </p:nvSpPr>
        <p:spPr bwMode="auto">
          <a:xfrm>
            <a:off x="466725" y="1071546"/>
            <a:ext cx="8208963" cy="5357851"/>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err="1"/>
              <a:t>int</a:t>
            </a:r>
            <a:r>
              <a:rPr lang="en-US" altLang="ko-KR" sz="1400" b="0" dirty="0"/>
              <a:t> </a:t>
            </a:r>
            <a:r>
              <a:rPr lang="en-US" altLang="ko-KR" sz="1400" b="0" dirty="0" err="1"/>
              <a:t>userin</a:t>
            </a:r>
            <a:r>
              <a:rPr lang="en-US" altLang="ko-KR" sz="1400" b="0" dirty="0"/>
              <a:t>(char *p) {</a:t>
            </a:r>
          </a:p>
          <a:p>
            <a:pPr>
              <a:spcBef>
                <a:spcPct val="0"/>
              </a:spcBef>
            </a:pPr>
            <a:r>
              <a:rPr lang="en-US" altLang="ko-KR" sz="1400" b="0" dirty="0"/>
              <a:t>   </a:t>
            </a:r>
            <a:r>
              <a:rPr lang="en-US" altLang="ko-KR" sz="1400" b="0" dirty="0" err="1"/>
              <a:t>int</a:t>
            </a:r>
            <a:r>
              <a:rPr lang="en-US" altLang="ko-KR" sz="1400" b="0" dirty="0"/>
              <a:t> c, count;</a:t>
            </a:r>
          </a:p>
          <a:p>
            <a:pPr>
              <a:spcBef>
                <a:spcPct val="0"/>
              </a:spcBef>
            </a:pPr>
            <a:r>
              <a:rPr lang="en-US" altLang="ko-KR" sz="1400" b="0" dirty="0"/>
              <a:t>   </a:t>
            </a:r>
            <a:r>
              <a:rPr lang="en-US" altLang="ko-KR" sz="1400" b="0" dirty="0" err="1"/>
              <a:t>ptr</a:t>
            </a:r>
            <a:r>
              <a:rPr lang="en-US" altLang="ko-KR" sz="1400" b="0" dirty="0"/>
              <a:t> = </a:t>
            </a:r>
            <a:r>
              <a:rPr lang="en-US" altLang="ko-KR" sz="1400" b="0" dirty="0" err="1"/>
              <a:t>inbuf</a:t>
            </a:r>
            <a:r>
              <a:rPr lang="en-US" altLang="ko-KR" sz="1400" b="0" dirty="0"/>
              <a:t>;	</a:t>
            </a:r>
            <a:r>
              <a:rPr lang="en-US" altLang="ko-KR" sz="1400" b="0" dirty="0" err="1"/>
              <a:t>tok</a:t>
            </a:r>
            <a:r>
              <a:rPr lang="en-US" altLang="ko-KR" sz="1400" b="0" dirty="0"/>
              <a:t> = </a:t>
            </a:r>
            <a:r>
              <a:rPr lang="en-US" altLang="ko-KR" sz="1400" b="0" dirty="0" err="1"/>
              <a:t>tokbuf</a:t>
            </a:r>
            <a:r>
              <a:rPr lang="en-US" altLang="ko-KR" sz="1400" b="0" dirty="0"/>
              <a:t>;</a:t>
            </a:r>
          </a:p>
          <a:p>
            <a:pPr>
              <a:spcBef>
                <a:spcPct val="0"/>
              </a:spcBef>
            </a:pPr>
            <a:r>
              <a:rPr lang="en-US" altLang="ko-KR" sz="1400" b="0" dirty="0"/>
              <a:t>   </a:t>
            </a:r>
            <a:r>
              <a:rPr lang="en-US" altLang="ko-KR" sz="1400" b="0" dirty="0" err="1"/>
              <a:t>printf</a:t>
            </a:r>
            <a:r>
              <a:rPr lang="en-US" altLang="ko-KR" sz="1400" b="0" dirty="0"/>
              <a:t>("%s", p);	/* </a:t>
            </a:r>
            <a:r>
              <a:rPr lang="ko-KR" altLang="en-US" sz="1400" b="0" dirty="0"/>
              <a:t>명령 프롬프트 출력 *</a:t>
            </a:r>
            <a:r>
              <a:rPr lang="en-US" altLang="ko-KR" sz="1400" b="0" dirty="0"/>
              <a:t>/</a:t>
            </a:r>
          </a:p>
          <a:p>
            <a:pPr>
              <a:spcBef>
                <a:spcPct val="0"/>
              </a:spcBef>
            </a:pPr>
            <a:r>
              <a:rPr lang="en-US" altLang="ko-KR" sz="1400" b="0" dirty="0"/>
              <a:t>	</a:t>
            </a:r>
          </a:p>
          <a:p>
            <a:pPr>
              <a:spcBef>
                <a:spcPct val="0"/>
              </a:spcBef>
            </a:pPr>
            <a:r>
              <a:rPr lang="en-US" altLang="ko-KR" sz="1400" b="0" dirty="0"/>
              <a:t>   count = 0;	/* </a:t>
            </a:r>
            <a:r>
              <a:rPr lang="ko-KR" altLang="en-US" sz="1400" b="0" dirty="0"/>
              <a:t>사용자 입력 문자개수를 저장하기 위한 카운트 변수 *</a:t>
            </a:r>
            <a:r>
              <a:rPr lang="en-US" altLang="ko-KR" sz="1400" b="0" dirty="0"/>
              <a:t>/</a:t>
            </a:r>
          </a:p>
          <a:p>
            <a:pPr>
              <a:spcBef>
                <a:spcPct val="0"/>
              </a:spcBef>
            </a:pPr>
            <a:r>
              <a:rPr lang="en-US" altLang="ko-KR" sz="1400" b="0" dirty="0"/>
              <a:t>   while(1){</a:t>
            </a:r>
          </a:p>
          <a:p>
            <a:pPr>
              <a:spcBef>
                <a:spcPct val="0"/>
              </a:spcBef>
            </a:pPr>
            <a:r>
              <a:rPr lang="en-US" altLang="ko-KR" sz="1400" b="0" dirty="0"/>
              <a:t>      if( (c=</a:t>
            </a:r>
            <a:r>
              <a:rPr lang="en-US" altLang="ko-KR" sz="1400" b="0" dirty="0" err="1"/>
              <a:t>getchar</a:t>
            </a:r>
            <a:r>
              <a:rPr lang="en-US" altLang="ko-KR" sz="1400" b="0" dirty="0"/>
              <a:t>()) == EOF)	/* EOF == ^D */</a:t>
            </a:r>
          </a:p>
          <a:p>
            <a:pPr>
              <a:spcBef>
                <a:spcPct val="0"/>
              </a:spcBef>
            </a:pPr>
            <a:r>
              <a:rPr lang="en-US" altLang="ko-KR" sz="1400" b="0" dirty="0"/>
              <a:t>         return EOF;</a:t>
            </a:r>
          </a:p>
          <a:p>
            <a:pPr>
              <a:spcBef>
                <a:spcPct val="0"/>
              </a:spcBef>
            </a:pPr>
            <a:r>
              <a:rPr lang="en-US" altLang="ko-KR" sz="1400" b="0" dirty="0"/>
              <a:t>			</a:t>
            </a:r>
          </a:p>
          <a:p>
            <a:pPr>
              <a:spcBef>
                <a:spcPct val="0"/>
              </a:spcBef>
            </a:pPr>
            <a:r>
              <a:rPr lang="en-US" altLang="ko-KR" sz="1400" b="0" dirty="0"/>
              <a:t>      if( count &lt; MAXBUF )</a:t>
            </a:r>
          </a:p>
          <a:p>
            <a:pPr>
              <a:spcBef>
                <a:spcPct val="0"/>
              </a:spcBef>
            </a:pPr>
            <a:r>
              <a:rPr lang="en-US" altLang="ko-KR" sz="1400" b="0" dirty="0"/>
              <a:t>         </a:t>
            </a:r>
            <a:r>
              <a:rPr lang="en-US" altLang="ko-KR" sz="1400" b="0" dirty="0" err="1"/>
              <a:t>inbuf</a:t>
            </a:r>
            <a:r>
              <a:rPr lang="en-US" altLang="ko-KR" sz="1400" b="0" dirty="0"/>
              <a:t>[count++] = c;</a:t>
            </a:r>
          </a:p>
          <a:p>
            <a:pPr>
              <a:spcBef>
                <a:spcPct val="0"/>
              </a:spcBef>
            </a:pPr>
            <a:r>
              <a:rPr lang="en-US" altLang="ko-KR" sz="1400" b="0" dirty="0"/>
              <a:t>		</a:t>
            </a:r>
          </a:p>
          <a:p>
            <a:pPr>
              <a:spcBef>
                <a:spcPct val="0"/>
              </a:spcBef>
            </a:pPr>
            <a:r>
              <a:rPr lang="en-US" altLang="ko-KR" sz="1400" b="0" dirty="0"/>
              <a:t>         if( (c=='\n') &amp;&amp; (count &lt; MAXBUF) ){</a:t>
            </a:r>
          </a:p>
          <a:p>
            <a:pPr>
              <a:spcBef>
                <a:spcPct val="0"/>
              </a:spcBef>
            </a:pPr>
            <a:r>
              <a:rPr lang="en-US" altLang="ko-KR" sz="1400" b="0" dirty="0"/>
              <a:t>            </a:t>
            </a:r>
            <a:r>
              <a:rPr lang="en-US" altLang="ko-KR" sz="1400" b="0" dirty="0" err="1"/>
              <a:t>inbuf</a:t>
            </a:r>
            <a:r>
              <a:rPr lang="en-US" altLang="ko-KR" sz="1400" b="0" dirty="0"/>
              <a:t>[count] = '\0';</a:t>
            </a:r>
          </a:p>
          <a:p>
            <a:pPr>
              <a:spcBef>
                <a:spcPct val="0"/>
              </a:spcBef>
            </a:pPr>
            <a:r>
              <a:rPr lang="en-US" altLang="ko-KR" sz="1400" b="0" dirty="0"/>
              <a:t>            return count;</a:t>
            </a:r>
          </a:p>
          <a:p>
            <a:pPr>
              <a:spcBef>
                <a:spcPct val="0"/>
              </a:spcBef>
            </a:pPr>
            <a:r>
              <a:rPr lang="en-US" altLang="ko-KR" sz="1400" b="0" dirty="0"/>
              <a:t>         }</a:t>
            </a:r>
          </a:p>
          <a:p>
            <a:pPr>
              <a:spcBef>
                <a:spcPct val="0"/>
              </a:spcBef>
            </a:pPr>
            <a:r>
              <a:rPr lang="en-US" altLang="ko-KR" sz="1400" b="0" dirty="0"/>
              <a:t>		</a:t>
            </a:r>
          </a:p>
          <a:p>
            <a:pPr>
              <a:spcBef>
                <a:spcPct val="0"/>
              </a:spcBef>
            </a:pPr>
            <a:r>
              <a:rPr lang="en-US" altLang="ko-KR" sz="1400" b="0" dirty="0"/>
              <a:t>         if( c=='\n' ){</a:t>
            </a:r>
          </a:p>
          <a:p>
            <a:pPr>
              <a:spcBef>
                <a:spcPct val="0"/>
              </a:spcBef>
            </a:pPr>
            <a:r>
              <a:rPr lang="en-US" altLang="ko-KR" sz="1400" b="0" dirty="0"/>
              <a:t>            </a:t>
            </a:r>
            <a:r>
              <a:rPr lang="en-US" altLang="ko-KR" sz="1400" b="0" dirty="0" err="1"/>
              <a:t>printf</a:t>
            </a:r>
            <a:r>
              <a:rPr lang="en-US" altLang="ko-KR" sz="1400" b="0" dirty="0"/>
              <a:t>("</a:t>
            </a:r>
            <a:r>
              <a:rPr lang="en-US" altLang="ko-KR" sz="1400" b="0" dirty="0" err="1"/>
              <a:t>smallsh</a:t>
            </a:r>
            <a:r>
              <a:rPr lang="en-US" altLang="ko-KR" sz="1400" b="0" dirty="0"/>
              <a:t>: </a:t>
            </a:r>
            <a:r>
              <a:rPr lang="en-US" altLang="ko-KR" sz="1400" b="0" dirty="0" err="1"/>
              <a:t>inputline</a:t>
            </a:r>
            <a:r>
              <a:rPr lang="en-US" altLang="ko-KR" sz="1400" b="0" dirty="0"/>
              <a:t> too long\n");</a:t>
            </a:r>
          </a:p>
          <a:p>
            <a:pPr>
              <a:spcBef>
                <a:spcPct val="0"/>
              </a:spcBef>
            </a:pPr>
            <a:r>
              <a:rPr lang="en-US" altLang="ko-KR" sz="1400" b="0" dirty="0"/>
              <a:t>            count = 0;</a:t>
            </a:r>
          </a:p>
          <a:p>
            <a:pPr>
              <a:spcBef>
                <a:spcPct val="0"/>
              </a:spcBef>
            </a:pPr>
            <a:r>
              <a:rPr lang="en-US" altLang="ko-KR" sz="1400" b="0" dirty="0"/>
              <a:t>            </a:t>
            </a:r>
            <a:r>
              <a:rPr lang="en-US" altLang="ko-KR" sz="1400" b="0" dirty="0" err="1"/>
              <a:t>printf</a:t>
            </a:r>
            <a:r>
              <a:rPr lang="en-US" altLang="ko-KR" sz="1400" b="0" dirty="0"/>
              <a:t>("%</a:t>
            </a:r>
            <a:r>
              <a:rPr lang="en-US" altLang="ko-KR" sz="1400" b="0" dirty="0" err="1"/>
              <a:t>s",p</a:t>
            </a:r>
            <a:r>
              <a:rPr lang="en-US" altLang="ko-KR" sz="1400" b="0" dirty="0"/>
              <a:t>);</a:t>
            </a:r>
          </a:p>
          <a:p>
            <a:pPr>
              <a:spcBef>
                <a:spcPct val="0"/>
              </a:spcBef>
            </a:pPr>
            <a:r>
              <a:rPr lang="en-US" altLang="ko-KR" sz="1400" b="0" dirty="0"/>
              <a:t>         }</a:t>
            </a:r>
          </a:p>
          <a:p>
            <a:pPr>
              <a:spcBef>
                <a:spcPct val="0"/>
              </a:spcBef>
            </a:pPr>
            <a:r>
              <a:rPr lang="en-US" altLang="ko-KR" sz="1400" b="0" dirty="0"/>
              <a:t>   }</a:t>
            </a:r>
          </a:p>
          <a:p>
            <a:pPr>
              <a:spcBef>
                <a:spcPct val="0"/>
              </a:spcBef>
            </a:pPr>
            <a:r>
              <a:rPr lang="en-US" altLang="ko-KR" sz="1400" b="0" dirty="0"/>
              <a:t>}</a:t>
            </a:r>
          </a:p>
        </p:txBody>
      </p:sp>
      <p:graphicFrame>
        <p:nvGraphicFramePr>
          <p:cNvPr id="370794" name="Group 106"/>
          <p:cNvGraphicFramePr>
            <a:graphicFrameLocks noGrp="1"/>
          </p:cNvGraphicFramePr>
          <p:nvPr/>
        </p:nvGraphicFramePr>
        <p:xfrm>
          <a:off x="5364163" y="3155950"/>
          <a:ext cx="3238500" cy="274320"/>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23850">
                  <a:extLst>
                    <a:ext uri="{9D8B030D-6E8A-4147-A177-3AD203B41FA5}">
                      <a16:colId xmlns:a16="http://schemas.microsoft.com/office/drawing/2014/main" val="20004"/>
                    </a:ext>
                  </a:extLst>
                </a:gridCol>
                <a:gridCol w="323850">
                  <a:extLst>
                    <a:ext uri="{9D8B030D-6E8A-4147-A177-3AD203B41FA5}">
                      <a16:colId xmlns:a16="http://schemas.microsoft.com/office/drawing/2014/main" val="20005"/>
                    </a:ext>
                  </a:extLst>
                </a:gridCol>
                <a:gridCol w="323850">
                  <a:extLst>
                    <a:ext uri="{9D8B030D-6E8A-4147-A177-3AD203B41FA5}">
                      <a16:colId xmlns:a16="http://schemas.microsoft.com/office/drawing/2014/main" val="20006"/>
                    </a:ext>
                  </a:extLst>
                </a:gridCol>
                <a:gridCol w="323850">
                  <a:extLst>
                    <a:ext uri="{9D8B030D-6E8A-4147-A177-3AD203B41FA5}">
                      <a16:colId xmlns:a16="http://schemas.microsoft.com/office/drawing/2014/main" val="20007"/>
                    </a:ext>
                  </a:extLst>
                </a:gridCol>
                <a:gridCol w="323850">
                  <a:extLst>
                    <a:ext uri="{9D8B030D-6E8A-4147-A177-3AD203B41FA5}">
                      <a16:colId xmlns:a16="http://schemas.microsoft.com/office/drawing/2014/main" val="20008"/>
                    </a:ext>
                  </a:extLst>
                </a:gridCol>
                <a:gridCol w="323850">
                  <a:extLst>
                    <a:ext uri="{9D8B030D-6E8A-4147-A177-3AD203B41FA5}">
                      <a16:colId xmlns:a16="http://schemas.microsoft.com/office/drawing/2014/main" val="20009"/>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\n</a:t>
                      </a: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0737" name="Text Box 49"/>
          <p:cNvSpPr txBox="1">
            <a:spLocks noChangeArrowheads="1"/>
          </p:cNvSpPr>
          <p:nvPr/>
        </p:nvSpPr>
        <p:spPr bwMode="auto">
          <a:xfrm>
            <a:off x="5292725" y="2852738"/>
            <a:ext cx="917575" cy="336550"/>
          </a:xfrm>
          <a:prstGeom prst="rect">
            <a:avLst/>
          </a:prstGeom>
          <a:noFill/>
          <a:ln w="28575" algn="ctr">
            <a:noFill/>
            <a:miter lim="800000"/>
            <a:headEnd/>
            <a:tailEnd/>
          </a:ln>
          <a:effectLst/>
        </p:spPr>
        <p:txBody>
          <a:bodyPr wrap="none">
            <a:spAutoFit/>
          </a:bodyPr>
          <a:lstStyle/>
          <a:p>
            <a:r>
              <a:rPr lang="en-US" altLang="ko-KR"/>
              <a:t>inpbuf</a:t>
            </a:r>
          </a:p>
        </p:txBody>
      </p:sp>
      <p:sp>
        <p:nvSpPr>
          <p:cNvPr id="370738" name="Text Box 50"/>
          <p:cNvSpPr txBox="1">
            <a:spLocks noChangeArrowheads="1"/>
          </p:cNvSpPr>
          <p:nvPr/>
        </p:nvSpPr>
        <p:spPr bwMode="auto">
          <a:xfrm>
            <a:off x="6948488" y="2841625"/>
            <a:ext cx="1039812" cy="336550"/>
          </a:xfrm>
          <a:prstGeom prst="rect">
            <a:avLst/>
          </a:prstGeom>
          <a:noFill/>
          <a:ln w="28575" algn="ctr">
            <a:noFill/>
            <a:miter lim="800000"/>
            <a:headEnd/>
            <a:tailEnd/>
          </a:ln>
          <a:effectLst/>
        </p:spPr>
        <p:txBody>
          <a:bodyPr wrap="none">
            <a:spAutoFit/>
          </a:bodyPr>
          <a:lstStyle/>
          <a:p>
            <a:r>
              <a:rPr lang="en-US" altLang="ko-KR"/>
              <a:t>count=7</a:t>
            </a:r>
          </a:p>
        </p:txBody>
      </p:sp>
      <p:sp>
        <p:nvSpPr>
          <p:cNvPr id="370758" name="Text Box 70"/>
          <p:cNvSpPr txBox="1">
            <a:spLocks noChangeArrowheads="1"/>
          </p:cNvSpPr>
          <p:nvPr/>
        </p:nvSpPr>
        <p:spPr bwMode="auto">
          <a:xfrm>
            <a:off x="5076825" y="3636963"/>
            <a:ext cx="550863" cy="336550"/>
          </a:xfrm>
          <a:prstGeom prst="rect">
            <a:avLst/>
          </a:prstGeom>
          <a:noFill/>
          <a:ln w="28575" algn="ctr">
            <a:noFill/>
            <a:miter lim="800000"/>
            <a:headEnd/>
            <a:tailEnd/>
          </a:ln>
          <a:effectLst/>
        </p:spPr>
        <p:txBody>
          <a:bodyPr wrap="none">
            <a:spAutoFit/>
          </a:bodyPr>
          <a:lstStyle/>
          <a:p>
            <a:r>
              <a:rPr lang="en-US" altLang="ko-KR"/>
              <a:t>ptr</a:t>
            </a:r>
          </a:p>
        </p:txBody>
      </p:sp>
      <p:cxnSp>
        <p:nvCxnSpPr>
          <p:cNvPr id="370760" name="AutoShape 72"/>
          <p:cNvCxnSpPr>
            <a:cxnSpLocks noChangeShapeType="1"/>
            <a:stCxn id="370758" idx="0"/>
            <a:endCxn id="0" idx="1"/>
          </p:cNvCxnSpPr>
          <p:nvPr/>
        </p:nvCxnSpPr>
        <p:spPr bwMode="auto">
          <a:xfrm flipV="1">
            <a:off x="5353050" y="3443288"/>
            <a:ext cx="11113" cy="193675"/>
          </a:xfrm>
          <a:prstGeom prst="straightConnector1">
            <a:avLst/>
          </a:prstGeom>
          <a:noFill/>
          <a:ln w="28575">
            <a:solidFill>
              <a:schemeClr val="tx1"/>
            </a:solidFill>
            <a:round/>
            <a:headEnd/>
            <a:tailEnd type="triangle" w="med" len="med"/>
          </a:ln>
          <a:effectLst/>
        </p:spPr>
      </p:cxnSp>
      <p:graphicFrame>
        <p:nvGraphicFramePr>
          <p:cNvPr id="370761" name="Group 73"/>
          <p:cNvGraphicFramePr>
            <a:graphicFrameLocks noGrp="1"/>
          </p:cNvGraphicFramePr>
          <p:nvPr/>
        </p:nvGraphicFramePr>
        <p:xfrm>
          <a:off x="5364163" y="4379913"/>
          <a:ext cx="3238500" cy="274320"/>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23850">
                  <a:extLst>
                    <a:ext uri="{9D8B030D-6E8A-4147-A177-3AD203B41FA5}">
                      <a16:colId xmlns:a16="http://schemas.microsoft.com/office/drawing/2014/main" val="20004"/>
                    </a:ext>
                  </a:extLst>
                </a:gridCol>
                <a:gridCol w="323850">
                  <a:extLst>
                    <a:ext uri="{9D8B030D-6E8A-4147-A177-3AD203B41FA5}">
                      <a16:colId xmlns:a16="http://schemas.microsoft.com/office/drawing/2014/main" val="20005"/>
                    </a:ext>
                  </a:extLst>
                </a:gridCol>
                <a:gridCol w="323850">
                  <a:extLst>
                    <a:ext uri="{9D8B030D-6E8A-4147-A177-3AD203B41FA5}">
                      <a16:colId xmlns:a16="http://schemas.microsoft.com/office/drawing/2014/main" val="20006"/>
                    </a:ext>
                  </a:extLst>
                </a:gridCol>
                <a:gridCol w="323850">
                  <a:extLst>
                    <a:ext uri="{9D8B030D-6E8A-4147-A177-3AD203B41FA5}">
                      <a16:colId xmlns:a16="http://schemas.microsoft.com/office/drawing/2014/main" val="20007"/>
                    </a:ext>
                  </a:extLst>
                </a:gridCol>
                <a:gridCol w="323850">
                  <a:extLst>
                    <a:ext uri="{9D8B030D-6E8A-4147-A177-3AD203B41FA5}">
                      <a16:colId xmlns:a16="http://schemas.microsoft.com/office/drawing/2014/main" val="20008"/>
                    </a:ext>
                  </a:extLst>
                </a:gridCol>
                <a:gridCol w="323850">
                  <a:extLst>
                    <a:ext uri="{9D8B030D-6E8A-4147-A177-3AD203B41FA5}">
                      <a16:colId xmlns:a16="http://schemas.microsoft.com/office/drawing/2014/main" val="20009"/>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en-US" altLang="ko-KR"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0785" name="Text Box 97"/>
          <p:cNvSpPr txBox="1">
            <a:spLocks noChangeArrowheads="1"/>
          </p:cNvSpPr>
          <p:nvPr/>
        </p:nvSpPr>
        <p:spPr bwMode="auto">
          <a:xfrm>
            <a:off x="5292725" y="4076700"/>
            <a:ext cx="917575" cy="336550"/>
          </a:xfrm>
          <a:prstGeom prst="rect">
            <a:avLst/>
          </a:prstGeom>
          <a:noFill/>
          <a:ln w="28575" algn="ctr">
            <a:noFill/>
            <a:miter lim="800000"/>
            <a:headEnd/>
            <a:tailEnd/>
          </a:ln>
          <a:effectLst/>
        </p:spPr>
        <p:txBody>
          <a:bodyPr wrap="none">
            <a:spAutoFit/>
          </a:bodyPr>
          <a:lstStyle/>
          <a:p>
            <a:r>
              <a:rPr lang="en-US" altLang="ko-KR"/>
              <a:t>tokbuf</a:t>
            </a:r>
          </a:p>
        </p:txBody>
      </p:sp>
      <p:sp>
        <p:nvSpPr>
          <p:cNvPr id="370787" name="Text Box 99"/>
          <p:cNvSpPr txBox="1">
            <a:spLocks noChangeArrowheads="1"/>
          </p:cNvSpPr>
          <p:nvPr/>
        </p:nvSpPr>
        <p:spPr bwMode="auto">
          <a:xfrm>
            <a:off x="5076825" y="4860925"/>
            <a:ext cx="550863" cy="336550"/>
          </a:xfrm>
          <a:prstGeom prst="rect">
            <a:avLst/>
          </a:prstGeom>
          <a:noFill/>
          <a:ln w="28575" algn="ctr">
            <a:noFill/>
            <a:miter lim="800000"/>
            <a:headEnd/>
            <a:tailEnd/>
          </a:ln>
          <a:effectLst/>
        </p:spPr>
        <p:txBody>
          <a:bodyPr wrap="none">
            <a:spAutoFit/>
          </a:bodyPr>
          <a:lstStyle/>
          <a:p>
            <a:r>
              <a:rPr lang="en-US" altLang="ko-KR"/>
              <a:t>tok</a:t>
            </a:r>
          </a:p>
        </p:txBody>
      </p:sp>
      <p:cxnSp>
        <p:nvCxnSpPr>
          <p:cNvPr id="370788" name="AutoShape 100"/>
          <p:cNvCxnSpPr>
            <a:cxnSpLocks noChangeShapeType="1"/>
            <a:stCxn id="370787" idx="0"/>
            <a:endCxn id="0" idx="1"/>
          </p:cNvCxnSpPr>
          <p:nvPr/>
        </p:nvCxnSpPr>
        <p:spPr bwMode="auto">
          <a:xfrm flipV="1">
            <a:off x="5353050" y="4667250"/>
            <a:ext cx="11113" cy="193675"/>
          </a:xfrm>
          <a:prstGeom prst="straightConnector1">
            <a:avLst/>
          </a:prstGeom>
          <a:noFill/>
          <a:ln w="28575">
            <a:solidFill>
              <a:schemeClr val="tx1"/>
            </a:solidFill>
            <a:round/>
            <a:headEnd/>
            <a:tailEnd type="triangle" w="med" len="med"/>
          </a:ln>
          <a:effectLst/>
        </p:spPr>
      </p:cxnSp>
      <p:sp>
        <p:nvSpPr>
          <p:cNvPr id="370789" name="Rectangle 101"/>
          <p:cNvSpPr>
            <a:spLocks noChangeArrowheads="1"/>
          </p:cNvSpPr>
          <p:nvPr/>
        </p:nvSpPr>
        <p:spPr bwMode="auto">
          <a:xfrm>
            <a:off x="4140200" y="1196975"/>
            <a:ext cx="3484563" cy="336550"/>
          </a:xfrm>
          <a:prstGeom prst="rect">
            <a:avLst/>
          </a:prstGeom>
          <a:noFill/>
          <a:ln w="28575" algn="ctr">
            <a:noFill/>
            <a:miter lim="800000"/>
            <a:headEnd/>
            <a:tailEnd/>
          </a:ln>
          <a:effectLst/>
        </p:spPr>
        <p:txBody>
          <a:bodyPr wrap="none">
            <a:spAutoFit/>
          </a:bodyPr>
          <a:lstStyle/>
          <a:p>
            <a:r>
              <a:rPr lang="en-US" altLang="ko-KR" b="0"/>
              <a:t>char *prompt = "Command&gt; ";</a:t>
            </a:r>
            <a:endParaRPr lang="ko-KR" altLang="en-US" b="0"/>
          </a:p>
        </p:txBody>
      </p:sp>
      <p:sp>
        <p:nvSpPr>
          <p:cNvPr id="370790" name="Line 102"/>
          <p:cNvSpPr>
            <a:spLocks noChangeShapeType="1"/>
          </p:cNvSpPr>
          <p:nvPr/>
        </p:nvSpPr>
        <p:spPr bwMode="auto">
          <a:xfrm flipV="1">
            <a:off x="2339975" y="1412875"/>
            <a:ext cx="1871663" cy="431800"/>
          </a:xfrm>
          <a:prstGeom prst="line">
            <a:avLst/>
          </a:prstGeom>
          <a:noFill/>
          <a:ln w="28575">
            <a:solidFill>
              <a:schemeClr val="tx1"/>
            </a:solidFill>
            <a:round/>
            <a:headEnd/>
            <a:tailEnd type="triangle" w="med" len="med"/>
          </a:ln>
          <a:effectLst/>
        </p:spPr>
        <p:txBody>
          <a:bodyPr>
            <a:spAutoFit/>
          </a:bodyPr>
          <a:lstStyle/>
          <a:p>
            <a:endParaRPr lang="ko-KR" altLang="en-US"/>
          </a:p>
        </p:txBody>
      </p:sp>
      <p:sp>
        <p:nvSpPr>
          <p:cNvPr id="370791" name="AutoShape 103"/>
          <p:cNvSpPr>
            <a:spLocks/>
          </p:cNvSpPr>
          <p:nvPr/>
        </p:nvSpPr>
        <p:spPr bwMode="auto">
          <a:xfrm rot="5400000">
            <a:off x="6840538" y="2168525"/>
            <a:ext cx="215900" cy="2879725"/>
          </a:xfrm>
          <a:prstGeom prst="rightBrace">
            <a:avLst>
              <a:gd name="adj1" fmla="val 111152"/>
              <a:gd name="adj2" fmla="val 50000"/>
            </a:avLst>
          </a:prstGeom>
          <a:noFill/>
          <a:ln w="12700">
            <a:solidFill>
              <a:schemeClr val="tx1"/>
            </a:solidFill>
            <a:round/>
            <a:headEnd/>
            <a:tailEnd/>
          </a:ln>
          <a:effectLst/>
        </p:spPr>
        <p:txBody>
          <a:bodyPr anchor="ctr">
            <a:spAutoFit/>
          </a:bodyPr>
          <a:lstStyle/>
          <a:p>
            <a:endParaRPr lang="ko-KR" altLang="en-US"/>
          </a:p>
        </p:txBody>
      </p:sp>
      <p:sp>
        <p:nvSpPr>
          <p:cNvPr id="370792" name="Text Box 104"/>
          <p:cNvSpPr txBox="1">
            <a:spLocks noChangeArrowheads="1"/>
          </p:cNvSpPr>
          <p:nvPr/>
        </p:nvSpPr>
        <p:spPr bwMode="auto">
          <a:xfrm>
            <a:off x="6497638" y="3659188"/>
            <a:ext cx="917575" cy="336550"/>
          </a:xfrm>
          <a:prstGeom prst="rect">
            <a:avLst/>
          </a:prstGeom>
          <a:noFill/>
          <a:ln w="28575" algn="ctr">
            <a:noFill/>
            <a:miter lim="800000"/>
            <a:headEnd/>
            <a:tailEnd/>
          </a:ln>
          <a:effectLst/>
        </p:spPr>
        <p:txBody>
          <a:bodyPr wrap="none">
            <a:spAutoFit/>
          </a:bodyPr>
          <a:lstStyle/>
          <a:p>
            <a:r>
              <a:rPr lang="en-US" altLang="ko-KR" dirty="0"/>
              <a:t>MAXBUF</a:t>
            </a:r>
          </a:p>
        </p:txBody>
      </p:sp>
      <p:sp>
        <p:nvSpPr>
          <p:cNvPr id="64" name="슬라이드 번호 개체 틀 63"/>
          <p:cNvSpPr>
            <a:spLocks noGrp="1"/>
          </p:cNvSpPr>
          <p:nvPr>
            <p:ph type="sldNum" sz="quarter" idx="4"/>
          </p:nvPr>
        </p:nvSpPr>
        <p:spPr/>
        <p:txBody>
          <a:bodyPr/>
          <a:lstStyle/>
          <a:p>
            <a:pPr>
              <a:defRPr/>
            </a:pPr>
            <a:fld id="{2ED06A3C-559F-46D5-B6E7-F09C135BD2BB}" type="slidenum">
              <a:rPr lang="en-US" altLang="ko-KR" smtClean="0"/>
              <a:pPr>
                <a:defRPr/>
              </a:pPr>
              <a:t>29</a:t>
            </a:fld>
            <a:endParaRPr lang="en-US" altLang="ko-K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exit(3)</a:t>
            </a:r>
            <a:r>
              <a:rPr lang="en-US" altLang="ko-KR" dirty="0"/>
              <a:t> system call</a:t>
            </a:r>
          </a:p>
        </p:txBody>
      </p:sp>
      <p:sp>
        <p:nvSpPr>
          <p:cNvPr id="334851" name="Rectangle 3"/>
          <p:cNvSpPr>
            <a:spLocks noGrp="1" noChangeArrowheads="1"/>
          </p:cNvSpPr>
          <p:nvPr>
            <p:ph idx="1"/>
          </p:nvPr>
        </p:nvSpPr>
        <p:spPr>
          <a:xfrm>
            <a:off x="457200" y="1181100"/>
            <a:ext cx="8229600" cy="5545138"/>
          </a:xfrm>
        </p:spPr>
        <p:txBody>
          <a:bodyPr/>
          <a:lstStyle/>
          <a:p>
            <a:endParaRPr lang="en-US" altLang="ko-KR" dirty="0">
              <a:latin typeface="Arial" charset="0"/>
              <a:cs typeface="Arial" charset="0"/>
            </a:endParaRPr>
          </a:p>
          <a:p>
            <a:pPr>
              <a:buNone/>
            </a:pPr>
            <a:endParaRPr lang="en-US" altLang="ko-KR" sz="2000" dirty="0">
              <a:latin typeface="Arial" charset="0"/>
              <a:cs typeface="Arial" charset="0"/>
            </a:endParaRPr>
          </a:p>
          <a:p>
            <a:pPr>
              <a:buNone/>
            </a:pPr>
            <a:endParaRPr lang="en-US" altLang="ko-KR" sz="1000" dirty="0">
              <a:latin typeface="Arial" charset="0"/>
              <a:cs typeface="Arial" charset="0"/>
            </a:endParaRPr>
          </a:p>
          <a:p>
            <a:endParaRPr lang="en-US" altLang="ko-KR" sz="2200" dirty="0">
              <a:latin typeface="Arial" charset="0"/>
              <a:cs typeface="Arial" charset="0"/>
            </a:endParaRPr>
          </a:p>
          <a:p>
            <a:r>
              <a:rPr lang="en-US" altLang="ko-KR" sz="2200" dirty="0">
                <a:latin typeface="Arial" charset="0"/>
                <a:cs typeface="Arial" charset="0"/>
              </a:rPr>
              <a:t>Argument to </a:t>
            </a:r>
            <a:r>
              <a:rPr lang="en-US" altLang="ko-KR" sz="2200" b="0" dirty="0">
                <a:latin typeface="Courier New" pitchFamily="49" charset="0"/>
                <a:cs typeface="Courier New" pitchFamily="49" charset="0"/>
              </a:rPr>
              <a:t>exit</a:t>
            </a:r>
            <a:r>
              <a:rPr lang="en-US" altLang="ko-KR" sz="2200" dirty="0">
                <a:latin typeface="Arial" charset="0"/>
                <a:cs typeface="Arial" charset="0"/>
              </a:rPr>
              <a:t> is called </a:t>
            </a:r>
            <a:r>
              <a:rPr lang="en-US" altLang="ko-KR" sz="2200" i="1" dirty="0">
                <a:latin typeface="Arial" charset="0"/>
                <a:cs typeface="Arial" charset="0"/>
              </a:rPr>
              <a:t>process’ exit status</a:t>
            </a:r>
          </a:p>
          <a:p>
            <a:pPr lvl="1"/>
            <a:r>
              <a:rPr lang="en-US" altLang="ko-KR" sz="2000" dirty="0"/>
              <a:t>low order eight bits of which are available to the parent process( </a:t>
            </a:r>
            <a:r>
              <a:rPr lang="en-US" altLang="ko-KR" sz="2000" b="0" dirty="0">
                <a:latin typeface="Courier New" pitchFamily="49" charset="0"/>
              </a:rPr>
              <a:t>wait</a:t>
            </a:r>
            <a:r>
              <a:rPr lang="en-US" altLang="ko-KR" sz="2000" dirty="0"/>
              <a:t> system call)</a:t>
            </a:r>
          </a:p>
          <a:p>
            <a:r>
              <a:rPr lang="en-US" altLang="ko-KR" sz="2200" dirty="0">
                <a:latin typeface="Arial" charset="0"/>
                <a:cs typeface="Arial" charset="0"/>
              </a:rPr>
              <a:t>By convention a process returns</a:t>
            </a:r>
          </a:p>
          <a:p>
            <a:pPr lvl="1"/>
            <a:r>
              <a:rPr lang="en-US" altLang="ko-KR" sz="2000" dirty="0">
                <a:cs typeface="Arial" charset="0"/>
              </a:rPr>
              <a:t>zero on normal terminal</a:t>
            </a:r>
          </a:p>
          <a:p>
            <a:pPr lvl="1"/>
            <a:r>
              <a:rPr lang="en-US" altLang="ko-KR" sz="2000" dirty="0">
                <a:cs typeface="Arial" charset="0"/>
              </a:rPr>
              <a:t>non-zero if something has gone wrong</a:t>
            </a:r>
          </a:p>
          <a:p>
            <a:r>
              <a:rPr lang="en-US" altLang="ko-KR" sz="2200" b="0" dirty="0">
                <a:latin typeface="Courier New" pitchFamily="49" charset="0"/>
                <a:cs typeface="Courier New" pitchFamily="49" charset="0"/>
              </a:rPr>
              <a:t>_exit </a:t>
            </a:r>
            <a:r>
              <a:rPr lang="en-US" altLang="ko-KR" sz="2200" dirty="0">
                <a:latin typeface="Arial" charset="0"/>
                <a:cs typeface="Arial" charset="0"/>
              </a:rPr>
              <a:t>and </a:t>
            </a:r>
            <a:r>
              <a:rPr lang="en-US" altLang="ko-KR" sz="2200" b="0" dirty="0">
                <a:latin typeface="Courier New" pitchFamily="49" charset="0"/>
                <a:cs typeface="Courier New" pitchFamily="49" charset="0"/>
              </a:rPr>
              <a:t>_Exit</a:t>
            </a:r>
            <a:r>
              <a:rPr lang="en-US" altLang="ko-KR" sz="2200" dirty="0">
                <a:latin typeface="Arial" charset="0"/>
                <a:cs typeface="Arial" charset="0"/>
              </a:rPr>
              <a:t>, which return to the kernel immediately.</a:t>
            </a:r>
          </a:p>
          <a:p>
            <a:r>
              <a:rPr lang="en-US" altLang="ko-KR" sz="2200" b="0" dirty="0">
                <a:latin typeface="Courier New" pitchFamily="49" charset="0"/>
                <a:cs typeface="Courier New" pitchFamily="49" charset="0"/>
              </a:rPr>
              <a:t>exit</a:t>
            </a:r>
            <a:r>
              <a:rPr lang="en-US" altLang="ko-KR" sz="2200" dirty="0">
                <a:latin typeface="Arial" charset="0"/>
                <a:cs typeface="Arial" charset="0"/>
              </a:rPr>
              <a:t> performs certain cleanup processing</a:t>
            </a:r>
          </a:p>
          <a:p>
            <a:pPr lvl="1"/>
            <a:r>
              <a:rPr lang="en-US" altLang="ko-KR" sz="2000" dirty="0"/>
              <a:t>clean shutdown of the standard I/O library (</a:t>
            </a:r>
            <a:r>
              <a:rPr lang="en-US" altLang="ko-KR" sz="2000" b="0" dirty="0" err="1">
                <a:latin typeface="Courier New" pitchFamily="49" charset="0"/>
              </a:rPr>
              <a:t>fclose</a:t>
            </a:r>
            <a:r>
              <a:rPr lang="en-US" altLang="ko-KR" sz="2000" dirty="0"/>
              <a:t>)</a:t>
            </a:r>
          </a:p>
          <a:p>
            <a:r>
              <a:rPr lang="en-US" altLang="ko-KR" sz="2200" b="0" dirty="0">
                <a:latin typeface="Courier New" pitchFamily="49" charset="0"/>
                <a:cs typeface="Courier New" pitchFamily="49" charset="0"/>
              </a:rPr>
              <a:t>exit(0)</a:t>
            </a:r>
            <a:r>
              <a:rPr lang="en-US" altLang="ko-KR" sz="2200" dirty="0">
                <a:latin typeface="Arial" charset="0"/>
                <a:cs typeface="Arial" charset="0"/>
              </a:rPr>
              <a:t> is the same as </a:t>
            </a:r>
            <a:r>
              <a:rPr lang="en-US" altLang="ko-KR" sz="2200" b="0" dirty="0">
                <a:latin typeface="Courier New" pitchFamily="49" charset="0"/>
                <a:cs typeface="Courier New" pitchFamily="49" charset="0"/>
              </a:rPr>
              <a:t>return(0)</a:t>
            </a:r>
            <a:r>
              <a:rPr lang="en-US" altLang="ko-KR" sz="2200" dirty="0">
                <a:latin typeface="Arial" charset="0"/>
                <a:cs typeface="Arial" charset="0"/>
              </a:rPr>
              <a:t> from the </a:t>
            </a:r>
            <a:r>
              <a:rPr lang="en-US" altLang="ko-KR" sz="2200" b="0" dirty="0">
                <a:latin typeface="Courier New" pitchFamily="49" charset="0"/>
                <a:cs typeface="Courier New" pitchFamily="49" charset="0"/>
              </a:rPr>
              <a:t>main()</a:t>
            </a:r>
          </a:p>
        </p:txBody>
      </p:sp>
      <p:sp>
        <p:nvSpPr>
          <p:cNvPr id="334852" name="Rectangle 4"/>
          <p:cNvSpPr>
            <a:spLocks noChangeArrowheads="1"/>
          </p:cNvSpPr>
          <p:nvPr/>
        </p:nvSpPr>
        <p:spPr bwMode="auto">
          <a:xfrm>
            <a:off x="482600" y="1123950"/>
            <a:ext cx="4032250" cy="1081088"/>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fr-FR" altLang="ko-KR" b="0"/>
              <a:t>#include &lt;stdlib.h&gt;</a:t>
            </a:r>
          </a:p>
          <a:p>
            <a:pPr>
              <a:spcBef>
                <a:spcPct val="0"/>
              </a:spcBef>
            </a:pPr>
            <a:endParaRPr lang="fr-FR" altLang="ko-KR" b="0"/>
          </a:p>
          <a:p>
            <a:pPr>
              <a:spcBef>
                <a:spcPct val="0"/>
              </a:spcBef>
            </a:pPr>
            <a:r>
              <a:rPr lang="fr-FR" altLang="ko-KR" b="0"/>
              <a:t>void exit(int status);</a:t>
            </a:r>
          </a:p>
          <a:p>
            <a:pPr>
              <a:spcBef>
                <a:spcPct val="0"/>
              </a:spcBef>
            </a:pPr>
            <a:r>
              <a:rPr lang="fr-FR" altLang="ko-KR" b="0"/>
              <a:t>void _Exit(int status);</a:t>
            </a:r>
          </a:p>
        </p:txBody>
      </p:sp>
      <p:sp>
        <p:nvSpPr>
          <p:cNvPr id="334853" name="Rectangle 5"/>
          <p:cNvSpPr>
            <a:spLocks noChangeArrowheads="1"/>
          </p:cNvSpPr>
          <p:nvPr/>
        </p:nvSpPr>
        <p:spPr bwMode="auto">
          <a:xfrm>
            <a:off x="4673600" y="1123950"/>
            <a:ext cx="4032250" cy="1081088"/>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fr-FR" altLang="ko-KR" b="0"/>
              <a:t>#include &lt;unistd.h&gt;</a:t>
            </a:r>
          </a:p>
          <a:p>
            <a:pPr>
              <a:spcBef>
                <a:spcPct val="0"/>
              </a:spcBef>
            </a:pPr>
            <a:endParaRPr lang="fr-FR" altLang="ko-KR" b="0"/>
          </a:p>
          <a:p>
            <a:pPr>
              <a:spcBef>
                <a:spcPct val="0"/>
              </a:spcBef>
            </a:pPr>
            <a:r>
              <a:rPr lang="fr-FR" altLang="ko-KR" b="0"/>
              <a:t>void _exit(int status);</a:t>
            </a:r>
          </a:p>
        </p:txBody>
      </p:sp>
      <p:sp>
        <p:nvSpPr>
          <p:cNvPr id="6" name="슬라이드 번호 개체 틀 5"/>
          <p:cNvSpPr>
            <a:spLocks noGrp="1"/>
          </p:cNvSpPr>
          <p:nvPr>
            <p:ph type="sldNum" sz="quarter" idx="4"/>
          </p:nvPr>
        </p:nvSpPr>
        <p:spPr/>
        <p:txBody>
          <a:bodyPr/>
          <a:lstStyle/>
          <a:p>
            <a:pPr>
              <a:defRPr/>
            </a:pPr>
            <a:fld id="{2ED06A3C-559F-46D5-B6E7-F09C135BD2BB}" type="slidenum">
              <a:rPr lang="en-US" altLang="ko-KR" smtClean="0"/>
              <a:pPr>
                <a:defRPr/>
              </a:pPr>
              <a:t>3</a:t>
            </a:fld>
            <a:endParaRPr lang="en-US" altLang="ko-KR"/>
          </a:p>
        </p:txBody>
      </p:sp>
      <p:sp>
        <p:nvSpPr>
          <p:cNvPr id="7" name="Rectangle 6"/>
          <p:cNvSpPr>
            <a:spLocks noChangeArrowheads="1"/>
          </p:cNvSpPr>
          <p:nvPr/>
        </p:nvSpPr>
        <p:spPr bwMode="auto">
          <a:xfrm>
            <a:off x="6988204" y="3424247"/>
            <a:ext cx="1727200" cy="504825"/>
          </a:xfrm>
          <a:prstGeom prst="rect">
            <a:avLst/>
          </a:prstGeom>
          <a:solidFill>
            <a:srgbClr val="FFCC99"/>
          </a:solidFill>
          <a:ln w="28575" algn="ctr">
            <a:solidFill>
              <a:schemeClr val="tx1"/>
            </a:solidFill>
            <a:miter lim="800000"/>
            <a:headEnd/>
            <a:tailEnd/>
          </a:ln>
          <a:effectLst/>
        </p:spPr>
        <p:txBody>
          <a:bodyPr wrap="none" anchor="ctr"/>
          <a:lstStyle/>
          <a:p>
            <a:pPr>
              <a:spcBef>
                <a:spcPct val="0"/>
              </a:spcBef>
            </a:pPr>
            <a:r>
              <a:rPr lang="en-US" altLang="ko-KR" sz="1400" dirty="0"/>
              <a:t>start up code</a:t>
            </a:r>
          </a:p>
          <a:p>
            <a:pPr>
              <a:spcBef>
                <a:spcPct val="0"/>
              </a:spcBef>
            </a:pPr>
            <a:r>
              <a:rPr lang="en-US" altLang="ko-KR" sz="1400" b="0" dirty="0"/>
              <a:t>exit(main(…));</a:t>
            </a:r>
          </a:p>
        </p:txBody>
      </p:sp>
      <p:sp>
        <p:nvSpPr>
          <p:cNvPr id="8" name="Rectangle 7"/>
          <p:cNvSpPr>
            <a:spLocks noChangeArrowheads="1"/>
          </p:cNvSpPr>
          <p:nvPr/>
        </p:nvSpPr>
        <p:spPr bwMode="auto">
          <a:xfrm>
            <a:off x="6988204" y="3922722"/>
            <a:ext cx="1727200" cy="863600"/>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en-US" altLang="ko-KR" sz="1400" b="0" dirty="0" err="1"/>
              <a:t>int</a:t>
            </a:r>
            <a:r>
              <a:rPr lang="en-US" altLang="ko-KR" sz="1400" b="0" dirty="0"/>
              <a:t> main()</a:t>
            </a:r>
          </a:p>
          <a:p>
            <a:pPr>
              <a:spcBef>
                <a:spcPct val="0"/>
              </a:spcBef>
            </a:pPr>
            <a:r>
              <a:rPr lang="en-US" altLang="ko-KR" sz="1400" b="0" dirty="0"/>
              <a:t>{</a:t>
            </a:r>
          </a:p>
          <a:p>
            <a:pPr>
              <a:spcBef>
                <a:spcPct val="0"/>
              </a:spcBef>
            </a:pPr>
            <a:r>
              <a:rPr lang="en-US" altLang="ko-KR" sz="1400" b="0" dirty="0"/>
              <a:t>…</a:t>
            </a:r>
          </a:p>
          <a:p>
            <a:pPr>
              <a:spcBef>
                <a:spcPct val="0"/>
              </a:spcBef>
            </a:pPr>
            <a:r>
              <a:rPr lang="en-US" altLang="ko-KR" sz="1400" b="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ko-KR" dirty="0" err="1"/>
              <a:t>smallsh</a:t>
            </a:r>
            <a:r>
              <a:rPr lang="en-US" altLang="ko-KR" dirty="0"/>
              <a:t> – </a:t>
            </a:r>
            <a:r>
              <a:rPr lang="en-US" altLang="ko-KR" b="0" dirty="0" err="1">
                <a:latin typeface="Courier New" pitchFamily="49" charset="0"/>
                <a:cs typeface="Courier New" pitchFamily="49" charset="0"/>
              </a:rPr>
              <a:t>procline</a:t>
            </a:r>
            <a:r>
              <a:rPr lang="en-US" altLang="ko-KR" b="0" dirty="0">
                <a:latin typeface="Courier New" pitchFamily="49" charset="0"/>
                <a:cs typeface="Courier New" pitchFamily="49" charset="0"/>
              </a:rPr>
              <a:t>()</a:t>
            </a:r>
          </a:p>
        </p:txBody>
      </p:sp>
      <p:sp>
        <p:nvSpPr>
          <p:cNvPr id="371715" name="Rectangle 3"/>
          <p:cNvSpPr>
            <a:spLocks noGrp="1" noChangeArrowheads="1"/>
          </p:cNvSpPr>
          <p:nvPr>
            <p:ph idx="1"/>
          </p:nvPr>
        </p:nvSpPr>
        <p:spPr/>
        <p:txBody>
          <a:bodyPr/>
          <a:lstStyle/>
          <a:p>
            <a:endParaRPr lang="ko-KR" altLang="en-US">
              <a:latin typeface="Arial" charset="0"/>
              <a:cs typeface="Arial" charset="0"/>
            </a:endParaRPr>
          </a:p>
        </p:txBody>
      </p:sp>
      <p:sp>
        <p:nvSpPr>
          <p:cNvPr id="371716" name="Rectangle 4"/>
          <p:cNvSpPr>
            <a:spLocks noChangeArrowheads="1"/>
          </p:cNvSpPr>
          <p:nvPr/>
        </p:nvSpPr>
        <p:spPr bwMode="auto">
          <a:xfrm>
            <a:off x="466725" y="1052513"/>
            <a:ext cx="8208963" cy="5338239"/>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err="1"/>
              <a:t>int</a:t>
            </a:r>
            <a:r>
              <a:rPr lang="en-US" altLang="ko-KR" sz="1400" b="0" dirty="0"/>
              <a:t> </a:t>
            </a:r>
            <a:r>
              <a:rPr lang="en-US" altLang="ko-KR" sz="1400" b="0" dirty="0" err="1"/>
              <a:t>procline</a:t>
            </a:r>
            <a:r>
              <a:rPr lang="en-US" altLang="ko-KR" sz="1400" b="0" dirty="0"/>
              <a:t>(){</a:t>
            </a:r>
          </a:p>
          <a:p>
            <a:pPr>
              <a:spcBef>
                <a:spcPct val="0"/>
              </a:spcBef>
            </a:pPr>
            <a:r>
              <a:rPr lang="en-US" altLang="ko-KR" sz="1400" b="0" dirty="0"/>
              <a:t>   char* </a:t>
            </a:r>
            <a:r>
              <a:rPr lang="en-US" altLang="ko-KR" sz="1400" b="0" dirty="0" err="1"/>
              <a:t>arg</a:t>
            </a:r>
            <a:r>
              <a:rPr lang="en-US" altLang="ko-KR" sz="1400" b="0" dirty="0"/>
              <a:t>[MAXARG+1]; /* </a:t>
            </a:r>
            <a:r>
              <a:rPr lang="en-US" altLang="ko-KR" sz="1400" b="0" dirty="0" err="1"/>
              <a:t>runcommand</a:t>
            </a:r>
            <a:r>
              <a:rPr lang="en-US" altLang="ko-KR" sz="1400" b="0" dirty="0"/>
              <a:t> </a:t>
            </a:r>
            <a:r>
              <a:rPr lang="ko-KR" altLang="en-US" sz="1400" b="0" dirty="0"/>
              <a:t>를 위한 포인터 배열 *</a:t>
            </a:r>
            <a:r>
              <a:rPr lang="en-US" altLang="ko-KR" sz="1400" b="0" dirty="0"/>
              <a:t>/</a:t>
            </a:r>
          </a:p>
          <a:p>
            <a:pPr>
              <a:spcBef>
                <a:spcPct val="0"/>
              </a:spcBef>
            </a:pPr>
            <a:r>
              <a:rPr lang="en-US" altLang="ko-KR" sz="1400" b="0" dirty="0"/>
              <a:t>   </a:t>
            </a:r>
            <a:r>
              <a:rPr lang="en-US" altLang="ko-KR" sz="1400" b="0" dirty="0" err="1"/>
              <a:t>int</a:t>
            </a:r>
            <a:r>
              <a:rPr lang="en-US" altLang="ko-KR" sz="1400" b="0" dirty="0"/>
              <a:t> </a:t>
            </a:r>
            <a:r>
              <a:rPr lang="en-US" altLang="ko-KR" sz="1400" b="0" dirty="0" err="1"/>
              <a:t>toktype</a:t>
            </a:r>
            <a:r>
              <a:rPr lang="en-US" altLang="ko-KR" sz="1400" b="0" dirty="0"/>
              <a:t> =0; /* </a:t>
            </a:r>
            <a:r>
              <a:rPr lang="ko-KR" altLang="en-US" sz="1400" b="0" dirty="0" err="1"/>
              <a:t>명령내</a:t>
            </a:r>
            <a:r>
              <a:rPr lang="ko-KR" altLang="en-US" sz="1400" b="0" dirty="0"/>
              <a:t> 토큰의 유형 *</a:t>
            </a:r>
            <a:r>
              <a:rPr lang="en-US" altLang="ko-KR" sz="1400" b="0" dirty="0"/>
              <a:t>/</a:t>
            </a:r>
          </a:p>
          <a:p>
            <a:pPr>
              <a:spcBef>
                <a:spcPct val="0"/>
              </a:spcBef>
            </a:pPr>
            <a:r>
              <a:rPr lang="en-US" altLang="ko-KR" sz="1400" b="0" dirty="0"/>
              <a:t>   </a:t>
            </a:r>
            <a:r>
              <a:rPr lang="en-US" altLang="ko-KR" sz="1400" b="0" dirty="0" err="1"/>
              <a:t>int</a:t>
            </a:r>
            <a:r>
              <a:rPr lang="en-US" altLang="ko-KR" sz="1400" b="0" dirty="0"/>
              <a:t> </a:t>
            </a:r>
            <a:r>
              <a:rPr lang="en-US" altLang="ko-KR" sz="1400" b="0" dirty="0" err="1"/>
              <a:t>narg</a:t>
            </a:r>
            <a:r>
              <a:rPr lang="en-US" altLang="ko-KR" sz="1400" b="0" dirty="0"/>
              <a:t> = 0;	/* </a:t>
            </a:r>
            <a:r>
              <a:rPr lang="ko-KR" altLang="en-US" sz="1400" b="0" dirty="0"/>
              <a:t>지금까지 인수 수 *</a:t>
            </a:r>
            <a:r>
              <a:rPr lang="en-US" altLang="ko-KR" sz="1400" b="0" dirty="0"/>
              <a:t>/</a:t>
            </a:r>
          </a:p>
          <a:p>
            <a:pPr>
              <a:spcBef>
                <a:spcPct val="0"/>
              </a:spcBef>
            </a:pPr>
            <a:r>
              <a:rPr lang="en-US" altLang="ko-KR" sz="1400" b="0" dirty="0"/>
              <a:t>   </a:t>
            </a:r>
            <a:r>
              <a:rPr lang="en-US" altLang="ko-KR" sz="1400" b="0" dirty="0" err="1"/>
              <a:t>int</a:t>
            </a:r>
            <a:r>
              <a:rPr lang="en-US" altLang="ko-KR" sz="1400" b="0" dirty="0"/>
              <a:t> type; /* foreground </a:t>
            </a:r>
            <a:r>
              <a:rPr lang="ko-KR" altLang="en-US" sz="1400" b="0" dirty="0"/>
              <a:t>또는 </a:t>
            </a:r>
            <a:r>
              <a:rPr lang="en-US" altLang="ko-KR" sz="1400" b="0" dirty="0"/>
              <a:t>background */</a:t>
            </a:r>
          </a:p>
          <a:p>
            <a:pPr>
              <a:spcBef>
                <a:spcPct val="0"/>
              </a:spcBef>
            </a:pPr>
            <a:r>
              <a:rPr lang="en-US" altLang="ko-KR" sz="1400" b="0" dirty="0"/>
              <a:t>   </a:t>
            </a:r>
          </a:p>
          <a:p>
            <a:pPr>
              <a:spcBef>
                <a:spcPct val="0"/>
              </a:spcBef>
            </a:pPr>
            <a:r>
              <a:rPr lang="en-US" altLang="ko-KR" sz="1400" b="0" dirty="0"/>
              <a:t>   for(;;) {</a:t>
            </a:r>
          </a:p>
          <a:p>
            <a:pPr>
              <a:spcBef>
                <a:spcPct val="0"/>
              </a:spcBef>
            </a:pPr>
            <a:r>
              <a:rPr lang="en-US" altLang="ko-KR" sz="1400" b="0" dirty="0"/>
              <a:t>      switch(</a:t>
            </a:r>
            <a:r>
              <a:rPr lang="en-US" altLang="ko-KR" sz="1400" b="0" dirty="0" err="1"/>
              <a:t>toktype</a:t>
            </a:r>
            <a:r>
              <a:rPr lang="en-US" altLang="ko-KR" sz="1400" b="0" dirty="0"/>
              <a:t> = </a:t>
            </a:r>
            <a:r>
              <a:rPr lang="en-US" altLang="ko-KR" sz="1400" b="0" dirty="0" err="1"/>
              <a:t>gettok</a:t>
            </a:r>
            <a:r>
              <a:rPr lang="en-US" altLang="ko-KR" sz="1400" b="0" dirty="0"/>
              <a:t>(&amp;</a:t>
            </a:r>
            <a:r>
              <a:rPr lang="en-US" altLang="ko-KR" sz="1400" b="0" dirty="0" err="1"/>
              <a:t>arg</a:t>
            </a:r>
            <a:r>
              <a:rPr lang="en-US" altLang="ko-KR" sz="1400" b="0" dirty="0"/>
              <a:t>[</a:t>
            </a:r>
            <a:r>
              <a:rPr lang="en-US" altLang="ko-KR" sz="1400" b="0" dirty="0" err="1"/>
              <a:t>narg</a:t>
            </a:r>
            <a:r>
              <a:rPr lang="en-US" altLang="ko-KR" sz="1400" b="0" dirty="0"/>
              <a:t>])) {</a:t>
            </a:r>
          </a:p>
          <a:p>
            <a:pPr>
              <a:spcBef>
                <a:spcPct val="0"/>
              </a:spcBef>
            </a:pPr>
            <a:r>
              <a:rPr lang="en-US" altLang="ko-KR" sz="1400" b="0" dirty="0"/>
              <a:t>         case ARG: if(</a:t>
            </a:r>
            <a:r>
              <a:rPr lang="en-US" altLang="ko-KR" sz="1400" b="0" dirty="0" err="1"/>
              <a:t>narg</a:t>
            </a:r>
            <a:r>
              <a:rPr lang="en-US" altLang="ko-KR" sz="1400" b="0" dirty="0"/>
              <a:t> &lt; MAXARG) </a:t>
            </a:r>
            <a:r>
              <a:rPr lang="en-US" altLang="ko-KR" sz="1400" b="0" dirty="0" err="1"/>
              <a:t>narg</a:t>
            </a:r>
            <a:r>
              <a:rPr lang="en-US" altLang="ko-KR" sz="1400" b="0" dirty="0"/>
              <a:t>++; break;</a:t>
            </a:r>
          </a:p>
          <a:p>
            <a:pPr>
              <a:spcBef>
                <a:spcPct val="0"/>
              </a:spcBef>
            </a:pPr>
            <a:r>
              <a:rPr lang="en-US" altLang="ko-KR" sz="1400" b="0" dirty="0"/>
              <a:t>         case EOL:</a:t>
            </a:r>
          </a:p>
          <a:p>
            <a:pPr>
              <a:spcBef>
                <a:spcPct val="0"/>
              </a:spcBef>
            </a:pPr>
            <a:r>
              <a:rPr lang="en-US" altLang="ko-KR" sz="1400" b="0" dirty="0"/>
              <a:t>         case SEMICOLON:</a:t>
            </a:r>
          </a:p>
          <a:p>
            <a:pPr>
              <a:spcBef>
                <a:spcPct val="0"/>
              </a:spcBef>
            </a:pPr>
            <a:r>
              <a:rPr lang="en-US" altLang="ko-KR" sz="1400" b="0" dirty="0"/>
              <a:t>         case AMPERSAND:</a:t>
            </a:r>
          </a:p>
          <a:p>
            <a:pPr>
              <a:spcBef>
                <a:spcPct val="0"/>
              </a:spcBef>
            </a:pPr>
            <a:r>
              <a:rPr lang="en-US" altLang="ko-KR" sz="1400" b="0" dirty="0"/>
              <a:t>            if ( </a:t>
            </a:r>
            <a:r>
              <a:rPr lang="en-US" altLang="ko-KR" sz="1400" b="0" dirty="0" err="1"/>
              <a:t>toktype</a:t>
            </a:r>
            <a:r>
              <a:rPr lang="en-US" altLang="ko-KR" sz="1400" b="0" dirty="0"/>
              <a:t> == AMPERSAND ) type = BACKGROUND;</a:t>
            </a:r>
          </a:p>
          <a:p>
            <a:pPr>
              <a:spcBef>
                <a:spcPct val="0"/>
              </a:spcBef>
            </a:pPr>
            <a:r>
              <a:rPr lang="en-US" altLang="ko-KR" sz="1400" b="0" dirty="0"/>
              <a:t>            else type = FOREGROUND;</a:t>
            </a:r>
          </a:p>
          <a:p>
            <a:pPr>
              <a:spcBef>
                <a:spcPct val="0"/>
              </a:spcBef>
            </a:pPr>
            <a:r>
              <a:rPr lang="en-US" altLang="ko-KR" sz="1400" b="0" dirty="0"/>
              <a:t>            </a:t>
            </a:r>
          </a:p>
          <a:p>
            <a:pPr>
              <a:spcBef>
                <a:spcPct val="0"/>
              </a:spcBef>
            </a:pPr>
            <a:r>
              <a:rPr lang="en-US" altLang="ko-KR" sz="1400" b="0" dirty="0"/>
              <a:t>            if ( </a:t>
            </a:r>
            <a:r>
              <a:rPr lang="en-US" altLang="ko-KR" sz="1400" b="0" dirty="0" err="1"/>
              <a:t>narg</a:t>
            </a:r>
            <a:r>
              <a:rPr lang="en-US" altLang="ko-KR" sz="1400" b="0" dirty="0"/>
              <a:t> != 0 ){</a:t>
            </a:r>
          </a:p>
          <a:p>
            <a:pPr>
              <a:spcBef>
                <a:spcPct val="0"/>
              </a:spcBef>
            </a:pPr>
            <a:r>
              <a:rPr lang="en-US" altLang="ko-KR" sz="1400" b="0" dirty="0"/>
              <a:t>               </a:t>
            </a:r>
            <a:r>
              <a:rPr lang="en-US" altLang="ko-KR" sz="1400" b="0" dirty="0" err="1"/>
              <a:t>arg</a:t>
            </a:r>
            <a:r>
              <a:rPr lang="en-US" altLang="ko-KR" sz="1400" b="0" dirty="0"/>
              <a:t>[</a:t>
            </a:r>
            <a:r>
              <a:rPr lang="en-US" altLang="ko-KR" sz="1400" b="0" dirty="0" err="1"/>
              <a:t>narg</a:t>
            </a:r>
            <a:r>
              <a:rPr lang="en-US" altLang="ko-KR" sz="1400" b="0" dirty="0"/>
              <a:t>] = NULL;</a:t>
            </a:r>
          </a:p>
          <a:p>
            <a:pPr>
              <a:spcBef>
                <a:spcPct val="0"/>
              </a:spcBef>
            </a:pPr>
            <a:r>
              <a:rPr lang="en-US" altLang="ko-KR" sz="1400" b="0" dirty="0"/>
              <a:t>               </a:t>
            </a:r>
            <a:r>
              <a:rPr lang="en-US" altLang="ko-KR" sz="1400" b="0" dirty="0" err="1"/>
              <a:t>runcommand</a:t>
            </a:r>
            <a:r>
              <a:rPr lang="en-US" altLang="ko-KR" sz="1400" b="0" dirty="0"/>
              <a:t>(</a:t>
            </a:r>
            <a:r>
              <a:rPr lang="en-US" altLang="ko-KR" sz="1400" b="0" dirty="0" err="1"/>
              <a:t>arg</a:t>
            </a:r>
            <a:r>
              <a:rPr lang="en-US" altLang="ko-KR" sz="1400" b="0" dirty="0"/>
              <a:t>, type);</a:t>
            </a:r>
          </a:p>
          <a:p>
            <a:pPr>
              <a:spcBef>
                <a:spcPct val="0"/>
              </a:spcBef>
            </a:pPr>
            <a:r>
              <a:rPr lang="en-US" altLang="ko-KR" sz="1400" b="0" dirty="0"/>
              <a:t>            }</a:t>
            </a:r>
          </a:p>
          <a:p>
            <a:pPr>
              <a:spcBef>
                <a:spcPct val="0"/>
              </a:spcBef>
            </a:pPr>
            <a:r>
              <a:rPr lang="en-US" altLang="ko-KR" sz="1400" b="0" dirty="0"/>
              <a:t>            if( </a:t>
            </a:r>
            <a:r>
              <a:rPr lang="en-US" altLang="ko-KR" sz="1400" b="0" dirty="0" err="1"/>
              <a:t>toktype</a:t>
            </a:r>
            <a:r>
              <a:rPr lang="en-US" altLang="ko-KR" sz="1400" b="0" dirty="0"/>
              <a:t> == EOL) return;</a:t>
            </a:r>
          </a:p>
          <a:p>
            <a:pPr>
              <a:spcBef>
                <a:spcPct val="0"/>
              </a:spcBef>
            </a:pPr>
            <a:r>
              <a:rPr lang="en-US" altLang="ko-KR" sz="1400" b="0" dirty="0"/>
              <a:t>            </a:t>
            </a:r>
            <a:r>
              <a:rPr lang="en-US" altLang="ko-KR" sz="1400" b="0" dirty="0" err="1"/>
              <a:t>narg</a:t>
            </a:r>
            <a:r>
              <a:rPr lang="en-US" altLang="ko-KR" sz="1400" b="0" dirty="0"/>
              <a:t> = 0;</a:t>
            </a:r>
          </a:p>
          <a:p>
            <a:pPr>
              <a:spcBef>
                <a:spcPct val="0"/>
              </a:spcBef>
            </a:pPr>
            <a:r>
              <a:rPr lang="en-US" altLang="ko-KR" sz="1400" b="0" dirty="0"/>
              <a:t>            break;</a:t>
            </a:r>
          </a:p>
          <a:p>
            <a:pPr>
              <a:spcBef>
                <a:spcPct val="0"/>
              </a:spcBef>
            </a:pPr>
            <a:r>
              <a:rPr lang="en-US" altLang="ko-KR" sz="1400" b="0" dirty="0"/>
              <a:t>      }        </a:t>
            </a:r>
          </a:p>
          <a:p>
            <a:pPr>
              <a:spcBef>
                <a:spcPct val="0"/>
              </a:spcBef>
            </a:pPr>
            <a:r>
              <a:rPr lang="en-US" altLang="ko-KR" sz="1400" b="0" dirty="0"/>
              <a:t>   }</a:t>
            </a:r>
          </a:p>
          <a:p>
            <a:pPr>
              <a:spcBef>
                <a:spcPct val="0"/>
              </a:spcBef>
            </a:pPr>
            <a:r>
              <a:rPr lang="en-US" altLang="ko-KR" sz="1400" b="0" dirty="0"/>
              <a:t>}</a:t>
            </a:r>
          </a:p>
        </p:txBody>
      </p:sp>
      <p:graphicFrame>
        <p:nvGraphicFramePr>
          <p:cNvPr id="371733" name="Group 21"/>
          <p:cNvGraphicFramePr>
            <a:graphicFrameLocks noGrp="1"/>
          </p:cNvGraphicFramePr>
          <p:nvPr/>
        </p:nvGraphicFramePr>
        <p:xfrm>
          <a:off x="5367338" y="5178425"/>
          <a:ext cx="311150" cy="975360"/>
        </p:xfrm>
        <a:graphic>
          <a:graphicData uri="http://schemas.openxmlformats.org/drawingml/2006/table">
            <a:tbl>
              <a:tblPr/>
              <a:tblGrid>
                <a:gridCol w="311150">
                  <a:extLst>
                    <a:ext uri="{9D8B030D-6E8A-4147-A177-3AD203B41FA5}">
                      <a16:colId xmlns:a16="http://schemas.microsoft.com/office/drawing/2014/main" val="20000"/>
                    </a:ext>
                  </a:extLst>
                </a:gridCol>
              </a:tblGrid>
              <a:tr h="201613">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3">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1613">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0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71824" name="Group 112"/>
          <p:cNvGraphicFramePr>
            <a:graphicFrameLocks noGrp="1"/>
          </p:cNvGraphicFramePr>
          <p:nvPr/>
        </p:nvGraphicFramePr>
        <p:xfrm>
          <a:off x="5940425" y="4591050"/>
          <a:ext cx="2376488" cy="243840"/>
        </p:xfrm>
        <a:graphic>
          <a:graphicData uri="http://schemas.openxmlformats.org/drawingml/2006/table">
            <a:tbl>
              <a:tblPr/>
              <a:tblGrid>
                <a:gridCol w="296863">
                  <a:extLst>
                    <a:ext uri="{9D8B030D-6E8A-4147-A177-3AD203B41FA5}">
                      <a16:colId xmlns:a16="http://schemas.microsoft.com/office/drawing/2014/main" val="20000"/>
                    </a:ext>
                  </a:extLst>
                </a:gridCol>
                <a:gridCol w="296862">
                  <a:extLst>
                    <a:ext uri="{9D8B030D-6E8A-4147-A177-3AD203B41FA5}">
                      <a16:colId xmlns:a16="http://schemas.microsoft.com/office/drawing/2014/main" val="20001"/>
                    </a:ext>
                  </a:extLst>
                </a:gridCol>
                <a:gridCol w="296863">
                  <a:extLst>
                    <a:ext uri="{9D8B030D-6E8A-4147-A177-3AD203B41FA5}">
                      <a16:colId xmlns:a16="http://schemas.microsoft.com/office/drawing/2014/main" val="20002"/>
                    </a:ext>
                  </a:extLst>
                </a:gridCol>
                <a:gridCol w="298450">
                  <a:extLst>
                    <a:ext uri="{9D8B030D-6E8A-4147-A177-3AD203B41FA5}">
                      <a16:colId xmlns:a16="http://schemas.microsoft.com/office/drawing/2014/main" val="20003"/>
                    </a:ext>
                  </a:extLst>
                </a:gridCol>
                <a:gridCol w="296862">
                  <a:extLst>
                    <a:ext uri="{9D8B030D-6E8A-4147-A177-3AD203B41FA5}">
                      <a16:colId xmlns:a16="http://schemas.microsoft.com/office/drawing/2014/main" val="20004"/>
                    </a:ext>
                  </a:extLst>
                </a:gridCol>
                <a:gridCol w="296863">
                  <a:extLst>
                    <a:ext uri="{9D8B030D-6E8A-4147-A177-3AD203B41FA5}">
                      <a16:colId xmlns:a16="http://schemas.microsoft.com/office/drawing/2014/main" val="20005"/>
                    </a:ext>
                  </a:extLst>
                </a:gridCol>
                <a:gridCol w="296862">
                  <a:extLst>
                    <a:ext uri="{9D8B030D-6E8A-4147-A177-3AD203B41FA5}">
                      <a16:colId xmlns:a16="http://schemas.microsoft.com/office/drawing/2014/main" val="20006"/>
                    </a:ext>
                  </a:extLst>
                </a:gridCol>
                <a:gridCol w="296863">
                  <a:extLst>
                    <a:ext uri="{9D8B030D-6E8A-4147-A177-3AD203B41FA5}">
                      <a16:colId xmlns:a16="http://schemas.microsoft.com/office/drawing/2014/main" val="20007"/>
                    </a:ext>
                  </a:extLst>
                </a:gridCol>
              </a:tblGrid>
              <a:tr h="160338">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ko-KR" altLang="en-US"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1825" name="Text Box 113"/>
          <p:cNvSpPr txBox="1">
            <a:spLocks noChangeArrowheads="1"/>
          </p:cNvSpPr>
          <p:nvPr/>
        </p:nvSpPr>
        <p:spPr bwMode="auto">
          <a:xfrm rot="-10800000">
            <a:off x="5057775" y="5167313"/>
            <a:ext cx="396875" cy="942975"/>
          </a:xfrm>
          <a:prstGeom prst="rect">
            <a:avLst/>
          </a:prstGeom>
          <a:noFill/>
          <a:ln w="28575" algn="ctr">
            <a:noFill/>
            <a:miter lim="800000"/>
            <a:headEnd/>
            <a:tailEnd/>
          </a:ln>
          <a:effectLst/>
        </p:spPr>
        <p:txBody>
          <a:bodyPr vert="eaVert">
            <a:spAutoFit/>
          </a:bodyPr>
          <a:lstStyle/>
          <a:p>
            <a:r>
              <a:rPr lang="en-US" altLang="ko-KR" sz="1400" dirty="0"/>
              <a:t>MAXARG+|</a:t>
            </a:r>
          </a:p>
        </p:txBody>
      </p:sp>
      <p:cxnSp>
        <p:nvCxnSpPr>
          <p:cNvPr id="371827" name="AutoShape 115"/>
          <p:cNvCxnSpPr>
            <a:cxnSpLocks noChangeShapeType="1"/>
            <a:endCxn id="0" idx="1"/>
          </p:cNvCxnSpPr>
          <p:nvPr/>
        </p:nvCxnSpPr>
        <p:spPr bwMode="auto">
          <a:xfrm flipV="1">
            <a:off x="5505450" y="4848225"/>
            <a:ext cx="434975" cy="452438"/>
          </a:xfrm>
          <a:prstGeom prst="curvedConnector2">
            <a:avLst/>
          </a:prstGeom>
          <a:noFill/>
          <a:ln w="28575">
            <a:solidFill>
              <a:schemeClr val="tx1"/>
            </a:solidFill>
            <a:round/>
            <a:headEnd/>
            <a:tailEnd type="triangle" w="med" len="med"/>
          </a:ln>
          <a:effectLst/>
        </p:spPr>
      </p:cxnSp>
      <p:cxnSp>
        <p:nvCxnSpPr>
          <p:cNvPr id="371828" name="AutoShape 116"/>
          <p:cNvCxnSpPr>
            <a:cxnSpLocks noChangeShapeType="1"/>
            <a:endCxn id="0" idx="1"/>
          </p:cNvCxnSpPr>
          <p:nvPr/>
        </p:nvCxnSpPr>
        <p:spPr bwMode="auto">
          <a:xfrm flipV="1">
            <a:off x="5505450" y="4833938"/>
            <a:ext cx="1325563" cy="709612"/>
          </a:xfrm>
          <a:prstGeom prst="curvedConnector2">
            <a:avLst/>
          </a:prstGeom>
          <a:noFill/>
          <a:ln w="28575">
            <a:solidFill>
              <a:schemeClr val="tx1"/>
            </a:solidFill>
            <a:round/>
            <a:headEnd/>
            <a:tailEnd type="triangle" w="med" len="med"/>
          </a:ln>
          <a:effectLst/>
        </p:spPr>
      </p:cxnSp>
      <p:sp>
        <p:nvSpPr>
          <p:cNvPr id="371832" name="Rectangle 120"/>
          <p:cNvSpPr>
            <a:spLocks noChangeArrowheads="1"/>
          </p:cNvSpPr>
          <p:nvPr/>
        </p:nvSpPr>
        <p:spPr bwMode="auto">
          <a:xfrm>
            <a:off x="6037263" y="5972175"/>
            <a:ext cx="673100" cy="336550"/>
          </a:xfrm>
          <a:prstGeom prst="rect">
            <a:avLst/>
          </a:prstGeom>
          <a:noFill/>
          <a:ln w="28575" algn="ctr">
            <a:noFill/>
            <a:miter lim="800000"/>
            <a:headEnd/>
            <a:tailEnd/>
          </a:ln>
          <a:effectLst/>
        </p:spPr>
        <p:txBody>
          <a:bodyPr wrap="none" anchor="ctr">
            <a:spAutoFit/>
          </a:bodyPr>
          <a:lstStyle/>
          <a:p>
            <a:pPr algn="ctr"/>
            <a:r>
              <a:rPr lang="en-US" altLang="ko-KR"/>
              <a:t>NULL</a:t>
            </a:r>
          </a:p>
        </p:txBody>
      </p:sp>
      <p:cxnSp>
        <p:nvCxnSpPr>
          <p:cNvPr id="371834" name="AutoShape 122"/>
          <p:cNvCxnSpPr>
            <a:cxnSpLocks noChangeShapeType="1"/>
            <a:endCxn id="371832" idx="1"/>
          </p:cNvCxnSpPr>
          <p:nvPr/>
        </p:nvCxnSpPr>
        <p:spPr bwMode="auto">
          <a:xfrm>
            <a:off x="5505450" y="5786438"/>
            <a:ext cx="531813" cy="354012"/>
          </a:xfrm>
          <a:prstGeom prst="curvedConnector3">
            <a:avLst>
              <a:gd name="adj1" fmla="val 49852"/>
            </a:avLst>
          </a:prstGeom>
          <a:noFill/>
          <a:ln w="28575">
            <a:solidFill>
              <a:schemeClr val="tx1"/>
            </a:solidFill>
            <a:round/>
            <a:headEnd/>
            <a:tailEnd type="triangle" w="med" len="med"/>
          </a:ln>
          <a:effectLst/>
        </p:spPr>
      </p:cxnSp>
      <p:sp>
        <p:nvSpPr>
          <p:cNvPr id="371835" name="Rectangle 123"/>
          <p:cNvSpPr>
            <a:spLocks noChangeArrowheads="1"/>
          </p:cNvSpPr>
          <p:nvPr/>
        </p:nvSpPr>
        <p:spPr bwMode="auto">
          <a:xfrm>
            <a:off x="5829300" y="4292600"/>
            <a:ext cx="917575" cy="336550"/>
          </a:xfrm>
          <a:prstGeom prst="rect">
            <a:avLst/>
          </a:prstGeom>
          <a:noFill/>
          <a:ln w="28575" algn="ctr">
            <a:noFill/>
            <a:miter lim="800000"/>
            <a:headEnd/>
            <a:tailEnd/>
          </a:ln>
          <a:effectLst/>
        </p:spPr>
        <p:txBody>
          <a:bodyPr wrap="none" anchor="ctr">
            <a:spAutoFit/>
          </a:bodyPr>
          <a:lstStyle/>
          <a:p>
            <a:pPr algn="ctr"/>
            <a:r>
              <a:rPr lang="en-US" altLang="ko-KR"/>
              <a:t>tokbuf</a:t>
            </a:r>
          </a:p>
        </p:txBody>
      </p:sp>
      <p:sp>
        <p:nvSpPr>
          <p:cNvPr id="371836" name="Rectangle 124"/>
          <p:cNvSpPr>
            <a:spLocks noChangeArrowheads="1"/>
          </p:cNvSpPr>
          <p:nvPr/>
        </p:nvSpPr>
        <p:spPr bwMode="auto">
          <a:xfrm>
            <a:off x="7451725" y="5084763"/>
            <a:ext cx="550863" cy="336550"/>
          </a:xfrm>
          <a:prstGeom prst="rect">
            <a:avLst/>
          </a:prstGeom>
          <a:noFill/>
          <a:ln w="28575" algn="ctr">
            <a:noFill/>
            <a:miter lim="800000"/>
            <a:headEnd/>
            <a:tailEnd/>
          </a:ln>
          <a:effectLst/>
        </p:spPr>
        <p:txBody>
          <a:bodyPr wrap="none" anchor="ctr">
            <a:spAutoFit/>
          </a:bodyPr>
          <a:lstStyle/>
          <a:p>
            <a:pPr algn="ctr"/>
            <a:r>
              <a:rPr lang="en-US" altLang="ko-KR"/>
              <a:t>tok</a:t>
            </a:r>
          </a:p>
        </p:txBody>
      </p:sp>
      <p:cxnSp>
        <p:nvCxnSpPr>
          <p:cNvPr id="371837" name="AutoShape 125"/>
          <p:cNvCxnSpPr>
            <a:cxnSpLocks noChangeShapeType="1"/>
            <a:stCxn id="371836" idx="0"/>
            <a:endCxn id="0" idx="1"/>
          </p:cNvCxnSpPr>
          <p:nvPr/>
        </p:nvCxnSpPr>
        <p:spPr bwMode="auto">
          <a:xfrm flipH="1" flipV="1">
            <a:off x="7723188" y="4833938"/>
            <a:ext cx="4762" cy="250825"/>
          </a:xfrm>
          <a:prstGeom prst="straightConnector1">
            <a:avLst/>
          </a:prstGeom>
          <a:noFill/>
          <a:ln w="28575">
            <a:solidFill>
              <a:schemeClr val="tx1"/>
            </a:solidFill>
            <a:round/>
            <a:headEnd/>
            <a:tailEnd type="triangle" w="med" len="med"/>
          </a:ln>
          <a:effectLst/>
        </p:spPr>
      </p:cxnSp>
      <p:graphicFrame>
        <p:nvGraphicFramePr>
          <p:cNvPr id="371838" name="Group 126"/>
          <p:cNvGraphicFramePr>
            <a:graphicFrameLocks noGrp="1"/>
          </p:cNvGraphicFramePr>
          <p:nvPr/>
        </p:nvGraphicFramePr>
        <p:xfrm>
          <a:off x="5395980" y="1957375"/>
          <a:ext cx="3238500" cy="274320"/>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23850">
                  <a:extLst>
                    <a:ext uri="{9D8B030D-6E8A-4147-A177-3AD203B41FA5}">
                      <a16:colId xmlns:a16="http://schemas.microsoft.com/office/drawing/2014/main" val="20004"/>
                    </a:ext>
                  </a:extLst>
                </a:gridCol>
                <a:gridCol w="323850">
                  <a:extLst>
                    <a:ext uri="{9D8B030D-6E8A-4147-A177-3AD203B41FA5}">
                      <a16:colId xmlns:a16="http://schemas.microsoft.com/office/drawing/2014/main" val="20005"/>
                    </a:ext>
                  </a:extLst>
                </a:gridCol>
                <a:gridCol w="323850">
                  <a:extLst>
                    <a:ext uri="{9D8B030D-6E8A-4147-A177-3AD203B41FA5}">
                      <a16:colId xmlns:a16="http://schemas.microsoft.com/office/drawing/2014/main" val="20006"/>
                    </a:ext>
                  </a:extLst>
                </a:gridCol>
                <a:gridCol w="323850">
                  <a:extLst>
                    <a:ext uri="{9D8B030D-6E8A-4147-A177-3AD203B41FA5}">
                      <a16:colId xmlns:a16="http://schemas.microsoft.com/office/drawing/2014/main" val="20007"/>
                    </a:ext>
                  </a:extLst>
                </a:gridCol>
                <a:gridCol w="323850">
                  <a:extLst>
                    <a:ext uri="{9D8B030D-6E8A-4147-A177-3AD203B41FA5}">
                      <a16:colId xmlns:a16="http://schemas.microsoft.com/office/drawing/2014/main" val="20008"/>
                    </a:ext>
                  </a:extLst>
                </a:gridCol>
                <a:gridCol w="323850">
                  <a:extLst>
                    <a:ext uri="{9D8B030D-6E8A-4147-A177-3AD203B41FA5}">
                      <a16:colId xmlns:a16="http://schemas.microsoft.com/office/drawing/2014/main" val="20009"/>
                    </a:ext>
                  </a:extLst>
                </a:gridCol>
              </a:tblGrid>
              <a:tr h="0">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200" b="1" i="0" u="none" strike="noStrike" cap="none" normalizeH="0" baseline="0" dirty="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endParaRPr kumimoji="1" lang="ko-KR" altLang="en-US" sz="1200" b="1"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1862" name="Text Box 150"/>
          <p:cNvSpPr txBox="1">
            <a:spLocks noChangeArrowheads="1"/>
          </p:cNvSpPr>
          <p:nvPr/>
        </p:nvSpPr>
        <p:spPr bwMode="auto">
          <a:xfrm>
            <a:off x="5324542" y="1654162"/>
            <a:ext cx="917575" cy="336550"/>
          </a:xfrm>
          <a:prstGeom prst="rect">
            <a:avLst/>
          </a:prstGeom>
          <a:noFill/>
          <a:ln w="28575" algn="ctr">
            <a:noFill/>
            <a:miter lim="800000"/>
            <a:headEnd/>
            <a:tailEnd/>
          </a:ln>
          <a:effectLst/>
        </p:spPr>
        <p:txBody>
          <a:bodyPr wrap="none">
            <a:spAutoFit/>
          </a:bodyPr>
          <a:lstStyle/>
          <a:p>
            <a:r>
              <a:rPr lang="en-US" altLang="ko-KR"/>
              <a:t>inpbuf</a:t>
            </a:r>
          </a:p>
        </p:txBody>
      </p:sp>
      <p:sp>
        <p:nvSpPr>
          <p:cNvPr id="371863" name="Text Box 151"/>
          <p:cNvSpPr txBox="1">
            <a:spLocks noChangeArrowheads="1"/>
          </p:cNvSpPr>
          <p:nvPr/>
        </p:nvSpPr>
        <p:spPr bwMode="auto">
          <a:xfrm>
            <a:off x="6980305" y="1643050"/>
            <a:ext cx="1039812" cy="336550"/>
          </a:xfrm>
          <a:prstGeom prst="rect">
            <a:avLst/>
          </a:prstGeom>
          <a:noFill/>
          <a:ln w="28575" algn="ctr">
            <a:noFill/>
            <a:miter lim="800000"/>
            <a:headEnd/>
            <a:tailEnd/>
          </a:ln>
          <a:effectLst/>
        </p:spPr>
        <p:txBody>
          <a:bodyPr wrap="none">
            <a:spAutoFit/>
          </a:bodyPr>
          <a:lstStyle/>
          <a:p>
            <a:r>
              <a:rPr lang="en-US" altLang="ko-KR"/>
              <a:t>count=7</a:t>
            </a:r>
          </a:p>
        </p:txBody>
      </p:sp>
      <p:sp>
        <p:nvSpPr>
          <p:cNvPr id="371864" name="Text Box 152"/>
          <p:cNvSpPr txBox="1">
            <a:spLocks noChangeArrowheads="1"/>
          </p:cNvSpPr>
          <p:nvPr/>
        </p:nvSpPr>
        <p:spPr bwMode="auto">
          <a:xfrm>
            <a:off x="5136074" y="2385500"/>
            <a:ext cx="550863" cy="336550"/>
          </a:xfrm>
          <a:prstGeom prst="rect">
            <a:avLst/>
          </a:prstGeom>
          <a:noFill/>
          <a:ln w="28575" algn="ctr">
            <a:noFill/>
            <a:miter lim="800000"/>
            <a:headEnd/>
            <a:tailEnd/>
          </a:ln>
          <a:effectLst/>
        </p:spPr>
        <p:txBody>
          <a:bodyPr wrap="none">
            <a:spAutoFit/>
          </a:bodyPr>
          <a:lstStyle/>
          <a:p>
            <a:r>
              <a:rPr lang="en-US" altLang="ko-KR" dirty="0" err="1"/>
              <a:t>ptr</a:t>
            </a:r>
            <a:endParaRPr lang="en-US" altLang="ko-KR" dirty="0"/>
          </a:p>
        </p:txBody>
      </p:sp>
      <p:cxnSp>
        <p:nvCxnSpPr>
          <p:cNvPr id="371865" name="AutoShape 153"/>
          <p:cNvCxnSpPr>
            <a:cxnSpLocks noChangeShapeType="1"/>
          </p:cNvCxnSpPr>
          <p:nvPr/>
        </p:nvCxnSpPr>
        <p:spPr bwMode="auto">
          <a:xfrm rot="5400000" flipH="1" flipV="1">
            <a:off x="5282030" y="2353718"/>
            <a:ext cx="226893" cy="3432"/>
          </a:xfrm>
          <a:prstGeom prst="straightConnector1">
            <a:avLst/>
          </a:prstGeom>
          <a:noFill/>
          <a:ln w="28575">
            <a:solidFill>
              <a:schemeClr val="tx1"/>
            </a:solidFill>
            <a:round/>
            <a:headEnd/>
            <a:tailEnd type="triangle" w="med" len="med"/>
          </a:ln>
          <a:effectLst/>
        </p:spPr>
      </p:cxnSp>
      <p:sp>
        <p:nvSpPr>
          <p:cNvPr id="371866" name="AutoShape 154"/>
          <p:cNvSpPr>
            <a:spLocks/>
          </p:cNvSpPr>
          <p:nvPr/>
        </p:nvSpPr>
        <p:spPr bwMode="auto">
          <a:xfrm rot="5400000">
            <a:off x="6872355" y="969949"/>
            <a:ext cx="215900" cy="2879725"/>
          </a:xfrm>
          <a:prstGeom prst="rightBrace">
            <a:avLst>
              <a:gd name="adj1" fmla="val 111152"/>
              <a:gd name="adj2" fmla="val 50000"/>
            </a:avLst>
          </a:prstGeom>
          <a:noFill/>
          <a:ln w="12700">
            <a:solidFill>
              <a:schemeClr val="tx1"/>
            </a:solidFill>
            <a:round/>
            <a:headEnd/>
            <a:tailEnd/>
          </a:ln>
          <a:effectLst/>
        </p:spPr>
        <p:txBody>
          <a:bodyPr anchor="ctr">
            <a:spAutoFit/>
          </a:bodyPr>
          <a:lstStyle/>
          <a:p>
            <a:endParaRPr lang="ko-KR" altLang="en-US"/>
          </a:p>
        </p:txBody>
      </p:sp>
      <p:sp>
        <p:nvSpPr>
          <p:cNvPr id="371867" name="Text Box 155"/>
          <p:cNvSpPr txBox="1">
            <a:spLocks noChangeArrowheads="1"/>
          </p:cNvSpPr>
          <p:nvPr/>
        </p:nvSpPr>
        <p:spPr bwMode="auto">
          <a:xfrm>
            <a:off x="6529455" y="2460612"/>
            <a:ext cx="917575" cy="336550"/>
          </a:xfrm>
          <a:prstGeom prst="rect">
            <a:avLst/>
          </a:prstGeom>
          <a:noFill/>
          <a:ln w="28575" algn="ctr">
            <a:noFill/>
            <a:miter lim="800000"/>
            <a:headEnd/>
            <a:tailEnd/>
          </a:ln>
          <a:effectLst/>
        </p:spPr>
        <p:txBody>
          <a:bodyPr wrap="none">
            <a:spAutoFit/>
          </a:bodyPr>
          <a:lstStyle/>
          <a:p>
            <a:r>
              <a:rPr lang="en-US" altLang="ko-KR" dirty="0"/>
              <a:t>MAXBUF</a:t>
            </a:r>
          </a:p>
        </p:txBody>
      </p:sp>
      <p:sp>
        <p:nvSpPr>
          <p:cNvPr id="75" name="슬라이드 번호 개체 틀 74"/>
          <p:cNvSpPr>
            <a:spLocks noGrp="1"/>
          </p:cNvSpPr>
          <p:nvPr>
            <p:ph type="sldNum" sz="quarter" idx="4"/>
          </p:nvPr>
        </p:nvSpPr>
        <p:spPr/>
        <p:txBody>
          <a:bodyPr/>
          <a:lstStyle/>
          <a:p>
            <a:pPr>
              <a:defRPr/>
            </a:pPr>
            <a:fld id="{2ED06A3C-559F-46D5-B6E7-F09C135BD2BB}" type="slidenum">
              <a:rPr lang="en-US" altLang="ko-KR" smtClean="0"/>
              <a:pPr>
                <a:defRPr/>
              </a:pPr>
              <a:t>30</a:t>
            </a:fld>
            <a:endParaRPr lang="en-US" altLang="ko-K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ko-KR" dirty="0" err="1"/>
              <a:t>smallsh</a:t>
            </a:r>
            <a:r>
              <a:rPr lang="en-US" altLang="ko-KR" dirty="0"/>
              <a:t> – </a:t>
            </a:r>
            <a:r>
              <a:rPr lang="en-US" altLang="ko-KR" b="0" dirty="0" err="1">
                <a:latin typeface="Courier New" pitchFamily="49" charset="0"/>
                <a:cs typeface="Courier New" pitchFamily="49" charset="0"/>
              </a:rPr>
              <a:t>gettok</a:t>
            </a:r>
            <a:r>
              <a:rPr lang="en-US" altLang="ko-KR" b="0" dirty="0">
                <a:latin typeface="Courier New" pitchFamily="49" charset="0"/>
                <a:cs typeface="Courier New" pitchFamily="49" charset="0"/>
              </a:rPr>
              <a:t>()</a:t>
            </a:r>
          </a:p>
        </p:txBody>
      </p:sp>
      <p:sp>
        <p:nvSpPr>
          <p:cNvPr id="376835" name="Rectangle 3"/>
          <p:cNvSpPr>
            <a:spLocks noGrp="1" noChangeArrowheads="1"/>
          </p:cNvSpPr>
          <p:nvPr>
            <p:ph idx="1"/>
          </p:nvPr>
        </p:nvSpPr>
        <p:spPr/>
        <p:txBody>
          <a:bodyPr/>
          <a:lstStyle/>
          <a:p>
            <a:endParaRPr lang="ko-KR" altLang="en-US">
              <a:latin typeface="Arial" charset="0"/>
              <a:cs typeface="Arial" charset="0"/>
            </a:endParaRPr>
          </a:p>
        </p:txBody>
      </p:sp>
      <p:sp>
        <p:nvSpPr>
          <p:cNvPr id="376836" name="Rectangle 4"/>
          <p:cNvSpPr>
            <a:spLocks noChangeArrowheads="1"/>
          </p:cNvSpPr>
          <p:nvPr/>
        </p:nvSpPr>
        <p:spPr bwMode="auto">
          <a:xfrm>
            <a:off x="466725" y="1062562"/>
            <a:ext cx="8208963" cy="5328190"/>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a:t>/* </a:t>
            </a:r>
            <a:r>
              <a:rPr lang="ko-KR" altLang="en-US" sz="1400" b="0" dirty="0"/>
              <a:t>토큰을 가져와서 </a:t>
            </a:r>
            <a:r>
              <a:rPr lang="en-US" altLang="ko-KR" sz="1400" b="0" dirty="0" err="1"/>
              <a:t>tokbuf</a:t>
            </a:r>
            <a:r>
              <a:rPr lang="ko-KR" altLang="en-US" sz="1400" b="0" dirty="0"/>
              <a:t>에 넣는다</a:t>
            </a:r>
            <a:r>
              <a:rPr lang="en-US" altLang="ko-KR" sz="1400" b="0" dirty="0"/>
              <a:t>. */</a:t>
            </a:r>
          </a:p>
          <a:p>
            <a:pPr>
              <a:spcBef>
                <a:spcPct val="0"/>
              </a:spcBef>
            </a:pPr>
            <a:r>
              <a:rPr lang="en-US" altLang="ko-KR" sz="1400" b="0" dirty="0" err="1"/>
              <a:t>int</a:t>
            </a:r>
            <a:r>
              <a:rPr lang="en-US" altLang="ko-KR" sz="1400" b="0" dirty="0"/>
              <a:t> </a:t>
            </a:r>
            <a:r>
              <a:rPr lang="en-US" altLang="ko-KR" sz="1400" b="0" dirty="0" err="1"/>
              <a:t>gettok</a:t>
            </a:r>
            <a:r>
              <a:rPr lang="en-US" altLang="ko-KR" sz="1400" b="0" dirty="0"/>
              <a:t> (char **</a:t>
            </a:r>
            <a:r>
              <a:rPr lang="en-US" altLang="ko-KR" sz="1400" b="0" dirty="0" err="1"/>
              <a:t>outptr</a:t>
            </a:r>
            <a:r>
              <a:rPr lang="en-US" altLang="ko-KR" sz="1400" b="0" dirty="0"/>
              <a:t>){</a:t>
            </a:r>
          </a:p>
          <a:p>
            <a:pPr>
              <a:spcBef>
                <a:spcPct val="0"/>
              </a:spcBef>
            </a:pPr>
            <a:r>
              <a:rPr lang="en-US" altLang="ko-KR" sz="1400" b="0" dirty="0"/>
              <a:t>   </a:t>
            </a:r>
            <a:r>
              <a:rPr lang="en-US" altLang="ko-KR" sz="1400" b="0" dirty="0" err="1"/>
              <a:t>int</a:t>
            </a:r>
            <a:r>
              <a:rPr lang="en-US" altLang="ko-KR" sz="1400" b="0" dirty="0"/>
              <a:t> type;</a:t>
            </a:r>
          </a:p>
          <a:p>
            <a:pPr>
              <a:spcBef>
                <a:spcPct val="0"/>
              </a:spcBef>
            </a:pPr>
            <a:endParaRPr lang="en-US" altLang="ko-KR" sz="1400" b="0" dirty="0"/>
          </a:p>
          <a:p>
            <a:pPr>
              <a:spcBef>
                <a:spcPct val="0"/>
              </a:spcBef>
            </a:pPr>
            <a:r>
              <a:rPr lang="en-US" altLang="ko-KR" sz="1400" b="0" dirty="0"/>
              <a:t>   *</a:t>
            </a:r>
            <a:r>
              <a:rPr lang="en-US" altLang="ko-KR" sz="1400" b="0" dirty="0" err="1"/>
              <a:t>outptr</a:t>
            </a:r>
            <a:r>
              <a:rPr lang="en-US" altLang="ko-KR" sz="1400" b="0" dirty="0"/>
              <a:t> = </a:t>
            </a:r>
            <a:r>
              <a:rPr lang="en-US" altLang="ko-KR" sz="1400" b="0" dirty="0" err="1"/>
              <a:t>tok</a:t>
            </a:r>
            <a:r>
              <a:rPr lang="en-US" altLang="ko-KR" sz="1400" b="0" dirty="0"/>
              <a:t>; /* </a:t>
            </a:r>
            <a:r>
              <a:rPr lang="en-US" altLang="ko-KR" sz="1400" b="0" dirty="0" err="1"/>
              <a:t>outptr</a:t>
            </a:r>
            <a:r>
              <a:rPr lang="en-US" altLang="ko-KR" sz="1400" b="0" dirty="0"/>
              <a:t> </a:t>
            </a:r>
            <a:r>
              <a:rPr lang="ko-KR" altLang="en-US" sz="1400" b="0" dirty="0"/>
              <a:t>문자열을 </a:t>
            </a:r>
            <a:r>
              <a:rPr lang="en-US" altLang="ko-KR" sz="1400" b="0" dirty="0" err="1"/>
              <a:t>tok</a:t>
            </a:r>
            <a:r>
              <a:rPr lang="ko-KR" altLang="en-US" sz="1400" b="0" dirty="0"/>
              <a:t>로 지정한다</a:t>
            </a:r>
            <a:r>
              <a:rPr lang="en-US" altLang="ko-KR" sz="1400" b="0" dirty="0"/>
              <a:t>. */</a:t>
            </a:r>
          </a:p>
          <a:p>
            <a:pPr>
              <a:spcBef>
                <a:spcPct val="0"/>
              </a:spcBef>
            </a:pPr>
            <a:endParaRPr lang="en-US" altLang="ko-KR" sz="1400" b="0" dirty="0"/>
          </a:p>
          <a:p>
            <a:pPr>
              <a:spcBef>
                <a:spcPct val="0"/>
              </a:spcBef>
            </a:pPr>
            <a:r>
              <a:rPr lang="en-US" altLang="ko-KR" sz="1400" b="0" dirty="0"/>
              <a:t>   while ( *</a:t>
            </a:r>
            <a:r>
              <a:rPr lang="en-US" altLang="ko-KR" sz="1400" b="0" dirty="0" err="1"/>
              <a:t>ptr</a:t>
            </a:r>
            <a:r>
              <a:rPr lang="en-US" altLang="ko-KR" sz="1400" b="0" dirty="0"/>
              <a:t> == ‘ ' || *</a:t>
            </a:r>
            <a:r>
              <a:rPr lang="en-US" altLang="ko-KR" sz="1400" b="0" dirty="0" err="1"/>
              <a:t>ptr</a:t>
            </a:r>
            <a:r>
              <a:rPr lang="en-US" altLang="ko-KR" sz="1400" b="0" dirty="0"/>
              <a:t> == '\t')</a:t>
            </a:r>
            <a:r>
              <a:rPr lang="en-US" altLang="ko-KR" sz="1400" dirty="0"/>
              <a:t> </a:t>
            </a:r>
            <a:r>
              <a:rPr lang="en-US" altLang="ko-KR" sz="1400" b="0" dirty="0"/>
              <a:t>/*</a:t>
            </a:r>
            <a:r>
              <a:rPr lang="ko-KR" altLang="en-US" sz="1400" b="0" dirty="0"/>
              <a:t>토큰을 포함하고 있는 버퍼로부터 여백 제거</a:t>
            </a:r>
            <a:r>
              <a:rPr lang="en-US" altLang="ko-KR" sz="1400" b="0" dirty="0"/>
              <a:t>*/</a:t>
            </a:r>
          </a:p>
          <a:p>
            <a:pPr>
              <a:spcBef>
                <a:spcPct val="0"/>
              </a:spcBef>
            </a:pPr>
            <a:r>
              <a:rPr lang="en-US" altLang="ko-KR" sz="1400" b="0" dirty="0"/>
              <a:t>      </a:t>
            </a:r>
            <a:r>
              <a:rPr lang="en-US" altLang="ko-KR" sz="1400" b="0" dirty="0" err="1"/>
              <a:t>ptr</a:t>
            </a:r>
            <a:r>
              <a:rPr lang="en-US" altLang="ko-KR" sz="1400" b="0" dirty="0"/>
              <a:t>++;</a:t>
            </a:r>
          </a:p>
          <a:p>
            <a:pPr>
              <a:spcBef>
                <a:spcPct val="0"/>
              </a:spcBef>
            </a:pPr>
            <a:endParaRPr lang="en-US" altLang="ko-KR" sz="1400" b="0" dirty="0"/>
          </a:p>
          <a:p>
            <a:pPr>
              <a:spcBef>
                <a:spcPct val="0"/>
              </a:spcBef>
            </a:pPr>
            <a:r>
              <a:rPr lang="en-US" altLang="ko-KR" sz="1400" b="0" dirty="0"/>
              <a:t>   *</a:t>
            </a:r>
            <a:r>
              <a:rPr lang="en-US" altLang="ko-KR" sz="1400" b="0" dirty="0" err="1"/>
              <a:t>tok</a:t>
            </a:r>
            <a:r>
              <a:rPr lang="en-US" altLang="ko-KR" sz="1400" b="0" dirty="0"/>
              <a:t>++ = *</a:t>
            </a:r>
            <a:r>
              <a:rPr lang="en-US" altLang="ko-KR" sz="1400" b="0" dirty="0" err="1"/>
              <a:t>ptr</a:t>
            </a:r>
            <a:r>
              <a:rPr lang="en-US" altLang="ko-KR" sz="1400" b="0" dirty="0"/>
              <a:t>; </a:t>
            </a:r>
            <a:r>
              <a:rPr lang="en-US" altLang="ko-KR" b="0" dirty="0"/>
              <a:t>/* </a:t>
            </a:r>
            <a:r>
              <a:rPr lang="ko-KR" altLang="en-US" b="0" dirty="0"/>
              <a:t>토큰 포인터를 버퍼내의 첫 토큰으로 지정한다</a:t>
            </a:r>
            <a:r>
              <a:rPr lang="en-US" altLang="ko-KR" b="0" dirty="0"/>
              <a:t>. */</a:t>
            </a:r>
            <a:endParaRPr lang="en-US" altLang="ko-KR" sz="1400" b="0" dirty="0"/>
          </a:p>
          <a:p>
            <a:pPr>
              <a:spcBef>
                <a:spcPct val="0"/>
              </a:spcBef>
            </a:pPr>
            <a:endParaRPr lang="en-US" altLang="ko-KR" sz="1400" b="0" dirty="0"/>
          </a:p>
          <a:p>
            <a:pPr>
              <a:spcBef>
                <a:spcPct val="0"/>
              </a:spcBef>
            </a:pPr>
            <a:r>
              <a:rPr lang="en-US" altLang="ko-KR" sz="1400" b="0" dirty="0"/>
              <a:t>   switch (*</a:t>
            </a:r>
            <a:r>
              <a:rPr lang="en-US" altLang="ko-KR" sz="1400" b="0" dirty="0" err="1"/>
              <a:t>ptr</a:t>
            </a:r>
            <a:r>
              <a:rPr lang="en-US" altLang="ko-KR" sz="1400" b="0" dirty="0"/>
              <a:t>++){</a:t>
            </a:r>
            <a:r>
              <a:rPr lang="en-US" altLang="ko-KR" b="0" dirty="0"/>
              <a:t>/*</a:t>
            </a:r>
            <a:r>
              <a:rPr lang="ko-KR" altLang="en-US" b="0" dirty="0"/>
              <a:t>버퍼내의 토큰에 따라 유형 변수를 지정한다</a:t>
            </a:r>
            <a:r>
              <a:rPr lang="en-US" altLang="ko-KR" b="0" dirty="0"/>
              <a:t>. */</a:t>
            </a:r>
            <a:endParaRPr lang="en-US" altLang="ko-KR" sz="1400" b="0" dirty="0"/>
          </a:p>
          <a:p>
            <a:pPr>
              <a:spcBef>
                <a:spcPct val="0"/>
              </a:spcBef>
            </a:pPr>
            <a:r>
              <a:rPr lang="en-US" altLang="ko-KR" sz="1400" b="0" dirty="0"/>
              <a:t>   case '\n':  type = EOL;        break;</a:t>
            </a:r>
          </a:p>
          <a:p>
            <a:pPr>
              <a:spcBef>
                <a:spcPct val="0"/>
              </a:spcBef>
            </a:pPr>
            <a:r>
              <a:rPr lang="en-US" altLang="ko-KR" sz="1400" b="0" dirty="0"/>
              <a:t>   case '&amp;':   type = AMPERSAND;  break;</a:t>
            </a:r>
          </a:p>
          <a:p>
            <a:pPr>
              <a:spcBef>
                <a:spcPct val="0"/>
              </a:spcBef>
            </a:pPr>
            <a:r>
              <a:rPr lang="en-US" altLang="ko-KR" sz="1400" b="0" dirty="0"/>
              <a:t>   case ';':   type = SEMICOLON;  break;</a:t>
            </a:r>
          </a:p>
          <a:p>
            <a:pPr>
              <a:spcBef>
                <a:spcPct val="0"/>
              </a:spcBef>
            </a:pPr>
            <a:r>
              <a:rPr lang="en-US" altLang="ko-KR" sz="1400" b="0" dirty="0"/>
              <a:t>   default:    type = ARG;</a:t>
            </a:r>
          </a:p>
          <a:p>
            <a:pPr>
              <a:spcBef>
                <a:spcPct val="0"/>
              </a:spcBef>
            </a:pPr>
            <a:r>
              <a:rPr lang="en-US" altLang="ko-KR" sz="1400" b="0" dirty="0"/>
              <a:t>      /* </a:t>
            </a:r>
            <a:r>
              <a:rPr lang="ko-KR" altLang="en-US" sz="1400" b="0" dirty="0"/>
              <a:t>유효한 보통문자들을 계속 읽는다</a:t>
            </a:r>
            <a:r>
              <a:rPr lang="en-US" altLang="ko-KR" sz="1400" b="0" dirty="0"/>
              <a:t>. */</a:t>
            </a:r>
          </a:p>
          <a:p>
            <a:pPr>
              <a:spcBef>
                <a:spcPct val="0"/>
              </a:spcBef>
            </a:pPr>
            <a:r>
              <a:rPr lang="en-US" altLang="ko-KR" sz="1400" b="0" dirty="0"/>
              <a:t>      while (</a:t>
            </a:r>
            <a:r>
              <a:rPr lang="en-US" altLang="ko-KR" sz="1400" b="0" dirty="0" err="1"/>
              <a:t>inarg</a:t>
            </a:r>
            <a:r>
              <a:rPr lang="en-US" altLang="ko-KR" sz="1400" b="0" dirty="0"/>
              <a:t> (*</a:t>
            </a:r>
            <a:r>
              <a:rPr lang="en-US" altLang="ko-KR" sz="1400" b="0" dirty="0" err="1"/>
              <a:t>ptr</a:t>
            </a:r>
            <a:r>
              <a:rPr lang="en-US" altLang="ko-KR" sz="1400" b="0" dirty="0"/>
              <a:t>))</a:t>
            </a:r>
          </a:p>
          <a:p>
            <a:pPr>
              <a:spcBef>
                <a:spcPct val="0"/>
              </a:spcBef>
            </a:pPr>
            <a:r>
              <a:rPr lang="en-US" altLang="ko-KR" sz="1400" b="0" dirty="0"/>
              <a:t>         *</a:t>
            </a:r>
            <a:r>
              <a:rPr lang="en-US" altLang="ko-KR" sz="1400" b="0" dirty="0" err="1"/>
              <a:t>tok</a:t>
            </a:r>
            <a:r>
              <a:rPr lang="en-US" altLang="ko-KR" sz="1400" b="0" dirty="0"/>
              <a:t>++ = *</a:t>
            </a:r>
            <a:r>
              <a:rPr lang="en-US" altLang="ko-KR" sz="1400" b="0" dirty="0" err="1"/>
              <a:t>ptr</a:t>
            </a:r>
            <a:r>
              <a:rPr lang="en-US" altLang="ko-KR" sz="1400" b="0" dirty="0"/>
              <a:t>++;</a:t>
            </a:r>
          </a:p>
          <a:p>
            <a:pPr>
              <a:spcBef>
                <a:spcPct val="0"/>
              </a:spcBef>
            </a:pPr>
            <a:r>
              <a:rPr lang="en-US" altLang="ko-KR" sz="1400" b="0" dirty="0"/>
              <a:t>   }</a:t>
            </a:r>
          </a:p>
          <a:p>
            <a:pPr>
              <a:spcBef>
                <a:spcPct val="0"/>
              </a:spcBef>
            </a:pPr>
            <a:endParaRPr lang="en-US" altLang="ko-KR" sz="1400" b="0" dirty="0"/>
          </a:p>
          <a:p>
            <a:pPr>
              <a:spcBef>
                <a:spcPct val="0"/>
              </a:spcBef>
            </a:pPr>
            <a:r>
              <a:rPr lang="en-US" altLang="ko-KR" sz="1400" b="0" dirty="0"/>
              <a:t>   *</a:t>
            </a:r>
            <a:r>
              <a:rPr lang="en-US" altLang="ko-KR" sz="1400" b="0" dirty="0" err="1"/>
              <a:t>tok</a:t>
            </a:r>
            <a:r>
              <a:rPr lang="en-US" altLang="ko-KR" sz="1400" b="0" dirty="0"/>
              <a:t>++ = '\0';</a:t>
            </a:r>
          </a:p>
          <a:p>
            <a:pPr>
              <a:spcBef>
                <a:spcPct val="0"/>
              </a:spcBef>
            </a:pPr>
            <a:r>
              <a:rPr lang="en-US" altLang="ko-KR" sz="1400" b="0" dirty="0"/>
              <a:t>   return type;</a:t>
            </a:r>
          </a:p>
          <a:p>
            <a:pPr>
              <a:spcBef>
                <a:spcPct val="0"/>
              </a:spcBef>
            </a:pPr>
            <a:r>
              <a:rPr lang="en-US" altLang="ko-KR" sz="1400" b="0" dirty="0"/>
              <a:t>}</a:t>
            </a:r>
          </a:p>
        </p:txBody>
      </p:sp>
      <p:graphicFrame>
        <p:nvGraphicFramePr>
          <p:cNvPr id="376896" name="Group 64"/>
          <p:cNvGraphicFramePr>
            <a:graphicFrameLocks noGrp="1"/>
          </p:cNvGraphicFramePr>
          <p:nvPr/>
        </p:nvGraphicFramePr>
        <p:xfrm>
          <a:off x="5940425" y="4221163"/>
          <a:ext cx="2376488" cy="243840"/>
        </p:xfrm>
        <a:graphic>
          <a:graphicData uri="http://schemas.openxmlformats.org/drawingml/2006/table">
            <a:tbl>
              <a:tblPr/>
              <a:tblGrid>
                <a:gridCol w="296863">
                  <a:extLst>
                    <a:ext uri="{9D8B030D-6E8A-4147-A177-3AD203B41FA5}">
                      <a16:colId xmlns:a16="http://schemas.microsoft.com/office/drawing/2014/main" val="20000"/>
                    </a:ext>
                  </a:extLst>
                </a:gridCol>
                <a:gridCol w="296862">
                  <a:extLst>
                    <a:ext uri="{9D8B030D-6E8A-4147-A177-3AD203B41FA5}">
                      <a16:colId xmlns:a16="http://schemas.microsoft.com/office/drawing/2014/main" val="20001"/>
                    </a:ext>
                  </a:extLst>
                </a:gridCol>
                <a:gridCol w="296863">
                  <a:extLst>
                    <a:ext uri="{9D8B030D-6E8A-4147-A177-3AD203B41FA5}">
                      <a16:colId xmlns:a16="http://schemas.microsoft.com/office/drawing/2014/main" val="20002"/>
                    </a:ext>
                  </a:extLst>
                </a:gridCol>
                <a:gridCol w="298450">
                  <a:extLst>
                    <a:ext uri="{9D8B030D-6E8A-4147-A177-3AD203B41FA5}">
                      <a16:colId xmlns:a16="http://schemas.microsoft.com/office/drawing/2014/main" val="20003"/>
                    </a:ext>
                  </a:extLst>
                </a:gridCol>
                <a:gridCol w="296862">
                  <a:extLst>
                    <a:ext uri="{9D8B030D-6E8A-4147-A177-3AD203B41FA5}">
                      <a16:colId xmlns:a16="http://schemas.microsoft.com/office/drawing/2014/main" val="20004"/>
                    </a:ext>
                  </a:extLst>
                </a:gridCol>
                <a:gridCol w="296863">
                  <a:extLst>
                    <a:ext uri="{9D8B030D-6E8A-4147-A177-3AD203B41FA5}">
                      <a16:colId xmlns:a16="http://schemas.microsoft.com/office/drawing/2014/main" val="20005"/>
                    </a:ext>
                  </a:extLst>
                </a:gridCol>
                <a:gridCol w="296862">
                  <a:extLst>
                    <a:ext uri="{9D8B030D-6E8A-4147-A177-3AD203B41FA5}">
                      <a16:colId xmlns:a16="http://schemas.microsoft.com/office/drawing/2014/main" val="20006"/>
                    </a:ext>
                  </a:extLst>
                </a:gridCol>
                <a:gridCol w="296863">
                  <a:extLst>
                    <a:ext uri="{9D8B030D-6E8A-4147-A177-3AD203B41FA5}">
                      <a16:colId xmlns:a16="http://schemas.microsoft.com/office/drawing/2014/main" val="20007"/>
                    </a:ext>
                  </a:extLst>
                </a:gridCol>
              </a:tblGrid>
              <a:tr h="160338">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ko-KR" altLang="en-US"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ko-KR" altLang="en-US"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6920" name="Text Box 88"/>
          <p:cNvSpPr txBox="1">
            <a:spLocks noChangeArrowheads="1"/>
          </p:cNvSpPr>
          <p:nvPr/>
        </p:nvSpPr>
        <p:spPr bwMode="auto">
          <a:xfrm>
            <a:off x="5949950" y="4652963"/>
            <a:ext cx="550863" cy="336550"/>
          </a:xfrm>
          <a:prstGeom prst="rect">
            <a:avLst/>
          </a:prstGeom>
          <a:noFill/>
          <a:ln w="28575" algn="ctr">
            <a:noFill/>
            <a:miter lim="800000"/>
            <a:headEnd/>
            <a:tailEnd/>
          </a:ln>
          <a:effectLst/>
        </p:spPr>
        <p:txBody>
          <a:bodyPr wrap="none">
            <a:spAutoFit/>
          </a:bodyPr>
          <a:lstStyle/>
          <a:p>
            <a:r>
              <a:rPr lang="en-US" altLang="ko-KR" dirty="0" err="1"/>
              <a:t>ptr</a:t>
            </a:r>
            <a:endParaRPr lang="en-US" altLang="ko-KR" dirty="0"/>
          </a:p>
        </p:txBody>
      </p:sp>
      <p:cxnSp>
        <p:nvCxnSpPr>
          <p:cNvPr id="376921" name="AutoShape 89"/>
          <p:cNvCxnSpPr>
            <a:cxnSpLocks noChangeShapeType="1"/>
            <a:stCxn id="376920" idx="0"/>
            <a:endCxn id="0" idx="1"/>
          </p:cNvCxnSpPr>
          <p:nvPr/>
        </p:nvCxnSpPr>
        <p:spPr bwMode="auto">
          <a:xfrm flipV="1">
            <a:off x="6226175" y="4464050"/>
            <a:ext cx="11113" cy="188913"/>
          </a:xfrm>
          <a:prstGeom prst="straightConnector1">
            <a:avLst/>
          </a:prstGeom>
          <a:noFill/>
          <a:ln w="28575">
            <a:solidFill>
              <a:schemeClr val="tx1"/>
            </a:solidFill>
            <a:round/>
            <a:headEnd/>
            <a:tailEnd type="triangle" w="med" len="med"/>
          </a:ln>
          <a:effectLst/>
        </p:spPr>
      </p:cxnSp>
      <p:graphicFrame>
        <p:nvGraphicFramePr>
          <p:cNvPr id="376922" name="Group 90"/>
          <p:cNvGraphicFramePr>
            <a:graphicFrameLocks noGrp="1"/>
          </p:cNvGraphicFramePr>
          <p:nvPr/>
        </p:nvGraphicFramePr>
        <p:xfrm>
          <a:off x="5940425" y="5300663"/>
          <a:ext cx="2376488" cy="243840"/>
        </p:xfrm>
        <a:graphic>
          <a:graphicData uri="http://schemas.openxmlformats.org/drawingml/2006/table">
            <a:tbl>
              <a:tblPr/>
              <a:tblGrid>
                <a:gridCol w="296863">
                  <a:extLst>
                    <a:ext uri="{9D8B030D-6E8A-4147-A177-3AD203B41FA5}">
                      <a16:colId xmlns:a16="http://schemas.microsoft.com/office/drawing/2014/main" val="20000"/>
                    </a:ext>
                  </a:extLst>
                </a:gridCol>
                <a:gridCol w="296862">
                  <a:extLst>
                    <a:ext uri="{9D8B030D-6E8A-4147-A177-3AD203B41FA5}">
                      <a16:colId xmlns:a16="http://schemas.microsoft.com/office/drawing/2014/main" val="20001"/>
                    </a:ext>
                  </a:extLst>
                </a:gridCol>
                <a:gridCol w="296863">
                  <a:extLst>
                    <a:ext uri="{9D8B030D-6E8A-4147-A177-3AD203B41FA5}">
                      <a16:colId xmlns:a16="http://schemas.microsoft.com/office/drawing/2014/main" val="20002"/>
                    </a:ext>
                  </a:extLst>
                </a:gridCol>
                <a:gridCol w="298450">
                  <a:extLst>
                    <a:ext uri="{9D8B030D-6E8A-4147-A177-3AD203B41FA5}">
                      <a16:colId xmlns:a16="http://schemas.microsoft.com/office/drawing/2014/main" val="20003"/>
                    </a:ext>
                  </a:extLst>
                </a:gridCol>
                <a:gridCol w="296862">
                  <a:extLst>
                    <a:ext uri="{9D8B030D-6E8A-4147-A177-3AD203B41FA5}">
                      <a16:colId xmlns:a16="http://schemas.microsoft.com/office/drawing/2014/main" val="20004"/>
                    </a:ext>
                  </a:extLst>
                </a:gridCol>
                <a:gridCol w="296863">
                  <a:extLst>
                    <a:ext uri="{9D8B030D-6E8A-4147-A177-3AD203B41FA5}">
                      <a16:colId xmlns:a16="http://schemas.microsoft.com/office/drawing/2014/main" val="20005"/>
                    </a:ext>
                  </a:extLst>
                </a:gridCol>
                <a:gridCol w="296862">
                  <a:extLst>
                    <a:ext uri="{9D8B030D-6E8A-4147-A177-3AD203B41FA5}">
                      <a16:colId xmlns:a16="http://schemas.microsoft.com/office/drawing/2014/main" val="20006"/>
                    </a:ext>
                  </a:extLst>
                </a:gridCol>
                <a:gridCol w="296863">
                  <a:extLst>
                    <a:ext uri="{9D8B030D-6E8A-4147-A177-3AD203B41FA5}">
                      <a16:colId xmlns:a16="http://schemas.microsoft.com/office/drawing/2014/main" val="20007"/>
                    </a:ext>
                  </a:extLst>
                </a:gridCol>
              </a:tblGrid>
              <a:tr h="160338">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ko-KR" altLang="en-US"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ko-KR" altLang="en-US"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76946" name="AutoShape 114"/>
          <p:cNvCxnSpPr>
            <a:cxnSpLocks noChangeShapeType="1"/>
          </p:cNvCxnSpPr>
          <p:nvPr/>
        </p:nvCxnSpPr>
        <p:spPr bwMode="auto">
          <a:xfrm>
            <a:off x="1866900" y="2752725"/>
            <a:ext cx="4083050" cy="2044700"/>
          </a:xfrm>
          <a:prstGeom prst="curvedConnector3">
            <a:avLst>
              <a:gd name="adj1" fmla="val 50000"/>
            </a:avLst>
          </a:prstGeom>
          <a:noFill/>
          <a:ln w="19050">
            <a:solidFill>
              <a:srgbClr val="FF0000"/>
            </a:solidFill>
            <a:round/>
            <a:headEnd/>
            <a:tailEnd type="triangle" w="med" len="med"/>
          </a:ln>
          <a:effectLst/>
        </p:spPr>
      </p:cxnSp>
      <p:sp>
        <p:nvSpPr>
          <p:cNvPr id="376947" name="Text Box 115"/>
          <p:cNvSpPr txBox="1">
            <a:spLocks noChangeArrowheads="1"/>
          </p:cNvSpPr>
          <p:nvPr/>
        </p:nvSpPr>
        <p:spPr bwMode="auto">
          <a:xfrm>
            <a:off x="5959475" y="5708650"/>
            <a:ext cx="550863" cy="336550"/>
          </a:xfrm>
          <a:prstGeom prst="rect">
            <a:avLst/>
          </a:prstGeom>
          <a:noFill/>
          <a:ln w="28575" algn="ctr">
            <a:noFill/>
            <a:miter lim="800000"/>
            <a:headEnd/>
            <a:tailEnd/>
          </a:ln>
          <a:effectLst/>
        </p:spPr>
        <p:txBody>
          <a:bodyPr wrap="none">
            <a:spAutoFit/>
          </a:bodyPr>
          <a:lstStyle/>
          <a:p>
            <a:r>
              <a:rPr lang="en-US" altLang="ko-KR"/>
              <a:t>tok</a:t>
            </a:r>
          </a:p>
        </p:txBody>
      </p:sp>
      <p:cxnSp>
        <p:nvCxnSpPr>
          <p:cNvPr id="376948" name="AutoShape 116"/>
          <p:cNvCxnSpPr>
            <a:cxnSpLocks noChangeShapeType="1"/>
            <a:stCxn id="376947" idx="0"/>
            <a:endCxn id="0" idx="1"/>
          </p:cNvCxnSpPr>
          <p:nvPr/>
        </p:nvCxnSpPr>
        <p:spPr bwMode="auto">
          <a:xfrm flipV="1">
            <a:off x="6235700" y="5543550"/>
            <a:ext cx="1588" cy="165100"/>
          </a:xfrm>
          <a:prstGeom prst="straightConnector1">
            <a:avLst/>
          </a:prstGeom>
          <a:noFill/>
          <a:ln w="28575">
            <a:solidFill>
              <a:schemeClr val="tx1"/>
            </a:solidFill>
            <a:round/>
            <a:headEnd/>
            <a:tailEnd type="triangle" w="med" len="med"/>
          </a:ln>
          <a:effectLst/>
        </p:spPr>
      </p:cxnSp>
      <p:cxnSp>
        <p:nvCxnSpPr>
          <p:cNvPr id="376949" name="AutoShape 117"/>
          <p:cNvCxnSpPr>
            <a:cxnSpLocks noChangeShapeType="1"/>
          </p:cNvCxnSpPr>
          <p:nvPr/>
        </p:nvCxnSpPr>
        <p:spPr bwMode="auto">
          <a:xfrm>
            <a:off x="2333625" y="3238500"/>
            <a:ext cx="3625850" cy="2628900"/>
          </a:xfrm>
          <a:prstGeom prst="curvedConnector3">
            <a:avLst>
              <a:gd name="adj1" fmla="val 50000"/>
            </a:avLst>
          </a:prstGeom>
          <a:noFill/>
          <a:ln w="19050">
            <a:solidFill>
              <a:srgbClr val="FF0000"/>
            </a:solidFill>
            <a:round/>
            <a:headEnd/>
            <a:tailEnd type="triangle" w="med" len="med"/>
          </a:ln>
          <a:effectLst/>
        </p:spPr>
      </p:cxnSp>
      <p:graphicFrame>
        <p:nvGraphicFramePr>
          <p:cNvPr id="376950" name="Group 118"/>
          <p:cNvGraphicFramePr>
            <a:graphicFrameLocks noGrp="1"/>
          </p:cNvGraphicFramePr>
          <p:nvPr/>
        </p:nvGraphicFramePr>
        <p:xfrm>
          <a:off x="5940425" y="6114118"/>
          <a:ext cx="2376488" cy="243840"/>
        </p:xfrm>
        <a:graphic>
          <a:graphicData uri="http://schemas.openxmlformats.org/drawingml/2006/table">
            <a:tbl>
              <a:tblPr/>
              <a:tblGrid>
                <a:gridCol w="296863">
                  <a:extLst>
                    <a:ext uri="{9D8B030D-6E8A-4147-A177-3AD203B41FA5}">
                      <a16:colId xmlns:a16="http://schemas.microsoft.com/office/drawing/2014/main" val="20000"/>
                    </a:ext>
                  </a:extLst>
                </a:gridCol>
                <a:gridCol w="296862">
                  <a:extLst>
                    <a:ext uri="{9D8B030D-6E8A-4147-A177-3AD203B41FA5}">
                      <a16:colId xmlns:a16="http://schemas.microsoft.com/office/drawing/2014/main" val="20001"/>
                    </a:ext>
                  </a:extLst>
                </a:gridCol>
                <a:gridCol w="296863">
                  <a:extLst>
                    <a:ext uri="{9D8B030D-6E8A-4147-A177-3AD203B41FA5}">
                      <a16:colId xmlns:a16="http://schemas.microsoft.com/office/drawing/2014/main" val="20002"/>
                    </a:ext>
                  </a:extLst>
                </a:gridCol>
                <a:gridCol w="298450">
                  <a:extLst>
                    <a:ext uri="{9D8B030D-6E8A-4147-A177-3AD203B41FA5}">
                      <a16:colId xmlns:a16="http://schemas.microsoft.com/office/drawing/2014/main" val="20003"/>
                    </a:ext>
                  </a:extLst>
                </a:gridCol>
                <a:gridCol w="296862">
                  <a:extLst>
                    <a:ext uri="{9D8B030D-6E8A-4147-A177-3AD203B41FA5}">
                      <a16:colId xmlns:a16="http://schemas.microsoft.com/office/drawing/2014/main" val="20004"/>
                    </a:ext>
                  </a:extLst>
                </a:gridCol>
                <a:gridCol w="296863">
                  <a:extLst>
                    <a:ext uri="{9D8B030D-6E8A-4147-A177-3AD203B41FA5}">
                      <a16:colId xmlns:a16="http://schemas.microsoft.com/office/drawing/2014/main" val="20005"/>
                    </a:ext>
                  </a:extLst>
                </a:gridCol>
                <a:gridCol w="296862">
                  <a:extLst>
                    <a:ext uri="{9D8B030D-6E8A-4147-A177-3AD203B41FA5}">
                      <a16:colId xmlns:a16="http://schemas.microsoft.com/office/drawing/2014/main" val="20006"/>
                    </a:ext>
                  </a:extLst>
                </a:gridCol>
                <a:gridCol w="296863">
                  <a:extLst>
                    <a:ext uri="{9D8B030D-6E8A-4147-A177-3AD203B41FA5}">
                      <a16:colId xmlns:a16="http://schemas.microsoft.com/office/drawing/2014/main" val="20007"/>
                    </a:ext>
                  </a:extLst>
                </a:gridCol>
              </a:tblGrid>
              <a:tr h="160338">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r>
                        <a:rPr kumimoji="1" lang="en-US" altLang="ko-KR" sz="1000" b="0" i="0" u="none" strike="noStrike" cap="none" normalizeH="0" baseline="0">
                          <a:ln>
                            <a:noFill/>
                          </a:ln>
                          <a:solidFill>
                            <a:schemeClr val="tx1"/>
                          </a:solidFill>
                          <a:effectLst/>
                          <a:latin typeface="Arial" charset="0"/>
                          <a:ea typeface="굴림" pitchFamily="50" charset="-127"/>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ko-KR" altLang="en-US"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en-US" altLang="ko-KR" sz="1000" b="0" i="0" u="none" strike="noStrike" cap="none" normalizeH="0" baseline="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Arial"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76970" name="AutoShape 138"/>
          <p:cNvCxnSpPr>
            <a:cxnSpLocks noChangeShapeType="1"/>
            <a:stCxn id="376947" idx="3"/>
          </p:cNvCxnSpPr>
          <p:nvPr/>
        </p:nvCxnSpPr>
        <p:spPr bwMode="auto">
          <a:xfrm>
            <a:off x="6510338" y="5876925"/>
            <a:ext cx="347678" cy="266719"/>
          </a:xfrm>
          <a:prstGeom prst="straightConnector1">
            <a:avLst/>
          </a:prstGeom>
          <a:noFill/>
          <a:ln w="28575">
            <a:solidFill>
              <a:schemeClr val="tx1"/>
            </a:solidFill>
            <a:round/>
            <a:headEnd/>
            <a:tailEnd type="triangle" w="med" len="med"/>
          </a:ln>
          <a:effectLst/>
        </p:spPr>
      </p:cxnSp>
      <p:cxnSp>
        <p:nvCxnSpPr>
          <p:cNvPr id="376971" name="AutoShape 139"/>
          <p:cNvCxnSpPr>
            <a:cxnSpLocks noChangeShapeType="1"/>
          </p:cNvCxnSpPr>
          <p:nvPr/>
        </p:nvCxnSpPr>
        <p:spPr bwMode="auto">
          <a:xfrm>
            <a:off x="2214546" y="5857892"/>
            <a:ext cx="3643329" cy="404796"/>
          </a:xfrm>
          <a:prstGeom prst="curvedConnector3">
            <a:avLst>
              <a:gd name="adj1" fmla="val 50000"/>
            </a:avLst>
          </a:prstGeom>
          <a:noFill/>
          <a:ln w="19050">
            <a:solidFill>
              <a:srgbClr val="FF0000"/>
            </a:solidFill>
            <a:round/>
            <a:headEnd/>
            <a:tailEnd type="triangle" w="med" len="med"/>
          </a:ln>
          <a:effectLst/>
        </p:spPr>
      </p:cxnSp>
      <p:sp>
        <p:nvSpPr>
          <p:cNvPr id="376972" name="Text Box 140"/>
          <p:cNvSpPr txBox="1">
            <a:spLocks noChangeArrowheads="1"/>
          </p:cNvSpPr>
          <p:nvPr/>
        </p:nvSpPr>
        <p:spPr bwMode="auto">
          <a:xfrm>
            <a:off x="5837238" y="3916363"/>
            <a:ext cx="822325" cy="304800"/>
          </a:xfrm>
          <a:prstGeom prst="rect">
            <a:avLst/>
          </a:prstGeom>
          <a:noFill/>
          <a:ln w="28575" algn="ctr">
            <a:noFill/>
            <a:miter lim="800000"/>
            <a:headEnd/>
            <a:tailEnd/>
          </a:ln>
          <a:effectLst/>
        </p:spPr>
        <p:txBody>
          <a:bodyPr wrap="none">
            <a:spAutoFit/>
          </a:bodyPr>
          <a:lstStyle/>
          <a:p>
            <a:r>
              <a:rPr lang="en-US" altLang="ko-KR" sz="1400"/>
              <a:t>inpbuf</a:t>
            </a:r>
          </a:p>
        </p:txBody>
      </p:sp>
      <p:sp>
        <p:nvSpPr>
          <p:cNvPr id="376973" name="Text Box 141"/>
          <p:cNvSpPr txBox="1">
            <a:spLocks noChangeArrowheads="1"/>
          </p:cNvSpPr>
          <p:nvPr/>
        </p:nvSpPr>
        <p:spPr bwMode="auto">
          <a:xfrm>
            <a:off x="5837238" y="4995863"/>
            <a:ext cx="822325" cy="304800"/>
          </a:xfrm>
          <a:prstGeom prst="rect">
            <a:avLst/>
          </a:prstGeom>
          <a:noFill/>
          <a:ln w="28575" algn="ctr">
            <a:noFill/>
            <a:miter lim="800000"/>
            <a:headEnd/>
            <a:tailEnd/>
          </a:ln>
          <a:effectLst/>
        </p:spPr>
        <p:txBody>
          <a:bodyPr wrap="none">
            <a:spAutoFit/>
          </a:bodyPr>
          <a:lstStyle/>
          <a:p>
            <a:r>
              <a:rPr lang="en-US" altLang="ko-KR" sz="1400"/>
              <a:t>tokbuf</a:t>
            </a:r>
          </a:p>
        </p:txBody>
      </p:sp>
      <p:sp>
        <p:nvSpPr>
          <p:cNvPr id="376974" name="Rectangle 142"/>
          <p:cNvSpPr>
            <a:spLocks noChangeArrowheads="1"/>
          </p:cNvSpPr>
          <p:nvPr/>
        </p:nvSpPr>
        <p:spPr bwMode="auto">
          <a:xfrm>
            <a:off x="1258888" y="5516563"/>
            <a:ext cx="3529012" cy="274637"/>
          </a:xfrm>
          <a:prstGeom prst="rect">
            <a:avLst/>
          </a:prstGeom>
          <a:noFill/>
          <a:ln w="28575" algn="ctr">
            <a:noFill/>
            <a:miter lim="800000"/>
            <a:headEnd/>
            <a:tailEnd/>
          </a:ln>
          <a:effectLst/>
        </p:spPr>
        <p:txBody>
          <a:bodyPr>
            <a:spAutoFit/>
          </a:bodyPr>
          <a:lstStyle/>
          <a:p>
            <a:r>
              <a:rPr lang="en-US" altLang="ko-KR" sz="1200" dirty="0">
                <a:solidFill>
                  <a:schemeClr val="accent2"/>
                </a:solidFill>
              </a:rPr>
              <a:t>{' ', '\t', '&amp;', ';', '\n', '\0'};</a:t>
            </a:r>
          </a:p>
        </p:txBody>
      </p:sp>
      <p:sp>
        <p:nvSpPr>
          <p:cNvPr id="76" name="슬라이드 번호 개체 틀 75"/>
          <p:cNvSpPr>
            <a:spLocks noGrp="1"/>
          </p:cNvSpPr>
          <p:nvPr>
            <p:ph type="sldNum" sz="quarter" idx="4"/>
          </p:nvPr>
        </p:nvSpPr>
        <p:spPr/>
        <p:txBody>
          <a:bodyPr/>
          <a:lstStyle/>
          <a:p>
            <a:pPr>
              <a:defRPr/>
            </a:pPr>
            <a:fld id="{2ED06A3C-559F-46D5-B6E7-F09C135BD2BB}" type="slidenum">
              <a:rPr lang="en-US" altLang="ko-KR" smtClean="0"/>
              <a:pPr>
                <a:defRPr/>
              </a:pPr>
              <a:t>31</a:t>
            </a:fld>
            <a:endParaRPr lang="en-US" altLang="ko-K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ko-KR" dirty="0" err="1"/>
              <a:t>smallsh</a:t>
            </a:r>
            <a:r>
              <a:rPr lang="en-US" altLang="ko-KR" dirty="0"/>
              <a:t> – </a:t>
            </a:r>
            <a:r>
              <a:rPr lang="en-US" altLang="ko-KR" b="0" dirty="0" err="1">
                <a:latin typeface="Courier New" pitchFamily="49" charset="0"/>
                <a:cs typeface="Courier New" pitchFamily="49" charset="0"/>
              </a:rPr>
              <a:t>runcommand</a:t>
            </a:r>
            <a:r>
              <a:rPr lang="en-US" altLang="ko-KR" b="0" dirty="0">
                <a:latin typeface="Courier New" pitchFamily="49" charset="0"/>
                <a:cs typeface="Courier New" pitchFamily="49" charset="0"/>
              </a:rPr>
              <a:t>()</a:t>
            </a:r>
            <a:endParaRPr b="0">
              <a:latin typeface="Courier New" pitchFamily="49" charset="0"/>
              <a:cs typeface="Courier New" pitchFamily="49" charset="0"/>
            </a:endParaRPr>
          </a:p>
        </p:txBody>
      </p:sp>
      <p:sp>
        <p:nvSpPr>
          <p:cNvPr id="375811" name="Rectangle 3"/>
          <p:cNvSpPr>
            <a:spLocks noGrp="1" noChangeArrowheads="1"/>
          </p:cNvSpPr>
          <p:nvPr>
            <p:ph idx="1"/>
          </p:nvPr>
        </p:nvSpPr>
        <p:spPr/>
        <p:txBody>
          <a:bodyPr/>
          <a:lstStyle/>
          <a:p>
            <a:endParaRPr lang="ko-KR" altLang="en-US">
              <a:latin typeface="Arial" charset="0"/>
              <a:cs typeface="Arial" charset="0"/>
            </a:endParaRPr>
          </a:p>
        </p:txBody>
      </p:sp>
      <p:sp>
        <p:nvSpPr>
          <p:cNvPr id="375812" name="Rectangle 4"/>
          <p:cNvSpPr>
            <a:spLocks noChangeArrowheads="1"/>
          </p:cNvSpPr>
          <p:nvPr/>
        </p:nvSpPr>
        <p:spPr bwMode="auto">
          <a:xfrm>
            <a:off x="466725" y="1052513"/>
            <a:ext cx="8208963" cy="5358335"/>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err="1"/>
              <a:t>int</a:t>
            </a:r>
            <a:r>
              <a:rPr lang="en-US" altLang="ko-KR" sz="1400" b="0" dirty="0"/>
              <a:t> </a:t>
            </a:r>
            <a:r>
              <a:rPr lang="en-US" altLang="ko-KR" sz="1400" b="0" dirty="0" err="1"/>
              <a:t>runcommand</a:t>
            </a:r>
            <a:r>
              <a:rPr lang="en-US" altLang="ko-KR" sz="1400" b="0" dirty="0"/>
              <a:t>(char **cline, </a:t>
            </a:r>
            <a:r>
              <a:rPr lang="en-US" altLang="ko-KR" sz="1400" b="0" dirty="0" err="1"/>
              <a:t>int</a:t>
            </a:r>
            <a:r>
              <a:rPr lang="en-US" altLang="ko-KR" sz="1400" b="0" dirty="0"/>
              <a:t> where){</a:t>
            </a:r>
            <a:r>
              <a:rPr lang="en-US" altLang="ko-KR" b="0" dirty="0"/>
              <a:t>/*wait</a:t>
            </a:r>
            <a:r>
              <a:rPr lang="ko-KR" altLang="en-US" b="0" dirty="0"/>
              <a:t>를 선택사항으로 명령을 수행*</a:t>
            </a:r>
            <a:r>
              <a:rPr lang="en-US" altLang="ko-KR" b="0" dirty="0"/>
              <a:t>/</a:t>
            </a:r>
            <a:endParaRPr lang="en-US" altLang="ko-KR" sz="1400" b="0" dirty="0"/>
          </a:p>
          <a:p>
            <a:pPr>
              <a:spcBef>
                <a:spcPct val="0"/>
              </a:spcBef>
            </a:pPr>
            <a:r>
              <a:rPr lang="en-US" altLang="ko-KR" sz="1400" b="0" dirty="0"/>
              <a:t>   </a:t>
            </a:r>
            <a:r>
              <a:rPr lang="en-US" altLang="ko-KR" sz="1400" b="0" dirty="0" err="1"/>
              <a:t>pid_t</a:t>
            </a:r>
            <a:r>
              <a:rPr lang="en-US" altLang="ko-KR" sz="1400" b="0" dirty="0"/>
              <a:t> </a:t>
            </a:r>
            <a:r>
              <a:rPr lang="en-US" altLang="ko-KR" sz="1400" b="0" dirty="0" err="1"/>
              <a:t>pid</a:t>
            </a:r>
            <a:r>
              <a:rPr lang="en-US" altLang="ko-KR" sz="1400" b="0" dirty="0"/>
              <a:t>;</a:t>
            </a:r>
          </a:p>
          <a:p>
            <a:pPr>
              <a:spcBef>
                <a:spcPct val="0"/>
              </a:spcBef>
            </a:pPr>
            <a:r>
              <a:rPr lang="en-US" altLang="ko-KR" sz="1400" b="0" dirty="0"/>
              <a:t>   </a:t>
            </a:r>
            <a:r>
              <a:rPr lang="en-US" altLang="ko-KR" sz="1400" b="0" dirty="0" err="1"/>
              <a:t>int</a:t>
            </a:r>
            <a:r>
              <a:rPr lang="en-US" altLang="ko-KR" sz="1400" b="0" dirty="0"/>
              <a:t> status;</a:t>
            </a:r>
          </a:p>
          <a:p>
            <a:pPr>
              <a:spcBef>
                <a:spcPct val="0"/>
              </a:spcBef>
            </a:pPr>
            <a:r>
              <a:rPr lang="en-US" altLang="ko-KR" sz="1400" b="0" dirty="0"/>
              <a:t>  </a:t>
            </a:r>
          </a:p>
          <a:p>
            <a:pPr>
              <a:spcBef>
                <a:spcPct val="0"/>
              </a:spcBef>
            </a:pPr>
            <a:r>
              <a:rPr lang="en-US" altLang="ko-KR" sz="1400" b="0" dirty="0"/>
              <a:t>   switch (</a:t>
            </a:r>
            <a:r>
              <a:rPr lang="en-US" altLang="ko-KR" sz="1400" b="0" dirty="0" err="1"/>
              <a:t>pid</a:t>
            </a:r>
            <a:r>
              <a:rPr lang="en-US" altLang="ko-KR" sz="1400" b="0" dirty="0"/>
              <a:t> = fork()) {</a:t>
            </a:r>
          </a:p>
          <a:p>
            <a:pPr>
              <a:spcBef>
                <a:spcPct val="0"/>
              </a:spcBef>
            </a:pPr>
            <a:r>
              <a:rPr lang="en-US" altLang="ko-KR" sz="1400" b="0" dirty="0"/>
              <a:t>   case -1:</a:t>
            </a:r>
          </a:p>
          <a:p>
            <a:pPr>
              <a:spcBef>
                <a:spcPct val="0"/>
              </a:spcBef>
            </a:pPr>
            <a:r>
              <a:rPr lang="en-US" altLang="ko-KR" sz="1400" b="0" dirty="0"/>
              <a:t>      </a:t>
            </a:r>
            <a:r>
              <a:rPr lang="en-US" altLang="ko-KR" sz="1400" b="0" dirty="0" err="1"/>
              <a:t>perror</a:t>
            </a:r>
            <a:r>
              <a:rPr lang="en-US" altLang="ko-KR" sz="1400" b="0" dirty="0"/>
              <a:t> ("</a:t>
            </a:r>
            <a:r>
              <a:rPr lang="en-US" altLang="ko-KR" sz="1400" b="0" dirty="0" err="1"/>
              <a:t>smallsh</a:t>
            </a:r>
            <a:r>
              <a:rPr lang="en-US" altLang="ko-KR" sz="1400" b="0" dirty="0"/>
              <a:t>");</a:t>
            </a:r>
          </a:p>
          <a:p>
            <a:pPr>
              <a:spcBef>
                <a:spcPct val="0"/>
              </a:spcBef>
            </a:pPr>
            <a:r>
              <a:rPr lang="en-US" altLang="ko-KR" sz="1400" b="0" dirty="0"/>
              <a:t>      return (-1);</a:t>
            </a:r>
          </a:p>
          <a:p>
            <a:pPr>
              <a:spcBef>
                <a:spcPct val="0"/>
              </a:spcBef>
            </a:pPr>
            <a:r>
              <a:rPr lang="en-US" altLang="ko-KR" sz="1400" b="0" dirty="0"/>
              <a:t>   case 0:</a:t>
            </a:r>
          </a:p>
          <a:p>
            <a:pPr>
              <a:spcBef>
                <a:spcPct val="0"/>
              </a:spcBef>
            </a:pPr>
            <a:r>
              <a:rPr lang="en-US" altLang="ko-KR" sz="1400" b="0" dirty="0"/>
              <a:t>      </a:t>
            </a:r>
            <a:r>
              <a:rPr lang="en-US" altLang="ko-KR" sz="1400" b="0" dirty="0" err="1"/>
              <a:t>execvp</a:t>
            </a:r>
            <a:r>
              <a:rPr lang="en-US" altLang="ko-KR" sz="1400" b="0" dirty="0"/>
              <a:t> (*cline, cline);</a:t>
            </a:r>
          </a:p>
          <a:p>
            <a:pPr>
              <a:spcBef>
                <a:spcPct val="0"/>
              </a:spcBef>
            </a:pPr>
            <a:r>
              <a:rPr lang="en-US" altLang="ko-KR" sz="1400" b="0" dirty="0"/>
              <a:t>      </a:t>
            </a:r>
            <a:r>
              <a:rPr lang="en-US" altLang="ko-KR" sz="1400" b="0" dirty="0" err="1"/>
              <a:t>perror</a:t>
            </a:r>
            <a:r>
              <a:rPr lang="en-US" altLang="ko-KR" sz="1400" b="0" dirty="0"/>
              <a:t> (*cline);</a:t>
            </a:r>
          </a:p>
          <a:p>
            <a:pPr>
              <a:spcBef>
                <a:spcPct val="0"/>
              </a:spcBef>
            </a:pPr>
            <a:r>
              <a:rPr lang="en-US" altLang="ko-KR" sz="1400" b="0" dirty="0"/>
              <a:t>      exit (1);</a:t>
            </a:r>
          </a:p>
          <a:p>
            <a:pPr>
              <a:spcBef>
                <a:spcPct val="0"/>
              </a:spcBef>
            </a:pPr>
            <a:r>
              <a:rPr lang="en-US" altLang="ko-KR" sz="1400" b="0" dirty="0"/>
              <a:t>   }</a:t>
            </a:r>
          </a:p>
          <a:p>
            <a:pPr>
              <a:spcBef>
                <a:spcPct val="0"/>
              </a:spcBef>
            </a:pPr>
            <a:r>
              <a:rPr lang="en-US" altLang="ko-KR" sz="1400" b="0" dirty="0"/>
              <a:t>   /* </a:t>
            </a:r>
            <a:r>
              <a:rPr lang="ko-KR" altLang="en-US" sz="1400" b="0" dirty="0"/>
              <a:t>부모의 코드</a:t>
            </a:r>
            <a:r>
              <a:rPr lang="en-US" altLang="ko-KR" sz="1400" b="0" dirty="0"/>
              <a:t>-</a:t>
            </a:r>
            <a:r>
              <a:rPr lang="ko-KR" altLang="en-US" sz="1400" b="0" dirty="0"/>
              <a:t>만일 백그라운드 프로세스이면 프로세스 </a:t>
            </a:r>
            <a:r>
              <a:rPr lang="ko-KR" altLang="en-US" sz="1400" b="0" dirty="0" err="1"/>
              <a:t>식별자를</a:t>
            </a:r>
            <a:r>
              <a:rPr lang="ko-KR" altLang="en-US" sz="1400" b="0" dirty="0"/>
              <a:t> 프린트하고 퇴장한다 *</a:t>
            </a:r>
            <a:r>
              <a:rPr lang="en-US" altLang="ko-KR" sz="1400" b="0" dirty="0"/>
              <a:t>/</a:t>
            </a:r>
          </a:p>
          <a:p>
            <a:pPr>
              <a:spcBef>
                <a:spcPct val="0"/>
              </a:spcBef>
            </a:pPr>
            <a:r>
              <a:rPr lang="en-US" altLang="ko-KR" sz="1400" b="0" dirty="0"/>
              <a:t>   if (where == BACKGROUND){</a:t>
            </a:r>
          </a:p>
          <a:p>
            <a:pPr>
              <a:spcBef>
                <a:spcPct val="0"/>
              </a:spcBef>
            </a:pPr>
            <a:r>
              <a:rPr lang="en-US" altLang="ko-KR" sz="1400" b="0" dirty="0"/>
              <a:t>      </a:t>
            </a:r>
            <a:r>
              <a:rPr lang="en-US" altLang="ko-KR" sz="1400" b="0" dirty="0" err="1"/>
              <a:t>printf</a:t>
            </a:r>
            <a:r>
              <a:rPr lang="en-US" altLang="ko-KR" sz="1400" b="0" dirty="0"/>
              <a:t> ("[Process id %d]\n", </a:t>
            </a:r>
            <a:r>
              <a:rPr lang="en-US" altLang="ko-KR" sz="1400" b="0" dirty="0" err="1"/>
              <a:t>pid</a:t>
            </a:r>
            <a:r>
              <a:rPr lang="en-US" altLang="ko-KR" sz="1400" b="0" dirty="0"/>
              <a:t>);</a:t>
            </a:r>
          </a:p>
          <a:p>
            <a:pPr>
              <a:spcBef>
                <a:spcPct val="0"/>
              </a:spcBef>
            </a:pPr>
            <a:r>
              <a:rPr lang="en-US" altLang="ko-KR" sz="1400" b="0" dirty="0"/>
              <a:t>      return (0);</a:t>
            </a:r>
          </a:p>
          <a:p>
            <a:pPr>
              <a:spcBef>
                <a:spcPct val="0"/>
              </a:spcBef>
            </a:pPr>
            <a:r>
              <a:rPr lang="en-US" altLang="ko-KR" sz="1400" b="0" dirty="0"/>
              <a:t>   }</a:t>
            </a:r>
          </a:p>
          <a:p>
            <a:pPr>
              <a:spcBef>
                <a:spcPct val="0"/>
              </a:spcBef>
            </a:pPr>
            <a:endParaRPr lang="en-US" altLang="ko-KR" sz="1400" b="0" dirty="0"/>
          </a:p>
          <a:p>
            <a:pPr>
              <a:spcBef>
                <a:spcPct val="0"/>
              </a:spcBef>
            </a:pPr>
            <a:r>
              <a:rPr lang="en-US" altLang="ko-KR" sz="1400" b="0" dirty="0"/>
              <a:t>   /* </a:t>
            </a:r>
            <a:r>
              <a:rPr lang="ko-KR" altLang="en-US" sz="1400" b="0" dirty="0"/>
              <a:t>프로세스 </a:t>
            </a:r>
            <a:r>
              <a:rPr lang="en-US" altLang="ko-KR" sz="1400" b="0" dirty="0" err="1"/>
              <a:t>pid</a:t>
            </a:r>
            <a:r>
              <a:rPr lang="ko-KR" altLang="en-US" sz="1400" b="0" dirty="0"/>
              <a:t>가 퇴장할 때까지 기다린다</a:t>
            </a:r>
            <a:r>
              <a:rPr lang="en-US" altLang="ko-KR" sz="1400" b="0" dirty="0"/>
              <a:t>. */</a:t>
            </a:r>
          </a:p>
          <a:p>
            <a:pPr>
              <a:spcBef>
                <a:spcPct val="0"/>
              </a:spcBef>
            </a:pPr>
            <a:r>
              <a:rPr lang="en-US" altLang="ko-KR" sz="1400" b="0" dirty="0"/>
              <a:t>   if (</a:t>
            </a:r>
            <a:r>
              <a:rPr lang="en-US" altLang="ko-KR" sz="1400" b="0" dirty="0" err="1"/>
              <a:t>waitpid</a:t>
            </a:r>
            <a:r>
              <a:rPr lang="en-US" altLang="ko-KR" sz="1400" b="0" dirty="0"/>
              <a:t> (</a:t>
            </a:r>
            <a:r>
              <a:rPr lang="en-US" altLang="ko-KR" sz="1400" b="0" dirty="0" err="1"/>
              <a:t>pid</a:t>
            </a:r>
            <a:r>
              <a:rPr lang="en-US" altLang="ko-KR" sz="1400" b="0" dirty="0"/>
              <a:t>, &amp;status, 0) == -1)</a:t>
            </a:r>
          </a:p>
          <a:p>
            <a:pPr>
              <a:spcBef>
                <a:spcPct val="0"/>
              </a:spcBef>
            </a:pPr>
            <a:r>
              <a:rPr lang="en-US" altLang="ko-KR" sz="1400" b="0" dirty="0"/>
              <a:t>      return (-1);</a:t>
            </a:r>
          </a:p>
          <a:p>
            <a:pPr>
              <a:spcBef>
                <a:spcPct val="0"/>
              </a:spcBef>
            </a:pPr>
            <a:r>
              <a:rPr lang="en-US" altLang="ko-KR" sz="1400" b="0" dirty="0"/>
              <a:t>   else</a:t>
            </a:r>
          </a:p>
          <a:p>
            <a:pPr>
              <a:spcBef>
                <a:spcPct val="0"/>
              </a:spcBef>
            </a:pPr>
            <a:r>
              <a:rPr lang="en-US" altLang="ko-KR" sz="1400" b="0" dirty="0"/>
              <a:t>      return (status);</a:t>
            </a:r>
          </a:p>
          <a:p>
            <a:pPr>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32</a:t>
            </a:fld>
            <a:endParaRPr lang="en-US" altLang="ko-K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ko-KR" dirty="0" err="1"/>
              <a:t>smallsh</a:t>
            </a:r>
            <a:r>
              <a:rPr lang="en-US" altLang="ko-KR" dirty="0"/>
              <a:t> – </a:t>
            </a:r>
            <a:r>
              <a:rPr lang="en-US" altLang="ko-KR" b="0" dirty="0" err="1">
                <a:latin typeface="Courier New" pitchFamily="49" charset="0"/>
                <a:cs typeface="Courier New" pitchFamily="49" charset="0"/>
              </a:rPr>
              <a:t>inarg</a:t>
            </a:r>
            <a:r>
              <a:rPr lang="en-US" altLang="ko-KR" b="0" dirty="0">
                <a:latin typeface="Courier New" pitchFamily="49" charset="0"/>
                <a:cs typeface="Courier New" pitchFamily="49" charset="0"/>
              </a:rPr>
              <a:t>(), main()</a:t>
            </a:r>
          </a:p>
        </p:txBody>
      </p:sp>
      <p:sp>
        <p:nvSpPr>
          <p:cNvPr id="379907" name="Rectangle 3"/>
          <p:cNvSpPr>
            <a:spLocks noGrp="1" noChangeArrowheads="1"/>
          </p:cNvSpPr>
          <p:nvPr>
            <p:ph idx="1"/>
          </p:nvPr>
        </p:nvSpPr>
        <p:spPr/>
        <p:txBody>
          <a:bodyPr/>
          <a:lstStyle/>
          <a:p>
            <a:endParaRPr lang="ko-KR" altLang="en-US">
              <a:latin typeface="Arial" charset="0"/>
              <a:cs typeface="Arial" charset="0"/>
            </a:endParaRPr>
          </a:p>
        </p:txBody>
      </p:sp>
      <p:sp>
        <p:nvSpPr>
          <p:cNvPr id="379908" name="Rectangle 4"/>
          <p:cNvSpPr>
            <a:spLocks noChangeArrowheads="1"/>
          </p:cNvSpPr>
          <p:nvPr/>
        </p:nvSpPr>
        <p:spPr bwMode="auto">
          <a:xfrm>
            <a:off x="466725" y="1052513"/>
            <a:ext cx="8208963" cy="3097212"/>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a:t>static char special [] = {' ', '\t', '&amp;', ';', '\n', '\0'};</a:t>
            </a:r>
          </a:p>
          <a:p>
            <a:pPr>
              <a:spcBef>
                <a:spcPct val="0"/>
              </a:spcBef>
            </a:pPr>
            <a:endParaRPr lang="en-US" altLang="ko-KR" sz="1400" b="0"/>
          </a:p>
          <a:p>
            <a:pPr>
              <a:spcBef>
                <a:spcPct val="0"/>
              </a:spcBef>
            </a:pPr>
            <a:r>
              <a:rPr lang="en-US" altLang="ko-KR" sz="1400" b="0"/>
              <a:t>int inarg (char c)</a:t>
            </a:r>
          </a:p>
          <a:p>
            <a:pPr>
              <a:spcBef>
                <a:spcPct val="0"/>
              </a:spcBef>
            </a:pPr>
            <a:r>
              <a:rPr lang="en-US" altLang="ko-KR" sz="1400" b="0"/>
              <a:t>{</a:t>
            </a:r>
          </a:p>
          <a:p>
            <a:pPr>
              <a:spcBef>
                <a:spcPct val="0"/>
              </a:spcBef>
            </a:pPr>
            <a:r>
              <a:rPr lang="en-US" altLang="ko-KR" sz="1400" b="0"/>
              <a:t>   char *wrk;</a:t>
            </a:r>
          </a:p>
          <a:p>
            <a:pPr>
              <a:spcBef>
                <a:spcPct val="0"/>
              </a:spcBef>
            </a:pPr>
            <a:endParaRPr lang="en-US" altLang="ko-KR" sz="1400" b="0"/>
          </a:p>
          <a:p>
            <a:pPr>
              <a:spcBef>
                <a:spcPct val="0"/>
              </a:spcBef>
            </a:pPr>
            <a:r>
              <a:rPr lang="en-US" altLang="ko-KR" sz="1400" b="0"/>
              <a:t>   for (wrk = special; *wrk; wrk++){</a:t>
            </a:r>
          </a:p>
          <a:p>
            <a:pPr>
              <a:spcBef>
                <a:spcPct val="0"/>
              </a:spcBef>
            </a:pPr>
            <a:r>
              <a:rPr lang="en-US" altLang="ko-KR" sz="1400" b="0"/>
              <a:t>      if (c == *wrk)</a:t>
            </a:r>
          </a:p>
          <a:p>
            <a:pPr>
              <a:spcBef>
                <a:spcPct val="0"/>
              </a:spcBef>
            </a:pPr>
            <a:r>
              <a:rPr lang="en-US" altLang="ko-KR" sz="1400" b="0"/>
              <a:t>         return (0);</a:t>
            </a:r>
          </a:p>
          <a:p>
            <a:pPr>
              <a:spcBef>
                <a:spcPct val="0"/>
              </a:spcBef>
            </a:pPr>
            <a:r>
              <a:rPr lang="en-US" altLang="ko-KR" sz="1400" b="0"/>
              <a:t>   }</a:t>
            </a:r>
          </a:p>
          <a:p>
            <a:pPr>
              <a:spcBef>
                <a:spcPct val="0"/>
              </a:spcBef>
            </a:pPr>
            <a:endParaRPr lang="en-US" altLang="ko-KR" sz="1400" b="0"/>
          </a:p>
          <a:p>
            <a:pPr>
              <a:spcBef>
                <a:spcPct val="0"/>
              </a:spcBef>
            </a:pPr>
            <a:r>
              <a:rPr lang="en-US" altLang="ko-KR" sz="1400" b="0"/>
              <a:t>   return (1);</a:t>
            </a:r>
          </a:p>
          <a:p>
            <a:pPr>
              <a:spcBef>
                <a:spcPct val="0"/>
              </a:spcBef>
            </a:pPr>
            <a:r>
              <a:rPr lang="en-US" altLang="ko-KR" sz="1400" b="0"/>
              <a:t>}</a:t>
            </a:r>
          </a:p>
        </p:txBody>
      </p:sp>
      <p:sp>
        <p:nvSpPr>
          <p:cNvPr id="379909" name="Rectangle 5"/>
          <p:cNvSpPr>
            <a:spLocks noChangeArrowheads="1"/>
          </p:cNvSpPr>
          <p:nvPr/>
        </p:nvSpPr>
        <p:spPr bwMode="auto">
          <a:xfrm>
            <a:off x="466725" y="4214818"/>
            <a:ext cx="8208963" cy="2138362"/>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a:t>#include "</a:t>
            </a:r>
            <a:r>
              <a:rPr lang="en-US" altLang="ko-KR" sz="1400" b="0" dirty="0" err="1"/>
              <a:t>smallsh.h</a:t>
            </a:r>
            <a:r>
              <a:rPr lang="en-US" altLang="ko-KR" sz="1400" b="0" dirty="0"/>
              <a:t>"</a:t>
            </a:r>
          </a:p>
          <a:p>
            <a:pPr>
              <a:spcBef>
                <a:spcPct val="0"/>
              </a:spcBef>
            </a:pPr>
            <a:endParaRPr lang="en-US" altLang="ko-KR" sz="1400" b="0" dirty="0"/>
          </a:p>
          <a:p>
            <a:pPr>
              <a:spcBef>
                <a:spcPct val="0"/>
              </a:spcBef>
            </a:pPr>
            <a:r>
              <a:rPr lang="en-US" altLang="ko-KR" sz="1400" b="0" dirty="0"/>
              <a:t>char *prompt = "Command&gt; ";	/* </a:t>
            </a:r>
            <a:r>
              <a:rPr lang="ko-KR" altLang="en-US" sz="1400" b="0" dirty="0"/>
              <a:t>프롬프트 *</a:t>
            </a:r>
            <a:r>
              <a:rPr lang="en-US" altLang="ko-KR" sz="1400" b="0" dirty="0"/>
              <a:t>/</a:t>
            </a:r>
          </a:p>
          <a:p>
            <a:pPr>
              <a:spcBef>
                <a:spcPct val="0"/>
              </a:spcBef>
            </a:pPr>
            <a:endParaRPr lang="en-US" altLang="ko-KR" sz="1400" b="0" dirty="0"/>
          </a:p>
          <a:p>
            <a:pPr>
              <a:spcBef>
                <a:spcPct val="0"/>
              </a:spcBef>
            </a:pPr>
            <a:r>
              <a:rPr lang="en-US" altLang="ko-KR" sz="1400" b="0" dirty="0"/>
              <a:t>main()</a:t>
            </a:r>
          </a:p>
          <a:p>
            <a:pPr>
              <a:spcBef>
                <a:spcPct val="0"/>
              </a:spcBef>
            </a:pPr>
            <a:r>
              <a:rPr lang="en-US" altLang="ko-KR" sz="1400" b="0" dirty="0"/>
              <a:t>{</a:t>
            </a:r>
          </a:p>
          <a:p>
            <a:pPr>
              <a:spcBef>
                <a:spcPct val="0"/>
              </a:spcBef>
            </a:pPr>
            <a:r>
              <a:rPr lang="en-US" altLang="ko-KR" sz="1400" b="0" dirty="0"/>
              <a:t>   while(</a:t>
            </a:r>
            <a:r>
              <a:rPr lang="en-US" altLang="ko-KR" sz="1400" b="0" dirty="0" err="1"/>
              <a:t>userin</a:t>
            </a:r>
            <a:r>
              <a:rPr lang="en-US" altLang="ko-KR" sz="1400" b="0" dirty="0"/>
              <a:t>(prompt) != EOF)</a:t>
            </a:r>
          </a:p>
          <a:p>
            <a:pPr>
              <a:spcBef>
                <a:spcPct val="0"/>
              </a:spcBef>
            </a:pPr>
            <a:r>
              <a:rPr lang="en-US" altLang="ko-KR" sz="1400" b="0" dirty="0"/>
              <a:t>      </a:t>
            </a:r>
            <a:r>
              <a:rPr lang="en-US" altLang="ko-KR" sz="1400" b="0" dirty="0" err="1"/>
              <a:t>procline</a:t>
            </a:r>
            <a:r>
              <a:rPr lang="en-US" altLang="ko-KR" sz="1400" b="0" dirty="0"/>
              <a:t>();</a:t>
            </a:r>
          </a:p>
          <a:p>
            <a:pPr>
              <a:spcBef>
                <a:spcPct val="0"/>
              </a:spcBef>
            </a:pPr>
            <a:r>
              <a:rPr lang="en-US" altLang="ko-KR" sz="1400" b="0" dirty="0"/>
              <a:t>}</a:t>
            </a:r>
          </a:p>
        </p:txBody>
      </p:sp>
      <p:sp>
        <p:nvSpPr>
          <p:cNvPr id="6" name="슬라이드 번호 개체 틀 5"/>
          <p:cNvSpPr>
            <a:spLocks noGrp="1"/>
          </p:cNvSpPr>
          <p:nvPr>
            <p:ph type="sldNum" sz="quarter" idx="4"/>
          </p:nvPr>
        </p:nvSpPr>
        <p:spPr/>
        <p:txBody>
          <a:bodyPr/>
          <a:lstStyle/>
          <a:p>
            <a:pPr>
              <a:defRPr/>
            </a:pPr>
            <a:fld id="{2ED06A3C-559F-46D5-B6E7-F09C135BD2BB}" type="slidenum">
              <a:rPr lang="en-US" altLang="ko-KR" smtClean="0"/>
              <a:pPr>
                <a:defRPr/>
              </a:pPr>
              <a:t>33</a:t>
            </a:fld>
            <a:endParaRPr lang="en-US" altLang="ko-K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ctrTitle"/>
          </p:nvPr>
        </p:nvSpPr>
        <p:spPr/>
        <p:txBody>
          <a:bodyPr/>
          <a:lstStyle/>
          <a:p>
            <a:r>
              <a:rPr lang="en-US" altLang="ko-KR" dirty="0"/>
              <a:t>5.10 Process Attributes</a:t>
            </a:r>
          </a:p>
        </p:txBody>
      </p:sp>
      <p:sp>
        <p:nvSpPr>
          <p:cNvPr id="384005" name="Rectangle 5"/>
          <p:cNvSpPr>
            <a:spLocks noGrp="1" noChangeArrowheads="1"/>
          </p:cNvSpPr>
          <p:nvPr>
            <p:ph type="subTitle" idx="1"/>
          </p:nvPr>
        </p:nvSpPr>
        <p:spPr/>
        <p:txBody>
          <a:bodyPr/>
          <a:lstStyle/>
          <a:p>
            <a:endParaRPr lang="ko-KR" altLang="en-US">
              <a:latin typeface="Arial" charset="0"/>
              <a:cs typeface="Arial" charset="0"/>
            </a:endParaRPr>
          </a:p>
        </p:txBody>
      </p:sp>
      <p:sp>
        <p:nvSpPr>
          <p:cNvPr id="4" name="슬라이드 번호 개체 틀 3"/>
          <p:cNvSpPr>
            <a:spLocks noGrp="1"/>
          </p:cNvSpPr>
          <p:nvPr>
            <p:ph type="sldNum" sz="quarter" idx="10"/>
          </p:nvPr>
        </p:nvSpPr>
        <p:spPr/>
        <p:txBody>
          <a:bodyPr/>
          <a:lstStyle/>
          <a:p>
            <a:pPr>
              <a:defRPr/>
            </a:pPr>
            <a:fld id="{033CEFD8-8268-4626-A9E7-343D30CB01D6}" type="slidenum">
              <a:rPr lang="en-US" altLang="ko-KR" smtClean="0"/>
              <a:pPr>
                <a:defRPr/>
              </a:pPr>
              <a:t>34</a:t>
            </a:fld>
            <a:endParaRPr lang="en-US" altLang="ko-K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ko-KR"/>
              <a:t>The process-id</a:t>
            </a:r>
          </a:p>
        </p:txBody>
      </p:sp>
      <p:sp>
        <p:nvSpPr>
          <p:cNvPr id="386051" name="Rectangle 3"/>
          <p:cNvSpPr>
            <a:spLocks noChangeArrowheads="1"/>
          </p:cNvSpPr>
          <p:nvPr/>
        </p:nvSpPr>
        <p:spPr bwMode="auto">
          <a:xfrm>
            <a:off x="395288" y="1125538"/>
            <a:ext cx="8353425" cy="5232420"/>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fr-FR" altLang="ko-KR" b="0"/>
              <a:t>#include &lt;unistd.h&gt;</a:t>
            </a:r>
          </a:p>
          <a:p>
            <a:pPr>
              <a:spcBef>
                <a:spcPct val="0"/>
              </a:spcBef>
            </a:pPr>
            <a:endParaRPr lang="fr-FR" altLang="ko-KR" b="0"/>
          </a:p>
          <a:p>
            <a:pPr>
              <a:spcBef>
                <a:spcPct val="0"/>
              </a:spcBef>
            </a:pPr>
            <a:r>
              <a:rPr lang="fr-FR" altLang="ko-KR" b="0"/>
              <a:t>pid_t getpid(void);</a:t>
            </a:r>
          </a:p>
          <a:p>
            <a:pPr>
              <a:spcBef>
                <a:spcPct val="0"/>
              </a:spcBef>
            </a:pPr>
            <a:r>
              <a:rPr lang="fr-FR" altLang="ko-KR" b="0"/>
              <a:t>			      Returns: process ID of calling process</a:t>
            </a:r>
          </a:p>
          <a:p>
            <a:pPr>
              <a:spcBef>
                <a:spcPct val="0"/>
              </a:spcBef>
            </a:pPr>
            <a:endParaRPr lang="fr-FR" altLang="ko-KR" b="0"/>
          </a:p>
          <a:p>
            <a:pPr>
              <a:spcBef>
                <a:spcPct val="0"/>
              </a:spcBef>
            </a:pPr>
            <a:r>
              <a:rPr lang="fr-FR" altLang="ko-KR" b="0"/>
              <a:t>pid_t getppid(void);</a:t>
            </a:r>
          </a:p>
          <a:p>
            <a:pPr>
              <a:spcBef>
                <a:spcPct val="0"/>
              </a:spcBef>
            </a:pPr>
            <a:r>
              <a:rPr lang="fr-FR" altLang="ko-KR" b="0"/>
              <a:t>		       Returns: parent process ID of calling process</a:t>
            </a:r>
          </a:p>
          <a:p>
            <a:pPr>
              <a:spcBef>
                <a:spcPct val="0"/>
              </a:spcBef>
            </a:pPr>
            <a:endParaRPr lang="fr-FR" altLang="ko-KR" b="0"/>
          </a:p>
          <a:p>
            <a:pPr>
              <a:spcBef>
                <a:spcPct val="0"/>
              </a:spcBef>
            </a:pPr>
            <a:r>
              <a:rPr lang="fr-FR" altLang="ko-KR" b="0"/>
              <a:t>uid_t getuid(void);</a:t>
            </a:r>
          </a:p>
          <a:p>
            <a:pPr>
              <a:spcBef>
                <a:spcPct val="0"/>
              </a:spcBef>
            </a:pPr>
            <a:r>
              <a:rPr lang="fr-FR" altLang="ko-KR" b="0"/>
              <a:t>			    Returns: real user ID of calling process</a:t>
            </a:r>
          </a:p>
          <a:p>
            <a:pPr>
              <a:spcBef>
                <a:spcPct val="0"/>
              </a:spcBef>
            </a:pPr>
            <a:endParaRPr lang="fr-FR" altLang="ko-KR" b="0"/>
          </a:p>
          <a:p>
            <a:pPr>
              <a:spcBef>
                <a:spcPct val="0"/>
              </a:spcBef>
            </a:pPr>
            <a:r>
              <a:rPr lang="fr-FR" altLang="ko-KR" b="0"/>
              <a:t>uid_t geteuid(void);</a:t>
            </a:r>
          </a:p>
          <a:p>
            <a:pPr>
              <a:spcBef>
                <a:spcPct val="0"/>
              </a:spcBef>
            </a:pPr>
            <a:r>
              <a:rPr lang="fr-FR" altLang="ko-KR" b="0"/>
              <a:t>		       Returns: effective user ID of calling process</a:t>
            </a:r>
          </a:p>
          <a:p>
            <a:pPr>
              <a:spcBef>
                <a:spcPct val="0"/>
              </a:spcBef>
            </a:pPr>
            <a:endParaRPr lang="fr-FR" altLang="ko-KR" b="0"/>
          </a:p>
          <a:p>
            <a:pPr>
              <a:spcBef>
                <a:spcPct val="0"/>
              </a:spcBef>
            </a:pPr>
            <a:r>
              <a:rPr lang="fr-FR" altLang="ko-KR" b="0"/>
              <a:t>gid_t getgid(void);</a:t>
            </a:r>
          </a:p>
          <a:p>
            <a:pPr>
              <a:spcBef>
                <a:spcPct val="0"/>
              </a:spcBef>
            </a:pPr>
            <a:r>
              <a:rPr lang="fr-FR" altLang="ko-KR" b="0"/>
              <a:t>			   Returns: real group ID of calling process</a:t>
            </a:r>
          </a:p>
          <a:p>
            <a:pPr>
              <a:spcBef>
                <a:spcPct val="0"/>
              </a:spcBef>
            </a:pPr>
            <a:endParaRPr lang="fr-FR" altLang="ko-KR" b="0"/>
          </a:p>
          <a:p>
            <a:pPr>
              <a:spcBef>
                <a:spcPct val="0"/>
              </a:spcBef>
            </a:pPr>
            <a:r>
              <a:rPr lang="fr-FR" altLang="ko-KR" b="0"/>
              <a:t>gid_t getegid(void);</a:t>
            </a:r>
          </a:p>
          <a:p>
            <a:pPr>
              <a:spcBef>
                <a:spcPct val="0"/>
              </a:spcBef>
            </a:pPr>
            <a:r>
              <a:rPr lang="fr-FR" altLang="ko-KR" b="0"/>
              <a:t>		      Returns: effective group ID of calling process</a:t>
            </a:r>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35</a:t>
            </a:fld>
            <a:endParaRPr lang="en-US" altLang="ko-K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ko-KR"/>
              <a:t>Process ID 0 &amp; 1</a:t>
            </a:r>
          </a:p>
        </p:txBody>
      </p:sp>
      <p:sp>
        <p:nvSpPr>
          <p:cNvPr id="387075" name="Rectangle 3"/>
          <p:cNvSpPr>
            <a:spLocks noGrp="1" noChangeArrowheads="1"/>
          </p:cNvSpPr>
          <p:nvPr>
            <p:ph idx="1"/>
          </p:nvPr>
        </p:nvSpPr>
        <p:spPr>
          <a:xfrm>
            <a:off x="457200" y="1052513"/>
            <a:ext cx="8229600" cy="5256212"/>
          </a:xfrm>
        </p:spPr>
        <p:txBody>
          <a:bodyPr/>
          <a:lstStyle/>
          <a:p>
            <a:r>
              <a:rPr lang="en-US" altLang="ko-KR" sz="2200" dirty="0">
                <a:latin typeface="Arial" charset="0"/>
                <a:cs typeface="Arial" charset="0"/>
              </a:rPr>
              <a:t>Scheduler process (swapper) : Process ID 0 </a:t>
            </a:r>
          </a:p>
          <a:p>
            <a:pPr lvl="1"/>
            <a:r>
              <a:rPr lang="en-US" altLang="ko-KR" sz="2000" dirty="0">
                <a:solidFill>
                  <a:srgbClr val="FF0000"/>
                </a:solidFill>
              </a:rPr>
              <a:t>No program on disk corresponds to this process,</a:t>
            </a:r>
          </a:p>
          <a:p>
            <a:pPr lvl="1"/>
            <a:r>
              <a:rPr lang="en-US" altLang="ko-KR" sz="2000" dirty="0"/>
              <a:t>which is part of the kernel and is known as a system process.</a:t>
            </a:r>
          </a:p>
          <a:p>
            <a:endParaRPr lang="en-US" altLang="ko-KR" sz="2200" dirty="0">
              <a:latin typeface="Arial" charset="0"/>
              <a:cs typeface="Arial" charset="0"/>
            </a:endParaRPr>
          </a:p>
          <a:p>
            <a:r>
              <a:rPr lang="en-US" altLang="ko-KR" sz="2200" dirty="0">
                <a:latin typeface="Arial" charset="0"/>
                <a:cs typeface="Arial" charset="0"/>
              </a:rPr>
              <a:t>Init process : Process ID 1 </a:t>
            </a:r>
          </a:p>
          <a:p>
            <a:pPr lvl="1"/>
            <a:r>
              <a:rPr lang="en-US" altLang="ko-KR" sz="2000" dirty="0"/>
              <a:t>invoked by the kernel at the end of the bootstrap procedure.</a:t>
            </a:r>
          </a:p>
          <a:p>
            <a:pPr lvl="1"/>
            <a:r>
              <a:rPr lang="en-US" altLang="ko-KR" sz="2000" dirty="0"/>
              <a:t>The program file for this process was </a:t>
            </a:r>
            <a:r>
              <a:rPr lang="en-US" altLang="ko-KR" sz="2000" b="0" dirty="0">
                <a:latin typeface="Courier New" pitchFamily="49" charset="0"/>
              </a:rPr>
              <a:t>/etc/init</a:t>
            </a:r>
            <a:r>
              <a:rPr lang="en-US" altLang="ko-KR" sz="2000" dirty="0"/>
              <a:t> in older versions of the UNIX System and is </a:t>
            </a:r>
            <a:r>
              <a:rPr lang="en-US" altLang="ko-KR" sz="2000" b="0" dirty="0">
                <a:latin typeface="Courier New" pitchFamily="49" charset="0"/>
              </a:rPr>
              <a:t>/</a:t>
            </a:r>
            <a:r>
              <a:rPr lang="en-US" altLang="ko-KR" sz="2000" b="0" dirty="0" err="1">
                <a:latin typeface="Courier New" pitchFamily="49" charset="0"/>
              </a:rPr>
              <a:t>sbin</a:t>
            </a:r>
            <a:r>
              <a:rPr lang="en-US" altLang="ko-KR" sz="2000" b="0" dirty="0">
                <a:latin typeface="Courier New" pitchFamily="49" charset="0"/>
              </a:rPr>
              <a:t>/init</a:t>
            </a:r>
            <a:r>
              <a:rPr lang="en-US" altLang="ko-KR" sz="2000" dirty="0"/>
              <a:t> in newer versions. </a:t>
            </a:r>
          </a:p>
          <a:p>
            <a:pPr lvl="1"/>
            <a:r>
              <a:rPr lang="en-US" altLang="ko-KR" sz="2000" dirty="0"/>
              <a:t>This process is </a:t>
            </a:r>
            <a:r>
              <a:rPr lang="en-US" altLang="ko-KR" sz="2000" dirty="0">
                <a:solidFill>
                  <a:srgbClr val="FF0000"/>
                </a:solidFill>
              </a:rPr>
              <a:t>responsible for bringing up a UNIX system</a:t>
            </a:r>
          </a:p>
          <a:p>
            <a:pPr lvl="1"/>
            <a:r>
              <a:rPr lang="en-US" altLang="ko-KR" sz="2000" dirty="0"/>
              <a:t>The init process never dies. </a:t>
            </a:r>
          </a:p>
          <a:p>
            <a:pPr lvl="1"/>
            <a:r>
              <a:rPr lang="en-US" altLang="ko-KR" sz="2000" dirty="0"/>
              <a:t>It is a normal user process, not a system process within the kernel, like the swapper, run with </a:t>
            </a:r>
            <a:r>
              <a:rPr lang="en-US" altLang="ko-KR" sz="2000" dirty="0" err="1">
                <a:solidFill>
                  <a:srgbClr val="FF0000"/>
                </a:solidFill>
              </a:rPr>
              <a:t>superuser</a:t>
            </a:r>
            <a:r>
              <a:rPr lang="en-US" altLang="ko-KR" sz="2000" dirty="0">
                <a:solidFill>
                  <a:srgbClr val="FF0000"/>
                </a:solidFill>
              </a:rPr>
              <a:t> privileges</a:t>
            </a:r>
            <a:r>
              <a:rPr lang="en-US" altLang="ko-KR" sz="2000" dirty="0"/>
              <a:t>. </a:t>
            </a:r>
          </a:p>
          <a:p>
            <a:pPr lvl="1"/>
            <a:endParaRPr lang="en-US" altLang="ko-KR" dirty="0"/>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36</a:t>
            </a:fld>
            <a:endParaRPr lang="en-US" altLang="ko-K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ko-KR" i="1"/>
              <a:t>example p</a:t>
            </a:r>
            <a:r>
              <a:rPr lang="en-US" altLang="ko-KR"/>
              <a:t>.115(156) (1/2)</a:t>
            </a:r>
          </a:p>
        </p:txBody>
      </p:sp>
      <p:sp>
        <p:nvSpPr>
          <p:cNvPr id="388099" name="Rectangle 3"/>
          <p:cNvSpPr>
            <a:spLocks noGrp="1" noChangeArrowheads="1"/>
          </p:cNvSpPr>
          <p:nvPr>
            <p:ph idx="1"/>
          </p:nvPr>
        </p:nvSpPr>
        <p:spPr/>
        <p:txBody>
          <a:bodyPr/>
          <a:lstStyle/>
          <a:p>
            <a:endParaRPr lang="ko-KR" altLang="en-US">
              <a:latin typeface="Arial" charset="0"/>
              <a:cs typeface="Arial" charset="0"/>
            </a:endParaRPr>
          </a:p>
        </p:txBody>
      </p:sp>
      <p:sp>
        <p:nvSpPr>
          <p:cNvPr id="388100" name="Rectangle 4"/>
          <p:cNvSpPr>
            <a:spLocks noChangeArrowheads="1"/>
          </p:cNvSpPr>
          <p:nvPr/>
        </p:nvSpPr>
        <p:spPr bwMode="auto">
          <a:xfrm>
            <a:off x="466725" y="1052513"/>
            <a:ext cx="8208963" cy="5367337"/>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a:t>static </a:t>
            </a:r>
            <a:r>
              <a:rPr lang="en-US" altLang="ko-KR" sz="1400" b="0" dirty="0" err="1"/>
              <a:t>int</a:t>
            </a:r>
            <a:r>
              <a:rPr lang="en-US" altLang="ko-KR" sz="1400" b="0" dirty="0"/>
              <a:t> num = 0;</a:t>
            </a:r>
          </a:p>
          <a:p>
            <a:pPr>
              <a:spcBef>
                <a:spcPct val="0"/>
              </a:spcBef>
            </a:pPr>
            <a:r>
              <a:rPr lang="en-US" altLang="ko-KR" sz="1400" b="0" dirty="0"/>
              <a:t>static char </a:t>
            </a:r>
            <a:r>
              <a:rPr lang="en-US" altLang="ko-KR" sz="1400" b="0" dirty="0" err="1"/>
              <a:t>namebuf</a:t>
            </a:r>
            <a:r>
              <a:rPr lang="en-US" altLang="ko-KR" sz="1400" b="0" dirty="0"/>
              <a:t>[20];</a:t>
            </a:r>
          </a:p>
          <a:p>
            <a:pPr>
              <a:spcBef>
                <a:spcPct val="0"/>
              </a:spcBef>
            </a:pPr>
            <a:r>
              <a:rPr lang="en-US" altLang="ko-KR" sz="1400" b="0" dirty="0"/>
              <a:t>static char prefix[] = "/</a:t>
            </a:r>
            <a:r>
              <a:rPr lang="en-US" altLang="ko-KR" sz="1400" b="0" dirty="0" err="1"/>
              <a:t>tmp</a:t>
            </a:r>
            <a:r>
              <a:rPr lang="en-US" altLang="ko-KR" sz="1400" b="0" dirty="0"/>
              <a:t>/</a:t>
            </a:r>
            <a:r>
              <a:rPr lang="en-US" altLang="ko-KR" sz="1400" b="0" dirty="0" err="1"/>
              <a:t>tmp</a:t>
            </a:r>
            <a:r>
              <a:rPr lang="en-US" altLang="ko-KR" sz="1400" b="0" dirty="0"/>
              <a:t>";</a:t>
            </a:r>
          </a:p>
          <a:p>
            <a:pPr>
              <a:spcBef>
                <a:spcPct val="0"/>
              </a:spcBef>
            </a:pPr>
            <a:endParaRPr lang="en-US" altLang="ko-KR" sz="1000" b="0" dirty="0"/>
          </a:p>
          <a:p>
            <a:pPr>
              <a:spcBef>
                <a:spcPct val="0"/>
              </a:spcBef>
            </a:pPr>
            <a:r>
              <a:rPr lang="en-US" altLang="ko-KR" sz="1400" b="0" dirty="0"/>
              <a:t>char *</a:t>
            </a:r>
            <a:r>
              <a:rPr lang="en-US" altLang="ko-KR" sz="1400" b="0" dirty="0" err="1"/>
              <a:t>gentemp</a:t>
            </a:r>
            <a:r>
              <a:rPr lang="en-US" altLang="ko-KR" sz="1400" b="0" dirty="0"/>
              <a:t>(void){</a:t>
            </a:r>
          </a:p>
          <a:p>
            <a:pPr>
              <a:spcBef>
                <a:spcPct val="0"/>
              </a:spcBef>
            </a:pPr>
            <a:r>
              <a:rPr lang="en-US" altLang="ko-KR" sz="1400" b="0" dirty="0"/>
              <a:t>   </a:t>
            </a:r>
            <a:r>
              <a:rPr lang="en-US" altLang="ko-KR" sz="1400" b="0" dirty="0" err="1"/>
              <a:t>int</a:t>
            </a:r>
            <a:r>
              <a:rPr lang="en-US" altLang="ko-KR" sz="1400" b="0" dirty="0"/>
              <a:t> length;</a:t>
            </a:r>
          </a:p>
          <a:p>
            <a:pPr>
              <a:spcBef>
                <a:spcPct val="0"/>
              </a:spcBef>
            </a:pPr>
            <a:r>
              <a:rPr lang="en-US" altLang="ko-KR" sz="1400" b="0" dirty="0"/>
              <a:t>   </a:t>
            </a:r>
            <a:r>
              <a:rPr lang="en-US" altLang="ko-KR" sz="1400" b="0" dirty="0" err="1"/>
              <a:t>pid_t</a:t>
            </a:r>
            <a:r>
              <a:rPr lang="en-US" altLang="ko-KR" sz="1400" b="0" dirty="0"/>
              <a:t> </a:t>
            </a:r>
            <a:r>
              <a:rPr lang="en-US" altLang="ko-KR" sz="1400" b="0" dirty="0" err="1"/>
              <a:t>pid</a:t>
            </a:r>
            <a:r>
              <a:rPr lang="en-US" altLang="ko-KR" sz="1400" b="0" dirty="0"/>
              <a:t>;</a:t>
            </a:r>
          </a:p>
          <a:p>
            <a:pPr>
              <a:spcBef>
                <a:spcPct val="0"/>
              </a:spcBef>
            </a:pPr>
            <a:endParaRPr lang="en-US" altLang="ko-KR" sz="1400" b="0" dirty="0"/>
          </a:p>
          <a:p>
            <a:pPr>
              <a:spcBef>
                <a:spcPct val="0"/>
              </a:spcBef>
            </a:pPr>
            <a:r>
              <a:rPr lang="en-US" altLang="ko-KR" sz="1400" b="0" dirty="0"/>
              <a:t>   </a:t>
            </a:r>
            <a:r>
              <a:rPr lang="en-US" altLang="ko-KR" sz="1400" b="0" dirty="0" err="1"/>
              <a:t>pid</a:t>
            </a:r>
            <a:r>
              <a:rPr lang="en-US" altLang="ko-KR" sz="1400" b="0" dirty="0"/>
              <a:t> = </a:t>
            </a:r>
            <a:r>
              <a:rPr lang="en-US" altLang="ko-KR" sz="1400" b="0" dirty="0" err="1"/>
              <a:t>getpid</a:t>
            </a:r>
            <a:r>
              <a:rPr lang="en-US" altLang="ko-KR" sz="1400" b="0" dirty="0"/>
              <a:t>();	/* </a:t>
            </a:r>
            <a:r>
              <a:rPr lang="ko-KR" altLang="en-US" sz="1400" b="0" dirty="0"/>
              <a:t>프로세스 식별번호를 얻는다</a:t>
            </a:r>
            <a:r>
              <a:rPr lang="en-US" altLang="ko-KR" sz="1400" b="0" dirty="0"/>
              <a:t>. */</a:t>
            </a:r>
          </a:p>
          <a:p>
            <a:pPr>
              <a:spcBef>
                <a:spcPct val="0"/>
              </a:spcBef>
            </a:pPr>
            <a:endParaRPr lang="en-US" altLang="ko-KR" sz="1400" b="0" dirty="0"/>
          </a:p>
          <a:p>
            <a:pPr>
              <a:spcBef>
                <a:spcPct val="0"/>
              </a:spcBef>
            </a:pPr>
            <a:r>
              <a:rPr lang="en-US" altLang="ko-KR" sz="1400" b="0" dirty="0"/>
              <a:t>   /* </a:t>
            </a:r>
            <a:r>
              <a:rPr lang="ko-KR" altLang="en-US" sz="1400" b="0" dirty="0"/>
              <a:t>표준 문자열처리 루틴들  </a:t>
            </a:r>
            <a:r>
              <a:rPr lang="en-US" altLang="ko-KR" sz="1400" b="0" dirty="0"/>
              <a:t>&lt;</a:t>
            </a:r>
            <a:r>
              <a:rPr lang="en-US" altLang="ko-KR" sz="1400" b="0" dirty="0" err="1"/>
              <a:t>string.h</a:t>
            </a:r>
            <a:r>
              <a:rPr lang="en-US" altLang="ko-KR" sz="1400" b="0" dirty="0"/>
              <a:t>&gt; */</a:t>
            </a:r>
          </a:p>
          <a:p>
            <a:pPr>
              <a:spcBef>
                <a:spcPct val="0"/>
              </a:spcBef>
            </a:pPr>
            <a:r>
              <a:rPr lang="en-US" altLang="ko-KR" sz="1400" b="0" dirty="0"/>
              <a:t>   </a:t>
            </a:r>
            <a:r>
              <a:rPr lang="en-US" altLang="ko-KR" sz="1400" b="0" dirty="0" err="1"/>
              <a:t>strcpy</a:t>
            </a:r>
            <a:r>
              <a:rPr lang="en-US" altLang="ko-KR" sz="1400" b="0" dirty="0"/>
              <a:t> (</a:t>
            </a:r>
            <a:r>
              <a:rPr lang="en-US" altLang="ko-KR" sz="1400" b="0" dirty="0" err="1"/>
              <a:t>namebuf</a:t>
            </a:r>
            <a:r>
              <a:rPr lang="en-US" altLang="ko-KR" sz="1400" b="0" dirty="0"/>
              <a:t>, prefix);</a:t>
            </a:r>
          </a:p>
          <a:p>
            <a:pPr>
              <a:spcBef>
                <a:spcPct val="0"/>
              </a:spcBef>
            </a:pPr>
            <a:r>
              <a:rPr lang="en-US" altLang="ko-KR" sz="1400" b="0" dirty="0"/>
              <a:t>   length = </a:t>
            </a:r>
            <a:r>
              <a:rPr lang="en-US" altLang="ko-KR" sz="1400" b="0" dirty="0" err="1"/>
              <a:t>strlen</a:t>
            </a:r>
            <a:r>
              <a:rPr lang="en-US" altLang="ko-KR" sz="1400" b="0" dirty="0"/>
              <a:t>(</a:t>
            </a:r>
            <a:r>
              <a:rPr lang="en-US" altLang="ko-KR" sz="1400" b="0" dirty="0" err="1"/>
              <a:t>namebuf</a:t>
            </a:r>
            <a:r>
              <a:rPr lang="en-US" altLang="ko-KR" sz="1400" b="0" dirty="0"/>
              <a:t>);</a:t>
            </a:r>
          </a:p>
          <a:p>
            <a:pPr>
              <a:spcBef>
                <a:spcPct val="0"/>
              </a:spcBef>
            </a:pPr>
            <a:endParaRPr lang="en-US" altLang="ko-KR" sz="1400" b="0" dirty="0"/>
          </a:p>
          <a:p>
            <a:pPr>
              <a:spcBef>
                <a:spcPct val="0"/>
              </a:spcBef>
            </a:pPr>
            <a:r>
              <a:rPr lang="en-US" altLang="ko-KR" sz="1400" b="0" dirty="0"/>
              <a:t>   /* </a:t>
            </a:r>
            <a:r>
              <a:rPr lang="ko-KR" altLang="en-US" sz="1400" b="0" dirty="0" err="1"/>
              <a:t>화일</a:t>
            </a:r>
            <a:r>
              <a:rPr lang="ko-KR" altLang="en-US" sz="1400" b="0" dirty="0"/>
              <a:t> 이름에 프로세스 식별번호</a:t>
            </a:r>
            <a:r>
              <a:rPr lang="en-US" altLang="ko-KR" sz="1400" b="0" dirty="0"/>
              <a:t>(</a:t>
            </a:r>
            <a:r>
              <a:rPr lang="en-US" altLang="ko-KR" sz="1400" b="0" dirty="0" err="1"/>
              <a:t>pid</a:t>
            </a:r>
            <a:r>
              <a:rPr lang="en-US" altLang="ko-KR" sz="1400" b="0" dirty="0"/>
              <a:t>)</a:t>
            </a:r>
            <a:r>
              <a:rPr lang="ko-KR" altLang="en-US" sz="1400" b="0" dirty="0"/>
              <a:t>를 추가한다</a:t>
            </a:r>
            <a:r>
              <a:rPr lang="en-US" altLang="ko-KR" sz="1400" b="0" dirty="0"/>
              <a:t>. */</a:t>
            </a:r>
          </a:p>
          <a:p>
            <a:pPr>
              <a:spcBef>
                <a:spcPct val="0"/>
              </a:spcBef>
            </a:pPr>
            <a:r>
              <a:rPr lang="en-US" altLang="ko-KR" sz="1400" b="0" dirty="0"/>
              <a:t>   </a:t>
            </a:r>
            <a:r>
              <a:rPr lang="en-US" altLang="ko-KR" sz="1400" b="0" dirty="0" err="1"/>
              <a:t>itoa</a:t>
            </a:r>
            <a:r>
              <a:rPr lang="en-US" altLang="ko-KR" sz="1400" b="0" dirty="0"/>
              <a:t> (</a:t>
            </a:r>
            <a:r>
              <a:rPr lang="en-US" altLang="ko-KR" sz="1400" b="0" dirty="0" err="1"/>
              <a:t>pid</a:t>
            </a:r>
            <a:r>
              <a:rPr lang="en-US" altLang="ko-KR" sz="1400" b="0" dirty="0"/>
              <a:t>, &amp;</a:t>
            </a:r>
            <a:r>
              <a:rPr lang="en-US" altLang="ko-KR" sz="1400" b="0" dirty="0" err="1"/>
              <a:t>namebuf</a:t>
            </a:r>
            <a:r>
              <a:rPr lang="en-US" altLang="ko-KR" sz="1400" b="0" dirty="0"/>
              <a:t>[length]);	/* filename : /</a:t>
            </a:r>
            <a:r>
              <a:rPr lang="en-US" altLang="ko-KR" sz="1400" b="0" dirty="0" err="1"/>
              <a:t>tmp</a:t>
            </a:r>
            <a:r>
              <a:rPr lang="en-US" altLang="ko-KR" sz="1400" b="0" dirty="0"/>
              <a:t>/</a:t>
            </a:r>
            <a:r>
              <a:rPr lang="en-US" altLang="ko-KR" sz="1400" b="0" dirty="0" err="1"/>
              <a:t>tmp#pid</a:t>
            </a:r>
            <a:r>
              <a:rPr lang="en-US" altLang="ko-KR" sz="1400" b="0" dirty="0"/>
              <a:t> */</a:t>
            </a:r>
          </a:p>
          <a:p>
            <a:pPr>
              <a:spcBef>
                <a:spcPct val="0"/>
              </a:spcBef>
            </a:pPr>
            <a:endParaRPr lang="en-US" altLang="ko-KR" sz="1400" b="0" dirty="0"/>
          </a:p>
          <a:p>
            <a:pPr>
              <a:spcBef>
                <a:spcPct val="0"/>
              </a:spcBef>
            </a:pPr>
            <a:r>
              <a:rPr lang="en-US" altLang="ko-KR" sz="1400" b="0" dirty="0"/>
              <a:t>   </a:t>
            </a:r>
            <a:r>
              <a:rPr lang="en-US" altLang="ko-KR" sz="1400" b="0" dirty="0" err="1"/>
              <a:t>strcat</a:t>
            </a:r>
            <a:r>
              <a:rPr lang="en-US" altLang="ko-KR" sz="1400" b="0" dirty="0"/>
              <a:t> (</a:t>
            </a:r>
            <a:r>
              <a:rPr lang="en-US" altLang="ko-KR" sz="1400" b="0" dirty="0" err="1"/>
              <a:t>namebuf</a:t>
            </a:r>
            <a:r>
              <a:rPr lang="en-US" altLang="ko-KR" sz="1400" b="0" dirty="0"/>
              <a:t>, ".");</a:t>
            </a:r>
          </a:p>
          <a:p>
            <a:pPr>
              <a:spcBef>
                <a:spcPct val="0"/>
              </a:spcBef>
            </a:pPr>
            <a:r>
              <a:rPr lang="en-US" altLang="ko-KR" sz="1400" b="0" dirty="0"/>
              <a:t>   length = </a:t>
            </a:r>
            <a:r>
              <a:rPr lang="en-US" altLang="ko-KR" sz="1400" b="0" dirty="0" err="1"/>
              <a:t>strlen</a:t>
            </a:r>
            <a:r>
              <a:rPr lang="en-US" altLang="ko-KR" sz="1400" b="0" dirty="0"/>
              <a:t> (</a:t>
            </a:r>
            <a:r>
              <a:rPr lang="en-US" altLang="ko-KR" sz="1400" b="0" dirty="0" err="1"/>
              <a:t>namebuf</a:t>
            </a:r>
            <a:r>
              <a:rPr lang="en-US" altLang="ko-KR" sz="1400" b="0" dirty="0"/>
              <a:t>);</a:t>
            </a:r>
          </a:p>
          <a:p>
            <a:pPr>
              <a:spcBef>
                <a:spcPct val="0"/>
              </a:spcBef>
            </a:pPr>
            <a:r>
              <a:rPr lang="en-US" altLang="ko-KR" sz="1400" b="0" dirty="0"/>
              <a:t>   do{</a:t>
            </a:r>
          </a:p>
          <a:p>
            <a:pPr>
              <a:spcBef>
                <a:spcPct val="0"/>
              </a:spcBef>
            </a:pPr>
            <a:r>
              <a:rPr lang="en-US" altLang="ko-KR" sz="1400" b="0" dirty="0"/>
              <a:t>   	</a:t>
            </a:r>
            <a:r>
              <a:rPr lang="en-US" altLang="ko-KR" sz="1400" b="0" dirty="0" err="1"/>
              <a:t>itoa</a:t>
            </a:r>
            <a:r>
              <a:rPr lang="en-US" altLang="ko-KR" sz="1400" b="0" dirty="0"/>
              <a:t> (num++, &amp;</a:t>
            </a:r>
            <a:r>
              <a:rPr lang="en-US" altLang="ko-KR" sz="1400" b="0" dirty="0" err="1"/>
              <a:t>namebuf</a:t>
            </a:r>
            <a:r>
              <a:rPr lang="en-US" altLang="ko-KR" sz="1400" b="0" dirty="0"/>
              <a:t>[length]); 	</a:t>
            </a:r>
            <a:r>
              <a:rPr lang="en-US" altLang="ko-KR" b="0" dirty="0"/>
              <a:t>/* </a:t>
            </a:r>
            <a:r>
              <a:rPr lang="ko-KR" altLang="en-US" b="0" dirty="0" err="1"/>
              <a:t>접미</a:t>
            </a:r>
            <a:r>
              <a:rPr lang="ko-KR" altLang="en-US" b="0" dirty="0"/>
              <a:t> 번호를 추가한다</a:t>
            </a:r>
            <a:r>
              <a:rPr lang="en-US" altLang="ko-KR" b="0" dirty="0"/>
              <a:t>. */</a:t>
            </a:r>
            <a:endParaRPr lang="en-US" altLang="ko-KR" sz="1400" b="0" dirty="0"/>
          </a:p>
          <a:p>
            <a:pPr>
              <a:spcBef>
                <a:spcPct val="0"/>
              </a:spcBef>
            </a:pPr>
            <a:r>
              <a:rPr lang="en-US" altLang="ko-KR" sz="1400" b="0" dirty="0"/>
              <a:t>   } while (access(</a:t>
            </a:r>
            <a:r>
              <a:rPr lang="en-US" altLang="ko-KR" sz="1400" b="0" dirty="0" err="1"/>
              <a:t>namebuf</a:t>
            </a:r>
            <a:r>
              <a:rPr lang="en-US" altLang="ko-KR" sz="1400" b="0" dirty="0"/>
              <a:t>, F_OK) != -1); /* test for existence of file */</a:t>
            </a:r>
          </a:p>
          <a:p>
            <a:pPr>
              <a:spcBef>
                <a:spcPct val="0"/>
              </a:spcBef>
            </a:pPr>
            <a:r>
              <a:rPr lang="en-US" altLang="ko-KR" sz="1400" b="0" dirty="0"/>
              <a:t>   </a:t>
            </a:r>
          </a:p>
          <a:p>
            <a:pPr>
              <a:spcBef>
                <a:spcPct val="0"/>
              </a:spcBef>
            </a:pPr>
            <a:r>
              <a:rPr lang="en-US" altLang="ko-KR" sz="1400" b="0" dirty="0"/>
              <a:t>   return (</a:t>
            </a:r>
            <a:r>
              <a:rPr lang="en-US" altLang="ko-KR" sz="1400" b="0" dirty="0" err="1"/>
              <a:t>namebuf</a:t>
            </a:r>
            <a:r>
              <a:rPr lang="en-US" altLang="ko-KR" sz="1400" b="0" dirty="0"/>
              <a:t>); 		</a:t>
            </a:r>
            <a:r>
              <a:rPr lang="en-US" altLang="ko-KR" b="0" dirty="0"/>
              <a:t>/* filename : /</a:t>
            </a:r>
            <a:r>
              <a:rPr lang="en-US" altLang="ko-KR" b="0" dirty="0" err="1"/>
              <a:t>tmp</a:t>
            </a:r>
            <a:r>
              <a:rPr lang="en-US" altLang="ko-KR" b="0" dirty="0"/>
              <a:t>/</a:t>
            </a:r>
            <a:r>
              <a:rPr lang="en-US" altLang="ko-KR" b="0" dirty="0" err="1"/>
              <a:t>tmp#pid.#num</a:t>
            </a:r>
            <a:r>
              <a:rPr lang="en-US" altLang="ko-KR" b="0" dirty="0"/>
              <a:t> */</a:t>
            </a:r>
            <a:endParaRPr lang="en-US" altLang="ko-KR" sz="1400" b="0" dirty="0"/>
          </a:p>
          <a:p>
            <a:pPr>
              <a:spcBef>
                <a:spcPct val="0"/>
              </a:spcBef>
            </a:pPr>
            <a:r>
              <a:rPr lang="en-US" altLang="ko-KR" sz="1400" b="0" dirty="0"/>
              <a:t>}</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37</a:t>
            </a:fld>
            <a:endParaRPr lang="en-US" altLang="ko-K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ko-KR" i="1"/>
              <a:t>example p</a:t>
            </a:r>
            <a:r>
              <a:rPr lang="en-US" altLang="ko-KR"/>
              <a:t>.115(156) (2/2)</a:t>
            </a:r>
          </a:p>
        </p:txBody>
      </p:sp>
      <p:sp>
        <p:nvSpPr>
          <p:cNvPr id="389123" name="Rectangle 3"/>
          <p:cNvSpPr>
            <a:spLocks noGrp="1" noChangeArrowheads="1"/>
          </p:cNvSpPr>
          <p:nvPr>
            <p:ph idx="1"/>
          </p:nvPr>
        </p:nvSpPr>
        <p:spPr>
          <a:xfrm>
            <a:off x="457200" y="5229225"/>
            <a:ext cx="8229600" cy="896938"/>
          </a:xfrm>
        </p:spPr>
        <p:txBody>
          <a:bodyPr/>
          <a:lstStyle/>
          <a:p>
            <a:r>
              <a:rPr lang="en-US" altLang="ko-KR" sz="2200" dirty="0" err="1">
                <a:latin typeface="Arial" charset="0"/>
                <a:cs typeface="Arial" charset="0"/>
              </a:rPr>
              <a:t>atoi</a:t>
            </a:r>
            <a:r>
              <a:rPr lang="en-US" altLang="ko-KR" sz="2200" dirty="0">
                <a:latin typeface="Arial" charset="0"/>
                <a:cs typeface="Arial" charset="0"/>
              </a:rPr>
              <a:t> ??</a:t>
            </a:r>
          </a:p>
        </p:txBody>
      </p:sp>
      <p:sp>
        <p:nvSpPr>
          <p:cNvPr id="389124" name="Rectangle 4"/>
          <p:cNvSpPr>
            <a:spLocks noChangeArrowheads="1"/>
          </p:cNvSpPr>
          <p:nvPr/>
        </p:nvSpPr>
        <p:spPr bwMode="auto">
          <a:xfrm>
            <a:off x="466725" y="1052513"/>
            <a:ext cx="8208963" cy="4176712"/>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a:t>/* itoa --</a:t>
            </a:r>
            <a:r>
              <a:rPr lang="ko-KR" altLang="en-US" sz="1400" b="0"/>
              <a:t>정수를 문자열로 변환한다</a:t>
            </a:r>
            <a:r>
              <a:rPr lang="en-US" altLang="ko-KR" sz="1400" b="0"/>
              <a:t>.*/</a:t>
            </a:r>
          </a:p>
          <a:p>
            <a:pPr>
              <a:spcBef>
                <a:spcPct val="0"/>
              </a:spcBef>
            </a:pPr>
            <a:r>
              <a:rPr lang="en-US" altLang="ko-KR" sz="1400" b="0"/>
              <a:t>int itoa(int i, char *string)</a:t>
            </a:r>
          </a:p>
          <a:p>
            <a:pPr>
              <a:spcBef>
                <a:spcPct val="0"/>
              </a:spcBef>
            </a:pPr>
            <a:r>
              <a:rPr lang="en-US" altLang="ko-KR" sz="1400" b="0"/>
              <a:t>{</a:t>
            </a:r>
          </a:p>
          <a:p>
            <a:pPr>
              <a:spcBef>
                <a:spcPct val="0"/>
              </a:spcBef>
            </a:pPr>
            <a:r>
              <a:rPr lang="en-US" altLang="ko-KR" sz="1400" b="0"/>
              <a:t>   int power, j;</a:t>
            </a:r>
          </a:p>
          <a:p>
            <a:pPr>
              <a:spcBef>
                <a:spcPct val="0"/>
              </a:spcBef>
            </a:pPr>
            <a:r>
              <a:rPr lang="en-US" altLang="ko-KR" sz="1400" b="0"/>
              <a:t>  </a:t>
            </a:r>
          </a:p>
          <a:p>
            <a:pPr>
              <a:spcBef>
                <a:spcPct val="0"/>
              </a:spcBef>
            </a:pPr>
            <a:r>
              <a:rPr lang="en-US" altLang="ko-KR" sz="1400" b="0"/>
              <a:t>   j = i;</a:t>
            </a:r>
          </a:p>
          <a:p>
            <a:pPr>
              <a:spcBef>
                <a:spcPct val="0"/>
              </a:spcBef>
            </a:pPr>
            <a:r>
              <a:rPr lang="en-US" altLang="ko-KR" sz="1400" b="0"/>
              <a:t>  </a:t>
            </a:r>
          </a:p>
          <a:p>
            <a:pPr>
              <a:spcBef>
                <a:spcPct val="0"/>
              </a:spcBef>
            </a:pPr>
            <a:r>
              <a:rPr lang="en-US" altLang="ko-KR" sz="1400" b="0"/>
              <a:t>   for (power = 1; j &gt;= 10; j /= 10) /* i = 1234, power=1000 */</a:t>
            </a:r>
          </a:p>
          <a:p>
            <a:pPr>
              <a:spcBef>
                <a:spcPct val="0"/>
              </a:spcBef>
            </a:pPr>
            <a:r>
              <a:rPr lang="en-US" altLang="ko-KR" sz="1400" b="0"/>
              <a:t>      power *= 10;</a:t>
            </a:r>
          </a:p>
          <a:p>
            <a:pPr>
              <a:spcBef>
                <a:spcPct val="0"/>
              </a:spcBef>
            </a:pPr>
            <a:r>
              <a:rPr lang="en-US" altLang="ko-KR" sz="1400" b="0"/>
              <a:t>  </a:t>
            </a:r>
          </a:p>
          <a:p>
            <a:pPr>
              <a:spcBef>
                <a:spcPct val="0"/>
              </a:spcBef>
            </a:pPr>
            <a:r>
              <a:rPr lang="en-US" altLang="ko-KR" sz="1400" b="0"/>
              <a:t>   for ( ; power &gt; 0; power /=10)</a:t>
            </a:r>
          </a:p>
          <a:p>
            <a:pPr>
              <a:spcBef>
                <a:spcPct val="0"/>
              </a:spcBef>
            </a:pPr>
            <a:r>
              <a:rPr lang="en-US" altLang="ko-KR" sz="1400" b="0"/>
              <a:t>   {</a:t>
            </a:r>
          </a:p>
          <a:p>
            <a:pPr>
              <a:spcBef>
                <a:spcPct val="0"/>
              </a:spcBef>
            </a:pPr>
            <a:r>
              <a:rPr lang="en-US" altLang="ko-KR" sz="1400" b="0"/>
              <a:t>      *string++ = '0' + i/power;</a:t>
            </a:r>
          </a:p>
          <a:p>
            <a:pPr>
              <a:spcBef>
                <a:spcPct val="0"/>
              </a:spcBef>
            </a:pPr>
            <a:r>
              <a:rPr lang="en-US" altLang="ko-KR" sz="1400" b="0"/>
              <a:t>      i %=power;</a:t>
            </a:r>
          </a:p>
          <a:p>
            <a:pPr>
              <a:spcBef>
                <a:spcPct val="0"/>
              </a:spcBef>
            </a:pPr>
            <a:r>
              <a:rPr lang="en-US" altLang="ko-KR" sz="1400" b="0"/>
              <a:t>   }</a:t>
            </a:r>
          </a:p>
          <a:p>
            <a:pPr>
              <a:spcBef>
                <a:spcPct val="0"/>
              </a:spcBef>
            </a:pPr>
            <a:r>
              <a:rPr lang="en-US" altLang="ko-KR" sz="1400" b="0"/>
              <a:t>  </a:t>
            </a:r>
          </a:p>
          <a:p>
            <a:pPr>
              <a:spcBef>
                <a:spcPct val="0"/>
              </a:spcBef>
            </a:pPr>
            <a:r>
              <a:rPr lang="en-US" altLang="ko-KR" sz="1400" b="0"/>
              <a:t>   *string = '\0'; </a:t>
            </a:r>
          </a:p>
          <a:p>
            <a:pPr>
              <a:spcBef>
                <a:spcPct val="0"/>
              </a:spcBef>
            </a:pPr>
            <a:r>
              <a:rPr lang="en-US" altLang="ko-KR" sz="1400" b="0"/>
              <a:t>}</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38</a:t>
            </a:fld>
            <a:endParaRPr lang="en-US" altLang="ko-K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274638"/>
            <a:ext cx="8472518" cy="633412"/>
          </a:xfrm>
        </p:spPr>
        <p:txBody>
          <a:bodyPr/>
          <a:lstStyle/>
          <a:p>
            <a:r>
              <a:rPr lang="en-US" altLang="ko-KR" sz="3000" dirty="0"/>
              <a:t>Process groups and process group-ids(1/2)</a:t>
            </a:r>
          </a:p>
        </p:txBody>
      </p:sp>
      <p:sp>
        <p:nvSpPr>
          <p:cNvPr id="390147" name="Rectangle 3"/>
          <p:cNvSpPr>
            <a:spLocks noGrp="1" noChangeArrowheads="1"/>
          </p:cNvSpPr>
          <p:nvPr>
            <p:ph idx="1"/>
          </p:nvPr>
        </p:nvSpPr>
        <p:spPr/>
        <p:txBody>
          <a:bodyPr/>
          <a:lstStyle/>
          <a:p>
            <a:r>
              <a:rPr lang="en-US" altLang="ko-KR" sz="2200" dirty="0">
                <a:latin typeface="Arial" charset="0"/>
                <a:cs typeface="Arial" charset="0"/>
              </a:rPr>
              <a:t>A process group is a collection of one or more processes, usually associated with the same job </a:t>
            </a:r>
          </a:p>
          <a:p>
            <a:pPr lvl="1"/>
            <a:r>
              <a:rPr lang="en-US" altLang="ko-KR" sz="2000" dirty="0"/>
              <a:t>processes are connected by pipes </a:t>
            </a:r>
          </a:p>
          <a:p>
            <a:r>
              <a:rPr lang="en-US" altLang="ko-KR" sz="2200" dirty="0">
                <a:latin typeface="Arial" charset="0"/>
                <a:cs typeface="Arial" charset="0"/>
              </a:rPr>
              <a:t>Each process group has a unique process group ID.</a:t>
            </a:r>
          </a:p>
          <a:p>
            <a:r>
              <a:rPr lang="en-US" altLang="ko-KR" sz="2200" dirty="0">
                <a:latin typeface="Arial" charset="0"/>
                <a:cs typeface="Arial" charset="0"/>
              </a:rPr>
              <a:t>Process group IDs are similar to process IDs: </a:t>
            </a:r>
          </a:p>
          <a:p>
            <a:pPr lvl="1"/>
            <a:r>
              <a:rPr lang="en-US" altLang="ko-KR" sz="2000" dirty="0"/>
              <a:t>positive integers</a:t>
            </a:r>
          </a:p>
          <a:p>
            <a:pPr lvl="1"/>
            <a:r>
              <a:rPr lang="en-US" altLang="ko-KR" sz="2000" b="0" dirty="0" err="1">
                <a:latin typeface="Courier New" pitchFamily="49" charset="0"/>
              </a:rPr>
              <a:t>pid_t</a:t>
            </a:r>
            <a:r>
              <a:rPr lang="en-US" altLang="ko-KR" sz="2000" b="0" dirty="0">
                <a:latin typeface="Courier New" pitchFamily="49" charset="0"/>
              </a:rPr>
              <a:t> </a:t>
            </a:r>
            <a:r>
              <a:rPr lang="en-US" altLang="ko-KR" sz="2000" dirty="0"/>
              <a:t>data type.</a:t>
            </a:r>
          </a:p>
          <a:p>
            <a:r>
              <a:rPr lang="en-US" altLang="ko-KR" sz="2200" dirty="0">
                <a:latin typeface="Arial" charset="0"/>
                <a:cs typeface="Arial" charset="0"/>
              </a:rPr>
              <a:t>Each process group can have a process group leader. </a:t>
            </a:r>
          </a:p>
          <a:p>
            <a:pPr lvl="1"/>
            <a:r>
              <a:rPr lang="en-US" altLang="ko-KR" sz="2000" dirty="0"/>
              <a:t>if (</a:t>
            </a:r>
            <a:r>
              <a:rPr lang="en-US" altLang="ko-KR" sz="2000" dirty="0" err="1">
                <a:latin typeface="Courier New" pitchFamily="49" charset="0"/>
                <a:cs typeface="Courier New" pitchFamily="49" charset="0"/>
              </a:rPr>
              <a:t>pid</a:t>
            </a:r>
            <a:r>
              <a:rPr lang="en-US" altLang="ko-KR" sz="2000" dirty="0">
                <a:latin typeface="Courier New" pitchFamily="49" charset="0"/>
                <a:cs typeface="Courier New" pitchFamily="49" charset="0"/>
              </a:rPr>
              <a:t> == </a:t>
            </a:r>
            <a:r>
              <a:rPr lang="en-US" altLang="ko-KR" sz="2000" dirty="0" err="1">
                <a:latin typeface="Courier New" pitchFamily="49" charset="0"/>
                <a:cs typeface="Courier New" pitchFamily="49" charset="0"/>
              </a:rPr>
              <a:t>pgid</a:t>
            </a:r>
            <a:r>
              <a:rPr lang="en-US" altLang="ko-KR" sz="2000" dirty="0"/>
              <a:t>) process group leader</a:t>
            </a:r>
          </a:p>
        </p:txBody>
      </p:sp>
      <p:sp>
        <p:nvSpPr>
          <p:cNvPr id="390148" name="Rectangle 4"/>
          <p:cNvSpPr>
            <a:spLocks noChangeArrowheads="1"/>
          </p:cNvSpPr>
          <p:nvPr/>
        </p:nvSpPr>
        <p:spPr bwMode="auto">
          <a:xfrm>
            <a:off x="395288" y="4581525"/>
            <a:ext cx="8353425" cy="1776433"/>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en-US" altLang="ko-KR" b="0"/>
              <a:t>#include &lt;unistd.h&gt;</a:t>
            </a:r>
          </a:p>
          <a:p>
            <a:pPr>
              <a:spcBef>
                <a:spcPct val="0"/>
              </a:spcBef>
            </a:pPr>
            <a:endParaRPr lang="en-US" altLang="ko-KR" b="0"/>
          </a:p>
          <a:p>
            <a:pPr>
              <a:spcBef>
                <a:spcPct val="0"/>
              </a:spcBef>
            </a:pPr>
            <a:r>
              <a:rPr lang="en-US" altLang="ko-KR" b="0"/>
              <a:t>pid_t getpgrp(void);</a:t>
            </a:r>
          </a:p>
          <a:p>
            <a:pPr>
              <a:spcBef>
                <a:spcPct val="0"/>
              </a:spcBef>
            </a:pPr>
            <a:r>
              <a:rPr lang="en-US" altLang="ko-KR" b="0"/>
              <a:t>			Returns: process group ID of calling process</a:t>
            </a:r>
          </a:p>
          <a:p>
            <a:pPr>
              <a:spcBef>
                <a:spcPct val="0"/>
              </a:spcBef>
            </a:pPr>
            <a:endParaRPr lang="en-US" altLang="ko-KR" b="0"/>
          </a:p>
          <a:p>
            <a:pPr>
              <a:spcBef>
                <a:spcPct val="0"/>
              </a:spcBef>
            </a:pPr>
            <a:r>
              <a:rPr lang="en-US" altLang="ko-KR" b="0"/>
              <a:t>pid_t getpgid(pid_t pid);	/* getpgid(0) == getpgrp() */</a:t>
            </a:r>
          </a:p>
          <a:p>
            <a:pPr>
              <a:spcBef>
                <a:spcPct val="0"/>
              </a:spcBef>
            </a:pPr>
            <a:r>
              <a:rPr lang="en-US" altLang="ko-KR" b="0"/>
              <a:t>			Returns: process group ID if OK, -1 on error</a:t>
            </a:r>
            <a:endParaRPr lang="ko-KR" altLang="en-US" sz="1400" b="0"/>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39</a:t>
            </a:fld>
            <a:endParaRPr lang="en-US" altLang="ko-K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ltLang="ko-KR"/>
              <a:t>The </a:t>
            </a:r>
            <a:r>
              <a:rPr lang="en-US" altLang="ko-KR" b="0">
                <a:latin typeface="Courier New" pitchFamily="49" charset="0"/>
              </a:rPr>
              <a:t>atexit(3)</a:t>
            </a:r>
            <a:r>
              <a:rPr lang="en-US" altLang="ko-KR"/>
              <a:t> system call</a:t>
            </a:r>
            <a:endParaRPr/>
          </a:p>
        </p:txBody>
      </p:sp>
      <p:sp>
        <p:nvSpPr>
          <p:cNvPr id="335875" name="Rectangle 3"/>
          <p:cNvSpPr>
            <a:spLocks noGrp="1" noChangeArrowheads="1"/>
          </p:cNvSpPr>
          <p:nvPr>
            <p:ph idx="1"/>
          </p:nvPr>
        </p:nvSpPr>
        <p:spPr>
          <a:xfrm>
            <a:off x="457200" y="1052513"/>
            <a:ext cx="8229600" cy="5400675"/>
          </a:xfrm>
        </p:spPr>
        <p:txBody>
          <a:bodyPr/>
          <a:lstStyle/>
          <a:p>
            <a:pPr lvl="1"/>
            <a:endParaRPr lang="en-US" altLang="ko-KR" sz="700" dirty="0"/>
          </a:p>
          <a:p>
            <a:endParaRPr lang="en-US" altLang="ko-KR" dirty="0">
              <a:latin typeface="Arial" charset="0"/>
              <a:cs typeface="Arial" charset="0"/>
            </a:endParaRPr>
          </a:p>
          <a:p>
            <a:endParaRPr lang="en-US" altLang="ko-KR" dirty="0">
              <a:latin typeface="Arial" charset="0"/>
              <a:cs typeface="Arial" charset="0"/>
            </a:endParaRPr>
          </a:p>
          <a:p>
            <a:endParaRPr lang="en-US" altLang="ko-KR" sz="2000" dirty="0">
              <a:latin typeface="Arial" charset="0"/>
              <a:cs typeface="Arial" charset="0"/>
            </a:endParaRPr>
          </a:p>
          <a:p>
            <a:r>
              <a:rPr lang="en-US" altLang="ko-KR" sz="2200" dirty="0">
                <a:latin typeface="Arial" charset="0"/>
                <a:cs typeface="Arial" charset="0"/>
              </a:rPr>
              <a:t>With ISO C, a process can register up to 32 functions that are automatically called by </a:t>
            </a:r>
            <a:r>
              <a:rPr lang="en-US" altLang="ko-KR" sz="2200" b="0" dirty="0">
                <a:latin typeface="Courier New" pitchFamily="49" charset="0"/>
                <a:cs typeface="Arial" charset="0"/>
              </a:rPr>
              <a:t>exit</a:t>
            </a:r>
            <a:r>
              <a:rPr lang="en-US" altLang="ko-KR" sz="2200" dirty="0">
                <a:latin typeface="Arial" charset="0"/>
                <a:cs typeface="Arial" charset="0"/>
              </a:rPr>
              <a:t>. </a:t>
            </a:r>
          </a:p>
          <a:p>
            <a:r>
              <a:rPr lang="en-US" altLang="ko-KR" sz="2200" dirty="0">
                <a:latin typeface="Arial" charset="0"/>
                <a:cs typeface="Arial" charset="0"/>
              </a:rPr>
              <a:t>These are called exit handlers and are registered by calling the </a:t>
            </a:r>
            <a:r>
              <a:rPr lang="en-US" altLang="ko-KR" sz="2200" b="0" dirty="0" err="1">
                <a:latin typeface="Courier New" pitchFamily="49" charset="0"/>
                <a:cs typeface="Arial" charset="0"/>
              </a:rPr>
              <a:t>atexit</a:t>
            </a:r>
            <a:r>
              <a:rPr lang="en-US" altLang="ko-KR" sz="2200" dirty="0">
                <a:latin typeface="Arial" charset="0"/>
                <a:cs typeface="Arial" charset="0"/>
              </a:rPr>
              <a:t> function.</a:t>
            </a:r>
          </a:p>
          <a:p>
            <a:r>
              <a:rPr lang="en-US" altLang="ko-KR" sz="2200" dirty="0">
                <a:latin typeface="Arial" charset="0"/>
                <a:cs typeface="Arial" charset="0"/>
              </a:rPr>
              <a:t>The </a:t>
            </a:r>
            <a:r>
              <a:rPr lang="en-US" altLang="ko-KR" sz="2200" b="0" dirty="0">
                <a:latin typeface="Courier New" pitchFamily="49" charset="0"/>
                <a:cs typeface="Arial" charset="0"/>
              </a:rPr>
              <a:t>exit</a:t>
            </a:r>
            <a:r>
              <a:rPr lang="en-US" altLang="ko-KR" sz="2200" dirty="0">
                <a:latin typeface="Arial" charset="0"/>
                <a:cs typeface="Arial" charset="0"/>
              </a:rPr>
              <a:t> function calls these functions in reverse order of their registration</a:t>
            </a:r>
          </a:p>
          <a:p>
            <a:endParaRPr lang="en-US" altLang="ko-KR" sz="2200" dirty="0">
              <a:latin typeface="Arial" charset="0"/>
              <a:cs typeface="Arial" charset="0"/>
            </a:endParaRPr>
          </a:p>
          <a:p>
            <a:r>
              <a:rPr lang="en-US" altLang="ko-KR" sz="2200" dirty="0">
                <a:latin typeface="Arial" charset="0"/>
                <a:cs typeface="Arial" charset="0"/>
              </a:rPr>
              <a:t>Maximum number of exit handlers supported by a given platform </a:t>
            </a:r>
          </a:p>
          <a:p>
            <a:pPr lvl="2">
              <a:buFontTx/>
              <a:buNone/>
            </a:pPr>
            <a:r>
              <a:rPr lang="en-US" altLang="ko-KR" sz="1600" dirty="0" err="1">
                <a:latin typeface="Courier New" pitchFamily="49" charset="0"/>
              </a:rPr>
              <a:t>sysconf</a:t>
            </a:r>
            <a:r>
              <a:rPr lang="en-US" altLang="ko-KR" sz="1600" dirty="0">
                <a:latin typeface="Courier New" pitchFamily="49" charset="0"/>
              </a:rPr>
              <a:t>(_SC_ATEXIT_MAX);</a:t>
            </a:r>
          </a:p>
        </p:txBody>
      </p:sp>
      <p:sp>
        <p:nvSpPr>
          <p:cNvPr id="335876" name="Rectangle 4"/>
          <p:cNvSpPr>
            <a:spLocks noChangeArrowheads="1"/>
          </p:cNvSpPr>
          <p:nvPr/>
        </p:nvSpPr>
        <p:spPr bwMode="auto">
          <a:xfrm>
            <a:off x="439738" y="1095375"/>
            <a:ext cx="8280400" cy="1295400"/>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fr-FR" altLang="ko-KR" b="0"/>
              <a:t>#include &lt;stdlib.h&gt;</a:t>
            </a:r>
          </a:p>
          <a:p>
            <a:pPr>
              <a:spcBef>
                <a:spcPct val="0"/>
              </a:spcBef>
            </a:pPr>
            <a:endParaRPr lang="fr-FR" altLang="ko-KR" b="0"/>
          </a:p>
          <a:p>
            <a:pPr>
              <a:spcBef>
                <a:spcPct val="0"/>
              </a:spcBef>
            </a:pPr>
            <a:r>
              <a:rPr lang="fr-FR" altLang="ko-KR" b="0"/>
              <a:t>int atexit(void (*func)(void));</a:t>
            </a:r>
          </a:p>
          <a:p>
            <a:pPr>
              <a:spcBef>
                <a:spcPct val="0"/>
              </a:spcBef>
            </a:pPr>
            <a:r>
              <a:rPr lang="fr-FR" altLang="ko-KR" b="0"/>
              <a:t> </a:t>
            </a:r>
          </a:p>
          <a:p>
            <a:pPr>
              <a:spcBef>
                <a:spcPct val="0"/>
              </a:spcBef>
            </a:pPr>
            <a:r>
              <a:rPr lang="fr-FR" altLang="ko-KR" b="0"/>
              <a:t>			      Returns: 0 if OK, nonzero on error</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4</a:t>
            </a:fld>
            <a:endParaRPr lang="en-US" altLang="ko-K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ko-KR" sz="3000" dirty="0"/>
              <a:t>Process groups and process group-ids(2/2)</a:t>
            </a:r>
            <a:endParaRPr sz="3000"/>
          </a:p>
        </p:txBody>
      </p:sp>
      <p:sp>
        <p:nvSpPr>
          <p:cNvPr id="391173" name="Rectangle 5"/>
          <p:cNvSpPr>
            <a:spLocks noChangeArrowheads="1"/>
          </p:cNvSpPr>
          <p:nvPr/>
        </p:nvSpPr>
        <p:spPr bwMode="auto">
          <a:xfrm>
            <a:off x="468313" y="1014413"/>
            <a:ext cx="8280400" cy="1900237"/>
          </a:xfrm>
          <a:prstGeom prst="rect">
            <a:avLst/>
          </a:prstGeom>
          <a:noFill/>
          <a:ln w="28575" algn="ctr">
            <a:noFill/>
            <a:miter lim="800000"/>
            <a:headEnd/>
            <a:tailEnd/>
          </a:ln>
          <a:effectLst/>
        </p:spPr>
        <p:txBody>
          <a:bodyPr>
            <a:spAutoFit/>
          </a:bodyPr>
          <a:lstStyle/>
          <a:p>
            <a:r>
              <a:rPr lang="en-US" altLang="ko-KR" sz="1400" dirty="0"/>
              <a:t>[</a:t>
            </a:r>
            <a:r>
              <a:rPr lang="en-US" altLang="ko-KR" sz="1400" dirty="0" err="1"/>
              <a:t>root@localhost</a:t>
            </a:r>
            <a:r>
              <a:rPr lang="en-US" altLang="ko-KR" sz="1400" dirty="0"/>
              <a:t> root]# </a:t>
            </a:r>
            <a:r>
              <a:rPr lang="en-US" altLang="ko-KR" sz="1400" dirty="0" err="1"/>
              <a:t>ps</a:t>
            </a:r>
            <a:r>
              <a:rPr lang="en-US" altLang="ko-KR" sz="1400" dirty="0"/>
              <a:t> -o "</a:t>
            </a:r>
            <a:r>
              <a:rPr lang="en-US" altLang="ko-KR" sz="1400" dirty="0" err="1"/>
              <a:t>pid</a:t>
            </a:r>
            <a:r>
              <a:rPr lang="en-US" altLang="ko-KR" sz="1400" dirty="0"/>
              <a:t> </a:t>
            </a:r>
            <a:r>
              <a:rPr lang="en-US" altLang="ko-KR" sz="1400" dirty="0" err="1"/>
              <a:t>ppid</a:t>
            </a:r>
            <a:r>
              <a:rPr lang="en-US" altLang="ko-KR" sz="1400" dirty="0"/>
              <a:t> </a:t>
            </a:r>
            <a:r>
              <a:rPr lang="en-US" altLang="ko-KR" sz="1400" dirty="0" err="1"/>
              <a:t>pgrp</a:t>
            </a:r>
            <a:r>
              <a:rPr lang="en-US" altLang="ko-KR" sz="1400" dirty="0"/>
              <a:t> session </a:t>
            </a:r>
            <a:r>
              <a:rPr lang="en-US" altLang="ko-KR" sz="1400" dirty="0" err="1"/>
              <a:t>tpgid</a:t>
            </a:r>
            <a:r>
              <a:rPr lang="en-US" altLang="ko-KR" sz="1400" dirty="0"/>
              <a:t> </a:t>
            </a:r>
            <a:r>
              <a:rPr lang="en-US" altLang="ko-KR" sz="1400" dirty="0" err="1"/>
              <a:t>comm</a:t>
            </a:r>
            <a:r>
              <a:rPr lang="en-US" altLang="ko-KR" sz="1400" dirty="0"/>
              <a:t>" | cat</a:t>
            </a:r>
          </a:p>
          <a:p>
            <a:r>
              <a:rPr lang="en-US" altLang="ko-KR" sz="1400" dirty="0"/>
              <a:t>  PID  PPID  PGRP  SESS TPGID COMMAND</a:t>
            </a:r>
          </a:p>
          <a:p>
            <a:r>
              <a:rPr lang="en-US" altLang="ko-KR" sz="1400" dirty="0"/>
              <a:t>10617 10606 10617 10617 10692 bash</a:t>
            </a:r>
          </a:p>
          <a:p>
            <a:r>
              <a:rPr lang="en-US" altLang="ko-KR" sz="1400" dirty="0"/>
              <a:t>10692 10617 10692 10617 10692 </a:t>
            </a:r>
            <a:r>
              <a:rPr lang="en-US" altLang="ko-KR" sz="1400" dirty="0" err="1"/>
              <a:t>ps</a:t>
            </a:r>
            <a:endParaRPr lang="en-US" altLang="ko-KR" sz="1400" dirty="0"/>
          </a:p>
          <a:p>
            <a:r>
              <a:rPr lang="en-US" altLang="ko-KR" sz="1400" dirty="0"/>
              <a:t>10693 10617 10692 10617 10692 cat</a:t>
            </a:r>
          </a:p>
          <a:p>
            <a:r>
              <a:rPr lang="en-US" altLang="ko-KR" sz="1400" dirty="0"/>
              <a:t>[</a:t>
            </a:r>
            <a:r>
              <a:rPr lang="en-US" altLang="ko-KR" sz="1400" dirty="0" err="1"/>
              <a:t>root@localhost</a:t>
            </a:r>
            <a:r>
              <a:rPr lang="en-US" altLang="ko-KR" sz="1400" dirty="0"/>
              <a:t> root]# </a:t>
            </a:r>
          </a:p>
        </p:txBody>
      </p:sp>
      <p:sp>
        <p:nvSpPr>
          <p:cNvPr id="391174" name="Rectangle 6"/>
          <p:cNvSpPr>
            <a:spLocks noChangeArrowheads="1"/>
          </p:cNvSpPr>
          <p:nvPr/>
        </p:nvSpPr>
        <p:spPr bwMode="auto">
          <a:xfrm>
            <a:off x="1782763" y="1941513"/>
            <a:ext cx="647700" cy="647700"/>
          </a:xfrm>
          <a:prstGeom prst="rect">
            <a:avLst/>
          </a:prstGeom>
          <a:noFill/>
          <a:ln w="28575" algn="ctr">
            <a:solidFill>
              <a:srgbClr val="FF0000"/>
            </a:solidFill>
            <a:miter lim="800000"/>
            <a:headEnd/>
            <a:tailEnd/>
          </a:ln>
          <a:effectLst/>
        </p:spPr>
        <p:txBody>
          <a:bodyPr anchor="ctr">
            <a:spAutoFit/>
          </a:bodyPr>
          <a:lstStyle/>
          <a:p>
            <a:endParaRPr lang="ko-KR" altLang="en-US"/>
          </a:p>
        </p:txBody>
      </p:sp>
      <p:sp>
        <p:nvSpPr>
          <p:cNvPr id="6" name="슬라이드 번호 개체 틀 5"/>
          <p:cNvSpPr>
            <a:spLocks noGrp="1"/>
          </p:cNvSpPr>
          <p:nvPr>
            <p:ph type="sldNum" sz="quarter" idx="4"/>
          </p:nvPr>
        </p:nvSpPr>
        <p:spPr/>
        <p:txBody>
          <a:bodyPr/>
          <a:lstStyle/>
          <a:p>
            <a:pPr>
              <a:defRPr/>
            </a:pPr>
            <a:fld id="{2ED06A3C-559F-46D5-B6E7-F09C135BD2BB}" type="slidenum">
              <a:rPr lang="en-US" altLang="ko-KR" smtClean="0"/>
              <a:pPr>
                <a:defRPr/>
              </a:pPr>
              <a:t>40</a:t>
            </a:fld>
            <a:endParaRPr lang="en-US" altLang="ko-K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ko-KR"/>
              <a:t>Changing process group(1/2)</a:t>
            </a:r>
            <a:endParaRPr/>
          </a:p>
        </p:txBody>
      </p:sp>
      <p:sp>
        <p:nvSpPr>
          <p:cNvPr id="393219" name="Rectangle 3"/>
          <p:cNvSpPr>
            <a:spLocks noGrp="1" noChangeArrowheads="1"/>
          </p:cNvSpPr>
          <p:nvPr>
            <p:ph idx="1"/>
          </p:nvPr>
        </p:nvSpPr>
        <p:spPr>
          <a:xfrm>
            <a:off x="457200" y="2420938"/>
            <a:ext cx="8229600" cy="4437062"/>
          </a:xfrm>
        </p:spPr>
        <p:txBody>
          <a:bodyPr/>
          <a:lstStyle/>
          <a:p>
            <a:pPr>
              <a:lnSpc>
                <a:spcPct val="90000"/>
              </a:lnSpc>
            </a:pPr>
            <a:r>
              <a:rPr lang="en-US" altLang="ko-KR" sz="2200" dirty="0">
                <a:latin typeface="Arial" charset="0"/>
                <a:cs typeface="Arial" charset="0"/>
              </a:rPr>
              <a:t>This function sets the process group ID to </a:t>
            </a:r>
            <a:r>
              <a:rPr lang="en-US" altLang="ko-KR" sz="2200" b="0" dirty="0" err="1">
                <a:latin typeface="Courier New" pitchFamily="49" charset="0"/>
                <a:cs typeface="Arial" charset="0"/>
              </a:rPr>
              <a:t>pgid</a:t>
            </a:r>
            <a:r>
              <a:rPr lang="en-US" altLang="ko-KR" sz="2200" dirty="0">
                <a:latin typeface="Arial" charset="0"/>
                <a:cs typeface="Arial" charset="0"/>
              </a:rPr>
              <a:t> in the process whose process ID equals </a:t>
            </a:r>
            <a:r>
              <a:rPr lang="en-US" altLang="ko-KR" sz="2200" b="0" dirty="0" err="1">
                <a:latin typeface="Courier New" pitchFamily="49" charset="0"/>
                <a:cs typeface="Arial" charset="0"/>
              </a:rPr>
              <a:t>pid</a:t>
            </a:r>
            <a:r>
              <a:rPr lang="en-US" altLang="ko-KR" sz="2200" dirty="0">
                <a:latin typeface="Arial" charset="0"/>
                <a:cs typeface="Arial" charset="0"/>
              </a:rPr>
              <a:t>. </a:t>
            </a:r>
          </a:p>
          <a:p>
            <a:pPr>
              <a:lnSpc>
                <a:spcPct val="90000"/>
              </a:lnSpc>
            </a:pPr>
            <a:endParaRPr lang="en-US" altLang="ko-KR" dirty="0">
              <a:latin typeface="Arial" charset="0"/>
              <a:cs typeface="Arial" charset="0"/>
            </a:endParaRPr>
          </a:p>
          <a:p>
            <a:pPr>
              <a:lnSpc>
                <a:spcPct val="90000"/>
              </a:lnSpc>
            </a:pPr>
            <a:endParaRPr lang="en-US" altLang="ko-KR" dirty="0">
              <a:latin typeface="Arial" charset="0"/>
              <a:cs typeface="Arial" charset="0"/>
            </a:endParaRPr>
          </a:p>
          <a:p>
            <a:pPr>
              <a:lnSpc>
                <a:spcPct val="90000"/>
              </a:lnSpc>
            </a:pPr>
            <a:endParaRPr lang="en-US" altLang="ko-KR" dirty="0">
              <a:latin typeface="Arial" charset="0"/>
              <a:cs typeface="Arial" charset="0"/>
            </a:endParaRPr>
          </a:p>
          <a:p>
            <a:pPr>
              <a:lnSpc>
                <a:spcPct val="90000"/>
              </a:lnSpc>
              <a:buNone/>
            </a:pPr>
            <a:endParaRPr lang="en-US" altLang="ko-KR" sz="2800" dirty="0">
              <a:latin typeface="Arial" charset="0"/>
              <a:cs typeface="Arial" charset="0"/>
            </a:endParaRPr>
          </a:p>
          <a:p>
            <a:pPr>
              <a:lnSpc>
                <a:spcPct val="90000"/>
              </a:lnSpc>
            </a:pPr>
            <a:r>
              <a:rPr lang="en-US" altLang="ko-KR" sz="2200" dirty="0">
                <a:latin typeface="Arial" charset="0"/>
                <a:cs typeface="Arial" charset="0"/>
              </a:rPr>
              <a:t>A process can set the process group ID of </a:t>
            </a:r>
            <a:r>
              <a:rPr lang="en-US" altLang="ko-KR" sz="2200" dirty="0">
                <a:solidFill>
                  <a:srgbClr val="FF0000"/>
                </a:solidFill>
                <a:latin typeface="Arial" charset="0"/>
                <a:cs typeface="Arial" charset="0"/>
              </a:rPr>
              <a:t>only itself or any of its children</a:t>
            </a:r>
            <a:r>
              <a:rPr lang="en-US" altLang="ko-KR" sz="2200" dirty="0">
                <a:latin typeface="Arial" charset="0"/>
                <a:cs typeface="Arial" charset="0"/>
              </a:rPr>
              <a:t>.</a:t>
            </a:r>
          </a:p>
          <a:p>
            <a:pPr>
              <a:lnSpc>
                <a:spcPct val="90000"/>
              </a:lnSpc>
            </a:pPr>
            <a:r>
              <a:rPr lang="en-US" altLang="ko-KR" sz="2200" dirty="0">
                <a:latin typeface="Arial" charset="0"/>
                <a:cs typeface="Arial" charset="0"/>
              </a:rPr>
              <a:t>Furthermore, it can't change the process group ID of one of its children after that child has called one of the </a:t>
            </a:r>
            <a:r>
              <a:rPr lang="en-US" altLang="ko-KR" sz="2200" b="0" dirty="0">
                <a:latin typeface="Courier New" pitchFamily="49" charset="0"/>
                <a:cs typeface="Arial" charset="0"/>
              </a:rPr>
              <a:t>exec</a:t>
            </a:r>
            <a:r>
              <a:rPr lang="en-US" altLang="ko-KR" sz="2200" dirty="0">
                <a:latin typeface="Arial" charset="0"/>
                <a:cs typeface="Arial" charset="0"/>
              </a:rPr>
              <a:t> functions. </a:t>
            </a:r>
            <a:endParaRPr lang="ko-KR" altLang="en-US" sz="2200" dirty="0">
              <a:latin typeface="Arial" charset="0"/>
              <a:cs typeface="Arial" charset="0"/>
            </a:endParaRPr>
          </a:p>
        </p:txBody>
      </p:sp>
      <p:sp>
        <p:nvSpPr>
          <p:cNvPr id="393220" name="Rectangle 4"/>
          <p:cNvSpPr>
            <a:spLocks noChangeArrowheads="1"/>
          </p:cNvSpPr>
          <p:nvPr/>
        </p:nvSpPr>
        <p:spPr bwMode="auto">
          <a:xfrm>
            <a:off x="395288" y="1052513"/>
            <a:ext cx="8353425" cy="1296987"/>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en-US" altLang="ko-KR" b="0" dirty="0"/>
              <a:t>#include &lt;</a:t>
            </a:r>
            <a:r>
              <a:rPr lang="en-US" altLang="ko-KR" b="0" dirty="0" err="1"/>
              <a:t>unistd.h</a:t>
            </a:r>
            <a:r>
              <a:rPr lang="en-US" altLang="ko-KR" b="0" dirty="0"/>
              <a:t>&gt;</a:t>
            </a:r>
          </a:p>
          <a:p>
            <a:pPr>
              <a:spcBef>
                <a:spcPct val="0"/>
              </a:spcBef>
            </a:pPr>
            <a:endParaRPr lang="en-US" altLang="ko-KR" b="0" dirty="0"/>
          </a:p>
          <a:p>
            <a:pPr>
              <a:spcBef>
                <a:spcPct val="0"/>
              </a:spcBef>
            </a:pPr>
            <a:r>
              <a:rPr lang="en-US" altLang="ko-KR" b="0" dirty="0" err="1"/>
              <a:t>int</a:t>
            </a:r>
            <a:r>
              <a:rPr lang="en-US" altLang="ko-KR" b="0" dirty="0"/>
              <a:t> </a:t>
            </a:r>
            <a:r>
              <a:rPr lang="en-US" altLang="ko-KR" b="0" dirty="0" err="1"/>
              <a:t>setpgid</a:t>
            </a:r>
            <a:r>
              <a:rPr lang="en-US" altLang="ko-KR" b="0" dirty="0"/>
              <a:t>(</a:t>
            </a:r>
            <a:r>
              <a:rPr lang="en-US" altLang="ko-KR" b="0" dirty="0" err="1"/>
              <a:t>pid_t</a:t>
            </a:r>
            <a:r>
              <a:rPr lang="en-US" altLang="ko-KR" b="0" dirty="0"/>
              <a:t> </a:t>
            </a:r>
            <a:r>
              <a:rPr lang="en-US" altLang="ko-KR" b="0" dirty="0" err="1"/>
              <a:t>pid</a:t>
            </a:r>
            <a:r>
              <a:rPr lang="en-US" altLang="ko-KR" b="0" dirty="0"/>
              <a:t>, </a:t>
            </a:r>
            <a:r>
              <a:rPr lang="en-US" altLang="ko-KR" b="0" dirty="0" err="1"/>
              <a:t>pid_t</a:t>
            </a:r>
            <a:r>
              <a:rPr lang="en-US" altLang="ko-KR" b="0" dirty="0"/>
              <a:t> </a:t>
            </a:r>
            <a:r>
              <a:rPr lang="en-US" altLang="ko-KR" b="0" dirty="0" err="1"/>
              <a:t>pgid</a:t>
            </a:r>
            <a:r>
              <a:rPr lang="en-US" altLang="ko-KR" b="0" dirty="0"/>
              <a:t>);</a:t>
            </a:r>
          </a:p>
          <a:p>
            <a:pPr>
              <a:spcBef>
                <a:spcPct val="0"/>
              </a:spcBef>
            </a:pPr>
            <a:r>
              <a:rPr lang="en-US" altLang="ko-KR" b="0" dirty="0"/>
              <a:t> </a:t>
            </a:r>
          </a:p>
          <a:p>
            <a:pPr>
              <a:spcBef>
                <a:spcPct val="0"/>
              </a:spcBef>
            </a:pPr>
            <a:r>
              <a:rPr lang="en-US" altLang="ko-KR" b="0" dirty="0"/>
              <a:t>					Returns: 0 if OK, -1 on error	</a:t>
            </a:r>
          </a:p>
        </p:txBody>
      </p:sp>
      <p:graphicFrame>
        <p:nvGraphicFramePr>
          <p:cNvPr id="393221" name="Group 5"/>
          <p:cNvGraphicFramePr>
            <a:graphicFrameLocks noGrp="1"/>
          </p:cNvGraphicFramePr>
          <p:nvPr/>
        </p:nvGraphicFramePr>
        <p:xfrm>
          <a:off x="971550" y="3143248"/>
          <a:ext cx="6838950" cy="1658303"/>
        </p:xfrm>
        <a:graphic>
          <a:graphicData uri="http://schemas.openxmlformats.org/drawingml/2006/table">
            <a:tbl>
              <a:tblPr/>
              <a:tblGrid>
                <a:gridCol w="1284288">
                  <a:extLst>
                    <a:ext uri="{9D8B030D-6E8A-4147-A177-3AD203B41FA5}">
                      <a16:colId xmlns:a16="http://schemas.microsoft.com/office/drawing/2014/main" val="20000"/>
                    </a:ext>
                  </a:extLst>
                </a:gridCol>
                <a:gridCol w="5554662">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err="1">
                          <a:ln>
                            <a:noFill/>
                          </a:ln>
                          <a:solidFill>
                            <a:schemeClr val="tx1"/>
                          </a:solidFill>
                          <a:effectLst/>
                          <a:latin typeface="Courier New" pitchFamily="49" charset="0"/>
                          <a:ea typeface="굴림" pitchFamily="50" charset="-127"/>
                          <a:cs typeface="Arial" charset="0"/>
                        </a:rPr>
                        <a:t>pid</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a:t>
                      </a:r>
                      <a:r>
                        <a:rPr kumimoji="1" lang="en-US" altLang="ko-KR" sz="1600" b="0" i="0" u="none" strike="noStrike" cap="none" normalizeH="0" baseline="0" dirty="0" err="1">
                          <a:ln>
                            <a:noFill/>
                          </a:ln>
                          <a:solidFill>
                            <a:schemeClr val="tx1"/>
                          </a:solidFill>
                          <a:effectLst/>
                          <a:latin typeface="Courier New" pitchFamily="49" charset="0"/>
                          <a:ea typeface="굴림" pitchFamily="50" charset="-127"/>
                          <a:cs typeface="Arial" charset="0"/>
                        </a:rPr>
                        <a:t>pgid</a:t>
                      </a:r>
                      <a:endPar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Courier New" pitchFamily="49" charset="0"/>
                          <a:ea typeface="굴림" pitchFamily="50" charset="-127"/>
                          <a:cs typeface="Arial" charset="0"/>
                        </a:rPr>
                        <a:t>the process specified by pid becomes a process group leader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Courier New" pitchFamily="49" charset="0"/>
                          <a:ea typeface="굴림" pitchFamily="50" charset="-127"/>
                          <a:cs typeface="Arial" charset="0"/>
                        </a:rPr>
                        <a:t>pid==0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Courier New" pitchFamily="49" charset="0"/>
                          <a:ea typeface="굴림" pitchFamily="50" charset="-127"/>
                          <a:cs typeface="Arial" charset="0"/>
                        </a:rPr>
                        <a:t>the process ID of the caller is used</a:t>
                      </a:r>
                      <a:endParaRPr kumimoji="1" lang="ko-KR" altLang="en-US" sz="1600" b="0" i="0" u="none" strike="noStrike" cap="none" normalizeH="0" baseline="0">
                        <a:ln>
                          <a:noFill/>
                        </a:ln>
                        <a:solidFill>
                          <a:schemeClr val="tx1"/>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a:ln>
                            <a:noFill/>
                          </a:ln>
                          <a:solidFill>
                            <a:schemeClr val="tx1"/>
                          </a:solidFill>
                          <a:effectLst/>
                          <a:latin typeface="Courier New" pitchFamily="49" charset="0"/>
                          <a:ea typeface="굴림" pitchFamily="50" charset="-127"/>
                          <a:cs typeface="Arial" charset="0"/>
                        </a:rPr>
                        <a:t>pgid==0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Tx/>
                        <a:buSzTx/>
                        <a:buFontTx/>
                        <a:buNone/>
                        <a:tabLst/>
                      </a:pP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the process ID specified by </a:t>
                      </a:r>
                      <a:r>
                        <a:rPr kumimoji="1" lang="en-US" altLang="ko-KR" sz="1600" b="0" i="0" u="none" strike="noStrike" cap="none" normalizeH="0" baseline="0" dirty="0" err="1">
                          <a:ln>
                            <a:noFill/>
                          </a:ln>
                          <a:solidFill>
                            <a:schemeClr val="tx1"/>
                          </a:solidFill>
                          <a:effectLst/>
                          <a:latin typeface="Courier New" pitchFamily="49" charset="0"/>
                          <a:ea typeface="굴림" pitchFamily="50" charset="-127"/>
                          <a:cs typeface="Arial" charset="0"/>
                        </a:rPr>
                        <a:t>pid</a:t>
                      </a:r>
                      <a:r>
                        <a:rPr kumimoji="1" lang="en-US" altLang="ko-KR" sz="1600" b="0" i="0" u="none" strike="noStrike" cap="none" normalizeH="0" baseline="0" dirty="0">
                          <a:ln>
                            <a:noFill/>
                          </a:ln>
                          <a:solidFill>
                            <a:schemeClr val="tx1"/>
                          </a:solidFill>
                          <a:effectLst/>
                          <a:latin typeface="Courier New" pitchFamily="49" charset="0"/>
                          <a:ea typeface="굴림" pitchFamily="50" charset="-127"/>
                          <a:cs typeface="Arial" charset="0"/>
                        </a:rPr>
                        <a:t> is used as the process group ID</a:t>
                      </a:r>
                      <a:endParaRPr kumimoji="1" lang="ko-KR" altLang="en-US" sz="1600" b="0" i="0" u="none" strike="noStrike" cap="none" normalizeH="0" baseline="0" dirty="0">
                        <a:ln>
                          <a:noFill/>
                        </a:ln>
                        <a:solidFill>
                          <a:schemeClr val="tx1"/>
                        </a:solidFill>
                        <a:effectLst/>
                        <a:latin typeface="Courier New" pitchFamily="49" charset="0"/>
                        <a:ea typeface="굴림" pitchFamily="50" charset="-127"/>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 name="슬라이드 번호 개체 틀 18"/>
          <p:cNvSpPr>
            <a:spLocks noGrp="1"/>
          </p:cNvSpPr>
          <p:nvPr>
            <p:ph type="sldNum" sz="quarter" idx="4"/>
          </p:nvPr>
        </p:nvSpPr>
        <p:spPr/>
        <p:txBody>
          <a:bodyPr/>
          <a:lstStyle/>
          <a:p>
            <a:pPr>
              <a:defRPr/>
            </a:pPr>
            <a:fld id="{2ED06A3C-559F-46D5-B6E7-F09C135BD2BB}" type="slidenum">
              <a:rPr lang="en-US" altLang="ko-KR" smtClean="0"/>
              <a:pPr>
                <a:defRPr/>
              </a:pPr>
              <a:t>41</a:t>
            </a:fld>
            <a:endParaRPr lang="en-US" altLang="ko-K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ko-KR"/>
              <a:t>Sessions and session-ids(1/3)</a:t>
            </a:r>
          </a:p>
        </p:txBody>
      </p:sp>
      <p:sp>
        <p:nvSpPr>
          <p:cNvPr id="395267" name="Rectangle 3"/>
          <p:cNvSpPr>
            <a:spLocks noGrp="1" noChangeArrowheads="1"/>
          </p:cNvSpPr>
          <p:nvPr>
            <p:ph idx="1"/>
          </p:nvPr>
        </p:nvSpPr>
        <p:spPr/>
        <p:txBody>
          <a:bodyPr/>
          <a:lstStyle/>
          <a:p>
            <a:r>
              <a:rPr lang="en-US" altLang="ko-KR" sz="2200" dirty="0">
                <a:latin typeface="Arial" charset="0"/>
                <a:cs typeface="Arial" charset="0"/>
              </a:rPr>
              <a:t>A session is a collection of one or more process groups.</a:t>
            </a:r>
          </a:p>
          <a:p>
            <a:pPr marL="0" indent="0">
              <a:buNone/>
            </a:pPr>
            <a:endParaRPr lang="en-US" altLang="ko-KR" dirty="0">
              <a:latin typeface="Arial" charset="0"/>
              <a:cs typeface="Arial" charset="0"/>
            </a:endParaRPr>
          </a:p>
          <a:p>
            <a:r>
              <a:rPr lang="en-US" altLang="ko-KR" sz="2200" dirty="0">
                <a:latin typeface="Arial" charset="0"/>
                <a:cs typeface="Arial" charset="0"/>
              </a:rPr>
              <a:t>The process groups within a session can be divided into a single foreground process group and one or more background process groups.</a:t>
            </a:r>
          </a:p>
          <a:p>
            <a:endParaRPr lang="en-US" altLang="ko-KR" sz="2200" dirty="0">
              <a:latin typeface="Arial" charset="0"/>
              <a:cs typeface="Arial" charset="0"/>
            </a:endParaRPr>
          </a:p>
        </p:txBody>
      </p:sp>
      <p:pic>
        <p:nvPicPr>
          <p:cNvPr id="395276" name="Picture 12"/>
          <p:cNvPicPr>
            <a:picLocks noChangeAspect="1" noChangeArrowheads="1"/>
          </p:cNvPicPr>
          <p:nvPr/>
        </p:nvPicPr>
        <p:blipFill>
          <a:blip r:embed="rId3" cstate="print"/>
          <a:srcRect/>
          <a:stretch>
            <a:fillRect/>
          </a:stretch>
        </p:blipFill>
        <p:spPr bwMode="auto">
          <a:xfrm>
            <a:off x="2043113" y="3212976"/>
            <a:ext cx="5768978" cy="3096344"/>
          </a:xfrm>
          <a:prstGeom prst="rect">
            <a:avLst/>
          </a:prstGeom>
          <a:noFill/>
          <a:ln w="28575" algn="ctr">
            <a:noFill/>
            <a:miter lim="800000"/>
            <a:headEnd/>
            <a:tailEnd/>
          </a:ln>
          <a:effectLst/>
        </p:spPr>
      </p:pic>
      <p:sp>
        <p:nvSpPr>
          <p:cNvPr id="9" name="슬라이드 번호 개체 틀 8"/>
          <p:cNvSpPr>
            <a:spLocks noGrp="1"/>
          </p:cNvSpPr>
          <p:nvPr>
            <p:ph type="sldNum" sz="quarter" idx="4"/>
          </p:nvPr>
        </p:nvSpPr>
        <p:spPr/>
        <p:txBody>
          <a:bodyPr/>
          <a:lstStyle/>
          <a:p>
            <a:pPr>
              <a:defRPr/>
            </a:pPr>
            <a:fld id="{2ED06A3C-559F-46D5-B6E7-F09C135BD2BB}" type="slidenum">
              <a:rPr lang="en-US" altLang="ko-KR" smtClean="0"/>
              <a:pPr>
                <a:defRPr/>
              </a:pPr>
              <a:t>42</a:t>
            </a:fld>
            <a:endParaRPr lang="en-US" altLang="ko-K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ko-KR"/>
              <a:t>Sessions and session-ids(2/3)</a:t>
            </a:r>
            <a:endParaRPr/>
          </a:p>
        </p:txBody>
      </p:sp>
      <p:sp>
        <p:nvSpPr>
          <p:cNvPr id="400387" name="Rectangle 3"/>
          <p:cNvSpPr>
            <a:spLocks noGrp="1" noChangeArrowheads="1"/>
          </p:cNvSpPr>
          <p:nvPr>
            <p:ph idx="1"/>
          </p:nvPr>
        </p:nvSpPr>
        <p:spPr>
          <a:xfrm>
            <a:off x="457200" y="2492375"/>
            <a:ext cx="8229600" cy="3633788"/>
          </a:xfrm>
        </p:spPr>
        <p:txBody>
          <a:bodyPr/>
          <a:lstStyle/>
          <a:p>
            <a:r>
              <a:rPr lang="en-US" altLang="ko-KR" sz="2200" dirty="0">
                <a:latin typeface="Arial" charset="0"/>
                <a:cs typeface="Arial" charset="0"/>
              </a:rPr>
              <a:t>If </a:t>
            </a:r>
            <a:r>
              <a:rPr lang="en-US" altLang="ko-KR" sz="2200" b="0" dirty="0" err="1">
                <a:latin typeface="Courier New" pitchFamily="49" charset="0"/>
                <a:cs typeface="Arial" charset="0"/>
              </a:rPr>
              <a:t>pid</a:t>
            </a:r>
            <a:r>
              <a:rPr lang="en-US" altLang="ko-KR" sz="2200" dirty="0">
                <a:latin typeface="Arial" charset="0"/>
                <a:cs typeface="Arial" charset="0"/>
              </a:rPr>
              <a:t> is </a:t>
            </a:r>
            <a:r>
              <a:rPr lang="en-US" altLang="ko-KR" sz="2200" b="0" dirty="0">
                <a:latin typeface="Courier New" pitchFamily="49" charset="0"/>
                <a:cs typeface="Arial" charset="0"/>
              </a:rPr>
              <a:t>0</a:t>
            </a:r>
            <a:r>
              <a:rPr lang="en-US" altLang="ko-KR" sz="2200" dirty="0">
                <a:latin typeface="Arial" charset="0"/>
                <a:cs typeface="Arial" charset="0"/>
              </a:rPr>
              <a:t>, </a:t>
            </a:r>
            <a:r>
              <a:rPr lang="en-US" altLang="ko-KR" sz="2200" b="0" dirty="0" err="1">
                <a:latin typeface="Courier New" pitchFamily="49" charset="0"/>
                <a:cs typeface="Arial" charset="0"/>
              </a:rPr>
              <a:t>getsid</a:t>
            </a:r>
            <a:r>
              <a:rPr lang="en-US" altLang="ko-KR" sz="2200" dirty="0">
                <a:latin typeface="Arial" charset="0"/>
                <a:cs typeface="Arial" charset="0"/>
              </a:rPr>
              <a:t> returns the process group ID of the calling process's session leader. </a:t>
            </a:r>
          </a:p>
          <a:p>
            <a:r>
              <a:rPr lang="en-US" altLang="ko-KR" sz="2200" dirty="0">
                <a:latin typeface="Arial" charset="0"/>
                <a:cs typeface="Arial" charset="0"/>
              </a:rPr>
              <a:t>Daemon process</a:t>
            </a:r>
          </a:p>
          <a:p>
            <a:pPr lvl="1"/>
            <a:r>
              <a:rPr lang="en-US" altLang="ko-KR" sz="2000" dirty="0"/>
              <a:t>is simply a process which does not have a controlling terminal</a:t>
            </a:r>
          </a:p>
          <a:p>
            <a:pPr lvl="1"/>
            <a:r>
              <a:rPr lang="en-US" altLang="ko-KR" sz="2000" dirty="0"/>
              <a:t>an example is </a:t>
            </a:r>
            <a:r>
              <a:rPr lang="en-US" altLang="ko-KR" sz="2000" b="0" dirty="0" err="1">
                <a:latin typeface="Courier New" pitchFamily="49" charset="0"/>
              </a:rPr>
              <a:t>cron</a:t>
            </a:r>
            <a:endParaRPr lang="en-US" altLang="ko-KR" sz="2000" b="0" dirty="0">
              <a:latin typeface="Courier New" pitchFamily="49" charset="0"/>
            </a:endParaRPr>
          </a:p>
        </p:txBody>
      </p:sp>
      <p:sp>
        <p:nvSpPr>
          <p:cNvPr id="400388" name="Rectangle 4"/>
          <p:cNvSpPr>
            <a:spLocks noChangeArrowheads="1"/>
          </p:cNvSpPr>
          <p:nvPr/>
        </p:nvSpPr>
        <p:spPr bwMode="auto">
          <a:xfrm>
            <a:off x="395288" y="1052513"/>
            <a:ext cx="8353425" cy="1368425"/>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en-US" altLang="ko-KR" b="0"/>
              <a:t>#include &lt;unistd.h&gt;</a:t>
            </a:r>
          </a:p>
          <a:p>
            <a:pPr>
              <a:spcBef>
                <a:spcPct val="0"/>
              </a:spcBef>
            </a:pPr>
            <a:endParaRPr lang="en-US" altLang="ko-KR" b="0"/>
          </a:p>
          <a:p>
            <a:pPr>
              <a:spcBef>
                <a:spcPct val="0"/>
              </a:spcBef>
            </a:pPr>
            <a:r>
              <a:rPr lang="en-US" altLang="ko-KR" b="0"/>
              <a:t>pid_t getsid(pid_t pid);</a:t>
            </a:r>
          </a:p>
          <a:p>
            <a:pPr>
              <a:spcBef>
                <a:spcPct val="0"/>
              </a:spcBef>
            </a:pPr>
            <a:endParaRPr lang="en-US" altLang="ko-KR" b="0"/>
          </a:p>
          <a:p>
            <a:pPr>
              <a:spcBef>
                <a:spcPct val="0"/>
              </a:spcBef>
            </a:pPr>
            <a:r>
              <a:rPr lang="en-US" altLang="ko-KR" b="0"/>
              <a:t>      Returns: session leader's process group ID if OK, -1 on error</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43</a:t>
            </a:fld>
            <a:endParaRPr lang="en-US" altLang="ko-K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ko-KR"/>
              <a:t>Sessions and session-ids(3/3)</a:t>
            </a:r>
            <a:endParaRPr/>
          </a:p>
        </p:txBody>
      </p:sp>
      <p:sp>
        <p:nvSpPr>
          <p:cNvPr id="397315" name="Rectangle 3"/>
          <p:cNvSpPr>
            <a:spLocks noGrp="1" noChangeArrowheads="1"/>
          </p:cNvSpPr>
          <p:nvPr>
            <p:ph idx="1"/>
          </p:nvPr>
        </p:nvSpPr>
        <p:spPr>
          <a:xfrm>
            <a:off x="457200" y="2492375"/>
            <a:ext cx="8229600" cy="3889375"/>
          </a:xfrm>
        </p:spPr>
        <p:txBody>
          <a:bodyPr/>
          <a:lstStyle/>
          <a:p>
            <a:r>
              <a:rPr lang="en-US" altLang="ko-KR" sz="2200" dirty="0">
                <a:latin typeface="Arial" charset="0"/>
                <a:cs typeface="Arial" charset="0"/>
              </a:rPr>
              <a:t>If the calling process is not a process group leader, this function creates a new session. </a:t>
            </a:r>
          </a:p>
          <a:p>
            <a:r>
              <a:rPr lang="en-US" altLang="ko-KR" sz="2200" dirty="0">
                <a:latin typeface="Arial" charset="0"/>
                <a:cs typeface="Arial" charset="0"/>
              </a:rPr>
              <a:t>Three things happen.</a:t>
            </a:r>
          </a:p>
          <a:p>
            <a:pPr lvl="1"/>
            <a:r>
              <a:rPr lang="en-US" altLang="ko-KR" sz="2000" b="0" dirty="0"/>
              <a:t>The process </a:t>
            </a:r>
            <a:r>
              <a:rPr lang="en-US" altLang="ko-KR" sz="2000" b="0" dirty="0">
                <a:solidFill>
                  <a:srgbClr val="FF0000"/>
                </a:solidFill>
              </a:rPr>
              <a:t>becomes the session leader</a:t>
            </a:r>
            <a:r>
              <a:rPr lang="en-US" altLang="ko-KR" sz="2000" b="0" dirty="0"/>
              <a:t> of this new session. (A session leader is the process that creates a session.) </a:t>
            </a:r>
          </a:p>
          <a:p>
            <a:pPr lvl="1"/>
            <a:r>
              <a:rPr lang="en-US" altLang="ko-KR" sz="2000" b="0" dirty="0"/>
              <a:t>The process </a:t>
            </a:r>
            <a:r>
              <a:rPr lang="en-US" altLang="ko-KR" sz="2000" b="0" dirty="0">
                <a:solidFill>
                  <a:srgbClr val="FF0000"/>
                </a:solidFill>
              </a:rPr>
              <a:t>becomes the process group leader</a:t>
            </a:r>
            <a:r>
              <a:rPr lang="en-US" altLang="ko-KR" sz="2000" b="0" dirty="0"/>
              <a:t> of a new process group. </a:t>
            </a:r>
            <a:endParaRPr lang="en-US" altLang="ko-KR" sz="2000" dirty="0"/>
          </a:p>
          <a:p>
            <a:pPr lvl="1"/>
            <a:r>
              <a:rPr lang="en-US" altLang="ko-KR" sz="2000" b="0" dirty="0"/>
              <a:t>The process </a:t>
            </a:r>
            <a:r>
              <a:rPr lang="en-US" altLang="ko-KR" sz="2000" b="0" dirty="0">
                <a:solidFill>
                  <a:srgbClr val="FF0000"/>
                </a:solidFill>
              </a:rPr>
              <a:t>has no controlling terminal</a:t>
            </a:r>
            <a:r>
              <a:rPr lang="en-US" altLang="ko-KR" sz="2000" b="0" dirty="0"/>
              <a:t>. If the process had a controlling terminal before calling </a:t>
            </a:r>
            <a:r>
              <a:rPr lang="en-US" altLang="ko-KR" sz="2000" b="0" dirty="0" err="1">
                <a:latin typeface="Courier New" pitchFamily="49" charset="0"/>
              </a:rPr>
              <a:t>setsid</a:t>
            </a:r>
            <a:r>
              <a:rPr lang="en-US" altLang="ko-KR" sz="2000" b="0" dirty="0"/>
              <a:t>, that association is broken.</a:t>
            </a:r>
            <a:endParaRPr lang="ko-KR" altLang="en-US" sz="2000" b="0" dirty="0"/>
          </a:p>
        </p:txBody>
      </p:sp>
      <p:sp>
        <p:nvSpPr>
          <p:cNvPr id="397316" name="Rectangle 4"/>
          <p:cNvSpPr>
            <a:spLocks noChangeArrowheads="1"/>
          </p:cNvSpPr>
          <p:nvPr/>
        </p:nvSpPr>
        <p:spPr bwMode="auto">
          <a:xfrm>
            <a:off x="395288" y="1052513"/>
            <a:ext cx="8353425" cy="1368425"/>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en-US" altLang="ko-KR" b="0"/>
              <a:t>#include &lt;unistd.h&gt;</a:t>
            </a:r>
          </a:p>
          <a:p>
            <a:pPr>
              <a:spcBef>
                <a:spcPct val="0"/>
              </a:spcBef>
            </a:pPr>
            <a:endParaRPr lang="en-US" altLang="ko-KR" b="0"/>
          </a:p>
          <a:p>
            <a:pPr>
              <a:spcBef>
                <a:spcPct val="0"/>
              </a:spcBef>
            </a:pPr>
            <a:r>
              <a:rPr lang="en-US" altLang="ko-KR" b="0"/>
              <a:t>pid_t setsid(void);</a:t>
            </a:r>
          </a:p>
          <a:p>
            <a:pPr>
              <a:spcBef>
                <a:spcPct val="0"/>
              </a:spcBef>
            </a:pPr>
            <a:r>
              <a:rPr lang="en-US" altLang="ko-KR" b="0"/>
              <a:t> </a:t>
            </a:r>
          </a:p>
          <a:p>
            <a:pPr>
              <a:spcBef>
                <a:spcPct val="0"/>
              </a:spcBef>
            </a:pPr>
            <a:r>
              <a:rPr lang="en-US" altLang="ko-KR" b="0"/>
              <a:t>			Returns: process group ID if OK, -1 on error</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44</a:t>
            </a:fld>
            <a:endParaRPr lang="en-US" altLang="ko-K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ko-KR"/>
              <a:t>The current working  &amp; root directory(1/2)</a:t>
            </a:r>
          </a:p>
        </p:txBody>
      </p:sp>
      <p:sp>
        <p:nvSpPr>
          <p:cNvPr id="410627" name="Rectangle 3"/>
          <p:cNvSpPr>
            <a:spLocks noGrp="1" noChangeArrowheads="1"/>
          </p:cNvSpPr>
          <p:nvPr>
            <p:ph idx="1"/>
          </p:nvPr>
        </p:nvSpPr>
        <p:spPr/>
        <p:txBody>
          <a:bodyPr/>
          <a:lstStyle/>
          <a:p>
            <a:r>
              <a:rPr lang="en-US" altLang="ko-KR" sz="2200" dirty="0">
                <a:latin typeface="Arial" charset="0"/>
                <a:cs typeface="Arial" charset="0"/>
              </a:rPr>
              <a:t>The current working directory</a:t>
            </a:r>
          </a:p>
          <a:p>
            <a:pPr lvl="1"/>
            <a:r>
              <a:rPr lang="en-US" altLang="ko-KR" sz="2000" dirty="0"/>
              <a:t>Current working directory is inherited across the </a:t>
            </a:r>
            <a:r>
              <a:rPr lang="en-US" altLang="ko-KR" sz="2000" b="0" dirty="0">
                <a:latin typeface="Courier New" pitchFamily="49" charset="0"/>
              </a:rPr>
              <a:t>fork</a:t>
            </a:r>
            <a:r>
              <a:rPr lang="en-US" altLang="ko-KR" sz="2000" dirty="0"/>
              <a:t> or </a:t>
            </a:r>
            <a:r>
              <a:rPr lang="en-US" altLang="ko-KR" sz="2000" b="0" dirty="0">
                <a:latin typeface="Courier New" pitchFamily="49" charset="0"/>
              </a:rPr>
              <a:t>exec</a:t>
            </a:r>
            <a:r>
              <a:rPr lang="en-US" altLang="ko-KR" sz="2000" dirty="0"/>
              <a:t> that started the process.</a:t>
            </a:r>
          </a:p>
          <a:p>
            <a:pPr lvl="1"/>
            <a:r>
              <a:rPr lang="en-US" altLang="ko-KR" sz="2000" dirty="0"/>
              <a:t>A per-process attribute</a:t>
            </a:r>
          </a:p>
          <a:p>
            <a:pPr lvl="1"/>
            <a:r>
              <a:rPr lang="en-US" altLang="ko-KR" sz="2000" dirty="0"/>
              <a:t>If  a child process changes position by calling </a:t>
            </a:r>
            <a:r>
              <a:rPr lang="en-US" altLang="ko-KR" sz="2000" b="0" dirty="0" err="1">
                <a:latin typeface="Courier New" pitchFamily="49" charset="0"/>
              </a:rPr>
              <a:t>chdir</a:t>
            </a:r>
            <a:r>
              <a:rPr lang="en-US" altLang="ko-KR" sz="2000" dirty="0"/>
              <a:t>, the current working directory in the parent process is unchanged.</a:t>
            </a:r>
          </a:p>
          <a:p>
            <a:endParaRPr lang="en-US" altLang="ko-KR" dirty="0">
              <a:latin typeface="Arial" charset="0"/>
              <a:cs typeface="Arial" charset="0"/>
            </a:endParaRPr>
          </a:p>
          <a:p>
            <a:r>
              <a:rPr lang="en-US" altLang="ko-KR" sz="2200" dirty="0">
                <a:latin typeface="Arial" charset="0"/>
                <a:cs typeface="Arial" charset="0"/>
              </a:rPr>
              <a:t>The current root directory</a:t>
            </a:r>
          </a:p>
          <a:p>
            <a:pPr lvl="1"/>
            <a:r>
              <a:rPr lang="en-US" altLang="ko-KR" sz="2000" dirty="0"/>
              <a:t>Each process is also associated with a root directory used in absolute pathname searches</a:t>
            </a:r>
          </a:p>
          <a:p>
            <a:pPr lvl="1"/>
            <a:r>
              <a:rPr lang="en-US" altLang="ko-KR" sz="2000" dirty="0"/>
              <a:t>Where the start of the file system hierarchy is.</a:t>
            </a:r>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45</a:t>
            </a:fld>
            <a:endParaRPr lang="en-US" altLang="ko-K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5" name="Rectangle 9"/>
          <p:cNvSpPr>
            <a:spLocks noGrp="1" noChangeArrowheads="1"/>
          </p:cNvSpPr>
          <p:nvPr>
            <p:ph type="title"/>
          </p:nvPr>
        </p:nvSpPr>
        <p:spPr>
          <a:noFill/>
          <a:ln/>
        </p:spPr>
        <p:txBody>
          <a:bodyPr/>
          <a:lstStyle/>
          <a:p>
            <a:r>
              <a:rPr lang="en-US" altLang="ko-KR"/>
              <a:t>The current working  &amp; root directory(2/2)</a:t>
            </a:r>
          </a:p>
        </p:txBody>
      </p:sp>
      <p:sp>
        <p:nvSpPr>
          <p:cNvPr id="413699" name="Rectangle 3"/>
          <p:cNvSpPr>
            <a:spLocks noGrp="1" noChangeArrowheads="1"/>
          </p:cNvSpPr>
          <p:nvPr>
            <p:ph idx="1"/>
          </p:nvPr>
        </p:nvSpPr>
        <p:spPr>
          <a:xfrm>
            <a:off x="457200" y="2420938"/>
            <a:ext cx="8229600" cy="4437062"/>
          </a:xfrm>
        </p:spPr>
        <p:txBody>
          <a:bodyPr/>
          <a:lstStyle/>
          <a:p>
            <a:endParaRPr lang="en-US" altLang="ko-KR" dirty="0">
              <a:latin typeface="Arial" charset="0"/>
              <a:cs typeface="Arial" charset="0"/>
            </a:endParaRPr>
          </a:p>
          <a:p>
            <a:endParaRPr lang="ko-KR" altLang="en-US" dirty="0">
              <a:latin typeface="Arial" charset="0"/>
              <a:cs typeface="Arial" charset="0"/>
            </a:endParaRPr>
          </a:p>
        </p:txBody>
      </p:sp>
      <p:sp>
        <p:nvSpPr>
          <p:cNvPr id="413700" name="Rectangle 4"/>
          <p:cNvSpPr>
            <a:spLocks noChangeArrowheads="1"/>
          </p:cNvSpPr>
          <p:nvPr/>
        </p:nvSpPr>
        <p:spPr bwMode="auto">
          <a:xfrm>
            <a:off x="395288" y="1052513"/>
            <a:ext cx="8353425" cy="1296987"/>
          </a:xfrm>
          <a:prstGeom prst="rect">
            <a:avLst/>
          </a:prstGeom>
          <a:solidFill>
            <a:schemeClr val="bg1"/>
          </a:solidFill>
          <a:ln w="28575" algn="ctr">
            <a:solidFill>
              <a:schemeClr val="tx1"/>
            </a:solidFill>
            <a:miter lim="800000"/>
            <a:headEnd/>
            <a:tailEnd/>
          </a:ln>
          <a:effectLst/>
        </p:spPr>
        <p:txBody>
          <a:bodyPr wrap="none" anchor="ctr"/>
          <a:lstStyle/>
          <a:p>
            <a:r>
              <a:rPr lang="en-US" altLang="ko-KR" b="0" dirty="0"/>
              <a:t>#include &lt;</a:t>
            </a:r>
            <a:r>
              <a:rPr lang="en-US" altLang="ko-KR" b="0" dirty="0" err="1"/>
              <a:t>unistd.h</a:t>
            </a:r>
            <a:r>
              <a:rPr lang="en-US" altLang="ko-KR" b="0" dirty="0"/>
              <a:t>&gt;</a:t>
            </a:r>
          </a:p>
          <a:p>
            <a:r>
              <a:rPr lang="en-US" altLang="ko-KR" b="0" dirty="0" err="1"/>
              <a:t>int</a:t>
            </a:r>
            <a:r>
              <a:rPr lang="en-US" altLang="ko-KR" b="0" dirty="0"/>
              <a:t> </a:t>
            </a:r>
            <a:r>
              <a:rPr lang="en-US" altLang="ko-KR" b="0" dirty="0" err="1"/>
              <a:t>chroot</a:t>
            </a:r>
            <a:r>
              <a:rPr lang="en-US" altLang="ko-KR" b="0" dirty="0"/>
              <a:t>(const char *path);   </a:t>
            </a:r>
            <a:br>
              <a:rPr lang="en-US" altLang="ko-KR" b="0" dirty="0"/>
            </a:br>
            <a:endParaRPr lang="en-US" altLang="ko-KR" b="0" dirty="0"/>
          </a:p>
          <a:p>
            <a:pPr>
              <a:spcBef>
                <a:spcPct val="0"/>
              </a:spcBef>
            </a:pPr>
            <a:r>
              <a:rPr lang="en-US" altLang="ko-KR" b="0" dirty="0"/>
              <a:t>					 Return: 0 if OK, -1 on error</a:t>
            </a:r>
          </a:p>
        </p:txBody>
      </p:sp>
      <p:sp>
        <p:nvSpPr>
          <p:cNvPr id="413703" name="Rectangle 7"/>
          <p:cNvSpPr>
            <a:spLocks noChangeArrowheads="1"/>
          </p:cNvSpPr>
          <p:nvPr/>
        </p:nvSpPr>
        <p:spPr bwMode="auto">
          <a:xfrm>
            <a:off x="457200" y="2357430"/>
            <a:ext cx="8229600" cy="3560763"/>
          </a:xfrm>
          <a:prstGeom prst="rect">
            <a:avLst/>
          </a:prstGeom>
          <a:noFill/>
          <a:ln w="9525">
            <a:noFill/>
            <a:miter lim="800000"/>
            <a:headEnd/>
            <a:tailEnd/>
          </a:ln>
        </p:spPr>
        <p:txBody>
          <a:bodyPr/>
          <a:lstStyle/>
          <a:p>
            <a:pPr marL="342900" indent="-342900" eaLnBrk="0" hangingPunct="0">
              <a:spcBef>
                <a:spcPct val="20000"/>
              </a:spcBef>
              <a:buFontTx/>
              <a:buChar char="•"/>
            </a:pPr>
            <a:r>
              <a:rPr lang="en-US" altLang="ko-KR" sz="2200" dirty="0">
                <a:latin typeface="Arial" charset="0"/>
                <a:cs typeface="Arial" charset="0"/>
              </a:rPr>
              <a:t>If </a:t>
            </a:r>
            <a:r>
              <a:rPr lang="en-US" altLang="ko-KR" sz="2200" b="0" dirty="0" err="1">
                <a:cs typeface="Arial" charset="0"/>
              </a:rPr>
              <a:t>chroot</a:t>
            </a:r>
            <a:r>
              <a:rPr lang="en-US" altLang="ko-KR" sz="2200" dirty="0">
                <a:latin typeface="Arial" charset="0"/>
                <a:cs typeface="Arial" charset="0"/>
              </a:rPr>
              <a:t> succeeds, </a:t>
            </a:r>
            <a:r>
              <a:rPr lang="en-US" altLang="ko-KR" sz="2200" b="0" dirty="0">
                <a:cs typeface="Arial" charset="0"/>
              </a:rPr>
              <a:t>path</a:t>
            </a:r>
            <a:r>
              <a:rPr lang="en-US" altLang="ko-KR" sz="2200" dirty="0">
                <a:latin typeface="Arial" charset="0"/>
                <a:cs typeface="Arial" charset="0"/>
              </a:rPr>
              <a:t> will become the starting point for those file searches that begin with a </a:t>
            </a:r>
            <a:r>
              <a:rPr lang="en-US" altLang="ko-KR" sz="2200" b="0" dirty="0">
                <a:cs typeface="Arial" charset="0"/>
              </a:rPr>
              <a:t>‘/’</a:t>
            </a:r>
          </a:p>
          <a:p>
            <a:pPr marL="342900" indent="-342900" eaLnBrk="0" hangingPunct="0">
              <a:spcBef>
                <a:spcPct val="20000"/>
              </a:spcBef>
              <a:buFontTx/>
              <a:buChar char="•"/>
            </a:pPr>
            <a:r>
              <a:rPr lang="en-US" altLang="ko-KR" sz="2200" dirty="0">
                <a:latin typeface="Arial" charset="0"/>
                <a:cs typeface="Arial" charset="0"/>
              </a:rPr>
              <a:t>For calling process only, the system as a while is not affected</a:t>
            </a:r>
          </a:p>
        </p:txBody>
      </p:sp>
      <p:sp>
        <p:nvSpPr>
          <p:cNvPr id="413704" name="Rectangle 8"/>
          <p:cNvSpPr>
            <a:spLocks noChangeArrowheads="1"/>
          </p:cNvSpPr>
          <p:nvPr/>
        </p:nvSpPr>
        <p:spPr bwMode="auto">
          <a:xfrm>
            <a:off x="466725" y="3910033"/>
            <a:ext cx="8208963" cy="2447925"/>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400" b="0" dirty="0" err="1"/>
              <a:t>int</a:t>
            </a:r>
            <a:r>
              <a:rPr lang="en-US" altLang="ko-KR" sz="1400" b="0" dirty="0"/>
              <a:t> main() {</a:t>
            </a:r>
          </a:p>
          <a:p>
            <a:pPr>
              <a:spcBef>
                <a:spcPct val="0"/>
              </a:spcBef>
            </a:pPr>
            <a:r>
              <a:rPr lang="en-US" altLang="ko-KR" sz="1400" b="0" dirty="0"/>
              <a:t>    </a:t>
            </a:r>
            <a:r>
              <a:rPr lang="en-US" altLang="ko-KR" sz="1400" b="0" dirty="0" err="1"/>
              <a:t>int</a:t>
            </a:r>
            <a:r>
              <a:rPr lang="en-US" altLang="ko-KR" sz="1400" b="0" dirty="0"/>
              <a:t> </a:t>
            </a:r>
            <a:r>
              <a:rPr lang="en-US" altLang="ko-KR" sz="1400" b="0" dirty="0" err="1"/>
              <a:t>pid</a:t>
            </a:r>
            <a:r>
              <a:rPr lang="en-US" altLang="ko-KR" sz="1400" b="0" dirty="0"/>
              <a:t>;</a:t>
            </a:r>
          </a:p>
          <a:p>
            <a:pPr>
              <a:spcBef>
                <a:spcPct val="0"/>
              </a:spcBef>
            </a:pPr>
            <a:endParaRPr lang="en-US" altLang="ko-KR" sz="1400" b="0" dirty="0"/>
          </a:p>
          <a:p>
            <a:pPr>
              <a:spcBef>
                <a:spcPct val="0"/>
              </a:spcBef>
            </a:pPr>
            <a:r>
              <a:rPr lang="en-US" altLang="ko-KR" sz="1400" b="0" dirty="0"/>
              <a:t>    if (</a:t>
            </a:r>
            <a:r>
              <a:rPr lang="en-US" altLang="ko-KR" sz="1400" b="0" dirty="0" err="1"/>
              <a:t>chroot</a:t>
            </a:r>
            <a:r>
              <a:rPr lang="en-US" altLang="ko-KR" sz="1400" b="0" dirty="0"/>
              <a:t>("/home/</a:t>
            </a:r>
            <a:r>
              <a:rPr lang="en-US" altLang="ko-KR" sz="1400" b="0" dirty="0" err="1"/>
              <a:t>mydir</a:t>
            </a:r>
            <a:r>
              <a:rPr lang="en-US" altLang="ko-KR" sz="1400" b="0" dirty="0"/>
              <a:t>") != 0){	/* ‘/’ == ‘</a:t>
            </a:r>
            <a:r>
              <a:rPr lang="en-US" altLang="ko-KR" sz="1400" b="0" dirty="0">
                <a:solidFill>
                  <a:srgbClr val="FF0000"/>
                </a:solidFill>
              </a:rPr>
              <a:t>/home/</a:t>
            </a:r>
            <a:r>
              <a:rPr lang="en-US" altLang="ko-KR" sz="1400" b="0" dirty="0" err="1">
                <a:solidFill>
                  <a:srgbClr val="FF0000"/>
                </a:solidFill>
              </a:rPr>
              <a:t>mydir</a:t>
            </a:r>
            <a:r>
              <a:rPr lang="en-US" altLang="ko-KR" sz="1400" b="0" dirty="0"/>
              <a:t>’ */</a:t>
            </a:r>
          </a:p>
          <a:p>
            <a:pPr>
              <a:spcBef>
                <a:spcPct val="0"/>
              </a:spcBef>
            </a:pPr>
            <a:r>
              <a:rPr lang="en-US" altLang="ko-KR" sz="1400" b="0" dirty="0"/>
              <a:t>        </a:t>
            </a:r>
            <a:r>
              <a:rPr lang="en-US" altLang="ko-KR" sz="1400" b="0" dirty="0" err="1"/>
              <a:t>perror</a:t>
            </a:r>
            <a:r>
              <a:rPr lang="en-US" altLang="ko-KR" sz="1400" b="0" dirty="0"/>
              <a:t>("</a:t>
            </a:r>
            <a:r>
              <a:rPr lang="en-US" altLang="ko-KR" sz="1400" b="0" dirty="0" err="1"/>
              <a:t>chroot</a:t>
            </a:r>
            <a:r>
              <a:rPr lang="en-US" altLang="ko-KR" sz="1400" b="0" dirty="0"/>
              <a:t>");</a:t>
            </a:r>
          </a:p>
          <a:p>
            <a:pPr>
              <a:spcBef>
                <a:spcPct val="0"/>
              </a:spcBef>
            </a:pPr>
            <a:r>
              <a:rPr lang="en-US" altLang="ko-KR" sz="1400" b="0" dirty="0"/>
              <a:t>        exit(0);</a:t>
            </a:r>
          </a:p>
          <a:p>
            <a:pPr>
              <a:spcBef>
                <a:spcPct val="0"/>
              </a:spcBef>
            </a:pPr>
            <a:r>
              <a:rPr lang="en-US" altLang="ko-KR" sz="1400" b="0" dirty="0"/>
              <a:t>    }</a:t>
            </a:r>
          </a:p>
          <a:p>
            <a:pPr>
              <a:spcBef>
                <a:spcPct val="0"/>
              </a:spcBef>
            </a:pPr>
            <a:endParaRPr lang="en-US" altLang="ko-KR" sz="1400" b="0" dirty="0"/>
          </a:p>
          <a:p>
            <a:pPr>
              <a:spcBef>
                <a:spcPct val="0"/>
              </a:spcBef>
            </a:pPr>
            <a:r>
              <a:rPr lang="en-US" altLang="ko-KR" sz="1400" b="0" dirty="0"/>
              <a:t>    if (</a:t>
            </a:r>
            <a:r>
              <a:rPr lang="en-US" altLang="ko-KR" sz="1400" b="0" dirty="0" err="1"/>
              <a:t>execl</a:t>
            </a:r>
            <a:r>
              <a:rPr lang="en-US" altLang="ko-KR" sz="1400" b="0" dirty="0"/>
              <a:t>("</a:t>
            </a:r>
            <a:r>
              <a:rPr lang="en-US" altLang="ko-KR" sz="1400" b="0" dirty="0">
                <a:solidFill>
                  <a:srgbClr val="FF0000"/>
                </a:solidFill>
              </a:rPr>
              <a:t>/</a:t>
            </a:r>
            <a:r>
              <a:rPr lang="en-US" altLang="ko-KR" sz="1400" b="0" dirty="0"/>
              <a:t>bin/</a:t>
            </a:r>
            <a:r>
              <a:rPr lang="en-US" altLang="ko-KR" sz="1400" b="0" dirty="0" err="1"/>
              <a:t>bash","bash</a:t>
            </a:r>
            <a:r>
              <a:rPr lang="en-US" altLang="ko-KR" sz="1400" b="0" dirty="0"/>
              <a:t>", NULL) == -1) /* ‘</a:t>
            </a:r>
            <a:r>
              <a:rPr lang="en-US" altLang="ko-KR" sz="1400" b="0" dirty="0">
                <a:solidFill>
                  <a:srgbClr val="FF0000"/>
                </a:solidFill>
              </a:rPr>
              <a:t>/home/</a:t>
            </a:r>
            <a:r>
              <a:rPr lang="en-US" altLang="ko-KR" sz="1400" b="0" dirty="0" err="1">
                <a:solidFill>
                  <a:srgbClr val="FF0000"/>
                </a:solidFill>
              </a:rPr>
              <a:t>mydir</a:t>
            </a:r>
            <a:r>
              <a:rPr lang="en-US" altLang="ko-KR" sz="1400" b="0" dirty="0">
                <a:solidFill>
                  <a:srgbClr val="FF0000"/>
                </a:solidFill>
              </a:rPr>
              <a:t>/</a:t>
            </a:r>
            <a:r>
              <a:rPr lang="en-US" altLang="ko-KR" sz="1400" b="0" dirty="0"/>
              <a:t>bin/bash’ */ </a:t>
            </a:r>
            <a:br>
              <a:rPr lang="en-US" altLang="ko-KR" sz="1400" b="0" dirty="0"/>
            </a:br>
            <a:r>
              <a:rPr lang="en-US" altLang="ko-KR" sz="1400" b="0" dirty="0"/>
              <a:t>        </a:t>
            </a:r>
            <a:r>
              <a:rPr lang="en-US" altLang="ko-KR" sz="1400" b="0" dirty="0" err="1"/>
              <a:t>perror</a:t>
            </a:r>
            <a:r>
              <a:rPr lang="en-US" altLang="ko-KR" sz="1400" b="0" dirty="0"/>
              <a:t>("error");</a:t>
            </a:r>
          </a:p>
          <a:p>
            <a:pPr>
              <a:spcBef>
                <a:spcPct val="0"/>
              </a:spcBef>
            </a:pPr>
            <a:r>
              <a:rPr lang="en-US" altLang="ko-KR" sz="1400" b="0" dirty="0"/>
              <a:t>}</a:t>
            </a:r>
          </a:p>
        </p:txBody>
      </p:sp>
      <p:sp>
        <p:nvSpPr>
          <p:cNvPr id="7" name="슬라이드 번호 개체 틀 6"/>
          <p:cNvSpPr>
            <a:spLocks noGrp="1"/>
          </p:cNvSpPr>
          <p:nvPr>
            <p:ph type="sldNum" sz="quarter" idx="4"/>
          </p:nvPr>
        </p:nvSpPr>
        <p:spPr/>
        <p:txBody>
          <a:bodyPr/>
          <a:lstStyle/>
          <a:p>
            <a:pPr>
              <a:defRPr/>
            </a:pPr>
            <a:fld id="{2ED06A3C-559F-46D5-B6E7-F09C135BD2BB}" type="slidenum">
              <a:rPr lang="en-US" altLang="ko-KR" smtClean="0"/>
              <a:pPr>
                <a:defRPr/>
              </a:pPr>
              <a:t>46</a:t>
            </a:fld>
            <a:endParaRPr lang="en-US" altLang="ko-K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ko-KR"/>
              <a:t>Changing User IDs and Group IDs(1/2)</a:t>
            </a:r>
          </a:p>
        </p:txBody>
      </p:sp>
      <p:sp>
        <p:nvSpPr>
          <p:cNvPr id="415747" name="Rectangle 3"/>
          <p:cNvSpPr>
            <a:spLocks noGrp="1" noChangeArrowheads="1"/>
          </p:cNvSpPr>
          <p:nvPr>
            <p:ph idx="1"/>
          </p:nvPr>
        </p:nvSpPr>
        <p:spPr/>
        <p:txBody>
          <a:bodyPr/>
          <a:lstStyle/>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endParaRPr lang="en-US" altLang="ko-KR" sz="2200" dirty="0">
              <a:latin typeface="Arial" charset="0"/>
              <a:cs typeface="Arial" charset="0"/>
            </a:endParaRPr>
          </a:p>
          <a:p>
            <a:r>
              <a:rPr lang="en-US" altLang="ko-KR" sz="2200" dirty="0">
                <a:latin typeface="Arial" charset="0"/>
                <a:cs typeface="Arial" charset="0"/>
              </a:rPr>
              <a:t>In the UNIX System, privileges, such as being able to change the system's notion of the current date, and access control, such as being able to read or write a particular file, are based on user and group IDs. </a:t>
            </a:r>
          </a:p>
          <a:p>
            <a:endParaRPr lang="en-US" altLang="ko-KR" sz="2200" dirty="0">
              <a:latin typeface="Arial" charset="0"/>
              <a:cs typeface="Arial" charset="0"/>
            </a:endParaRPr>
          </a:p>
          <a:p>
            <a:r>
              <a:rPr lang="en-US" altLang="ko-KR" sz="2200" dirty="0">
                <a:latin typeface="Arial" charset="0"/>
                <a:cs typeface="Arial" charset="0"/>
              </a:rPr>
              <a:t>We can set the real user ID and effective user ID with the </a:t>
            </a:r>
            <a:r>
              <a:rPr lang="en-US" altLang="ko-KR" sz="2200" b="0" dirty="0" err="1">
                <a:latin typeface="Courier New" pitchFamily="49" charset="0"/>
                <a:cs typeface="Arial" charset="0"/>
              </a:rPr>
              <a:t>setuid</a:t>
            </a:r>
            <a:r>
              <a:rPr lang="en-US" altLang="ko-KR" sz="2200" dirty="0">
                <a:latin typeface="Arial" charset="0"/>
                <a:cs typeface="Arial" charset="0"/>
              </a:rPr>
              <a:t> function. </a:t>
            </a:r>
          </a:p>
          <a:p>
            <a:r>
              <a:rPr lang="en-US" altLang="ko-KR" sz="2200" dirty="0">
                <a:latin typeface="Arial" charset="0"/>
                <a:cs typeface="Arial" charset="0"/>
              </a:rPr>
              <a:t>Similarly, we can set the real group ID and the effective group ID with the </a:t>
            </a:r>
            <a:r>
              <a:rPr lang="en-US" altLang="ko-KR" sz="2200" b="0" dirty="0" err="1">
                <a:latin typeface="Courier New" pitchFamily="49" charset="0"/>
                <a:cs typeface="Arial" charset="0"/>
              </a:rPr>
              <a:t>setgid</a:t>
            </a:r>
            <a:r>
              <a:rPr lang="en-US" altLang="ko-KR" sz="2200" dirty="0">
                <a:latin typeface="Arial" charset="0"/>
                <a:cs typeface="Arial" charset="0"/>
              </a:rPr>
              <a:t> function.</a:t>
            </a:r>
            <a:endParaRPr lang="ko-KR" altLang="en-US" sz="2200" dirty="0">
              <a:latin typeface="Arial" charset="0"/>
              <a:cs typeface="Arial" charset="0"/>
            </a:endParaRPr>
          </a:p>
        </p:txBody>
      </p:sp>
      <p:sp>
        <p:nvSpPr>
          <p:cNvPr id="415748" name="Rectangle 4"/>
          <p:cNvSpPr>
            <a:spLocks noChangeArrowheads="1"/>
          </p:cNvSpPr>
          <p:nvPr/>
        </p:nvSpPr>
        <p:spPr bwMode="auto">
          <a:xfrm>
            <a:off x="395288" y="1071546"/>
            <a:ext cx="8353425" cy="1511300"/>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en-US" altLang="ko-KR" b="0" dirty="0"/>
              <a:t>#include &lt;</a:t>
            </a:r>
            <a:r>
              <a:rPr lang="en-US" altLang="ko-KR" b="0" dirty="0" err="1"/>
              <a:t>unistd.h</a:t>
            </a:r>
            <a:r>
              <a:rPr lang="en-US" altLang="ko-KR" b="0" dirty="0"/>
              <a:t>&gt;</a:t>
            </a:r>
          </a:p>
          <a:p>
            <a:pPr>
              <a:spcBef>
                <a:spcPct val="0"/>
              </a:spcBef>
            </a:pPr>
            <a:endParaRPr lang="en-US" altLang="ko-KR" b="0" dirty="0"/>
          </a:p>
          <a:p>
            <a:pPr>
              <a:spcBef>
                <a:spcPct val="0"/>
              </a:spcBef>
            </a:pPr>
            <a:r>
              <a:rPr lang="en-US" altLang="ko-KR" b="0" dirty="0" err="1"/>
              <a:t>int</a:t>
            </a:r>
            <a:r>
              <a:rPr lang="en-US" altLang="ko-KR" b="0" dirty="0"/>
              <a:t> </a:t>
            </a:r>
            <a:r>
              <a:rPr lang="en-US" altLang="ko-KR" b="0" dirty="0" err="1"/>
              <a:t>setuid</a:t>
            </a:r>
            <a:r>
              <a:rPr lang="en-US" altLang="ko-KR" b="0" dirty="0"/>
              <a:t>(</a:t>
            </a:r>
            <a:r>
              <a:rPr lang="en-US" altLang="ko-KR" b="0" dirty="0" err="1"/>
              <a:t>uid_t</a:t>
            </a:r>
            <a:r>
              <a:rPr lang="en-US" altLang="ko-KR" b="0" dirty="0"/>
              <a:t> </a:t>
            </a:r>
            <a:r>
              <a:rPr lang="en-US" altLang="ko-KR" b="0" dirty="0" err="1"/>
              <a:t>uid</a:t>
            </a:r>
            <a:r>
              <a:rPr lang="en-US" altLang="ko-KR" b="0" dirty="0"/>
              <a:t>);</a:t>
            </a:r>
          </a:p>
          <a:p>
            <a:pPr>
              <a:spcBef>
                <a:spcPct val="0"/>
              </a:spcBef>
            </a:pPr>
            <a:r>
              <a:rPr lang="en-US" altLang="ko-KR" b="0" dirty="0" err="1"/>
              <a:t>int</a:t>
            </a:r>
            <a:r>
              <a:rPr lang="en-US" altLang="ko-KR" b="0" dirty="0"/>
              <a:t> </a:t>
            </a:r>
            <a:r>
              <a:rPr lang="en-US" altLang="ko-KR" b="0" dirty="0" err="1"/>
              <a:t>setgid</a:t>
            </a:r>
            <a:r>
              <a:rPr lang="en-US" altLang="ko-KR" b="0" dirty="0"/>
              <a:t>(</a:t>
            </a:r>
            <a:r>
              <a:rPr lang="en-US" altLang="ko-KR" b="0" dirty="0" err="1"/>
              <a:t>gid_t</a:t>
            </a:r>
            <a:r>
              <a:rPr lang="en-US" altLang="ko-KR" b="0" dirty="0"/>
              <a:t> </a:t>
            </a:r>
            <a:r>
              <a:rPr lang="en-US" altLang="ko-KR" b="0" dirty="0" err="1"/>
              <a:t>gid</a:t>
            </a:r>
            <a:r>
              <a:rPr lang="en-US" altLang="ko-KR" b="0" dirty="0"/>
              <a:t>);</a:t>
            </a:r>
          </a:p>
          <a:p>
            <a:pPr>
              <a:spcBef>
                <a:spcPct val="0"/>
              </a:spcBef>
            </a:pPr>
            <a:endParaRPr lang="en-US" altLang="ko-KR" b="0" dirty="0"/>
          </a:p>
          <a:p>
            <a:pPr>
              <a:spcBef>
                <a:spcPct val="0"/>
              </a:spcBef>
            </a:pPr>
            <a:r>
              <a:rPr lang="en-US" altLang="ko-KR" b="0" dirty="0"/>
              <a:t>				    Both return: 0 if OK, -1 on error</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47</a:t>
            </a:fld>
            <a:endParaRPr lang="en-US" altLang="ko-K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5" name="Rectangle 5"/>
          <p:cNvSpPr>
            <a:spLocks noGrp="1" noChangeArrowheads="1"/>
          </p:cNvSpPr>
          <p:nvPr>
            <p:ph type="title"/>
          </p:nvPr>
        </p:nvSpPr>
        <p:spPr>
          <a:noFill/>
          <a:ln/>
        </p:spPr>
        <p:txBody>
          <a:bodyPr/>
          <a:lstStyle/>
          <a:p>
            <a:r>
              <a:rPr lang="en-US" altLang="ko-KR"/>
              <a:t>Changing User IDs and Group IDs(2/2)</a:t>
            </a:r>
          </a:p>
        </p:txBody>
      </p:sp>
      <p:sp>
        <p:nvSpPr>
          <p:cNvPr id="414723" name="Rectangle 3"/>
          <p:cNvSpPr>
            <a:spLocks noGrp="1" noChangeArrowheads="1"/>
          </p:cNvSpPr>
          <p:nvPr>
            <p:ph idx="1"/>
          </p:nvPr>
        </p:nvSpPr>
        <p:spPr/>
        <p:txBody>
          <a:bodyPr/>
          <a:lstStyle/>
          <a:p>
            <a:endParaRPr lang="ko-KR" altLang="en-US">
              <a:latin typeface="Arial" charset="0"/>
              <a:cs typeface="Arial" charset="0"/>
            </a:endParaRPr>
          </a:p>
        </p:txBody>
      </p:sp>
      <p:pic>
        <p:nvPicPr>
          <p:cNvPr id="414724" name="Picture 4"/>
          <p:cNvPicPr>
            <a:picLocks noChangeAspect="1" noChangeArrowheads="1"/>
          </p:cNvPicPr>
          <p:nvPr/>
        </p:nvPicPr>
        <p:blipFill>
          <a:blip r:embed="rId2" cstate="print"/>
          <a:srcRect/>
          <a:stretch>
            <a:fillRect/>
          </a:stretch>
        </p:blipFill>
        <p:spPr bwMode="auto">
          <a:xfrm>
            <a:off x="900113" y="1196975"/>
            <a:ext cx="6972300" cy="3752850"/>
          </a:xfrm>
          <a:prstGeom prst="rect">
            <a:avLst/>
          </a:prstGeom>
          <a:noFill/>
          <a:ln w="28575" algn="ctr">
            <a:noFill/>
            <a:miter lim="800000"/>
            <a:headEnd/>
            <a:tailEnd/>
          </a:ln>
          <a:effectLst/>
        </p:spPr>
      </p:pic>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48</a:t>
            </a:fld>
            <a:endParaRPr lang="en-US" altLang="ko-K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ko-KR"/>
              <a:t>File size limits: </a:t>
            </a:r>
            <a:r>
              <a:rPr lang="en-US" altLang="ko-KR" b="0">
                <a:latin typeface="Courier New" pitchFamily="49" charset="0"/>
              </a:rPr>
              <a:t>ulmit</a:t>
            </a:r>
          </a:p>
        </p:txBody>
      </p:sp>
      <p:sp>
        <p:nvSpPr>
          <p:cNvPr id="416771" name="Rectangle 3"/>
          <p:cNvSpPr>
            <a:spLocks noGrp="1" noChangeArrowheads="1"/>
          </p:cNvSpPr>
          <p:nvPr>
            <p:ph idx="1"/>
          </p:nvPr>
        </p:nvSpPr>
        <p:spPr>
          <a:xfrm>
            <a:off x="457200" y="2420938"/>
            <a:ext cx="8229600" cy="4176712"/>
          </a:xfrm>
        </p:spPr>
        <p:txBody>
          <a:bodyPr/>
          <a:lstStyle/>
          <a:p>
            <a:r>
              <a:rPr lang="en-US" altLang="ko-KR" sz="2200" dirty="0">
                <a:latin typeface="Arial" charset="0"/>
                <a:cs typeface="Arial" charset="0"/>
              </a:rPr>
              <a:t>There is a per process limit on the size of a file that can be created with the </a:t>
            </a:r>
            <a:r>
              <a:rPr lang="en-US" altLang="ko-KR" sz="2200" b="0" dirty="0">
                <a:latin typeface="Courier New" pitchFamily="49" charset="0"/>
                <a:cs typeface="Arial" charset="0"/>
              </a:rPr>
              <a:t>write</a:t>
            </a:r>
            <a:r>
              <a:rPr lang="en-US" altLang="ko-KR" sz="2200" dirty="0">
                <a:latin typeface="Arial" charset="0"/>
                <a:cs typeface="Arial" charset="0"/>
              </a:rPr>
              <a:t> system call</a:t>
            </a:r>
          </a:p>
          <a:p>
            <a:r>
              <a:rPr lang="en-US" altLang="ko-KR" sz="2200" dirty="0">
                <a:latin typeface="Arial" charset="0"/>
                <a:cs typeface="Arial" charset="0"/>
              </a:rPr>
              <a:t>To obtain the current file size limit</a:t>
            </a:r>
          </a:p>
          <a:p>
            <a:pPr lvl="1"/>
            <a:r>
              <a:rPr lang="en-US" altLang="ko-KR" sz="2000" dirty="0"/>
              <a:t>the parameter </a:t>
            </a:r>
            <a:r>
              <a:rPr lang="en-US" altLang="ko-KR" sz="2000" b="0" dirty="0" err="1">
                <a:latin typeface="Courier New" pitchFamily="49" charset="0"/>
              </a:rPr>
              <a:t>cmd</a:t>
            </a:r>
            <a:r>
              <a:rPr lang="en-US" altLang="ko-KR" sz="2000" dirty="0"/>
              <a:t> set to </a:t>
            </a:r>
            <a:r>
              <a:rPr lang="en-US" altLang="ko-KR" sz="2000" b="0" dirty="0">
                <a:latin typeface="Courier New" pitchFamily="49" charset="0"/>
              </a:rPr>
              <a:t>UL_GETFSIZE</a:t>
            </a:r>
          </a:p>
          <a:p>
            <a:r>
              <a:rPr lang="en-US" altLang="ko-KR" sz="2200" dirty="0">
                <a:latin typeface="Arial" charset="0"/>
                <a:cs typeface="Arial" charset="0"/>
              </a:rPr>
              <a:t>To change the file size limit</a:t>
            </a:r>
          </a:p>
          <a:p>
            <a:pPr lvl="1"/>
            <a:r>
              <a:rPr lang="en-US" altLang="ko-KR" sz="2000" dirty="0"/>
              <a:t>the parameter </a:t>
            </a:r>
            <a:r>
              <a:rPr lang="en-US" altLang="ko-KR" sz="2000" b="0" dirty="0" err="1">
                <a:latin typeface="Courier New" pitchFamily="49" charset="0"/>
              </a:rPr>
              <a:t>cmd</a:t>
            </a:r>
            <a:r>
              <a:rPr lang="en-US" altLang="ko-KR" sz="2000" dirty="0"/>
              <a:t> set to </a:t>
            </a:r>
            <a:r>
              <a:rPr lang="en-US" altLang="ko-KR" sz="2000" b="0" dirty="0">
                <a:latin typeface="Courier New" pitchFamily="49" charset="0"/>
              </a:rPr>
              <a:t>UL_SETFSIZE</a:t>
            </a:r>
          </a:p>
          <a:p>
            <a:pPr lvl="1"/>
            <a:r>
              <a:rPr lang="en-US" altLang="ko-KR" sz="2000" dirty="0"/>
              <a:t>with</a:t>
            </a:r>
            <a:r>
              <a:rPr lang="en-US" altLang="ko-KR" sz="2000" b="0" dirty="0">
                <a:latin typeface="Courier New" pitchFamily="49" charset="0"/>
              </a:rPr>
              <a:t> </a:t>
            </a:r>
            <a:r>
              <a:rPr lang="en-US" altLang="ko-KR" sz="2000" b="0" dirty="0" err="1">
                <a:latin typeface="Courier New" pitchFamily="49" charset="0"/>
              </a:rPr>
              <a:t>newlimit</a:t>
            </a:r>
            <a:endParaRPr lang="en-US" altLang="ko-KR" sz="2000" b="0" dirty="0">
              <a:latin typeface="Courier New" pitchFamily="49" charset="0"/>
            </a:endParaRPr>
          </a:p>
          <a:p>
            <a:r>
              <a:rPr lang="en-US" altLang="ko-KR" sz="2200" dirty="0">
                <a:solidFill>
                  <a:srgbClr val="FF0000"/>
                </a:solidFill>
                <a:latin typeface="Arial" charset="0"/>
                <a:cs typeface="Arial" charset="0"/>
              </a:rPr>
              <a:t>Only </a:t>
            </a:r>
            <a:r>
              <a:rPr lang="en-US" altLang="ko-KR" sz="2200" dirty="0" err="1">
                <a:solidFill>
                  <a:srgbClr val="FF0000"/>
                </a:solidFill>
                <a:latin typeface="Arial" charset="0"/>
                <a:cs typeface="Arial" charset="0"/>
              </a:rPr>
              <a:t>superuser</a:t>
            </a:r>
            <a:r>
              <a:rPr lang="en-US" altLang="ko-KR" sz="2200" dirty="0">
                <a:latin typeface="Arial" charset="0"/>
                <a:cs typeface="Arial" charset="0"/>
              </a:rPr>
              <a:t> can actually increase a file size limit in this way.</a:t>
            </a:r>
          </a:p>
          <a:p>
            <a:r>
              <a:rPr lang="en-US" altLang="ko-KR" sz="2200" dirty="0">
                <a:latin typeface="Arial" charset="0"/>
                <a:cs typeface="Arial" charset="0"/>
              </a:rPr>
              <a:t>Process that effective user-ids of other user are, however, allowed to decrease their limit.</a:t>
            </a:r>
          </a:p>
          <a:p>
            <a:pPr lvl="1">
              <a:buFontTx/>
              <a:buNone/>
            </a:pPr>
            <a:endParaRPr lang="en-US" altLang="ko-KR" sz="2200" dirty="0"/>
          </a:p>
        </p:txBody>
      </p:sp>
      <p:sp>
        <p:nvSpPr>
          <p:cNvPr id="416772" name="Rectangle 4"/>
          <p:cNvSpPr>
            <a:spLocks noChangeArrowheads="1"/>
          </p:cNvSpPr>
          <p:nvPr/>
        </p:nvSpPr>
        <p:spPr bwMode="auto">
          <a:xfrm>
            <a:off x="395288" y="1052513"/>
            <a:ext cx="8353425" cy="1296987"/>
          </a:xfrm>
          <a:prstGeom prst="rect">
            <a:avLst/>
          </a:prstGeom>
          <a:solidFill>
            <a:schemeClr val="bg1"/>
          </a:solidFill>
          <a:ln w="28575" algn="ctr">
            <a:solidFill>
              <a:schemeClr val="tx1"/>
            </a:solidFill>
            <a:miter lim="800000"/>
            <a:headEnd/>
            <a:tailEnd/>
          </a:ln>
          <a:effectLst/>
        </p:spPr>
        <p:txBody>
          <a:bodyPr wrap="none" anchor="ctr"/>
          <a:lstStyle/>
          <a:p>
            <a:r>
              <a:rPr lang="en-US" altLang="ko-KR" b="0"/>
              <a:t>#include &lt;ulimit.h&gt;</a:t>
            </a:r>
          </a:p>
          <a:p>
            <a:r>
              <a:rPr lang="en-US" altLang="ko-KR" b="0"/>
              <a:t>long ulimit(int cmd, [long newlimit]);   </a:t>
            </a:r>
            <a:br>
              <a:rPr lang="en-US" altLang="ko-KR" b="0"/>
            </a:br>
            <a:endParaRPr lang="en-US" altLang="ko-KR" b="0"/>
          </a:p>
          <a:p>
            <a:pPr>
              <a:spcBef>
                <a:spcPct val="0"/>
              </a:spcBef>
            </a:pPr>
            <a:r>
              <a:rPr lang="en-US" altLang="ko-KR" b="0"/>
              <a:t>	Return: the value of the requested limit</a:t>
            </a:r>
            <a:r>
              <a:rPr lang="en-US" altLang="ko-KR"/>
              <a:t> </a:t>
            </a:r>
            <a:r>
              <a:rPr lang="en-US" altLang="ko-KR" b="0"/>
              <a:t>if OK, -1 on error</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49</a:t>
            </a:fld>
            <a:endParaRPr lang="en-US" altLang="ko-K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457200" y="571480"/>
            <a:ext cx="8229600" cy="336570"/>
          </a:xfrm>
        </p:spPr>
        <p:txBody>
          <a:bodyPr/>
          <a:lstStyle/>
          <a:p>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a.out</a:t>
            </a:r>
            <a:r>
              <a:rPr lang="en-US" sz="1600" b="0" dirty="0">
                <a:latin typeface="Courier New" pitchFamily="49" charset="0"/>
                <a:cs typeface="Courier New" pitchFamily="49" charset="0"/>
              </a:rPr>
              <a:t> </a:t>
            </a:r>
            <a:br>
              <a:rPr lang="en-US" sz="1600" b="0" dirty="0">
                <a:latin typeface="Courier New" pitchFamily="49" charset="0"/>
                <a:cs typeface="Courier New" pitchFamily="49" charset="0"/>
              </a:rPr>
            </a:br>
            <a:r>
              <a:rPr lang="en-US" sz="1600" b="0" dirty="0">
                <a:latin typeface="Courier New" pitchFamily="49" charset="0"/>
                <a:cs typeface="Courier New" pitchFamily="49" charset="0"/>
              </a:rPr>
              <a:t>$ echo $?  // </a:t>
            </a:r>
            <a:r>
              <a:rPr lang="en-US" sz="1600" b="0" i="1" dirty="0">
                <a:latin typeface="Book Antiqua" pitchFamily="18" charset="0"/>
                <a:cs typeface="Courier New" pitchFamily="49" charset="0"/>
              </a:rPr>
              <a:t>printing return-value of </a:t>
            </a:r>
            <a:r>
              <a:rPr lang="en-US" sz="1600" b="0" i="1" dirty="0" err="1">
                <a:latin typeface="Book Antiqua" pitchFamily="18" charset="0"/>
                <a:cs typeface="Courier New" pitchFamily="49" charset="0"/>
              </a:rPr>
              <a:t>a.out</a:t>
            </a:r>
            <a:endParaRPr sz="1600" b="0" i="1">
              <a:latin typeface="Book Antiqua" pitchFamily="18" charset="0"/>
              <a:cs typeface="Courier New" pitchFamily="49" charset="0"/>
            </a:endParaRPr>
          </a:p>
        </p:txBody>
      </p:sp>
      <p:sp>
        <p:nvSpPr>
          <p:cNvPr id="336899" name="Rectangle 3"/>
          <p:cNvSpPr>
            <a:spLocks noGrp="1" noChangeArrowheads="1"/>
          </p:cNvSpPr>
          <p:nvPr>
            <p:ph idx="1"/>
          </p:nvPr>
        </p:nvSpPr>
        <p:spPr/>
        <p:txBody>
          <a:bodyPr/>
          <a:lstStyle/>
          <a:p>
            <a:endParaRPr lang="ko-KR" altLang="en-US">
              <a:latin typeface="Arial" charset="0"/>
              <a:cs typeface="Arial" charset="0"/>
            </a:endParaRPr>
          </a:p>
        </p:txBody>
      </p:sp>
      <p:sp>
        <p:nvSpPr>
          <p:cNvPr id="336901" name="Text Box 5"/>
          <p:cNvSpPr txBox="1">
            <a:spLocks noChangeArrowheads="1"/>
          </p:cNvSpPr>
          <p:nvPr/>
        </p:nvSpPr>
        <p:spPr bwMode="auto">
          <a:xfrm>
            <a:off x="962025" y="6178550"/>
            <a:ext cx="6875463" cy="304800"/>
          </a:xfrm>
          <a:prstGeom prst="rect">
            <a:avLst/>
          </a:prstGeom>
          <a:noFill/>
          <a:ln w="28575" algn="ctr">
            <a:noFill/>
            <a:miter lim="800000"/>
            <a:headEnd/>
            <a:tailEnd/>
          </a:ln>
          <a:effectLst/>
        </p:spPr>
        <p:txBody>
          <a:bodyPr wrap="none">
            <a:spAutoFit/>
          </a:bodyPr>
          <a:lstStyle/>
          <a:p>
            <a:pPr algn="ctr">
              <a:spcBef>
                <a:spcPct val="0"/>
              </a:spcBef>
            </a:pPr>
            <a:r>
              <a:rPr lang="en-US" altLang="ko-KR" sz="1400" b="0" dirty="0"/>
              <a:t>exit</a:t>
            </a:r>
            <a:r>
              <a:rPr lang="en-US" altLang="ko-KR" sz="1400" dirty="0">
                <a:latin typeface="Arial" charset="0"/>
              </a:rPr>
              <a:t> first calls the exit handlers and then closes (via </a:t>
            </a:r>
            <a:r>
              <a:rPr lang="en-US" altLang="ko-KR" sz="1400" b="0" dirty="0" err="1"/>
              <a:t>fclose</a:t>
            </a:r>
            <a:r>
              <a:rPr lang="en-US" altLang="ko-KR" sz="1400" dirty="0">
                <a:latin typeface="Arial" charset="0"/>
              </a:rPr>
              <a:t>) all open streams</a:t>
            </a:r>
            <a:r>
              <a:rPr lang="en-US" altLang="ko-KR" sz="1400" dirty="0">
                <a:solidFill>
                  <a:srgbClr val="FF0000"/>
                </a:solidFill>
                <a:latin typeface="Arial" charset="0"/>
              </a:rPr>
              <a:t> </a:t>
            </a:r>
            <a:endParaRPr lang="ko-KR" altLang="en-US" sz="1400" dirty="0">
              <a:solidFill>
                <a:srgbClr val="FF0000"/>
              </a:solidFill>
              <a:latin typeface="Arial" charset="0"/>
            </a:endParaRPr>
          </a:p>
        </p:txBody>
      </p:sp>
      <p:sp>
        <p:nvSpPr>
          <p:cNvPr id="6" name="슬라이드 번호 개체 틀 5"/>
          <p:cNvSpPr>
            <a:spLocks noGrp="1"/>
          </p:cNvSpPr>
          <p:nvPr>
            <p:ph type="sldNum" sz="quarter" idx="4"/>
          </p:nvPr>
        </p:nvSpPr>
        <p:spPr/>
        <p:txBody>
          <a:bodyPr/>
          <a:lstStyle/>
          <a:p>
            <a:pPr>
              <a:defRPr/>
            </a:pPr>
            <a:fld id="{2ED06A3C-559F-46D5-B6E7-F09C135BD2BB}" type="slidenum">
              <a:rPr lang="en-US" altLang="ko-KR" smtClean="0"/>
              <a:pPr>
                <a:defRPr/>
              </a:pPr>
              <a:t>5</a:t>
            </a:fld>
            <a:endParaRPr lang="en-US" altLang="ko-KR"/>
          </a:p>
        </p:txBody>
      </p:sp>
      <p:pic>
        <p:nvPicPr>
          <p:cNvPr id="50179" name="Picture 3"/>
          <p:cNvPicPr>
            <a:picLocks noChangeAspect="1" noChangeArrowheads="1"/>
          </p:cNvPicPr>
          <p:nvPr/>
        </p:nvPicPr>
        <p:blipFill>
          <a:blip r:embed="rId3" cstate="print"/>
          <a:srcRect/>
          <a:stretch>
            <a:fillRect/>
          </a:stretch>
        </p:blipFill>
        <p:spPr bwMode="auto">
          <a:xfrm>
            <a:off x="459770" y="1133892"/>
            <a:ext cx="8215370" cy="4943492"/>
          </a:xfrm>
          <a:prstGeom prst="rect">
            <a:avLst/>
          </a:prstGeom>
          <a:noFill/>
          <a:ln w="9525">
            <a:noFill/>
            <a:miter lim="800000"/>
            <a:headEnd/>
            <a:tailEnd/>
          </a:ln>
        </p:spPr>
      </p:pic>
      <p:sp>
        <p:nvSpPr>
          <p:cNvPr id="7" name="Rectangle 6"/>
          <p:cNvSpPr>
            <a:spLocks noChangeArrowheads="1"/>
          </p:cNvSpPr>
          <p:nvPr/>
        </p:nvSpPr>
        <p:spPr bwMode="auto">
          <a:xfrm>
            <a:off x="6215074" y="4500570"/>
            <a:ext cx="1727200" cy="504825"/>
          </a:xfrm>
          <a:prstGeom prst="rect">
            <a:avLst/>
          </a:prstGeom>
          <a:solidFill>
            <a:srgbClr val="FFCC99"/>
          </a:solidFill>
          <a:ln w="28575" algn="ctr">
            <a:solidFill>
              <a:schemeClr val="tx1"/>
            </a:solidFill>
            <a:miter lim="800000"/>
            <a:headEnd/>
            <a:tailEnd/>
          </a:ln>
          <a:effectLst/>
        </p:spPr>
        <p:txBody>
          <a:bodyPr wrap="none" anchor="ctr"/>
          <a:lstStyle/>
          <a:p>
            <a:pPr>
              <a:spcBef>
                <a:spcPct val="0"/>
              </a:spcBef>
            </a:pPr>
            <a:r>
              <a:rPr lang="en-US" altLang="ko-KR" sz="1400"/>
              <a:t>start up code</a:t>
            </a:r>
          </a:p>
          <a:p>
            <a:pPr>
              <a:spcBef>
                <a:spcPct val="0"/>
              </a:spcBef>
            </a:pPr>
            <a:r>
              <a:rPr lang="en-US" altLang="ko-KR" sz="1400" b="0"/>
              <a:t>exit(main(…));</a:t>
            </a:r>
          </a:p>
        </p:txBody>
      </p:sp>
      <p:sp>
        <p:nvSpPr>
          <p:cNvPr id="8" name="Rectangle 7"/>
          <p:cNvSpPr>
            <a:spLocks noChangeArrowheads="1"/>
          </p:cNvSpPr>
          <p:nvPr/>
        </p:nvSpPr>
        <p:spPr bwMode="auto">
          <a:xfrm>
            <a:off x="6215074" y="4999045"/>
            <a:ext cx="1727200" cy="863600"/>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en-US" altLang="ko-KR" sz="1400" b="0"/>
              <a:t>main()</a:t>
            </a:r>
          </a:p>
          <a:p>
            <a:pPr>
              <a:spcBef>
                <a:spcPct val="0"/>
              </a:spcBef>
            </a:pPr>
            <a:r>
              <a:rPr lang="en-US" altLang="ko-KR" sz="1400" b="0"/>
              <a:t>{</a:t>
            </a:r>
          </a:p>
          <a:p>
            <a:pPr>
              <a:spcBef>
                <a:spcPct val="0"/>
              </a:spcBef>
            </a:pPr>
            <a:r>
              <a:rPr lang="en-US" altLang="ko-KR" sz="1400" b="0"/>
              <a:t>…</a:t>
            </a:r>
          </a:p>
          <a:p>
            <a:pPr>
              <a:spcBef>
                <a:spcPct val="0"/>
              </a:spcBef>
            </a:pPr>
            <a:r>
              <a:rPr lang="en-US" altLang="ko-KR" sz="1400" b="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ko-KR" dirty="0"/>
              <a:t>Process priorities: </a:t>
            </a:r>
            <a:r>
              <a:rPr lang="en-US" altLang="ko-KR" b="0" dirty="0">
                <a:latin typeface="Courier New" pitchFamily="49" charset="0"/>
              </a:rPr>
              <a:t>nice</a:t>
            </a:r>
          </a:p>
        </p:txBody>
      </p:sp>
      <p:sp>
        <p:nvSpPr>
          <p:cNvPr id="417795" name="Rectangle 3"/>
          <p:cNvSpPr>
            <a:spLocks noGrp="1" noChangeArrowheads="1"/>
          </p:cNvSpPr>
          <p:nvPr>
            <p:ph idx="1"/>
          </p:nvPr>
        </p:nvSpPr>
        <p:spPr/>
        <p:txBody>
          <a:bodyPr/>
          <a:lstStyle/>
          <a:p>
            <a:r>
              <a:rPr lang="en-US" altLang="ko-KR" sz="2200" dirty="0">
                <a:latin typeface="Arial" charset="0"/>
                <a:cs typeface="Arial" charset="0"/>
              </a:rPr>
              <a:t>The system decides the proportion of </a:t>
            </a:r>
            <a:r>
              <a:rPr lang="en-US" altLang="ko-KR" sz="2200" dirty="0" err="1">
                <a:latin typeface="Arial" charset="0"/>
                <a:cs typeface="Arial" charset="0"/>
              </a:rPr>
              <a:t>cpu</a:t>
            </a:r>
            <a:r>
              <a:rPr lang="en-US" altLang="ko-KR" sz="2200" dirty="0">
                <a:latin typeface="Arial" charset="0"/>
                <a:cs typeface="Arial" charset="0"/>
              </a:rPr>
              <a:t> time a particular process is allocated partly on the basis of an integer nice value.</a:t>
            </a:r>
          </a:p>
          <a:p>
            <a:r>
              <a:rPr lang="en-US" altLang="ko-KR" sz="2200" dirty="0">
                <a:latin typeface="Arial" charset="0"/>
                <a:cs typeface="Arial" charset="0"/>
              </a:rPr>
              <a:t>Nice value range</a:t>
            </a:r>
          </a:p>
          <a:p>
            <a:pPr lvl="1"/>
            <a:r>
              <a:rPr lang="en-US" altLang="ko-KR" sz="2000" dirty="0"/>
              <a:t>0 ~ system-dependent maximum</a:t>
            </a:r>
          </a:p>
          <a:p>
            <a:pPr lvl="1"/>
            <a:r>
              <a:rPr lang="en-US" altLang="ko-KR" sz="2000" dirty="0"/>
              <a:t>the higher the number, the lower the process’ priority.</a:t>
            </a:r>
          </a:p>
          <a:p>
            <a:r>
              <a:rPr lang="en-US" altLang="ko-KR" sz="2200" dirty="0" err="1">
                <a:latin typeface="Arial" charset="0"/>
                <a:cs typeface="Arial" charset="0"/>
              </a:rPr>
              <a:t>Superuser</a:t>
            </a:r>
            <a:r>
              <a:rPr lang="en-US" altLang="ko-KR" sz="2200" dirty="0">
                <a:latin typeface="Arial" charset="0"/>
                <a:cs typeface="Arial" charset="0"/>
              </a:rPr>
              <a:t> processes can increase their priority by using a negative value as the nice call parameter</a:t>
            </a:r>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50</a:t>
            </a:fld>
            <a:endParaRPr lang="en-US" altLang="ko-K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ko-KR" i="1"/>
              <a:t>example</a:t>
            </a:r>
          </a:p>
        </p:txBody>
      </p:sp>
      <p:sp>
        <p:nvSpPr>
          <p:cNvPr id="337923" name="Rectangle 3"/>
          <p:cNvSpPr>
            <a:spLocks noGrp="1" noChangeArrowheads="1"/>
          </p:cNvSpPr>
          <p:nvPr>
            <p:ph idx="1"/>
          </p:nvPr>
        </p:nvSpPr>
        <p:spPr/>
        <p:txBody>
          <a:bodyPr/>
          <a:lstStyle/>
          <a:p>
            <a:endParaRPr lang="ko-KR" altLang="en-US">
              <a:latin typeface="Arial" charset="0"/>
              <a:cs typeface="Arial" charset="0"/>
            </a:endParaRPr>
          </a:p>
        </p:txBody>
      </p:sp>
      <p:sp>
        <p:nvSpPr>
          <p:cNvPr id="337924" name="Rectangle 4"/>
          <p:cNvSpPr>
            <a:spLocks noChangeArrowheads="1"/>
          </p:cNvSpPr>
          <p:nvPr/>
        </p:nvSpPr>
        <p:spPr bwMode="auto">
          <a:xfrm>
            <a:off x="466725" y="1052513"/>
            <a:ext cx="8208963" cy="5305445"/>
          </a:xfrm>
          <a:prstGeom prst="rect">
            <a:avLst/>
          </a:prstGeom>
          <a:solidFill>
            <a:srgbClr val="FCFF75"/>
          </a:solidFill>
          <a:ln w="28575" algn="ctr">
            <a:solidFill>
              <a:schemeClr val="tx1"/>
            </a:solidFill>
            <a:miter lim="800000"/>
            <a:headEnd/>
            <a:tailEnd/>
          </a:ln>
          <a:effectLst/>
        </p:spPr>
        <p:txBody>
          <a:bodyPr wrap="none" anchor="ctr"/>
          <a:lstStyle/>
          <a:p>
            <a:pPr>
              <a:spcBef>
                <a:spcPct val="0"/>
              </a:spcBef>
            </a:pPr>
            <a:r>
              <a:rPr lang="en-US" altLang="ko-KR" sz="1300" b="0" dirty="0"/>
              <a:t>void func1() { </a:t>
            </a:r>
            <a:r>
              <a:rPr lang="en-US" altLang="ko-KR" sz="1300" b="0" dirty="0" err="1"/>
              <a:t>printf</a:t>
            </a:r>
            <a:r>
              <a:rPr lang="en-US" altLang="ko-KR" sz="1300" b="0" dirty="0"/>
              <a:t>("print func1\n"); }</a:t>
            </a:r>
          </a:p>
          <a:p>
            <a:pPr>
              <a:spcBef>
                <a:spcPct val="0"/>
              </a:spcBef>
            </a:pPr>
            <a:r>
              <a:rPr lang="en-US" altLang="ko-KR" sz="1300" b="0" dirty="0"/>
              <a:t>void func2() { </a:t>
            </a:r>
            <a:r>
              <a:rPr lang="en-US" altLang="ko-KR" sz="1300" b="0" dirty="0" err="1"/>
              <a:t>printf</a:t>
            </a:r>
            <a:r>
              <a:rPr lang="en-US" altLang="ko-KR" sz="1300" b="0" dirty="0"/>
              <a:t>("print func2\n"); }</a:t>
            </a:r>
          </a:p>
          <a:p>
            <a:pPr>
              <a:spcBef>
                <a:spcPct val="0"/>
              </a:spcBef>
            </a:pPr>
            <a:r>
              <a:rPr lang="en-US" altLang="ko-KR" sz="1300" b="0" dirty="0"/>
              <a:t>void func3() { </a:t>
            </a:r>
            <a:r>
              <a:rPr lang="en-US" altLang="ko-KR" sz="1300" b="0" dirty="0" err="1"/>
              <a:t>printf</a:t>
            </a:r>
            <a:r>
              <a:rPr lang="en-US" altLang="ko-KR" sz="1300" b="0" dirty="0"/>
              <a:t>("print func3\n"); }</a:t>
            </a:r>
          </a:p>
          <a:p>
            <a:pPr>
              <a:spcBef>
                <a:spcPct val="0"/>
              </a:spcBef>
            </a:pPr>
            <a:r>
              <a:rPr lang="en-US" altLang="ko-KR" sz="1300" b="0" dirty="0"/>
              <a:t>void func4() { </a:t>
            </a:r>
            <a:r>
              <a:rPr lang="en-US" altLang="ko-KR" sz="1300" b="0" dirty="0" err="1"/>
              <a:t>printf</a:t>
            </a:r>
            <a:r>
              <a:rPr lang="en-US" altLang="ko-KR" sz="1300" b="0" dirty="0"/>
              <a:t>("print func4\n"); }</a:t>
            </a:r>
          </a:p>
          <a:p>
            <a:pPr>
              <a:spcBef>
                <a:spcPct val="0"/>
              </a:spcBef>
            </a:pPr>
            <a:endParaRPr lang="en-US" altLang="ko-KR" sz="1300" b="0" dirty="0"/>
          </a:p>
          <a:p>
            <a:pPr>
              <a:spcBef>
                <a:spcPct val="0"/>
              </a:spcBef>
            </a:pPr>
            <a:r>
              <a:rPr lang="en-US" altLang="ko-KR" sz="1300" b="0" dirty="0" err="1"/>
              <a:t>int</a:t>
            </a:r>
            <a:r>
              <a:rPr lang="en-US" altLang="ko-KR" sz="1300" b="0" dirty="0"/>
              <a:t> main(</a:t>
            </a:r>
            <a:r>
              <a:rPr lang="en-US" altLang="ko-KR" sz="1300" b="0" dirty="0" err="1"/>
              <a:t>int</a:t>
            </a:r>
            <a:r>
              <a:rPr lang="en-US" altLang="ko-KR" sz="1300" b="0" dirty="0"/>
              <a:t> </a:t>
            </a:r>
            <a:r>
              <a:rPr lang="en-US" altLang="ko-KR" sz="1300" b="0" dirty="0" err="1"/>
              <a:t>argc</a:t>
            </a:r>
            <a:r>
              <a:rPr lang="en-US" altLang="ko-KR" sz="1300" b="0" dirty="0"/>
              <a:t>, char** </a:t>
            </a:r>
            <a:r>
              <a:rPr lang="en-US" altLang="ko-KR" sz="1300" b="0" dirty="0" err="1"/>
              <a:t>argv</a:t>
            </a:r>
            <a:r>
              <a:rPr lang="en-US" altLang="ko-KR" sz="1300" b="0" dirty="0"/>
              <a:t>){</a:t>
            </a:r>
          </a:p>
          <a:p>
            <a:pPr>
              <a:spcBef>
                <a:spcPct val="0"/>
              </a:spcBef>
            </a:pPr>
            <a:r>
              <a:rPr lang="en-US" altLang="ko-KR" sz="1300" b="0" dirty="0"/>
              <a:t>	</a:t>
            </a:r>
            <a:r>
              <a:rPr lang="en-US" altLang="ko-KR" sz="1300" b="0" dirty="0" err="1"/>
              <a:t>pid_t</a:t>
            </a:r>
            <a:r>
              <a:rPr lang="en-US" altLang="ko-KR" sz="1300" b="0" dirty="0"/>
              <a:t> </a:t>
            </a:r>
            <a:r>
              <a:rPr lang="en-US" altLang="ko-KR" sz="1300" b="0" dirty="0" err="1"/>
              <a:t>pid</a:t>
            </a:r>
            <a:r>
              <a:rPr lang="en-US" altLang="ko-KR" sz="1300" b="0" dirty="0"/>
              <a:t>;</a:t>
            </a:r>
          </a:p>
          <a:p>
            <a:pPr>
              <a:spcBef>
                <a:spcPct val="0"/>
              </a:spcBef>
            </a:pPr>
            <a:r>
              <a:rPr lang="en-US" altLang="ko-KR" sz="1300" b="0" dirty="0"/>
              <a:t>	</a:t>
            </a:r>
          </a:p>
          <a:p>
            <a:pPr>
              <a:spcBef>
                <a:spcPct val="0"/>
              </a:spcBef>
            </a:pPr>
            <a:r>
              <a:rPr lang="en-US" altLang="ko-KR" sz="1300" b="0" dirty="0"/>
              <a:t>	</a:t>
            </a:r>
            <a:r>
              <a:rPr lang="en-US" altLang="ko-KR" sz="1300" b="0" dirty="0" err="1"/>
              <a:t>atexit</a:t>
            </a:r>
            <a:r>
              <a:rPr lang="en-US" altLang="ko-KR" sz="1300" b="0" dirty="0"/>
              <a:t>(func1);	</a:t>
            </a:r>
            <a:r>
              <a:rPr lang="en-US" altLang="ko-KR" sz="1300" b="0" dirty="0" err="1"/>
              <a:t>atexit</a:t>
            </a:r>
            <a:r>
              <a:rPr lang="en-US" altLang="ko-KR" sz="1300" b="0" dirty="0"/>
              <a:t>(func2);</a:t>
            </a:r>
          </a:p>
          <a:p>
            <a:pPr>
              <a:spcBef>
                <a:spcPct val="0"/>
              </a:spcBef>
            </a:pPr>
            <a:r>
              <a:rPr lang="en-US" altLang="ko-KR" sz="1300" b="0" dirty="0"/>
              <a:t>	</a:t>
            </a:r>
            <a:r>
              <a:rPr lang="en-US" altLang="ko-KR" sz="1300" b="0" dirty="0" err="1"/>
              <a:t>atexit</a:t>
            </a:r>
            <a:r>
              <a:rPr lang="en-US" altLang="ko-KR" sz="1300" b="0" dirty="0"/>
              <a:t>(func3);	</a:t>
            </a:r>
            <a:r>
              <a:rPr lang="en-US" altLang="ko-KR" sz="1300" b="0" dirty="0" err="1"/>
              <a:t>atexit</a:t>
            </a:r>
            <a:r>
              <a:rPr lang="en-US" altLang="ko-KR" sz="1300" b="0" dirty="0"/>
              <a:t>(func4);</a:t>
            </a:r>
          </a:p>
          <a:p>
            <a:pPr>
              <a:spcBef>
                <a:spcPct val="0"/>
              </a:spcBef>
            </a:pPr>
            <a:endParaRPr lang="en-US" altLang="ko-KR" sz="1300" b="0" dirty="0"/>
          </a:p>
          <a:p>
            <a:pPr>
              <a:spcBef>
                <a:spcPct val="0"/>
              </a:spcBef>
            </a:pPr>
            <a:r>
              <a:rPr lang="en-US" altLang="ko-KR" sz="1300" b="0" dirty="0"/>
              <a:t>	</a:t>
            </a:r>
            <a:r>
              <a:rPr lang="en-US" altLang="ko-KR" sz="1300" b="0" dirty="0" err="1"/>
              <a:t>pid</a:t>
            </a:r>
            <a:r>
              <a:rPr lang="en-US" altLang="ko-KR" sz="1300" b="0" dirty="0"/>
              <a:t>=fork();</a:t>
            </a:r>
          </a:p>
          <a:p>
            <a:pPr>
              <a:spcBef>
                <a:spcPct val="0"/>
              </a:spcBef>
            </a:pPr>
            <a:r>
              <a:rPr lang="en-US" altLang="ko-KR" sz="1300" b="0" dirty="0"/>
              <a:t>	</a:t>
            </a:r>
          </a:p>
          <a:p>
            <a:pPr>
              <a:spcBef>
                <a:spcPct val="0"/>
              </a:spcBef>
            </a:pPr>
            <a:r>
              <a:rPr lang="en-US" altLang="ko-KR" sz="1300" b="0" dirty="0"/>
              <a:t>	if(</a:t>
            </a:r>
            <a:r>
              <a:rPr lang="en-US" altLang="ko-KR" sz="1300" b="0" dirty="0" err="1"/>
              <a:t>pid</a:t>
            </a:r>
            <a:r>
              <a:rPr lang="en-US" altLang="ko-KR" sz="1300" b="0" dirty="0"/>
              <a:t>==0){</a:t>
            </a:r>
          </a:p>
          <a:p>
            <a:pPr>
              <a:spcBef>
                <a:spcPct val="0"/>
              </a:spcBef>
            </a:pPr>
            <a:r>
              <a:rPr lang="en-US" altLang="ko-KR" sz="1300" b="0" dirty="0"/>
              <a:t>		</a:t>
            </a:r>
            <a:r>
              <a:rPr lang="en-US" altLang="ko-KR" sz="1300" b="0" dirty="0" err="1"/>
              <a:t>printf</a:t>
            </a:r>
            <a:r>
              <a:rPr lang="en-US" altLang="ko-KR" sz="1300" b="0" dirty="0"/>
              <a:t>("CHILD PROCESS : CALLED\n");</a:t>
            </a:r>
          </a:p>
          <a:p>
            <a:pPr>
              <a:spcBef>
                <a:spcPct val="0"/>
              </a:spcBef>
            </a:pPr>
            <a:r>
              <a:rPr lang="en-US" altLang="ko-KR" sz="1300" b="0" dirty="0"/>
              <a:t>		</a:t>
            </a:r>
            <a:r>
              <a:rPr lang="en-US" altLang="ko-KR" sz="1300" b="0" dirty="0" err="1"/>
              <a:t>printf</a:t>
            </a:r>
            <a:r>
              <a:rPr lang="en-US" altLang="ko-KR" sz="1300" b="0" dirty="0"/>
              <a:t>("CHILD PROCESS : EXIT CALL\n");</a:t>
            </a:r>
          </a:p>
          <a:p>
            <a:pPr>
              <a:spcBef>
                <a:spcPct val="0"/>
              </a:spcBef>
            </a:pPr>
            <a:r>
              <a:rPr lang="en-US" altLang="ko-KR" sz="1300" b="0" dirty="0"/>
              <a:t>		exit(0);</a:t>
            </a:r>
          </a:p>
          <a:p>
            <a:pPr>
              <a:spcBef>
                <a:spcPct val="0"/>
              </a:spcBef>
            </a:pPr>
            <a:r>
              <a:rPr lang="en-US" altLang="ko-KR" sz="1300" b="0" dirty="0"/>
              <a:t>	}	</a:t>
            </a:r>
          </a:p>
          <a:p>
            <a:pPr>
              <a:spcBef>
                <a:spcPct val="0"/>
              </a:spcBef>
            </a:pPr>
            <a:r>
              <a:rPr lang="en-US" altLang="ko-KR" sz="1300" b="0" dirty="0"/>
              <a:t>	if(</a:t>
            </a:r>
            <a:r>
              <a:rPr lang="en-US" altLang="ko-KR" sz="1300" b="0" dirty="0" err="1"/>
              <a:t>pid</a:t>
            </a:r>
            <a:r>
              <a:rPr lang="en-US" altLang="ko-KR" sz="1300" b="0" dirty="0"/>
              <a:t> &lt; 0){</a:t>
            </a:r>
          </a:p>
          <a:p>
            <a:pPr>
              <a:spcBef>
                <a:spcPct val="0"/>
              </a:spcBef>
            </a:pPr>
            <a:r>
              <a:rPr lang="en-US" altLang="ko-KR" sz="1300" b="0" dirty="0"/>
              <a:t>		</a:t>
            </a:r>
            <a:r>
              <a:rPr lang="en-US" altLang="ko-KR" sz="1300" b="0" dirty="0" err="1"/>
              <a:t>perror</a:t>
            </a:r>
            <a:r>
              <a:rPr lang="en-US" altLang="ko-KR" sz="1300" b="0" dirty="0"/>
              <a:t>("PARENT ERROR");</a:t>
            </a:r>
          </a:p>
          <a:p>
            <a:pPr>
              <a:spcBef>
                <a:spcPct val="0"/>
              </a:spcBef>
            </a:pPr>
            <a:r>
              <a:rPr lang="en-US" altLang="ko-KR" sz="1300" b="0" dirty="0"/>
              <a:t>		exit(1);</a:t>
            </a:r>
          </a:p>
          <a:p>
            <a:pPr>
              <a:spcBef>
                <a:spcPct val="0"/>
              </a:spcBef>
            </a:pPr>
            <a:r>
              <a:rPr lang="en-US" altLang="ko-KR" sz="1300" b="0" dirty="0"/>
              <a:t>	}</a:t>
            </a:r>
          </a:p>
          <a:p>
            <a:pPr>
              <a:spcBef>
                <a:spcPct val="0"/>
              </a:spcBef>
            </a:pPr>
            <a:r>
              <a:rPr lang="en-US" altLang="ko-KR" sz="1300" b="0" dirty="0"/>
              <a:t>	wait(NULL);</a:t>
            </a:r>
          </a:p>
          <a:p>
            <a:pPr>
              <a:spcBef>
                <a:spcPct val="0"/>
              </a:spcBef>
            </a:pPr>
            <a:r>
              <a:rPr lang="en-US" altLang="ko-KR" sz="1300" b="0" dirty="0"/>
              <a:t>	</a:t>
            </a:r>
            <a:r>
              <a:rPr lang="en-US" altLang="ko-KR" sz="1300" b="0" dirty="0" err="1"/>
              <a:t>printf</a:t>
            </a:r>
            <a:r>
              <a:rPr lang="en-US" altLang="ko-KR" sz="1300" b="0" dirty="0"/>
              <a:t>("PARENT PROCESS : EXIT CALL\n");</a:t>
            </a:r>
          </a:p>
          <a:p>
            <a:pPr>
              <a:spcBef>
                <a:spcPct val="0"/>
              </a:spcBef>
            </a:pPr>
            <a:r>
              <a:rPr lang="en-US" altLang="ko-KR" sz="1300" b="0" dirty="0"/>
              <a:t>	exit(0);</a:t>
            </a:r>
          </a:p>
          <a:p>
            <a:pPr>
              <a:spcBef>
                <a:spcPct val="0"/>
              </a:spcBef>
            </a:pPr>
            <a:r>
              <a:rPr lang="en-US" altLang="ko-KR" sz="1300" b="0" dirty="0"/>
              <a:t>}</a:t>
            </a:r>
          </a:p>
        </p:txBody>
      </p:sp>
      <p:sp>
        <p:nvSpPr>
          <p:cNvPr id="337925" name="Rectangle 5"/>
          <p:cNvSpPr>
            <a:spLocks noChangeArrowheads="1"/>
          </p:cNvSpPr>
          <p:nvPr/>
        </p:nvSpPr>
        <p:spPr bwMode="auto">
          <a:xfrm>
            <a:off x="5076825" y="1196975"/>
            <a:ext cx="3475038" cy="2495550"/>
          </a:xfrm>
          <a:prstGeom prst="rect">
            <a:avLst/>
          </a:prstGeom>
          <a:noFill/>
          <a:ln w="28575" algn="ctr">
            <a:solidFill>
              <a:schemeClr val="tx1"/>
            </a:solidFill>
            <a:miter lim="800000"/>
            <a:headEnd/>
            <a:tailEnd/>
          </a:ln>
          <a:effectLst/>
        </p:spPr>
        <p:txBody>
          <a:bodyPr>
            <a:spAutoFit/>
          </a:bodyPr>
          <a:lstStyle/>
          <a:p>
            <a:r>
              <a:rPr lang="en-US" altLang="ko-KR" sz="1200" b="0"/>
              <a:t>[root@localhost unix]# ./a.out</a:t>
            </a:r>
          </a:p>
          <a:p>
            <a:r>
              <a:rPr lang="en-US" altLang="ko-KR" sz="1200" b="0"/>
              <a:t>CHILD PROCESS : CALLED</a:t>
            </a:r>
            <a:br>
              <a:rPr lang="en-US" altLang="ko-KR" sz="1200" b="0"/>
            </a:br>
            <a:r>
              <a:rPr lang="en-US" altLang="ko-KR" sz="1200" b="0"/>
              <a:t>CHILD PROCESS : EXIT CALL</a:t>
            </a:r>
            <a:br>
              <a:rPr lang="en-US" altLang="ko-KR" sz="1200" b="0"/>
            </a:br>
            <a:r>
              <a:rPr lang="en-US" altLang="ko-KR" sz="1200" b="0"/>
              <a:t>print func4</a:t>
            </a:r>
            <a:br>
              <a:rPr lang="en-US" altLang="ko-KR" sz="1200" b="0"/>
            </a:br>
            <a:r>
              <a:rPr lang="en-US" altLang="ko-KR" sz="1200" b="0"/>
              <a:t>print func3</a:t>
            </a:r>
            <a:br>
              <a:rPr lang="en-US" altLang="ko-KR" sz="1200" b="0"/>
            </a:br>
            <a:r>
              <a:rPr lang="en-US" altLang="ko-KR" sz="1200" b="0"/>
              <a:t>print func2</a:t>
            </a:r>
            <a:br>
              <a:rPr lang="en-US" altLang="ko-KR" sz="1200" b="0"/>
            </a:br>
            <a:r>
              <a:rPr lang="en-US" altLang="ko-KR" sz="1200" b="0"/>
              <a:t>print func1</a:t>
            </a:r>
          </a:p>
          <a:p>
            <a:r>
              <a:rPr lang="en-US" altLang="ko-KR" sz="1200" b="0"/>
              <a:t>PARENT PROCESS : EXIT CALL</a:t>
            </a:r>
            <a:br>
              <a:rPr lang="en-US" altLang="ko-KR" sz="1200" b="0"/>
            </a:br>
            <a:r>
              <a:rPr lang="en-US" altLang="ko-KR" sz="1200" b="0"/>
              <a:t>print func4</a:t>
            </a:r>
            <a:br>
              <a:rPr lang="en-US" altLang="ko-KR" sz="1200" b="0"/>
            </a:br>
            <a:r>
              <a:rPr lang="en-US" altLang="ko-KR" sz="1200" b="0"/>
              <a:t>print func3</a:t>
            </a:r>
            <a:br>
              <a:rPr lang="en-US" altLang="ko-KR" sz="1200" b="0"/>
            </a:br>
            <a:r>
              <a:rPr lang="en-US" altLang="ko-KR" sz="1200" b="0"/>
              <a:t>print func2</a:t>
            </a:r>
            <a:br>
              <a:rPr lang="en-US" altLang="ko-KR" sz="1200" b="0"/>
            </a:br>
            <a:r>
              <a:rPr lang="en-US" altLang="ko-KR" sz="1200" b="0"/>
              <a:t>print func1</a:t>
            </a:r>
          </a:p>
        </p:txBody>
      </p:sp>
      <p:sp>
        <p:nvSpPr>
          <p:cNvPr id="6" name="슬라이드 번호 개체 틀 5"/>
          <p:cNvSpPr>
            <a:spLocks noGrp="1"/>
          </p:cNvSpPr>
          <p:nvPr>
            <p:ph type="sldNum" sz="quarter" idx="4"/>
          </p:nvPr>
        </p:nvSpPr>
        <p:spPr/>
        <p:txBody>
          <a:bodyPr/>
          <a:lstStyle/>
          <a:p>
            <a:pPr>
              <a:defRPr/>
            </a:pPr>
            <a:fld id="{2ED06A3C-559F-46D5-B6E7-F09C135BD2BB}" type="slidenum">
              <a:rPr lang="en-US" altLang="ko-KR" smtClean="0"/>
              <a:pPr>
                <a:defRPr/>
              </a:pPr>
              <a:t>6</a:t>
            </a:fld>
            <a:endParaRPr lang="en-US" altLang="ko-K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8" name="Rectangle 4"/>
          <p:cNvSpPr>
            <a:spLocks noGrp="1" noChangeArrowheads="1"/>
          </p:cNvSpPr>
          <p:nvPr>
            <p:ph type="ctrTitle"/>
          </p:nvPr>
        </p:nvSpPr>
        <p:spPr/>
        <p:txBody>
          <a:bodyPr/>
          <a:lstStyle/>
          <a:p>
            <a:r>
              <a:rPr lang="en-US" altLang="ko-KR" dirty="0"/>
              <a:t>5.7 Synchronizing process</a:t>
            </a:r>
          </a:p>
        </p:txBody>
      </p:sp>
      <p:sp>
        <p:nvSpPr>
          <p:cNvPr id="338949" name="Rectangle 5"/>
          <p:cNvSpPr>
            <a:spLocks noGrp="1" noChangeArrowheads="1"/>
          </p:cNvSpPr>
          <p:nvPr>
            <p:ph type="subTitle" idx="1"/>
          </p:nvPr>
        </p:nvSpPr>
        <p:spPr/>
        <p:txBody>
          <a:bodyPr/>
          <a:lstStyle/>
          <a:p>
            <a:endParaRPr lang="ko-KR" altLang="en-US">
              <a:latin typeface="Arial" charset="0"/>
              <a:cs typeface="Arial" charset="0"/>
            </a:endParaRPr>
          </a:p>
        </p:txBody>
      </p:sp>
      <p:sp>
        <p:nvSpPr>
          <p:cNvPr id="4" name="슬라이드 번호 개체 틀 3"/>
          <p:cNvSpPr>
            <a:spLocks noGrp="1"/>
          </p:cNvSpPr>
          <p:nvPr>
            <p:ph type="sldNum" sz="quarter" idx="10"/>
          </p:nvPr>
        </p:nvSpPr>
        <p:spPr/>
        <p:txBody>
          <a:bodyPr/>
          <a:lstStyle/>
          <a:p>
            <a:pPr>
              <a:defRPr/>
            </a:pPr>
            <a:fld id="{033CEFD8-8268-4626-A9E7-343D30CB01D6}" type="slidenum">
              <a:rPr lang="en-US" altLang="ko-KR" smtClean="0"/>
              <a:pPr>
                <a:defRPr/>
              </a:pPr>
              <a:t>7</a:t>
            </a:fld>
            <a:endParaRPr lang="en-US" altLang="ko-K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Synchronizing with children</a:t>
            </a:r>
            <a:endParaRPr lang="ko-KR" altLang="en-US" dirty="0"/>
          </a:p>
        </p:txBody>
      </p:sp>
      <p:sp>
        <p:nvSpPr>
          <p:cNvPr id="3" name="내용 개체 틀 2"/>
          <p:cNvSpPr>
            <a:spLocks noGrp="1"/>
          </p:cNvSpPr>
          <p:nvPr>
            <p:ph idx="1"/>
          </p:nvPr>
        </p:nvSpPr>
        <p:spPr/>
        <p:txBody>
          <a:bodyPr/>
          <a:lstStyle/>
          <a:p>
            <a:r>
              <a:rPr lang="en-US" altLang="ko-KR" dirty="0"/>
              <a:t>When a process terminates(either normally or abnormally)</a:t>
            </a:r>
          </a:p>
          <a:p>
            <a:pPr lvl="1"/>
            <a:r>
              <a:rPr lang="en-US" altLang="ko-KR" dirty="0"/>
              <a:t>The kernel closes all the open descriptors for the process, releases the memory that it was using.</a:t>
            </a:r>
          </a:p>
          <a:p>
            <a:pPr lvl="1"/>
            <a:r>
              <a:rPr lang="en-US" altLang="ko-KR" dirty="0"/>
              <a:t>And the kernel keeps </a:t>
            </a:r>
            <a:r>
              <a:rPr lang="en-US" dirty="0"/>
              <a:t>only </a:t>
            </a:r>
            <a:r>
              <a:rPr lang="en-US" altLang="ko-KR" i="1" dirty="0"/>
              <a:t>proc entry </a:t>
            </a:r>
            <a:r>
              <a:rPr lang="en-US" altLang="ko-KR" dirty="0"/>
              <a:t>for terminating process. (</a:t>
            </a:r>
            <a:r>
              <a:rPr lang="en-US" altLang="ko-KR" dirty="0" err="1"/>
              <a:t>pid</a:t>
            </a:r>
            <a:r>
              <a:rPr lang="en-US" altLang="ko-KR" dirty="0"/>
              <a:t>, termination status-</a:t>
            </a:r>
            <a:r>
              <a:rPr lang="en-US" altLang="ko-KR" dirty="0">
                <a:latin typeface="Courier New" pitchFamily="49" charset="0"/>
                <a:cs typeface="Courier New" pitchFamily="49" charset="0"/>
              </a:rPr>
              <a:t>exit(status)</a:t>
            </a:r>
            <a:r>
              <a:rPr lang="en-US" altLang="ko-KR" dirty="0"/>
              <a:t>, </a:t>
            </a:r>
            <a:r>
              <a:rPr lang="en-US" altLang="ko-KR" dirty="0" err="1"/>
              <a:t>cpu</a:t>
            </a:r>
            <a:r>
              <a:rPr lang="en-US" altLang="ko-KR" dirty="0"/>
              <a:t> time)</a:t>
            </a:r>
          </a:p>
          <a:p>
            <a:pPr lvl="1"/>
            <a:r>
              <a:rPr lang="en-US" altLang="ko-KR" dirty="0"/>
              <a:t>This information is remained until the parent process of the terminating process confirms it.</a:t>
            </a:r>
          </a:p>
          <a:p>
            <a:pPr lvl="1"/>
            <a:r>
              <a:rPr lang="en-US" altLang="ko-KR" dirty="0"/>
              <a:t>The parent of terminating process confirms this information through </a:t>
            </a:r>
            <a:r>
              <a:rPr lang="en-US" altLang="ko-KR" dirty="0">
                <a:latin typeface="Courier New" pitchFamily="49" charset="0"/>
                <a:cs typeface="Courier New" pitchFamily="49" charset="0"/>
              </a:rPr>
              <a:t>wait()</a:t>
            </a:r>
            <a:r>
              <a:rPr lang="en-US" altLang="ko-KR" dirty="0"/>
              <a:t> system call.</a:t>
            </a:r>
          </a:p>
          <a:p>
            <a:pPr lvl="1"/>
            <a:r>
              <a:rPr lang="en-US" altLang="ko-KR" dirty="0"/>
              <a:t>After </a:t>
            </a:r>
            <a:r>
              <a:rPr lang="en-US" altLang="ko-KR" dirty="0">
                <a:latin typeface="Courier New" pitchFamily="49" charset="0"/>
                <a:cs typeface="Courier New" pitchFamily="49" charset="0"/>
              </a:rPr>
              <a:t>wait()</a:t>
            </a:r>
            <a:r>
              <a:rPr lang="en-US" altLang="ko-KR" dirty="0"/>
              <a:t>, </a:t>
            </a:r>
            <a:r>
              <a:rPr lang="en-US" altLang="ko-KR" i="1" dirty="0"/>
              <a:t>proc entry</a:t>
            </a:r>
            <a:r>
              <a:rPr lang="en-US" altLang="ko-KR" dirty="0"/>
              <a:t> of the terminating process is released from </a:t>
            </a:r>
            <a:r>
              <a:rPr lang="en-US" altLang="ko-KR" i="1" dirty="0"/>
              <a:t>proc table</a:t>
            </a:r>
            <a:r>
              <a:rPr lang="en-US" altLang="ko-KR" dirty="0"/>
              <a:t>.</a:t>
            </a:r>
          </a:p>
        </p:txBody>
      </p:sp>
      <p:sp>
        <p:nvSpPr>
          <p:cNvPr id="4" name="슬라이드 번호 개체 틀 3"/>
          <p:cNvSpPr>
            <a:spLocks noGrp="1"/>
          </p:cNvSpPr>
          <p:nvPr>
            <p:ph type="sldNum" sz="quarter" idx="4"/>
          </p:nvPr>
        </p:nvSpPr>
        <p:spPr/>
        <p:txBody>
          <a:bodyPr/>
          <a:lstStyle/>
          <a:p>
            <a:pPr>
              <a:defRPr/>
            </a:pPr>
            <a:fld id="{2ED06A3C-559F-46D5-B6E7-F09C135BD2BB}" type="slidenum">
              <a:rPr lang="en-US" altLang="ko-KR" smtClean="0"/>
              <a:pPr>
                <a:defRPr/>
              </a:pPr>
              <a:t>8</a:t>
            </a:fld>
            <a:endParaRPr lang="en-US" altLang="ko-K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ltLang="ko-KR" dirty="0"/>
              <a:t>The </a:t>
            </a:r>
            <a:r>
              <a:rPr lang="en-US" altLang="ko-KR" b="0" dirty="0">
                <a:latin typeface="Courier New" pitchFamily="49" charset="0"/>
              </a:rPr>
              <a:t>wait(2)</a:t>
            </a:r>
            <a:r>
              <a:rPr lang="en-US" altLang="ko-KR" dirty="0"/>
              <a:t> system call (1/2)</a:t>
            </a:r>
          </a:p>
        </p:txBody>
      </p:sp>
      <p:sp>
        <p:nvSpPr>
          <p:cNvPr id="350211" name="Rectangle 3"/>
          <p:cNvSpPr>
            <a:spLocks noGrp="1" noChangeArrowheads="1"/>
          </p:cNvSpPr>
          <p:nvPr>
            <p:ph idx="1"/>
          </p:nvPr>
        </p:nvSpPr>
        <p:spPr>
          <a:xfrm>
            <a:off x="457200" y="2708275"/>
            <a:ext cx="8229600" cy="3417888"/>
          </a:xfrm>
        </p:spPr>
        <p:txBody>
          <a:bodyPr/>
          <a:lstStyle/>
          <a:p>
            <a:r>
              <a:rPr lang="en-US" altLang="ko-KR" sz="2200" dirty="0">
                <a:latin typeface="Arial" charset="0"/>
                <a:cs typeface="Arial" charset="0"/>
              </a:rPr>
              <a:t> </a:t>
            </a:r>
            <a:r>
              <a:rPr lang="en-US" altLang="ko-KR" sz="2200" b="0" dirty="0">
                <a:latin typeface="Courier New" pitchFamily="49" charset="0"/>
                <a:cs typeface="Arial" charset="0"/>
              </a:rPr>
              <a:t>wait</a:t>
            </a:r>
            <a:r>
              <a:rPr lang="en-US" altLang="ko-KR" sz="2200" dirty="0">
                <a:latin typeface="Arial" charset="0"/>
                <a:cs typeface="Arial" charset="0"/>
              </a:rPr>
              <a:t> temporarily suspends the execution of a process while a child process is running.</a:t>
            </a:r>
          </a:p>
          <a:p>
            <a:r>
              <a:rPr lang="en-US" altLang="ko-KR" sz="2200" dirty="0">
                <a:latin typeface="Arial" charset="0"/>
                <a:cs typeface="Arial" charset="0"/>
              </a:rPr>
              <a:t>Once the child has finished, the waiting parent is restart.</a:t>
            </a:r>
          </a:p>
          <a:p>
            <a:r>
              <a:rPr lang="en-US" altLang="ko-KR" sz="2200" dirty="0">
                <a:latin typeface="Arial" charset="0"/>
                <a:cs typeface="Arial" charset="0"/>
              </a:rPr>
              <a:t>If more than one child is running then </a:t>
            </a:r>
            <a:r>
              <a:rPr lang="en-US" altLang="ko-KR" sz="2200" b="0" dirty="0">
                <a:latin typeface="Courier New" pitchFamily="49" charset="0"/>
                <a:cs typeface="Arial" charset="0"/>
              </a:rPr>
              <a:t>wait</a:t>
            </a:r>
            <a:r>
              <a:rPr lang="en-US" altLang="ko-KR" sz="2200" dirty="0">
                <a:latin typeface="Arial" charset="0"/>
                <a:cs typeface="Arial" charset="0"/>
              </a:rPr>
              <a:t> returns as soon as any one of the parent’s offspring exit.</a:t>
            </a:r>
          </a:p>
          <a:p>
            <a:r>
              <a:rPr lang="en-US" altLang="ko-KR" sz="2200" dirty="0">
                <a:latin typeface="Arial" charset="0"/>
                <a:cs typeface="Arial" charset="0"/>
              </a:rPr>
              <a:t>if </a:t>
            </a:r>
            <a:r>
              <a:rPr lang="en-US" altLang="ko-KR" sz="2200" b="0" dirty="0">
                <a:latin typeface="Courier New" pitchFamily="49" charset="0"/>
                <a:cs typeface="Arial" charset="0"/>
              </a:rPr>
              <a:t>wait</a:t>
            </a:r>
            <a:r>
              <a:rPr lang="en-US" altLang="ko-KR" sz="2200" dirty="0">
                <a:latin typeface="Arial" charset="0"/>
                <a:cs typeface="Arial" charset="0"/>
              </a:rPr>
              <a:t> </a:t>
            </a:r>
            <a:r>
              <a:rPr lang="en-US" altLang="ko-KR" sz="2200" dirty="0">
                <a:solidFill>
                  <a:srgbClr val="FF0000"/>
                </a:solidFill>
                <a:latin typeface="Arial" charset="0"/>
                <a:cs typeface="Arial" charset="0"/>
              </a:rPr>
              <a:t>returns (</a:t>
            </a:r>
            <a:r>
              <a:rPr lang="en-US" altLang="ko-KR" sz="2200" b="0" dirty="0" err="1">
                <a:solidFill>
                  <a:srgbClr val="FF0000"/>
                </a:solidFill>
                <a:latin typeface="Courier New" pitchFamily="49" charset="0"/>
                <a:cs typeface="Arial" charset="0"/>
              </a:rPr>
              <a:t>pid_t</a:t>
            </a:r>
            <a:r>
              <a:rPr lang="en-US" altLang="ko-KR" sz="2200" dirty="0">
                <a:solidFill>
                  <a:srgbClr val="FF0000"/>
                </a:solidFill>
                <a:latin typeface="Arial" charset="0"/>
                <a:cs typeface="Arial" charset="0"/>
              </a:rPr>
              <a:t>)-1</a:t>
            </a:r>
            <a:r>
              <a:rPr lang="en-US" altLang="ko-KR" sz="2200" dirty="0">
                <a:latin typeface="Arial" charset="0"/>
                <a:cs typeface="Arial" charset="0"/>
              </a:rPr>
              <a:t>, it can mean that </a:t>
            </a:r>
            <a:r>
              <a:rPr lang="en-US" altLang="ko-KR" sz="2200" dirty="0">
                <a:solidFill>
                  <a:srgbClr val="FF0000"/>
                </a:solidFill>
                <a:latin typeface="Arial" charset="0"/>
                <a:cs typeface="Arial" charset="0"/>
              </a:rPr>
              <a:t>no child exists</a:t>
            </a:r>
          </a:p>
          <a:p>
            <a:pPr lvl="1"/>
            <a:r>
              <a:rPr lang="en-US" altLang="ko-KR" sz="2000" b="0" dirty="0" err="1">
                <a:latin typeface="Courier New" pitchFamily="49" charset="0"/>
              </a:rPr>
              <a:t>errno</a:t>
            </a:r>
            <a:r>
              <a:rPr lang="en-US" altLang="ko-KR" sz="2000" b="0" dirty="0">
                <a:latin typeface="Courier New" pitchFamily="49" charset="0"/>
              </a:rPr>
              <a:t> = ECHILD</a:t>
            </a:r>
          </a:p>
          <a:p>
            <a:r>
              <a:rPr lang="en-US" altLang="ko-KR" sz="2200" dirty="0">
                <a:latin typeface="Arial" charset="0"/>
                <a:cs typeface="Arial" charset="0"/>
              </a:rPr>
              <a:t>Parent process can sit in a loop waiting for each of its offspring.</a:t>
            </a:r>
          </a:p>
        </p:txBody>
      </p:sp>
      <p:sp>
        <p:nvSpPr>
          <p:cNvPr id="350212" name="Rectangle 4"/>
          <p:cNvSpPr>
            <a:spLocks noChangeArrowheads="1"/>
          </p:cNvSpPr>
          <p:nvPr/>
        </p:nvSpPr>
        <p:spPr bwMode="auto">
          <a:xfrm>
            <a:off x="395288" y="1125538"/>
            <a:ext cx="8353425" cy="1511300"/>
          </a:xfrm>
          <a:prstGeom prst="rect">
            <a:avLst/>
          </a:prstGeom>
          <a:solidFill>
            <a:schemeClr val="bg1"/>
          </a:solidFill>
          <a:ln w="28575" algn="ctr">
            <a:solidFill>
              <a:schemeClr val="tx1"/>
            </a:solidFill>
            <a:miter lim="800000"/>
            <a:headEnd/>
            <a:tailEnd/>
          </a:ln>
          <a:effectLst/>
        </p:spPr>
        <p:txBody>
          <a:bodyPr wrap="none" anchor="ctr"/>
          <a:lstStyle/>
          <a:p>
            <a:pPr>
              <a:spcBef>
                <a:spcPct val="0"/>
              </a:spcBef>
            </a:pPr>
            <a:r>
              <a:rPr lang="en-US" altLang="ko-KR" b="0"/>
              <a:t>#include &lt;sys/wait.h&gt;</a:t>
            </a:r>
          </a:p>
          <a:p>
            <a:pPr>
              <a:spcBef>
                <a:spcPct val="0"/>
              </a:spcBef>
            </a:pPr>
            <a:endParaRPr lang="en-US" altLang="ko-KR" b="0"/>
          </a:p>
          <a:p>
            <a:pPr>
              <a:spcBef>
                <a:spcPct val="0"/>
              </a:spcBef>
            </a:pPr>
            <a:r>
              <a:rPr lang="en-US" altLang="ko-KR" b="0"/>
              <a:t>pid_t wait(int *statloc);</a:t>
            </a:r>
          </a:p>
          <a:p>
            <a:pPr>
              <a:spcBef>
                <a:spcPct val="0"/>
              </a:spcBef>
            </a:pPr>
            <a:endParaRPr lang="en-US" altLang="ko-KR" b="0"/>
          </a:p>
          <a:p>
            <a:pPr>
              <a:spcBef>
                <a:spcPct val="0"/>
              </a:spcBef>
            </a:pPr>
            <a:r>
              <a:rPr lang="en-US" altLang="ko-KR" b="0"/>
              <a:t>      Return: child process ID if OK, 0 (see later), or -1 on error</a:t>
            </a:r>
          </a:p>
        </p:txBody>
      </p:sp>
      <p:sp>
        <p:nvSpPr>
          <p:cNvPr id="5" name="슬라이드 번호 개체 틀 4"/>
          <p:cNvSpPr>
            <a:spLocks noGrp="1"/>
          </p:cNvSpPr>
          <p:nvPr>
            <p:ph type="sldNum" sz="quarter" idx="4"/>
          </p:nvPr>
        </p:nvSpPr>
        <p:spPr/>
        <p:txBody>
          <a:bodyPr/>
          <a:lstStyle/>
          <a:p>
            <a:pPr>
              <a:defRPr/>
            </a:pPr>
            <a:fld id="{2ED06A3C-559F-46D5-B6E7-F09C135BD2BB}" type="slidenum">
              <a:rPr lang="en-US" altLang="ko-KR" smtClean="0"/>
              <a:pPr>
                <a:defRPr/>
              </a:pPr>
              <a:t>9</a:t>
            </a:fld>
            <a:endParaRPr lang="en-US" altLang="ko-KR"/>
          </a:p>
        </p:txBody>
      </p:sp>
    </p:spTree>
  </p:cSld>
  <p:clrMapOvr>
    <a:masterClrMapping/>
  </p:clrMapOvr>
</p:sld>
</file>

<file path=ppt/theme/theme1.xml><?xml version="1.0" encoding="utf-8"?>
<a:theme xmlns:a="http://schemas.openxmlformats.org/drawingml/2006/main" name="mine">
  <a:themeElements>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ne">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200" b="0" i="0" u="none" strike="noStrike" cap="none" normalizeH="0" baseline="0" smtClean="0">
            <a:ln>
              <a:noFill/>
            </a:ln>
            <a:solidFill>
              <a:schemeClr val="tx1"/>
            </a:solidFill>
            <a:effectLst/>
            <a:latin typeface="Comic Sans MS" pitchFamily="66" charset="0"/>
            <a:ea typeface="굴림"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3200" b="0" i="0" u="none" strike="noStrike" cap="none" normalizeH="0" baseline="0" smtClean="0">
            <a:ln>
              <a:noFill/>
            </a:ln>
            <a:solidFill>
              <a:schemeClr val="tx1"/>
            </a:solidFill>
            <a:effectLst/>
            <a:latin typeface="Comic Sans MS" pitchFamily="66" charset="0"/>
            <a:ea typeface="굴림" pitchFamily="50" charset="-127"/>
          </a:defRPr>
        </a:defPPr>
      </a:lstStyle>
    </a:lnDef>
  </a:objectDefaults>
  <a:extraClrSchemeLst>
    <a:extraClrScheme>
      <a:clrScheme name="m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CH01_BasicConcepts </Template>
  <TotalTime>15883</TotalTime>
  <Words>4390</Words>
  <Application>Microsoft Office PowerPoint</Application>
  <PresentationFormat>화면 슬라이드 쇼(4:3)</PresentationFormat>
  <Paragraphs>848</Paragraphs>
  <Slides>50</Slides>
  <Notes>16</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50</vt:i4>
      </vt:variant>
    </vt:vector>
  </HeadingPairs>
  <TitlesOfParts>
    <vt:vector size="60" baseType="lpstr">
      <vt:lpstr>굴림</vt:lpstr>
      <vt:lpstr>맑은 고딕</vt:lpstr>
      <vt:lpstr>Arial</vt:lpstr>
      <vt:lpstr>Book Antiqua</vt:lpstr>
      <vt:lpstr>Comic Sans MS</vt:lpstr>
      <vt:lpstr>Courier New</vt:lpstr>
      <vt:lpstr>Garamond</vt:lpstr>
      <vt:lpstr>Georgia</vt:lpstr>
      <vt:lpstr>Wingdings</vt:lpstr>
      <vt:lpstr>mine</vt:lpstr>
      <vt:lpstr>5.6 Terminating processes with the exit system call</vt:lpstr>
      <vt:lpstr>Process Termination</vt:lpstr>
      <vt:lpstr>The exit(3) system call</vt:lpstr>
      <vt:lpstr>The atexit(3) system call</vt:lpstr>
      <vt:lpstr>$ ./a.out  $ echo $?  // printing return-value of a.out</vt:lpstr>
      <vt:lpstr>example</vt:lpstr>
      <vt:lpstr>5.7 Synchronizing process</vt:lpstr>
      <vt:lpstr>Synchronizing with children</vt:lpstr>
      <vt:lpstr>The wait(2) system call (1/2)</vt:lpstr>
      <vt:lpstr>The wait(2) system call (2/2)</vt:lpstr>
      <vt:lpstr>example p.104(140)</vt:lpstr>
      <vt:lpstr>example p.105(141)</vt:lpstr>
      <vt:lpstr>The waitpid(2) system call(1/2)</vt:lpstr>
      <vt:lpstr>The waitpid(2) system call(2/2)</vt:lpstr>
      <vt:lpstr>example p.107(144)</vt:lpstr>
      <vt:lpstr>wait(2) &amp; waitpid(2) Functions</vt:lpstr>
      <vt:lpstr>Confirm the exit status (1/2)</vt:lpstr>
      <vt:lpstr>Confirm the exit status (2/2)</vt:lpstr>
      <vt:lpstr>5.8 Zombie and premature exits</vt:lpstr>
      <vt:lpstr>Zombie Process (defunct process) (1/2)</vt:lpstr>
      <vt:lpstr>Zombie Process (defunct process) (2/2)</vt:lpstr>
      <vt:lpstr>Orphan  Process (1/2)</vt:lpstr>
      <vt:lpstr>Orphan  Process (2/2)</vt:lpstr>
      <vt:lpstr>5.9 smallsh: a command processor</vt:lpstr>
      <vt:lpstr>Basic logic of command processor</vt:lpstr>
      <vt:lpstr> </vt:lpstr>
      <vt:lpstr>The steps in executing the ls (2/2)</vt:lpstr>
      <vt:lpstr>smallsh – Header &amp; global variables </vt:lpstr>
      <vt:lpstr>smallsh – userin()</vt:lpstr>
      <vt:lpstr>smallsh – procline()</vt:lpstr>
      <vt:lpstr>smallsh – gettok()</vt:lpstr>
      <vt:lpstr>smallsh – runcommand()</vt:lpstr>
      <vt:lpstr>smallsh – inarg(), main()</vt:lpstr>
      <vt:lpstr>5.10 Process Attributes</vt:lpstr>
      <vt:lpstr>The process-id</vt:lpstr>
      <vt:lpstr>Process ID 0 &amp; 1</vt:lpstr>
      <vt:lpstr>example p.115(156) (1/2)</vt:lpstr>
      <vt:lpstr>example p.115(156) (2/2)</vt:lpstr>
      <vt:lpstr>Process groups and process group-ids(1/2)</vt:lpstr>
      <vt:lpstr>Process groups and process group-ids(2/2)</vt:lpstr>
      <vt:lpstr>Changing process group(1/2)</vt:lpstr>
      <vt:lpstr>Sessions and session-ids(1/3)</vt:lpstr>
      <vt:lpstr>Sessions and session-ids(2/3)</vt:lpstr>
      <vt:lpstr>Sessions and session-ids(3/3)</vt:lpstr>
      <vt:lpstr>The current working  &amp; root directory(1/2)</vt:lpstr>
      <vt:lpstr>The current working  &amp; root directory(2/2)</vt:lpstr>
      <vt:lpstr>Changing User IDs and Group IDs(1/2)</vt:lpstr>
      <vt:lpstr>Changing User IDs and Group IDs(2/2)</vt:lpstr>
      <vt:lpstr>File size limits: ulmit</vt:lpstr>
      <vt:lpstr>Process priorities: nice</vt:lpstr>
    </vt:vector>
  </TitlesOfParts>
  <Company>SKHU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 강의 #2</dc:title>
  <dc:creator>lsj</dc:creator>
  <cp:lastModifiedBy>천성길</cp:lastModifiedBy>
  <cp:revision>510</cp:revision>
  <dcterms:created xsi:type="dcterms:W3CDTF">2003-09-04T07:58:09Z</dcterms:created>
  <dcterms:modified xsi:type="dcterms:W3CDTF">2018-09-03T06:36:21Z</dcterms:modified>
</cp:coreProperties>
</file>