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493" r:id="rId2"/>
    <p:sldId id="537" r:id="rId3"/>
    <p:sldId id="544" r:id="rId4"/>
    <p:sldId id="542" r:id="rId5"/>
    <p:sldId id="543" r:id="rId6"/>
    <p:sldId id="536" r:id="rId7"/>
    <p:sldId id="539" r:id="rId8"/>
    <p:sldId id="538" r:id="rId9"/>
    <p:sldId id="540" r:id="rId10"/>
    <p:sldId id="541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81418" autoAdjust="0"/>
  </p:normalViewPr>
  <p:slideViewPr>
    <p:cSldViewPr showGuides="1">
      <p:cViewPr varScale="1">
        <p:scale>
          <a:sx n="114" d="100"/>
          <a:sy n="114" d="100"/>
        </p:scale>
        <p:origin x="17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8D2906A1-1BC0-4D38-B551-D1F169EF16C3}" type="datetimeFigureOut">
              <a:rPr lang="ko-KR" altLang="en-US"/>
              <a:pPr/>
              <a:t>2018-09-03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086A60BE-81D2-4371-A58F-1D381608282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77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4DBE995-6577-44E6-BDB0-6B4D9729143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179445FE-1EA2-4553-BE69-823E0B4645C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385163F-ED5D-45E2-80FA-7E97CF27BA3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AD3DB70-26FB-482B-8A4C-C1440D90DFC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6C596716-E122-413F-B3B8-9308AD7E35A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67671E8-7D4F-4703-BE8F-7C4BFBBA40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834AD82-69E1-4D9E-89CD-562379223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F6DA9C7-E454-492C-8D39-1D960E6972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4B24070-8788-4006-9464-E7D60A94CC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6454563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2010)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8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5.9 </a:t>
            </a:r>
            <a:r>
              <a:rPr lang="en-US" altLang="ko-KR" b="0">
                <a:latin typeface="Courier New" pitchFamily="49" charset="0"/>
              </a:rPr>
              <a:t>smallsh</a:t>
            </a:r>
            <a:r>
              <a:rPr lang="en-US" altLang="ko-KR"/>
              <a:t>: a command processor</a:t>
            </a:r>
            <a:endParaRPr lang="ko-KR" altLang="en-US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3CEFD8-8268-4626-A9E7-343D30CB01D6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smallsh</a:t>
            </a:r>
            <a:r>
              <a:rPr lang="en-US" altLang="ko-KR" dirty="0"/>
              <a:t> –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makelist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makelist</a:t>
            </a:r>
            <a:r>
              <a:rPr lang="en-US" altLang="ko-KR" b="0" dirty="0"/>
              <a:t>(char *s, const char *delimiters, 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					char** list, </a:t>
            </a:r>
            <a:r>
              <a:rPr lang="en-US" altLang="ko-KR" b="0" dirty="0" err="1"/>
              <a:t>int</a:t>
            </a:r>
            <a:r>
              <a:rPr lang="en-US" altLang="ko-KR" b="0" dirty="0"/>
              <a:t> MAX_LIST){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r>
              <a:rPr lang="en-US" altLang="ko-KR" b="0" dirty="0"/>
              <a:t> = 0;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numtokens</a:t>
            </a:r>
            <a:r>
              <a:rPr lang="en-US" altLang="ko-KR" b="0" dirty="0"/>
              <a:t> = 0;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char *</a:t>
            </a:r>
            <a:r>
              <a:rPr lang="en-US" altLang="ko-KR" b="0" dirty="0" err="1"/>
              <a:t>snew</a:t>
            </a:r>
            <a:r>
              <a:rPr lang="en-US" altLang="ko-KR" b="0" dirty="0"/>
              <a:t> = NULL;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  if( (s==NULL) || (delimiters==NULL) ) return -1;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snew</a:t>
            </a:r>
            <a:r>
              <a:rPr lang="en-US" altLang="ko-KR" b="0" dirty="0"/>
              <a:t> = s + </a:t>
            </a:r>
            <a:r>
              <a:rPr lang="en-US" altLang="ko-KR" b="0" dirty="0" err="1"/>
              <a:t>strspn</a:t>
            </a:r>
            <a:r>
              <a:rPr lang="en-US" altLang="ko-KR" b="0" dirty="0"/>
              <a:t>(s, delimiters);	//delimiters</a:t>
            </a:r>
            <a:r>
              <a:rPr lang="ko-KR" altLang="en-US" b="0" dirty="0"/>
              <a:t>를 </a:t>
            </a:r>
            <a:r>
              <a:rPr lang="en-US" altLang="ko-KR" b="0" dirty="0"/>
              <a:t>skip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if( (list[</a:t>
            </a:r>
            <a:r>
              <a:rPr lang="en-US" altLang="ko-KR" b="0" dirty="0" err="1"/>
              <a:t>numtokens</a:t>
            </a:r>
            <a:r>
              <a:rPr lang="en-US" altLang="ko-KR" b="0" dirty="0"/>
              <a:t>]=</a:t>
            </a:r>
            <a:r>
              <a:rPr lang="en-US" altLang="ko-KR" b="0" dirty="0" err="1"/>
              <a:t>strtok</a:t>
            </a:r>
            <a:r>
              <a:rPr lang="en-US" altLang="ko-KR" b="0" dirty="0"/>
              <a:t>(</a:t>
            </a:r>
            <a:r>
              <a:rPr lang="en-US" altLang="ko-KR" b="0" dirty="0" err="1"/>
              <a:t>snew</a:t>
            </a:r>
            <a:r>
              <a:rPr lang="en-US" altLang="ko-KR" b="0" dirty="0"/>
              <a:t>, delimiters)) == NULL )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return </a:t>
            </a:r>
            <a:r>
              <a:rPr lang="en-US" altLang="ko-KR" b="0" dirty="0" err="1"/>
              <a:t>numtokens</a:t>
            </a:r>
            <a:r>
              <a:rPr lang="en-US" altLang="ko-KR" b="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numtokens</a:t>
            </a:r>
            <a:r>
              <a:rPr lang="en-US" altLang="ko-KR" b="0" dirty="0"/>
              <a:t> = 1;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while(1){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if( (list[</a:t>
            </a:r>
            <a:r>
              <a:rPr lang="en-US" altLang="ko-KR" b="0" dirty="0" err="1"/>
              <a:t>numtokens</a:t>
            </a:r>
            <a:r>
              <a:rPr lang="en-US" altLang="ko-KR" b="0" dirty="0"/>
              <a:t>]=</a:t>
            </a:r>
            <a:r>
              <a:rPr lang="en-US" altLang="ko-KR" b="0" dirty="0" err="1"/>
              <a:t>strtok</a:t>
            </a:r>
            <a:r>
              <a:rPr lang="en-US" altLang="ko-KR" b="0" dirty="0"/>
              <a:t>(NULL, delimiters)) == NULL)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	break;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if(</a:t>
            </a:r>
            <a:r>
              <a:rPr lang="en-US" altLang="ko-KR" b="0" dirty="0" err="1"/>
              <a:t>numtokens</a:t>
            </a:r>
            <a:r>
              <a:rPr lang="en-US" altLang="ko-KR" b="0" dirty="0"/>
              <a:t> == (MAX_LIST-1)) return -1;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</a:t>
            </a:r>
            <a:r>
              <a:rPr lang="en-US" altLang="ko-KR" b="0" dirty="0" err="1"/>
              <a:t>numtokens</a:t>
            </a:r>
            <a:r>
              <a:rPr lang="en-US" altLang="ko-KR" b="0" dirty="0"/>
              <a:t>++;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return </a:t>
            </a:r>
            <a:r>
              <a:rPr lang="en-US" altLang="ko-KR" b="0" dirty="0" err="1"/>
              <a:t>numtokens</a:t>
            </a:r>
            <a:r>
              <a:rPr lang="en-US" altLang="ko-KR" b="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logic of command processor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i="1" dirty="0">
                <a:latin typeface="Arial" charset="0"/>
                <a:cs typeface="Arial" charset="0"/>
              </a:rPr>
              <a:t>while(EOF not typed)</a:t>
            </a:r>
          </a:p>
          <a:p>
            <a:pPr>
              <a:buFontTx/>
              <a:buNone/>
            </a:pPr>
            <a:r>
              <a:rPr lang="en-US" altLang="ko-KR" dirty="0">
                <a:latin typeface="Arial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endParaRPr lang="en-US" altLang="ko-KR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i="1" dirty="0">
                <a:latin typeface="Arial" charset="0"/>
                <a:cs typeface="Arial" charset="0"/>
              </a:rPr>
              <a:t>	get command line from user</a:t>
            </a:r>
            <a:r>
              <a:rPr lang="en-US" altLang="ko-KR" dirty="0">
                <a:latin typeface="Arial" charset="0"/>
                <a:cs typeface="Arial" charset="0"/>
              </a:rPr>
              <a:t>  </a:t>
            </a:r>
            <a:r>
              <a:rPr lang="en-US" altLang="ko-KR" dirty="0">
                <a:latin typeface="Arial" charset="0"/>
                <a:cs typeface="Arial" charset="0"/>
                <a:sym typeface="Wingdings" pitchFamily="2" charset="2"/>
              </a:rPr>
              <a:t> </a:t>
            </a:r>
            <a:r>
              <a:rPr lang="en-US" altLang="ko-KR" dirty="0" err="1">
                <a:latin typeface="Courier New" pitchFamily="49" charset="0"/>
                <a:cs typeface="Arial" charset="0"/>
                <a:sym typeface="Wingdings" pitchFamily="2" charset="2"/>
              </a:rPr>
              <a:t>f</a:t>
            </a:r>
            <a:r>
              <a:rPr lang="en-US" altLang="ko-KR" dirty="0" err="1">
                <a:latin typeface="Courier New" pitchFamily="49" charset="0"/>
                <a:cs typeface="Arial" charset="0"/>
              </a:rPr>
              <a:t>gets</a:t>
            </a:r>
            <a:r>
              <a:rPr lang="en-US" altLang="ko-KR" dirty="0">
                <a:latin typeface="Courier New" pitchFamily="49" charset="0"/>
                <a:cs typeface="Arial" charset="0"/>
              </a:rPr>
              <a:t>()</a:t>
            </a:r>
          </a:p>
          <a:p>
            <a:pPr>
              <a:buFontTx/>
              <a:buNone/>
            </a:pPr>
            <a:endParaRPr lang="en-US" altLang="ko-KR" i="1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i="1" dirty="0">
                <a:latin typeface="Arial" charset="0"/>
                <a:cs typeface="Arial" charset="0"/>
              </a:rPr>
              <a:t>	assemble command </a:t>
            </a:r>
            <a:r>
              <a:rPr lang="en-US" altLang="ko-KR" i="1" dirty="0" err="1">
                <a:latin typeface="Arial" charset="0"/>
                <a:cs typeface="Arial" charset="0"/>
              </a:rPr>
              <a:t>args</a:t>
            </a:r>
            <a:r>
              <a:rPr lang="en-US" altLang="ko-KR" i="1" dirty="0">
                <a:latin typeface="Arial" charset="0"/>
                <a:cs typeface="Arial" charset="0"/>
              </a:rPr>
              <a:t> and execute </a:t>
            </a:r>
            <a:br>
              <a:rPr lang="en-US" altLang="ko-KR" i="1" dirty="0">
                <a:latin typeface="Arial" charset="0"/>
                <a:cs typeface="Arial" charset="0"/>
              </a:rPr>
            </a:br>
            <a:r>
              <a:rPr lang="en-US" altLang="ko-KR" i="1" dirty="0">
                <a:latin typeface="Arial" charset="0"/>
                <a:cs typeface="Arial" charset="0"/>
              </a:rPr>
              <a:t>			</a:t>
            </a:r>
            <a:r>
              <a:rPr lang="en-US" altLang="ko-KR" dirty="0">
                <a:latin typeface="Arial" charset="0"/>
                <a:cs typeface="Arial" charset="0"/>
                <a:sym typeface="Wingdings" pitchFamily="2" charset="2"/>
              </a:rPr>
              <a:t></a:t>
            </a:r>
            <a:r>
              <a:rPr lang="en-US" altLang="ko-KR" i="1" dirty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en-US" altLang="ko-KR" dirty="0" err="1">
                <a:latin typeface="Courier New" pitchFamily="49" charset="0"/>
                <a:cs typeface="Arial" charset="0"/>
                <a:sym typeface="Wingdings" pitchFamily="2" charset="2"/>
              </a:rPr>
              <a:t>excute_cmdline</a:t>
            </a:r>
            <a:r>
              <a:rPr lang="en-US" altLang="ko-KR">
                <a:latin typeface="Courier New" pitchFamily="49" charset="0"/>
                <a:cs typeface="Arial" charset="0"/>
                <a:sym typeface="Wingdings" pitchFamily="2" charset="2"/>
              </a:rPr>
              <a:t>()</a:t>
            </a:r>
          </a:p>
          <a:p>
            <a:pPr>
              <a:buFontTx/>
              <a:buNone/>
            </a:pPr>
            <a:endParaRPr lang="en-US" altLang="ko-KR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strtok</a:t>
            </a:r>
            <a:r>
              <a:rPr lang="en-US" altLang="ko-KR" b="0" dirty="0">
                <a:latin typeface="Courier New" pitchFamily="49" charset="0"/>
              </a:rPr>
              <a:t>(3)</a:t>
            </a:r>
            <a:r>
              <a:rPr lang="en-US" altLang="ko-KR" dirty="0"/>
              <a:t>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180498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 altLang="ko-KR" b="0" dirty="0"/>
              <a:t>#include &lt;</a:t>
            </a:r>
            <a:r>
              <a:rPr lang="en-US" altLang="ko-KR" b="0" dirty="0" err="1"/>
              <a:t>string.h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br>
              <a:rPr lang="en-US" altLang="ko-KR" b="0" dirty="0"/>
            </a:br>
            <a:r>
              <a:rPr lang="en-US" altLang="ko-KR" b="0" dirty="0"/>
              <a:t>char *</a:t>
            </a:r>
            <a:r>
              <a:rPr lang="en-US" altLang="ko-KR" b="0" dirty="0" err="1"/>
              <a:t>strtok</a:t>
            </a:r>
            <a:r>
              <a:rPr lang="en-US" altLang="ko-KR" b="0" dirty="0"/>
              <a:t>(char *restrict s1, const char *restrict s2);</a:t>
            </a:r>
            <a:br>
              <a:rPr lang="en-US" altLang="ko-KR" b="0" dirty="0"/>
            </a:br>
            <a:endParaRPr lang="en-US" altLang="ko-KR" b="0" dirty="0"/>
          </a:p>
          <a:p>
            <a:pPr algn="r"/>
            <a:r>
              <a:rPr lang="en-US" altLang="ko-KR" b="0" dirty="0"/>
              <a:t>Return:  A pointer to the last token found in string. A null pointer is returned if there are no tokens left to retrieve.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8791" y="3000372"/>
            <a:ext cx="8346857" cy="342902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main(){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char </a:t>
            </a:r>
            <a:r>
              <a:rPr lang="en-US" altLang="ko-KR" b="0" dirty="0" err="1"/>
              <a:t>str</a:t>
            </a:r>
            <a:r>
              <a:rPr lang="en-US" altLang="ko-KR" b="0" dirty="0"/>
              <a:t>[] = "</a:t>
            </a:r>
            <a:r>
              <a:rPr lang="en-US" altLang="ko-KR" b="0" dirty="0" err="1"/>
              <a:t>unix</a:t>
            </a:r>
            <a:r>
              <a:rPr lang="en-US" altLang="ko-KR" b="0" dirty="0"/>
              <a:t> system </a:t>
            </a:r>
            <a:r>
              <a:rPr lang="en-US" altLang="ko-KR" b="0" dirty="0" err="1"/>
              <a:t>prog</a:t>
            </a:r>
            <a:r>
              <a:rPr lang="en-US" altLang="ko-KR" b="0" dirty="0"/>
              <a:t>";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char* delimiters = " \t";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char* token;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  token = </a:t>
            </a:r>
            <a:r>
              <a:rPr lang="en-US" altLang="ko-KR" b="0" dirty="0" err="1"/>
              <a:t>strtok</a:t>
            </a:r>
            <a:r>
              <a:rPr lang="en-US" altLang="ko-KR" b="0" dirty="0"/>
              <a:t>(</a:t>
            </a:r>
            <a:r>
              <a:rPr lang="en-US" altLang="ko-KR" b="0" dirty="0" err="1"/>
              <a:t>str</a:t>
            </a:r>
            <a:r>
              <a:rPr lang="en-US" altLang="ko-KR" b="0" dirty="0"/>
              <a:t>, delimiters);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  while(token!=NULL){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</a:t>
            </a:r>
            <a:r>
              <a:rPr lang="en-US" altLang="ko-KR" b="0" dirty="0" err="1"/>
              <a:t>printf</a:t>
            </a:r>
            <a:r>
              <a:rPr lang="en-US" altLang="ko-KR" b="0" dirty="0"/>
              <a:t>("%s\n", token);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token = </a:t>
            </a:r>
            <a:r>
              <a:rPr lang="en-US" altLang="ko-KR" b="0" dirty="0" err="1"/>
              <a:t>strtok</a:t>
            </a:r>
            <a:r>
              <a:rPr lang="en-US" altLang="ko-KR" b="0" dirty="0"/>
              <a:t>(NULL, delimiters);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return 0;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}</a:t>
            </a:r>
          </a:p>
        </p:txBody>
      </p:sp>
      <p:graphicFrame>
        <p:nvGraphicFramePr>
          <p:cNvPr id="7" name="Group 112"/>
          <p:cNvGraphicFramePr>
            <a:graphicFrameLocks noGrp="1"/>
          </p:cNvGraphicFramePr>
          <p:nvPr/>
        </p:nvGraphicFramePr>
        <p:xfrm>
          <a:off x="3500430" y="4000504"/>
          <a:ext cx="5161387" cy="243840"/>
        </p:xfrm>
        <a:graphic>
          <a:graphicData uri="http://schemas.openxmlformats.org/drawingml/2006/table">
            <a:tbl>
              <a:tblPr/>
              <a:tblGrid>
                <a:gridCol w="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12"/>
          <p:cNvGraphicFramePr>
            <a:graphicFrameLocks noGrp="1"/>
          </p:cNvGraphicFramePr>
          <p:nvPr/>
        </p:nvGraphicFramePr>
        <p:xfrm>
          <a:off x="3500430" y="5929330"/>
          <a:ext cx="5161387" cy="243840"/>
        </p:xfrm>
        <a:graphic>
          <a:graphicData uri="http://schemas.openxmlformats.org/drawingml/2006/table">
            <a:tbl>
              <a:tblPr/>
              <a:tblGrid>
                <a:gridCol w="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23"/>
          <p:cNvSpPr>
            <a:spLocks noChangeArrowheads="1"/>
          </p:cNvSpPr>
          <p:nvPr/>
        </p:nvSpPr>
        <p:spPr bwMode="auto">
          <a:xfrm>
            <a:off x="2928926" y="3929066"/>
            <a:ext cx="55496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/>
              <a:t>str</a:t>
            </a:r>
            <a:endParaRPr lang="en-US" altLang="ko-KR" dirty="0"/>
          </a:p>
        </p:txBody>
      </p:sp>
      <p:sp>
        <p:nvSpPr>
          <p:cNvPr id="10" name="Rectangle 123"/>
          <p:cNvSpPr>
            <a:spLocks noChangeArrowheads="1"/>
          </p:cNvSpPr>
          <p:nvPr/>
        </p:nvSpPr>
        <p:spPr bwMode="auto">
          <a:xfrm>
            <a:off x="2928926" y="5857892"/>
            <a:ext cx="55496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/>
              <a:t>str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strspn</a:t>
            </a:r>
            <a:r>
              <a:rPr lang="en-US" altLang="ko-KR" b="0" dirty="0">
                <a:latin typeface="Courier New" pitchFamily="49" charset="0"/>
              </a:rPr>
              <a:t>(3)</a:t>
            </a:r>
            <a:r>
              <a:rPr lang="en-US" altLang="ko-KR" dirty="0"/>
              <a:t>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273367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 altLang="ko-KR" b="0" dirty="0"/>
              <a:t>#include &lt;</a:t>
            </a:r>
            <a:r>
              <a:rPr lang="en-US" altLang="ko-KR" b="0" dirty="0" err="1"/>
              <a:t>string.h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br>
              <a:rPr lang="en-US" altLang="ko-KR" b="0" dirty="0"/>
            </a:br>
            <a:r>
              <a:rPr lang="en-US" altLang="ko-KR" b="0" dirty="0" err="1"/>
              <a:t>size_t</a:t>
            </a:r>
            <a:r>
              <a:rPr lang="en-US" altLang="ko-KR" b="0" dirty="0"/>
              <a:t> </a:t>
            </a:r>
            <a:r>
              <a:rPr lang="en-US" altLang="ko-KR" b="0" dirty="0" err="1"/>
              <a:t>strspn</a:t>
            </a:r>
            <a:r>
              <a:rPr lang="en-US" altLang="ko-KR" b="0" dirty="0"/>
              <a:t>(const char *s1, const char *s2);</a:t>
            </a:r>
            <a:br>
              <a:rPr lang="en-US" altLang="ko-KR" b="0" dirty="0"/>
            </a:br>
            <a:endParaRPr lang="en-US" altLang="ko-KR" b="0" dirty="0"/>
          </a:p>
          <a:p>
            <a:r>
              <a:rPr lang="en-US" altLang="ko-KR" sz="1400" b="0" dirty="0"/>
              <a:t>Return:  </a:t>
            </a:r>
            <a:br>
              <a:rPr lang="en-US" altLang="ko-KR" sz="1400" b="0" dirty="0"/>
            </a:br>
            <a:r>
              <a:rPr lang="en-US" altLang="ko-KR" sz="1400" b="0" dirty="0"/>
              <a:t> - The length of the initial portion of </a:t>
            </a:r>
            <a:r>
              <a:rPr lang="en-US" altLang="ko-KR" sz="1400" b="0" i="1" dirty="0"/>
              <a:t>s1</a:t>
            </a:r>
            <a:r>
              <a:rPr lang="en-US" altLang="ko-KR" sz="1400" b="0" dirty="0"/>
              <a:t> containing only characters that appear in </a:t>
            </a:r>
            <a:r>
              <a:rPr lang="en-US" altLang="ko-KR" sz="1400" b="0" i="1" dirty="0"/>
              <a:t>s2</a:t>
            </a:r>
            <a:r>
              <a:rPr lang="en-US" altLang="ko-KR" sz="1400" b="0" dirty="0"/>
              <a:t>.</a:t>
            </a:r>
            <a:br>
              <a:rPr lang="en-US" altLang="ko-KR" sz="1400" b="0" dirty="0"/>
            </a:br>
            <a:r>
              <a:rPr lang="en-US" altLang="ko-KR" sz="1400" b="0" dirty="0"/>
              <a:t> - if all of the characters in </a:t>
            </a:r>
            <a:r>
              <a:rPr lang="en-US" altLang="ko-KR" sz="1400" b="0" i="1" dirty="0"/>
              <a:t>s1</a:t>
            </a:r>
            <a:r>
              <a:rPr lang="en-US" altLang="ko-KR" sz="1400" b="0" dirty="0"/>
              <a:t> are in </a:t>
            </a:r>
            <a:r>
              <a:rPr lang="en-US" altLang="ko-KR" sz="1400" b="0" i="1" dirty="0"/>
              <a:t>s2</a:t>
            </a:r>
            <a:r>
              <a:rPr lang="en-US" altLang="ko-KR" sz="1400" b="0" dirty="0"/>
              <a:t>, the function returns the length of the entire str1 string</a:t>
            </a:r>
            <a:br>
              <a:rPr lang="en-US" altLang="ko-KR" sz="1400" b="0" dirty="0"/>
            </a:br>
            <a:r>
              <a:rPr lang="en-US" altLang="ko-KR" sz="1400" b="0" dirty="0"/>
              <a:t> - if the first character in </a:t>
            </a:r>
            <a:r>
              <a:rPr lang="en-US" altLang="ko-KR" sz="1400" b="0" i="1" dirty="0"/>
              <a:t>s1</a:t>
            </a:r>
            <a:r>
              <a:rPr lang="en-US" altLang="ko-KR" sz="1400" b="0" dirty="0"/>
              <a:t> is not in </a:t>
            </a:r>
            <a:r>
              <a:rPr lang="en-US" altLang="ko-KR" sz="1400" b="0" i="1" dirty="0"/>
              <a:t>s2</a:t>
            </a:r>
            <a:r>
              <a:rPr lang="en-US" altLang="ko-KR" sz="1400" b="0" dirty="0"/>
              <a:t>, the function returns 0.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8791" y="3929066"/>
            <a:ext cx="8346857" cy="242889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a = </a:t>
            </a:r>
            <a:r>
              <a:rPr lang="en-US" altLang="ko-KR" b="0" dirty="0" err="1"/>
              <a:t>strspn</a:t>
            </a:r>
            <a:r>
              <a:rPr lang="en-US" altLang="ko-KR" b="0" dirty="0"/>
              <a:t>("</a:t>
            </a:r>
            <a:r>
              <a:rPr lang="en-US" altLang="ko-KR" b="0" dirty="0" err="1"/>
              <a:t>aabbcc</a:t>
            </a:r>
            <a:r>
              <a:rPr lang="en-US" altLang="ko-KR" b="0" dirty="0"/>
              <a:t>", "a"); 	//a = 2</a:t>
            </a:r>
          </a:p>
          <a:p>
            <a:pPr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b = </a:t>
            </a:r>
            <a:r>
              <a:rPr lang="en-US" altLang="ko-KR" b="0" dirty="0" err="1"/>
              <a:t>strspn</a:t>
            </a:r>
            <a:r>
              <a:rPr lang="en-US" altLang="ko-KR" b="0" dirty="0"/>
              <a:t>("</a:t>
            </a:r>
            <a:r>
              <a:rPr lang="en-US" altLang="ko-KR" b="0" dirty="0" err="1"/>
              <a:t>aabbcc</a:t>
            </a:r>
            <a:r>
              <a:rPr lang="en-US" altLang="ko-KR" b="0" dirty="0"/>
              <a:t>", "b"); 	//b = 0</a:t>
            </a:r>
          </a:p>
          <a:p>
            <a:pPr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c = </a:t>
            </a:r>
            <a:r>
              <a:rPr lang="en-US" altLang="ko-KR" b="0" dirty="0" err="1"/>
              <a:t>strspn</a:t>
            </a:r>
            <a:r>
              <a:rPr lang="en-US" altLang="ko-KR" b="0" dirty="0"/>
              <a:t>("</a:t>
            </a:r>
            <a:r>
              <a:rPr lang="en-US" altLang="ko-KR" b="0" dirty="0" err="1"/>
              <a:t>aabbcc</a:t>
            </a:r>
            <a:r>
              <a:rPr lang="en-US" altLang="ko-KR" b="0" dirty="0"/>
              <a:t>", "d"); 	//c = 0</a:t>
            </a:r>
          </a:p>
          <a:p>
            <a:pPr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d = </a:t>
            </a:r>
            <a:r>
              <a:rPr lang="en-US" altLang="ko-KR" b="0" dirty="0" err="1"/>
              <a:t>strspn</a:t>
            </a:r>
            <a:r>
              <a:rPr lang="en-US" altLang="ko-KR" b="0" dirty="0"/>
              <a:t>("</a:t>
            </a:r>
            <a:r>
              <a:rPr lang="en-US" altLang="ko-KR" b="0" dirty="0" err="1"/>
              <a:t>aabbcc</a:t>
            </a:r>
            <a:r>
              <a:rPr lang="en-US" altLang="ko-KR" b="0" dirty="0"/>
              <a:t>", "</a:t>
            </a:r>
            <a:r>
              <a:rPr lang="en-US" altLang="ko-KR" b="0" dirty="0" err="1"/>
              <a:t>abc</a:t>
            </a:r>
            <a:r>
              <a:rPr lang="en-US" altLang="ko-KR" b="0" dirty="0"/>
              <a:t>"); 	//d =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smallsh</a:t>
            </a:r>
            <a:r>
              <a:rPr lang="en-US" altLang="ko-KR" dirty="0"/>
              <a:t> – global variable &amp;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errno.h</a:t>
            </a:r>
            <a:r>
              <a:rPr lang="en-US" altLang="ko-KR" b="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stdlib.h</a:t>
            </a:r>
            <a:r>
              <a:rPr lang="en-US" altLang="ko-KR" b="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string.h</a:t>
            </a:r>
            <a:r>
              <a:rPr lang="en-US" altLang="ko-KR" b="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unistd.h</a:t>
            </a:r>
            <a:r>
              <a:rPr lang="en-US" altLang="ko-KR" b="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#include &lt;sys/</a:t>
            </a:r>
            <a:r>
              <a:rPr lang="en-US" altLang="ko-KR" b="0" dirty="0" err="1"/>
              <a:t>wait.h</a:t>
            </a:r>
            <a:r>
              <a:rPr lang="en-US" altLang="ko-KR" b="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fcntl.h</a:t>
            </a:r>
            <a:r>
              <a:rPr lang="en-US" altLang="ko-KR" b="0" dirty="0"/>
              <a:t>&gt;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#define MAX_CMD_ARG 10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#define MAX_CMD_GRP 10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const char *prompt = "Command&gt; ";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char* </a:t>
            </a:r>
            <a:r>
              <a:rPr lang="en-US" altLang="ko-KR" b="0" dirty="0" err="1"/>
              <a:t>cmdgrps</a:t>
            </a:r>
            <a:r>
              <a:rPr lang="en-US" altLang="ko-KR" b="0" dirty="0"/>
              <a:t>[MAX_CMD_GRP];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char* </a:t>
            </a:r>
            <a:r>
              <a:rPr lang="en-US" altLang="ko-KR" b="0" dirty="0" err="1"/>
              <a:t>cmdvector</a:t>
            </a:r>
            <a:r>
              <a:rPr lang="en-US" altLang="ko-KR" b="0" dirty="0"/>
              <a:t>[MAX_CMD_ARG];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char  </a:t>
            </a:r>
            <a:r>
              <a:rPr lang="en-US" altLang="ko-KR" b="0" dirty="0" err="1"/>
              <a:t>cmdline</a:t>
            </a:r>
            <a:r>
              <a:rPr lang="en-US" altLang="ko-KR" b="0" dirty="0"/>
              <a:t>[BUFSIZ];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void fatal(char *</a:t>
            </a:r>
            <a:r>
              <a:rPr lang="en-US" altLang="ko-KR" b="0" dirty="0" err="1"/>
              <a:t>str</a:t>
            </a:r>
            <a:r>
              <a:rPr lang="en-US" altLang="ko-KR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void </a:t>
            </a:r>
            <a:r>
              <a:rPr lang="en-US" altLang="ko-KR" b="0" dirty="0" err="1"/>
              <a:t>execute_cmd</a:t>
            </a:r>
            <a:r>
              <a:rPr lang="en-US" altLang="ko-KR" b="0" dirty="0"/>
              <a:t>(char *</a:t>
            </a:r>
            <a:r>
              <a:rPr lang="en-US" altLang="ko-KR" b="0" dirty="0" err="1"/>
              <a:t>cmd</a:t>
            </a:r>
            <a:r>
              <a:rPr lang="en-US" altLang="ko-KR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void </a:t>
            </a:r>
            <a:r>
              <a:rPr lang="en-US" altLang="ko-KR" b="0" dirty="0" err="1"/>
              <a:t>execute_cmdgrp</a:t>
            </a:r>
            <a:r>
              <a:rPr lang="en-US" altLang="ko-KR" b="0" dirty="0"/>
              <a:t>(char* </a:t>
            </a:r>
            <a:r>
              <a:rPr lang="en-US" altLang="ko-KR" b="0" dirty="0" err="1"/>
              <a:t>cmdgrp</a:t>
            </a:r>
            <a:r>
              <a:rPr lang="en-US" altLang="ko-KR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makelist</a:t>
            </a:r>
            <a:r>
              <a:rPr lang="en-US" altLang="ko-KR" b="0" dirty="0"/>
              <a:t>(char *s, const char *delimiters, 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	                              char** list, </a:t>
            </a:r>
            <a:r>
              <a:rPr lang="en-US" altLang="ko-KR" b="0" dirty="0" err="1"/>
              <a:t>int</a:t>
            </a:r>
            <a:r>
              <a:rPr lang="en-US" altLang="ko-KR" b="0" dirty="0"/>
              <a:t> MAX_LIST);</a:t>
            </a:r>
          </a:p>
        </p:txBody>
      </p:sp>
      <p:graphicFrame>
        <p:nvGraphicFramePr>
          <p:cNvPr id="7" name="Group 112"/>
          <p:cNvGraphicFramePr>
            <a:graphicFrameLocks noGrp="1"/>
          </p:cNvGraphicFramePr>
          <p:nvPr/>
        </p:nvGraphicFramePr>
        <p:xfrm>
          <a:off x="4929190" y="2291928"/>
          <a:ext cx="3643332" cy="243840"/>
        </p:xfrm>
        <a:graphic>
          <a:graphicData uri="http://schemas.openxmlformats.org/drawingml/2006/table">
            <a:tbl>
              <a:tblPr/>
              <a:tblGrid>
                <a:gridCol w="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3"/>
          <p:cNvSpPr>
            <a:spLocks noChangeArrowheads="1"/>
          </p:cNvSpPr>
          <p:nvPr/>
        </p:nvSpPr>
        <p:spPr bwMode="auto">
          <a:xfrm>
            <a:off x="4818065" y="1993478"/>
            <a:ext cx="104868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/>
              <a:t>cmdline</a:t>
            </a:r>
            <a:endParaRPr lang="en-US" altLang="ko-KR" dirty="0"/>
          </a:p>
        </p:txBody>
      </p:sp>
      <p:sp>
        <p:nvSpPr>
          <p:cNvPr id="17" name="Text Box 104"/>
          <p:cNvSpPr txBox="1">
            <a:spLocks noChangeArrowheads="1"/>
          </p:cNvSpPr>
          <p:nvPr/>
        </p:nvSpPr>
        <p:spPr bwMode="auto">
          <a:xfrm>
            <a:off x="6286512" y="2626592"/>
            <a:ext cx="925253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BUFSIZ</a:t>
            </a:r>
          </a:p>
        </p:txBody>
      </p:sp>
      <p:sp>
        <p:nvSpPr>
          <p:cNvPr id="20" name="오른쪽 중괄호 19"/>
          <p:cNvSpPr/>
          <p:nvPr/>
        </p:nvSpPr>
        <p:spPr bwMode="auto">
          <a:xfrm rot="5400000" flipV="1">
            <a:off x="6679421" y="821513"/>
            <a:ext cx="142876" cy="364333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99660" y="1214422"/>
            <a:ext cx="2529860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ko-KR" dirty="0"/>
              <a:t>Command&gt; </a:t>
            </a:r>
            <a:r>
              <a:rPr lang="en-US" altLang="ko-KR" dirty="0" err="1"/>
              <a:t>ls</a:t>
            </a:r>
            <a:r>
              <a:rPr lang="en-US" altLang="ko-KR" dirty="0"/>
              <a:t> –l ; </a:t>
            </a:r>
            <a:r>
              <a:rPr lang="en-US" altLang="ko-KR" dirty="0" err="1"/>
              <a:t>ps</a:t>
            </a:r>
            <a:endParaRPr lang="ko-KR" altLang="en-US" dirty="0"/>
          </a:p>
        </p:txBody>
      </p:sp>
      <p:sp>
        <p:nvSpPr>
          <p:cNvPr id="42" name="Text Box 113"/>
          <p:cNvSpPr txBox="1">
            <a:spLocks noChangeArrowheads="1"/>
          </p:cNvSpPr>
          <p:nvPr/>
        </p:nvSpPr>
        <p:spPr bwMode="auto">
          <a:xfrm rot="16200000">
            <a:off x="5563560" y="3228945"/>
            <a:ext cx="400110" cy="128588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ko-KR" sz="1400" dirty="0"/>
              <a:t>MAX_CMD_ARG</a:t>
            </a:r>
          </a:p>
        </p:txBody>
      </p:sp>
      <p:graphicFrame>
        <p:nvGraphicFramePr>
          <p:cNvPr id="50" name="Group 112"/>
          <p:cNvGraphicFramePr>
            <a:graphicFrameLocks noGrp="1"/>
          </p:cNvGraphicFramePr>
          <p:nvPr/>
        </p:nvGraphicFramePr>
        <p:xfrm>
          <a:off x="4853027" y="3357562"/>
          <a:ext cx="1821666" cy="243840"/>
        </p:xfrm>
        <a:graphic>
          <a:graphicData uri="http://schemas.openxmlformats.org/drawingml/2006/table">
            <a:tbl>
              <a:tblPr/>
              <a:tblGrid>
                <a:gridCol w="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Rectangle 123"/>
          <p:cNvSpPr>
            <a:spLocks noChangeArrowheads="1"/>
          </p:cNvSpPr>
          <p:nvPr/>
        </p:nvSpPr>
        <p:spPr bwMode="auto">
          <a:xfrm>
            <a:off x="4788621" y="3071810"/>
            <a:ext cx="1295547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/>
              <a:t>cmdvector</a:t>
            </a:r>
            <a:endParaRPr lang="en-US" altLang="ko-KR" dirty="0"/>
          </a:p>
        </p:txBody>
      </p:sp>
      <p:graphicFrame>
        <p:nvGraphicFramePr>
          <p:cNvPr id="52" name="Group 112"/>
          <p:cNvGraphicFramePr>
            <a:graphicFrameLocks noGrp="1"/>
          </p:cNvGraphicFramePr>
          <p:nvPr/>
        </p:nvGraphicFramePr>
        <p:xfrm>
          <a:off x="6750102" y="3357562"/>
          <a:ext cx="1821666" cy="243840"/>
        </p:xfrm>
        <a:graphic>
          <a:graphicData uri="http://schemas.openxmlformats.org/drawingml/2006/table">
            <a:tbl>
              <a:tblPr/>
              <a:tblGrid>
                <a:gridCol w="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Rectangle 123"/>
          <p:cNvSpPr>
            <a:spLocks noChangeArrowheads="1"/>
          </p:cNvSpPr>
          <p:nvPr/>
        </p:nvSpPr>
        <p:spPr bwMode="auto">
          <a:xfrm>
            <a:off x="6638976" y="3071810"/>
            <a:ext cx="104868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/>
              <a:t>cmdgrps</a:t>
            </a:r>
            <a:endParaRPr lang="en-US" altLang="ko-KR" dirty="0"/>
          </a:p>
        </p:txBody>
      </p:sp>
      <p:sp>
        <p:nvSpPr>
          <p:cNvPr id="54" name="Text Box 113"/>
          <p:cNvSpPr txBox="1">
            <a:spLocks noChangeArrowheads="1"/>
          </p:cNvSpPr>
          <p:nvPr/>
        </p:nvSpPr>
        <p:spPr bwMode="auto">
          <a:xfrm rot="16200000">
            <a:off x="7471322" y="3157507"/>
            <a:ext cx="400110" cy="142875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ko-KR" sz="1400" dirty="0"/>
              <a:t>MAX_CMD_GRP</a:t>
            </a:r>
          </a:p>
        </p:txBody>
      </p:sp>
      <p:sp>
        <p:nvSpPr>
          <p:cNvPr id="55" name="오른쪽 중괄호 54"/>
          <p:cNvSpPr/>
          <p:nvPr/>
        </p:nvSpPr>
        <p:spPr bwMode="auto">
          <a:xfrm rot="5400000" flipV="1">
            <a:off x="5691226" y="2805115"/>
            <a:ext cx="142876" cy="181927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56" name="오른쪽 중괄호 55"/>
          <p:cNvSpPr/>
          <p:nvPr/>
        </p:nvSpPr>
        <p:spPr bwMode="auto">
          <a:xfrm rot="5400000" flipV="1">
            <a:off x="7591453" y="2805116"/>
            <a:ext cx="142876" cy="181927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5449" y="1619305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GRP1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24123" y="1619305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GRP2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6956997" y="1214422"/>
            <a:ext cx="545517" cy="3385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6005449" y="1214422"/>
            <a:ext cx="743689" cy="3385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smallsh</a:t>
            </a:r>
            <a:r>
              <a:rPr lang="en-US" altLang="ko-KR" dirty="0"/>
              <a:t> –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main()</a:t>
            </a:r>
            <a:endParaRPr lang="ko-KR" alt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 err="1"/>
              <a:t>int</a:t>
            </a:r>
            <a:r>
              <a:rPr lang="en-US" altLang="ko-KR" b="0" dirty="0"/>
              <a:t> main(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argc</a:t>
            </a:r>
            <a:r>
              <a:rPr lang="en-US" altLang="ko-KR" b="0" dirty="0"/>
              <a:t>, char**</a:t>
            </a:r>
            <a:r>
              <a:rPr lang="en-US" altLang="ko-KR" b="0" dirty="0" err="1"/>
              <a:t>argv</a:t>
            </a:r>
            <a:r>
              <a:rPr lang="en-US" altLang="ko-KR" b="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r>
              <a:rPr lang="en-US" altLang="ko-KR" b="0" dirty="0"/>
              <a:t>=0;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while (1) 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 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fputs</a:t>
            </a:r>
            <a:r>
              <a:rPr lang="en-US" altLang="ko-KR" b="0" dirty="0"/>
              <a:t>(prompt, </a:t>
            </a:r>
            <a:r>
              <a:rPr lang="en-US" altLang="ko-KR" b="0" dirty="0" err="1"/>
              <a:t>stdout</a:t>
            </a:r>
            <a:r>
              <a:rPr lang="en-US" altLang="ko-KR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fgets</a:t>
            </a:r>
            <a:r>
              <a:rPr lang="en-US" altLang="ko-KR" b="0" dirty="0"/>
              <a:t>(</a:t>
            </a:r>
            <a:r>
              <a:rPr lang="en-US" altLang="ko-KR" b="0" dirty="0" err="1"/>
              <a:t>cmdline</a:t>
            </a:r>
            <a:r>
              <a:rPr lang="en-US" altLang="ko-KR" b="0" dirty="0"/>
              <a:t>, BUFSIZ, </a:t>
            </a:r>
            <a:r>
              <a:rPr lang="en-US" altLang="ko-KR" b="0" dirty="0" err="1"/>
              <a:t>stdin</a:t>
            </a:r>
            <a:r>
              <a:rPr lang="en-US" altLang="ko-KR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cmdline</a:t>
            </a:r>
            <a:r>
              <a:rPr lang="en-US" altLang="ko-KR" b="0" dirty="0"/>
              <a:t>[ </a:t>
            </a:r>
            <a:r>
              <a:rPr lang="en-US" altLang="ko-KR" b="0" dirty="0" err="1"/>
              <a:t>strlen</a:t>
            </a:r>
            <a:r>
              <a:rPr lang="en-US" altLang="ko-KR" b="0" dirty="0"/>
              <a:t>(</a:t>
            </a:r>
            <a:r>
              <a:rPr lang="en-US" altLang="ko-KR" b="0" dirty="0" err="1"/>
              <a:t>cmdline</a:t>
            </a:r>
            <a:r>
              <a:rPr lang="en-US" altLang="ko-KR" b="0" dirty="0"/>
              <a:t>) -1] ='\0';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   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execute_cmdline</a:t>
            </a:r>
            <a:r>
              <a:rPr lang="en-US" altLang="ko-KR" b="0" dirty="0"/>
              <a:t>(</a:t>
            </a:r>
            <a:r>
              <a:rPr lang="en-US" altLang="ko-KR" b="0" dirty="0" err="1"/>
              <a:t>cmdline</a:t>
            </a:r>
            <a:r>
              <a:rPr lang="en-US" altLang="ko-KR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printf</a:t>
            </a:r>
            <a:r>
              <a:rPr lang="en-US" altLang="ko-KR" b="0" dirty="0"/>
              <a:t>("\n");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return 0;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}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void fatal(char *</a:t>
            </a:r>
            <a:r>
              <a:rPr lang="en-US" altLang="ko-KR" b="0" dirty="0" err="1"/>
              <a:t>str</a:t>
            </a:r>
            <a:r>
              <a:rPr lang="en-US" altLang="ko-KR" b="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perror</a:t>
            </a:r>
            <a:r>
              <a:rPr lang="en-US" altLang="ko-KR" b="0" dirty="0"/>
              <a:t>(</a:t>
            </a:r>
            <a:r>
              <a:rPr lang="en-US" altLang="ko-KR" b="0" dirty="0" err="1"/>
              <a:t>str</a:t>
            </a:r>
            <a:r>
              <a:rPr lang="en-US" altLang="ko-KR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exit(1);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smallsh</a:t>
            </a:r>
            <a:r>
              <a:rPr lang="en-US" altLang="ko-KR" dirty="0"/>
              <a:t> –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execute_cmdline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/>
              <a:t>void </a:t>
            </a:r>
            <a:r>
              <a:rPr lang="en-US" altLang="ko-KR" b="0" dirty="0" err="1"/>
              <a:t>execute_cmdline</a:t>
            </a:r>
            <a:r>
              <a:rPr lang="en-US" altLang="ko-KR" b="0" dirty="0"/>
              <a:t>(char* </a:t>
            </a:r>
            <a:r>
              <a:rPr lang="en-US" altLang="ko-KR" b="0" dirty="0" err="1"/>
              <a:t>cmdline</a:t>
            </a:r>
            <a:r>
              <a:rPr lang="en-US" altLang="ko-KR" b="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count = 0;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r>
              <a:rPr lang="en-US" altLang="ko-KR" b="0" dirty="0"/>
              <a:t>=0;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dirty="0"/>
              <a:t>count = </a:t>
            </a:r>
            <a:r>
              <a:rPr lang="en-US" altLang="ko-KR" dirty="0" err="1"/>
              <a:t>makelist</a:t>
            </a:r>
            <a:r>
              <a:rPr lang="en-US" altLang="ko-KR" dirty="0"/>
              <a:t>(</a:t>
            </a:r>
            <a:r>
              <a:rPr lang="en-US" altLang="ko-KR" dirty="0" err="1"/>
              <a:t>cmdline</a:t>
            </a:r>
            <a:r>
              <a:rPr lang="en-US" altLang="ko-KR" dirty="0"/>
              <a:t>, ";", </a:t>
            </a:r>
            <a:r>
              <a:rPr lang="en-US" altLang="ko-KR" dirty="0" err="1"/>
              <a:t>cmdgrps</a:t>
            </a:r>
            <a:r>
              <a:rPr lang="en-US" altLang="ko-KR" dirty="0"/>
              <a:t>, MAX_CMD_GRP);</a:t>
            </a:r>
            <a:r>
              <a:rPr lang="en-US" altLang="ko-KR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  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for(</a:t>
            </a:r>
            <a:r>
              <a:rPr lang="en-US" altLang="ko-KR" b="0" dirty="0" err="1"/>
              <a:t>i</a:t>
            </a:r>
            <a:r>
              <a:rPr lang="en-US" altLang="ko-KR" b="0" dirty="0"/>
              <a:t>=0; </a:t>
            </a:r>
            <a:r>
              <a:rPr lang="en-US" altLang="ko-KR" b="0" dirty="0" err="1"/>
              <a:t>i</a:t>
            </a:r>
            <a:r>
              <a:rPr lang="en-US" altLang="ko-KR" b="0" dirty="0"/>
              <a:t>&lt;count; ++</a:t>
            </a:r>
            <a:r>
              <a:rPr lang="en-US" altLang="ko-KR" b="0" dirty="0" err="1"/>
              <a:t>i</a:t>
            </a:r>
            <a:r>
              <a:rPr lang="en-US" altLang="ko-KR" b="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switch(fork())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 case -1: fatal("fork error");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 case  0: </a:t>
            </a:r>
            <a:r>
              <a:rPr lang="en-US" altLang="ko-KR" dirty="0" err="1"/>
              <a:t>execute_cmdgrp</a:t>
            </a:r>
            <a:r>
              <a:rPr lang="en-US" altLang="ko-KR" dirty="0"/>
              <a:t>(</a:t>
            </a:r>
            <a:r>
              <a:rPr lang="en-US" altLang="ko-KR" dirty="0" err="1"/>
              <a:t>cmdgrps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 default: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   wait(NULL);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                </a:t>
            </a:r>
            <a:r>
              <a:rPr lang="en-US" altLang="ko-KR" b="0" dirty="0" err="1"/>
              <a:t>fflush</a:t>
            </a:r>
            <a:r>
              <a:rPr lang="en-US" altLang="ko-KR" b="0" dirty="0"/>
              <a:t>(</a:t>
            </a:r>
            <a:r>
              <a:rPr lang="en-US" altLang="ko-KR" b="0" dirty="0" err="1"/>
              <a:t>stdout</a:t>
            </a:r>
            <a:r>
              <a:rPr lang="en-US" altLang="ko-KR" b="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  }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}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}</a:t>
            </a:r>
          </a:p>
        </p:txBody>
      </p:sp>
      <p:graphicFrame>
        <p:nvGraphicFramePr>
          <p:cNvPr id="6" name="Group 112"/>
          <p:cNvGraphicFramePr>
            <a:graphicFrameLocks noGrp="1"/>
          </p:cNvGraphicFramePr>
          <p:nvPr/>
        </p:nvGraphicFramePr>
        <p:xfrm>
          <a:off x="4929190" y="3506374"/>
          <a:ext cx="3643332" cy="243840"/>
        </p:xfrm>
        <a:graphic>
          <a:graphicData uri="http://schemas.openxmlformats.org/drawingml/2006/table">
            <a:tbl>
              <a:tblPr/>
              <a:tblGrid>
                <a:gridCol w="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4818065" y="3207924"/>
            <a:ext cx="104868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/>
              <a:t>cmdline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000628" y="1500174"/>
            <a:ext cx="2900153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cmdline</a:t>
            </a:r>
            <a:r>
              <a:rPr lang="en-US" altLang="ko-KR" dirty="0"/>
              <a:t> = “</a:t>
            </a:r>
            <a:r>
              <a:rPr lang="en-US" altLang="ko-KR" dirty="0" err="1"/>
              <a:t>ls</a:t>
            </a:r>
            <a:r>
              <a:rPr lang="en-US" altLang="ko-KR" dirty="0"/>
              <a:t> –l ; </a:t>
            </a:r>
            <a:r>
              <a:rPr lang="en-US" altLang="ko-KR" dirty="0" err="1"/>
              <a:t>ps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aphicFrame>
        <p:nvGraphicFramePr>
          <p:cNvPr id="10" name="Group 112"/>
          <p:cNvGraphicFramePr>
            <a:graphicFrameLocks noGrp="1"/>
          </p:cNvGraphicFramePr>
          <p:nvPr/>
        </p:nvGraphicFramePr>
        <p:xfrm>
          <a:off x="5535656" y="4643446"/>
          <a:ext cx="1821666" cy="243840"/>
        </p:xfrm>
        <a:graphic>
          <a:graphicData uri="http://schemas.openxmlformats.org/drawingml/2006/table">
            <a:tbl>
              <a:tblPr/>
              <a:tblGrid>
                <a:gridCol w="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23"/>
          <p:cNvSpPr>
            <a:spLocks noChangeArrowheads="1"/>
          </p:cNvSpPr>
          <p:nvPr/>
        </p:nvSpPr>
        <p:spPr bwMode="auto">
          <a:xfrm>
            <a:off x="5424530" y="4357694"/>
            <a:ext cx="1048685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/>
              <a:t>cmdgrps</a:t>
            </a:r>
            <a:endParaRPr lang="en-US" altLang="ko-KR" dirty="0"/>
          </a:p>
        </p:txBody>
      </p:sp>
      <p:cxnSp>
        <p:nvCxnSpPr>
          <p:cNvPr id="17" name="구부러진 연결선 16"/>
          <p:cNvCxnSpPr/>
          <p:nvPr/>
        </p:nvCxnSpPr>
        <p:spPr bwMode="auto">
          <a:xfrm rot="16200000" flipV="1">
            <a:off x="4821242" y="3894141"/>
            <a:ext cx="969959" cy="75405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구부러진 연결선 18"/>
          <p:cNvCxnSpPr/>
          <p:nvPr/>
        </p:nvCxnSpPr>
        <p:spPr bwMode="auto">
          <a:xfrm flipV="1">
            <a:off x="5994400" y="3753522"/>
            <a:ext cx="1076356" cy="1008978"/>
          </a:xfrm>
          <a:prstGeom prst="curvedConnector3">
            <a:avLst>
              <a:gd name="adj1" fmla="val 559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Text Box 113"/>
          <p:cNvSpPr txBox="1">
            <a:spLocks noChangeArrowheads="1"/>
          </p:cNvSpPr>
          <p:nvPr/>
        </p:nvSpPr>
        <p:spPr bwMode="auto">
          <a:xfrm rot="16200000">
            <a:off x="7229466" y="3986244"/>
            <a:ext cx="400110" cy="57150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ko-KR" sz="1400" dirty="0"/>
              <a:t>NULL</a:t>
            </a:r>
          </a:p>
        </p:txBody>
      </p:sp>
      <p:cxnSp>
        <p:nvCxnSpPr>
          <p:cNvPr id="34" name="구부러진 연결선 33"/>
          <p:cNvCxnSpPr>
            <a:endCxn id="33" idx="0"/>
          </p:cNvCxnSpPr>
          <p:nvPr/>
        </p:nvCxnSpPr>
        <p:spPr bwMode="auto">
          <a:xfrm flipV="1">
            <a:off x="6297598" y="4271997"/>
            <a:ext cx="846171" cy="49049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smallsh</a:t>
            </a:r>
            <a:r>
              <a:rPr lang="en-US" altLang="ko-KR" dirty="0"/>
              <a:t> –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execute_cmdgrp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D06A3C-559F-46D5-B6E7-F09C135BD2B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1071546"/>
            <a:ext cx="8208963" cy="53578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0" dirty="0"/>
              <a:t>void </a:t>
            </a:r>
            <a:r>
              <a:rPr lang="en-US" altLang="ko-KR" b="0" dirty="0" err="1"/>
              <a:t>execute_cmdgrp</a:t>
            </a:r>
            <a:r>
              <a:rPr lang="en-US" altLang="ko-KR" b="0" dirty="0"/>
              <a:t>(char *</a:t>
            </a:r>
            <a:r>
              <a:rPr lang="en-US" altLang="ko-KR" b="0" dirty="0" err="1"/>
              <a:t>cmdgrp</a:t>
            </a:r>
            <a:r>
              <a:rPr lang="en-US" altLang="ko-KR" b="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r>
              <a:rPr lang="en-US" altLang="ko-KR" b="0" dirty="0"/>
              <a:t>=0; 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  </a:t>
            </a:r>
            <a:r>
              <a:rPr lang="en-US" altLang="ko-KR" b="0" dirty="0" err="1"/>
              <a:t>int</a:t>
            </a:r>
            <a:r>
              <a:rPr lang="en-US" altLang="ko-KR" b="0" dirty="0"/>
              <a:t> count = 0;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 count = </a:t>
            </a:r>
            <a:r>
              <a:rPr lang="en-US" altLang="ko-KR" dirty="0" err="1"/>
              <a:t>makeargv</a:t>
            </a:r>
            <a:r>
              <a:rPr lang="en-US" altLang="ko-KR" dirty="0"/>
              <a:t>(</a:t>
            </a:r>
            <a:r>
              <a:rPr lang="en-US" altLang="ko-KR" dirty="0" err="1"/>
              <a:t>cmdgrp</a:t>
            </a:r>
            <a:r>
              <a:rPr lang="en-US" altLang="ko-KR" dirty="0"/>
              <a:t>, " \t", </a:t>
            </a:r>
            <a:r>
              <a:rPr lang="en-US" altLang="ko-KR" dirty="0" err="1"/>
              <a:t>cmdvector</a:t>
            </a:r>
            <a:r>
              <a:rPr lang="en-US" altLang="ko-KR" dirty="0"/>
              <a:t>, MAX_CMD_ARG);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 </a:t>
            </a:r>
            <a:r>
              <a:rPr lang="en-US" altLang="ko-KR" dirty="0" err="1"/>
              <a:t>execvp</a:t>
            </a:r>
            <a:r>
              <a:rPr lang="en-US" altLang="ko-KR" dirty="0"/>
              <a:t>(</a:t>
            </a:r>
            <a:r>
              <a:rPr lang="en-US" altLang="ko-KR" dirty="0" err="1"/>
              <a:t>cmdvector</a:t>
            </a:r>
            <a:r>
              <a:rPr lang="en-US" altLang="ko-KR" dirty="0"/>
              <a:t>[0], </a:t>
            </a:r>
            <a:r>
              <a:rPr lang="en-US" altLang="ko-KR" dirty="0" err="1"/>
              <a:t>cmdvector</a:t>
            </a:r>
            <a:r>
              <a:rPr lang="en-US" altLang="ko-KR" dirty="0"/>
              <a:t>);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b="0" dirty="0"/>
              <a:t>  fatal("exec error");</a:t>
            </a:r>
          </a:p>
          <a:p>
            <a:pPr>
              <a:spcBef>
                <a:spcPct val="0"/>
              </a:spcBef>
            </a:pPr>
            <a:r>
              <a:rPr lang="en-US" altLang="ko-KR" b="0" dirty="0"/>
              <a:t>}</a:t>
            </a:r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endParaRPr lang="en-US" altLang="ko-KR" b="0" dirty="0"/>
          </a:p>
          <a:p>
            <a:pPr>
              <a:spcBef>
                <a:spcPct val="0"/>
              </a:spcBef>
            </a:pPr>
            <a:endParaRPr lang="en-US" altLang="ko-KR" b="0" dirty="0"/>
          </a:p>
        </p:txBody>
      </p:sp>
      <p:graphicFrame>
        <p:nvGraphicFramePr>
          <p:cNvPr id="6" name="Group 112"/>
          <p:cNvGraphicFramePr>
            <a:graphicFrameLocks noGrp="1"/>
          </p:cNvGraphicFramePr>
          <p:nvPr/>
        </p:nvGraphicFramePr>
        <p:xfrm>
          <a:off x="3754431" y="4584706"/>
          <a:ext cx="2125277" cy="243840"/>
        </p:xfrm>
        <a:graphic>
          <a:graphicData uri="http://schemas.openxmlformats.org/drawingml/2006/table">
            <a:tbl>
              <a:tblPr/>
              <a:tblGrid>
                <a:gridCol w="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3646747" y="4286256"/>
            <a:ext cx="925253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/>
              <a:t>cmdgrp</a:t>
            </a:r>
            <a:endParaRPr lang="en-US" altLang="ko-KR" dirty="0"/>
          </a:p>
        </p:txBody>
      </p:sp>
      <p:graphicFrame>
        <p:nvGraphicFramePr>
          <p:cNvPr id="8" name="Group 112"/>
          <p:cNvGraphicFramePr>
            <a:graphicFrameLocks noGrp="1"/>
          </p:cNvGraphicFramePr>
          <p:nvPr/>
        </p:nvGraphicFramePr>
        <p:xfrm>
          <a:off x="4360897" y="5721778"/>
          <a:ext cx="1821666" cy="243840"/>
        </p:xfrm>
        <a:graphic>
          <a:graphicData uri="http://schemas.openxmlformats.org/drawingml/2006/table">
            <a:tbl>
              <a:tblPr/>
              <a:tblGrid>
                <a:gridCol w="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/>
                          <a:ea typeface="+mn-ea"/>
                          <a:cs typeface="Arial" charset="0"/>
                        </a:rPr>
                        <a:t>•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23"/>
          <p:cNvSpPr>
            <a:spLocks noChangeArrowheads="1"/>
          </p:cNvSpPr>
          <p:nvPr/>
        </p:nvSpPr>
        <p:spPr bwMode="auto">
          <a:xfrm>
            <a:off x="4238087" y="5436026"/>
            <a:ext cx="1295547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dirty="0" err="1"/>
              <a:t>cmdvector</a:t>
            </a:r>
            <a:endParaRPr lang="en-US" altLang="ko-KR" dirty="0"/>
          </a:p>
        </p:txBody>
      </p:sp>
      <p:cxnSp>
        <p:nvCxnSpPr>
          <p:cNvPr id="10" name="구부러진 연결선 9"/>
          <p:cNvCxnSpPr/>
          <p:nvPr/>
        </p:nvCxnSpPr>
        <p:spPr bwMode="auto">
          <a:xfrm rot="16200000" flipV="1">
            <a:off x="3646483" y="4972473"/>
            <a:ext cx="969959" cy="75405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구부러진 연결선 10"/>
          <p:cNvCxnSpPr/>
          <p:nvPr/>
        </p:nvCxnSpPr>
        <p:spPr bwMode="auto">
          <a:xfrm rot="16200000" flipV="1">
            <a:off x="4233421" y="5254611"/>
            <a:ext cx="1024388" cy="148053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 Box 113"/>
          <p:cNvSpPr txBox="1">
            <a:spLocks noChangeArrowheads="1"/>
          </p:cNvSpPr>
          <p:nvPr/>
        </p:nvSpPr>
        <p:spPr bwMode="auto">
          <a:xfrm rot="16200000">
            <a:off x="6054707" y="5064576"/>
            <a:ext cx="400110" cy="57150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ko-KR" sz="1400" dirty="0"/>
              <a:t>NULL</a:t>
            </a:r>
          </a:p>
        </p:txBody>
      </p:sp>
      <p:cxnSp>
        <p:nvCxnSpPr>
          <p:cNvPr id="13" name="구부러진 연결선 12"/>
          <p:cNvCxnSpPr>
            <a:endCxn id="12" idx="0"/>
          </p:cNvCxnSpPr>
          <p:nvPr/>
        </p:nvCxnSpPr>
        <p:spPr bwMode="auto">
          <a:xfrm flipV="1">
            <a:off x="5122839" y="5350329"/>
            <a:ext cx="846171" cy="49049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5000628" y="1161620"/>
            <a:ext cx="2282997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cmdgrp</a:t>
            </a:r>
            <a:r>
              <a:rPr lang="en-US" altLang="ko-KR" dirty="0"/>
              <a:t> = “</a:t>
            </a:r>
            <a:r>
              <a:rPr lang="en-US" altLang="ko-KR" dirty="0" err="1"/>
              <a:t>ls</a:t>
            </a:r>
            <a:r>
              <a:rPr lang="en-US" altLang="ko-KR" dirty="0"/>
              <a:t> –l ”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CH01_BasicConcepts </Template>
  <TotalTime>13466</TotalTime>
  <Words>593</Words>
  <Application>Microsoft Office PowerPoint</Application>
  <PresentationFormat>화면 슬라이드 쇼(4:3)</PresentationFormat>
  <Paragraphs>243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Wingdings</vt:lpstr>
      <vt:lpstr>mine</vt:lpstr>
      <vt:lpstr>5.9 smallsh: a command processor</vt:lpstr>
      <vt:lpstr>basic logic of command processor</vt:lpstr>
      <vt:lpstr>PowerPoint 프레젠테이션</vt:lpstr>
      <vt:lpstr>The strtok(3) system call</vt:lpstr>
      <vt:lpstr>The strspn(3) system call</vt:lpstr>
      <vt:lpstr>smallsh – global variable &amp; functions</vt:lpstr>
      <vt:lpstr>smallsh – main()</vt:lpstr>
      <vt:lpstr>smallsh – execute_cmdline()</vt:lpstr>
      <vt:lpstr>smallsh – execute_cmdgrp()</vt:lpstr>
      <vt:lpstr>smallsh – makelist()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[CH05]SHELL</dc:title>
  <dc:subject>unix</dc:subject>
  <dc:creator>sjw</dc:creator>
  <dc:description>WebDatabase Lab, Inha Univ</dc:description>
  <cp:lastModifiedBy>천성길</cp:lastModifiedBy>
  <cp:revision>333</cp:revision>
  <dcterms:created xsi:type="dcterms:W3CDTF">2003-09-04T07:58:09Z</dcterms:created>
  <dcterms:modified xsi:type="dcterms:W3CDTF">2018-09-03T06:38:28Z</dcterms:modified>
</cp:coreProperties>
</file>